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319" r:id="rId4"/>
    <p:sldId id="320" r:id="rId5"/>
    <p:sldId id="259" r:id="rId6"/>
    <p:sldId id="318" r:id="rId7"/>
    <p:sldId id="321" r:id="rId8"/>
    <p:sldId id="323" r:id="rId9"/>
    <p:sldId id="322" r:id="rId10"/>
    <p:sldId id="324" r:id="rId11"/>
    <p:sldId id="260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96295-2AA8-4F0B-BC55-1F0463C184C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C0EDE-DAE7-4AE7-A74D-EE6B466EA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82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601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872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484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79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07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101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23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24C2-2E07-7EBF-3C2F-F873F8658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69579-4654-9403-86DF-C8DF79EF0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2EE1F-81D4-DFF2-6EFF-E830677C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FF96-0FE5-4833-9CA9-F8E7E0F6800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B39CF-5A56-2123-6E67-1FD1AE32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5F730-C055-7464-5B00-2181CF1C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D4ED-09B5-4EAF-86ED-3EA8F9180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6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0CE2-FFE6-09F2-D52A-530107AA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3DF13-E125-DCDC-3FFE-E94FCDA56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2DF41-DADB-EE98-CF5A-DC70931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FF96-0FE5-4833-9CA9-F8E7E0F6800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FB887-E1D9-DC33-9C46-F334DEC7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935B6-DB2D-53F4-2C36-9EDD864A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D4ED-09B5-4EAF-86ED-3EA8F9180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0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860C5-AEAB-5389-3638-474AA82F8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B6736-9A35-EDBF-E200-38E9F097E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172A1-8303-7764-C3A4-06DAA20E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FF96-0FE5-4833-9CA9-F8E7E0F6800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42A18-F635-B0C2-C165-BE703785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9B1AD-C977-03F0-F366-075BB8DD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D4ED-09B5-4EAF-86ED-3EA8F9180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1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835500" y="1170500"/>
            <a:ext cx="9763200" cy="43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860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835500" y="1872800"/>
            <a:ext cx="37136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922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762671" y="819851"/>
            <a:ext cx="36388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762671" y="1350817"/>
            <a:ext cx="36388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867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762671" y="2740100"/>
            <a:ext cx="36388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762671" y="3271067"/>
            <a:ext cx="36388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867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762671" y="4660367"/>
            <a:ext cx="36388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762671" y="5191333"/>
            <a:ext cx="36388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867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4503071" y="986284"/>
            <a:ext cx="15896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4503071" y="2902200"/>
            <a:ext cx="15896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4503071" y="4818133"/>
            <a:ext cx="15896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6099337" y="986284"/>
            <a:ext cx="15896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6099337" y="2902200"/>
            <a:ext cx="15896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099337" y="4818133"/>
            <a:ext cx="15896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7790537" y="819851"/>
            <a:ext cx="36388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7790537" y="1350817"/>
            <a:ext cx="36388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867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7790537" y="2740100"/>
            <a:ext cx="36388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7790537" y="3271067"/>
            <a:ext cx="36388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867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7790537" y="4660367"/>
            <a:ext cx="36388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7790537" y="5191333"/>
            <a:ext cx="36388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867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0907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7023700" y="2720833"/>
            <a:ext cx="3713600" cy="23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696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7088257" y="4600400"/>
            <a:ext cx="35048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7088257" y="3936600"/>
            <a:ext cx="35048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598949" y="4600400"/>
            <a:ext cx="35048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598949" y="3936600"/>
            <a:ext cx="35048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232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730F2-F103-B949-43D6-FD3FBDBD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4621A-A86A-FA76-CA1B-1C3816F7F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83002-EBA2-C387-6183-7AA8671F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FF96-0FE5-4833-9CA9-F8E7E0F6800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BA3E8-3FA4-0600-6118-BC00CE3E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A6FF8-5CAD-18AA-AE80-4F3D95DB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D4ED-09B5-4EAF-86ED-3EA8F9180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4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57CE-16DD-844D-396F-66E1F2CC9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3337C-5B46-45EA-D256-C90EE3CF1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E4450-44FD-26AD-AFC0-71033F433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FF96-0FE5-4833-9CA9-F8E7E0F6800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39109-2ED8-7958-4C4B-52700BB0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967A6-EE9D-5B8E-D99C-D0EE4557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D4ED-09B5-4EAF-86ED-3EA8F9180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A467-623B-173D-D5E3-0E399FDF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706A0-550F-9E5B-2F7E-F8A9621DF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8AF66-7277-63AA-C7F8-AE3F24CEB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CA189-21CD-22AB-1AB6-C526133F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FF96-0FE5-4833-9CA9-F8E7E0F6800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56A25-2EBA-B7DD-C009-5E93F71D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B37BF-3359-E360-3AA6-CCB19A98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D4ED-09B5-4EAF-86ED-3EA8F9180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9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58DD-29EB-7438-73F1-00A4211E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64DE8-D531-8279-814C-BF065D0CF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A1E68-0C66-7E5B-66DE-768EC9A0E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89D73-2BBA-92C0-51B7-20AD3A468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A6166-36BE-37AA-514C-DBF5C2296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C7A19B-C063-4AA0-9996-AC278CCC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FF96-0FE5-4833-9CA9-F8E7E0F6800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BAB13-7696-B705-172A-2DC5F935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964A03-C245-DCF7-00BB-B72B2013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D4ED-09B5-4EAF-86ED-3EA8F9180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6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3914-6868-CC99-02F2-304CCB2F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89EAA-391D-5D15-37AE-B31E8D56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FF96-0FE5-4833-9CA9-F8E7E0F6800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75812-976E-C084-59EA-9676BE21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5B904-C0E3-FBC4-A025-D51C91B2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D4ED-09B5-4EAF-86ED-3EA8F9180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1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EB722-857C-A124-6EBC-120B9BEC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FF96-0FE5-4833-9CA9-F8E7E0F6800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860BD-08A0-C477-8446-646D315D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81DE3-4E07-BB27-4F0B-4327506A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D4ED-09B5-4EAF-86ED-3EA8F9180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5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B15C-17A5-B49C-F4FB-CA501D1A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1A79-8E82-CDA3-D4F1-4B94F8470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B460C-95AB-36CD-977C-74822529D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F0E59-3A5A-FB4C-6001-C5EB4FBA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FF96-0FE5-4833-9CA9-F8E7E0F6800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66BEB-B8B0-4339-0A5C-29E763F8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6315D-662E-C31F-AC8B-B936DE57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D4ED-09B5-4EAF-86ED-3EA8F9180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4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3854-BF54-471F-9F8F-1917E6CC8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D74C1-A4EA-F90B-5841-78C49CF81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08741-9ED4-835A-4D09-DE578752D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8A260-ACE6-1050-D336-C3DE8127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FF96-0FE5-4833-9CA9-F8E7E0F6800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85AC4-B63B-FACF-9C53-82D78751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9C0DE-08B7-6546-D94E-55EE7EF2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D4ED-09B5-4EAF-86ED-3EA8F9180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2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F47ED-DFFA-7A65-0E9C-97A9B3B0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E1722-41E0-CA31-BE63-FDACCCE89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2E71B-AA7B-D45A-D043-D5A9D4BB1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EEFF96-0FE5-4833-9CA9-F8E7E0F6800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6C156-5DB2-5254-E532-F94429EC2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0E3C5-78DF-A6E2-2CDE-4D229963F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9D4ED-09B5-4EAF-86ED-3EA8F9180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3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6632467" y="703100"/>
            <a:ext cx="5026000" cy="38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/>
              <a:t>CYBER SECURITY</a:t>
            </a:r>
            <a:br>
              <a:rPr lang="en" dirty="0"/>
            </a:br>
            <a:r>
              <a:rPr lang="en" dirty="0"/>
              <a:t>ATTACK </a:t>
            </a:r>
            <a:br>
              <a:rPr lang="en" dirty="0"/>
            </a:br>
            <a:r>
              <a:rPr lang="en" dirty="0"/>
              <a:t>ANALYSIS</a:t>
            </a:r>
            <a:endParaRPr dirty="0"/>
          </a:p>
        </p:txBody>
      </p:sp>
      <p:grpSp>
        <p:nvGrpSpPr>
          <p:cNvPr id="161" name="Google Shape;161;p29"/>
          <p:cNvGrpSpPr/>
          <p:nvPr/>
        </p:nvGrpSpPr>
        <p:grpSpPr>
          <a:xfrm>
            <a:off x="261692" y="-46842"/>
            <a:ext cx="5489347" cy="7045899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Distribution for Various Attack Types</a:t>
            </a: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270934" y="1243831"/>
            <a:ext cx="5490049" cy="54494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buNone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The histogram shows the packet length distributions for Malware, Intrusion, and DDoS attacks. Malware has a definite peak, while intrusion has greater variability, and DDoS has clustered patterns, providing insights into attack characteristics for focused security methods.</a:t>
            </a:r>
          </a:p>
        </p:txBody>
      </p:sp>
      <p:sp>
        <p:nvSpPr>
          <p:cNvPr id="330" name="Google Shape;330;p32"/>
          <p:cNvSpPr/>
          <p:nvPr/>
        </p:nvSpPr>
        <p:spPr>
          <a:xfrm>
            <a:off x="4867763" y="3511327"/>
            <a:ext cx="16947" cy="47943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479F54-8837-CF6D-9A3B-C14DA0FB8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47977"/>
            <a:ext cx="12192000" cy="310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2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4503071" y="986284"/>
            <a:ext cx="1589600" cy="105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>
            <a:off x="6096000" y="621200"/>
            <a:ext cx="0" cy="5615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762671" y="-17286"/>
            <a:ext cx="4120219" cy="105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Recommendations Overview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subTitle" idx="1"/>
          </p:nvPr>
        </p:nvSpPr>
        <p:spPr>
          <a:xfrm>
            <a:off x="762671" y="1350817"/>
            <a:ext cx="3638800" cy="84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tx1"/>
                </a:solidFill>
              </a:rPr>
              <a:t>Threat Intelligence Gathering</a:t>
            </a:r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3"/>
          </p:nvPr>
        </p:nvSpPr>
        <p:spPr>
          <a:xfrm>
            <a:off x="762671" y="3271067"/>
            <a:ext cx="3638800" cy="84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tx1"/>
                </a:solidFill>
              </a:rPr>
              <a:t>Vulnerability Assessment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10" name="Google Shape;310;p31"/>
          <p:cNvSpPr txBox="1">
            <a:spLocks noGrp="1"/>
          </p:cNvSpPr>
          <p:nvPr>
            <p:ph type="subTitle" idx="5"/>
          </p:nvPr>
        </p:nvSpPr>
        <p:spPr>
          <a:xfrm>
            <a:off x="762671" y="5191333"/>
            <a:ext cx="3638800" cy="84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>Security Awareness Training</a:t>
            </a:r>
          </a:p>
          <a:p>
            <a:pPr marL="0" indent="0"/>
            <a:endParaRPr dirty="0">
              <a:solidFill>
                <a:schemeClr val="lt2"/>
              </a:solidFill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4503071" y="2902200"/>
            <a:ext cx="1589600" cy="105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8"/>
          </p:nvPr>
        </p:nvSpPr>
        <p:spPr>
          <a:xfrm>
            <a:off x="4503071" y="4818133"/>
            <a:ext cx="1589600" cy="105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6099337" y="986284"/>
            <a:ext cx="1589600" cy="105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6099337" y="2902200"/>
            <a:ext cx="1589600" cy="105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05</a:t>
            </a:r>
            <a:endParaRPr dirty="0"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14"/>
          </p:nvPr>
        </p:nvSpPr>
        <p:spPr>
          <a:xfrm>
            <a:off x="6099337" y="4818133"/>
            <a:ext cx="1589600" cy="105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06</a:t>
            </a:r>
            <a:endParaRPr/>
          </a:p>
        </p:txBody>
      </p:sp>
      <p:sp>
        <p:nvSpPr>
          <p:cNvPr id="317" name="Google Shape;317;p31"/>
          <p:cNvSpPr txBox="1">
            <a:spLocks noGrp="1"/>
          </p:cNvSpPr>
          <p:nvPr>
            <p:ph type="subTitle" idx="16"/>
          </p:nvPr>
        </p:nvSpPr>
        <p:spPr>
          <a:xfrm>
            <a:off x="7790537" y="1350817"/>
            <a:ext cx="3638800" cy="84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tx1"/>
                </a:solidFill>
              </a:rPr>
              <a:t>Endpoint Security Solutions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8"/>
          </p:nvPr>
        </p:nvSpPr>
        <p:spPr>
          <a:xfrm>
            <a:off x="7790537" y="3271067"/>
            <a:ext cx="3638800" cy="84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>Cybersecurity Policy Development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20"/>
          </p:nvPr>
        </p:nvSpPr>
        <p:spPr>
          <a:xfrm>
            <a:off x="7790537" y="5191333"/>
            <a:ext cx="3638800" cy="84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>Incident Response Planning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>
            <a:off x="1203000" y="2476267"/>
            <a:ext cx="9786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1203000" y="4394233"/>
            <a:ext cx="9786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835500" y="298617"/>
            <a:ext cx="8112000" cy="7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en-US" dirty="0"/>
              <a:t>Recommendations</a:t>
            </a:r>
            <a:endParaRPr lang="en-US" b="1" i="0" dirty="0">
              <a:effectLst/>
              <a:highlight>
                <a:srgbClr val="FFFFFF"/>
              </a:highlight>
              <a:latin typeface="ui-sans-serif"/>
            </a:endParaRPr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6065754" y="972807"/>
            <a:ext cx="5763492" cy="54008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 algn="l"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Threat Intelligence Gathering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Real-Time Monitoring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Automate threat detection and updates.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Collaboration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Join cybersecurity communities for shared insights.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Contextual Analysis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Analyze threats with global events and trends.</a:t>
            </a:r>
          </a:p>
          <a:p>
            <a:pPr marL="152396" indent="0" algn="l">
              <a:buNone/>
            </a:pPr>
            <a:endParaRPr lang="en-US" sz="16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152396" indent="0" algn="l"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Vulnerability Assessment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Regular Assessments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Conduct frequent scans and tests.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Risk Management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Prioritize risks by impact and likelihood.</a:t>
            </a:r>
          </a:p>
          <a:p>
            <a:pPr marL="152396" indent="0" algn="l">
              <a:buNone/>
            </a:pPr>
            <a:endParaRPr lang="en-US" sz="16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152396" indent="0" algn="l"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Security Awareness Training</a:t>
            </a:r>
            <a:endParaRPr lang="en-US" sz="14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Tailored Programs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Role-specific training for all employees.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Phishing Simulations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Regular simulations to improve awareness.</a:t>
            </a:r>
          </a:p>
          <a:p>
            <a:pPr marL="152396" indent="0" algn="l">
              <a:buNone/>
            </a:pPr>
            <a:endParaRPr lang="en-US" sz="16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152396" indent="0" algn="l"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Endpoint Security Solutions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Advanced Protection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Deploy and update antivirus and firewalls.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Cross-Platform Security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Secure all devices, including less common ones.</a:t>
            </a:r>
          </a:p>
          <a:p>
            <a:pPr marL="152396" indent="0" algn="l">
              <a:buNone/>
            </a:pPr>
            <a:endParaRPr lang="en-US" sz="14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152396" indent="0" algn="l"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Cybersecurity Policy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Clear Policies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Document roles and procedures clearly.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Regular Updates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Review and update policies regularly.</a:t>
            </a:r>
          </a:p>
          <a:p>
            <a:pPr marL="152396" indent="0" algn="l">
              <a:buNone/>
            </a:pPr>
            <a:endParaRPr lang="en-US" sz="1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152396" indent="0" algn="l"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Incident Response Planning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Detailed Plans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Create comprehensive response plans.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Regular Drills</a:t>
            </a:r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Conduct drills to ensure effective response.</a:t>
            </a:r>
          </a:p>
          <a:p>
            <a:pPr marL="152396" indent="0" algn="l">
              <a:buNone/>
            </a:pPr>
            <a:endParaRPr lang="en-US" sz="1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152396" indent="0" algn="l">
              <a:buNone/>
            </a:pPr>
            <a:endParaRPr lang="en-US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152396" indent="0" algn="l">
              <a:buNone/>
            </a:pPr>
            <a:endParaRPr lang="en-US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152396" indent="0" algn="l">
              <a:buNone/>
            </a:pPr>
            <a:endParaRPr lang="en-US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152396" indent="0" algn="l">
              <a:buNone/>
            </a:pPr>
            <a:endParaRPr lang="en-US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  <p:sp>
        <p:nvSpPr>
          <p:cNvPr id="521" name="Google Shape;521;p33"/>
          <p:cNvSpPr/>
          <p:nvPr/>
        </p:nvSpPr>
        <p:spPr>
          <a:xfrm rot="2700026">
            <a:off x="1462886" y="1979781"/>
            <a:ext cx="4450364" cy="3868095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2" name="Google Shape;522;p33"/>
          <p:cNvSpPr/>
          <p:nvPr/>
        </p:nvSpPr>
        <p:spPr>
          <a:xfrm>
            <a:off x="2901967" y="2722051"/>
            <a:ext cx="1384507" cy="1411655"/>
          </a:xfrm>
          <a:custGeom>
            <a:avLst/>
            <a:gdLst/>
            <a:ahLst/>
            <a:cxnLst/>
            <a:rect l="l" t="t" r="r" b="b"/>
            <a:pathLst>
              <a:path w="205518" h="209548" extrusionOk="0">
                <a:moveTo>
                  <a:pt x="190882" y="14636"/>
                </a:moveTo>
                <a:lnTo>
                  <a:pt x="190882" y="87307"/>
                </a:lnTo>
                <a:cubicBezTo>
                  <a:pt x="190882" y="136730"/>
                  <a:pt x="161486" y="172689"/>
                  <a:pt x="103518" y="194170"/>
                </a:cubicBezTo>
                <a:cubicBezTo>
                  <a:pt x="103260" y="194259"/>
                  <a:pt x="103012" y="194350"/>
                  <a:pt x="102753" y="194439"/>
                </a:cubicBezTo>
                <a:cubicBezTo>
                  <a:pt x="102505" y="194350"/>
                  <a:pt x="102246" y="194259"/>
                  <a:pt x="101998" y="194159"/>
                </a:cubicBezTo>
                <a:cubicBezTo>
                  <a:pt x="44030" y="172689"/>
                  <a:pt x="14636" y="136741"/>
                  <a:pt x="14636" y="87307"/>
                </a:cubicBezTo>
                <a:lnTo>
                  <a:pt x="14636" y="14636"/>
                </a:lnTo>
                <a:lnTo>
                  <a:pt x="67391" y="14636"/>
                </a:lnTo>
                <a:lnTo>
                  <a:pt x="67391" y="75509"/>
                </a:lnTo>
                <a:lnTo>
                  <a:pt x="51574" y="75509"/>
                </a:lnTo>
                <a:cubicBezTo>
                  <a:pt x="49052" y="71118"/>
                  <a:pt x="44300" y="68157"/>
                  <a:pt x="38863" y="68157"/>
                </a:cubicBezTo>
                <a:cubicBezTo>
                  <a:pt x="30757" y="68157"/>
                  <a:pt x="24183" y="74721"/>
                  <a:pt x="24183" y="82826"/>
                </a:cubicBezTo>
                <a:cubicBezTo>
                  <a:pt x="24183" y="90933"/>
                  <a:pt x="30757" y="97497"/>
                  <a:pt x="38863" y="97497"/>
                </a:cubicBezTo>
                <a:cubicBezTo>
                  <a:pt x="44300" y="97497"/>
                  <a:pt x="49052" y="94536"/>
                  <a:pt x="51574" y="90145"/>
                </a:cubicBezTo>
                <a:lnTo>
                  <a:pt x="82027" y="90145"/>
                </a:lnTo>
                <a:lnTo>
                  <a:pt x="82027" y="14636"/>
                </a:lnTo>
                <a:lnTo>
                  <a:pt x="95435" y="14636"/>
                </a:lnTo>
                <a:lnTo>
                  <a:pt x="95435" y="136269"/>
                </a:lnTo>
                <a:cubicBezTo>
                  <a:pt x="91044" y="138802"/>
                  <a:pt x="88083" y="143554"/>
                  <a:pt x="88083" y="148979"/>
                </a:cubicBezTo>
                <a:cubicBezTo>
                  <a:pt x="88083" y="157086"/>
                  <a:pt x="94658" y="163660"/>
                  <a:pt x="102753" y="163660"/>
                </a:cubicBezTo>
                <a:cubicBezTo>
                  <a:pt x="110859" y="163660"/>
                  <a:pt x="117433" y="157086"/>
                  <a:pt x="117433" y="148979"/>
                </a:cubicBezTo>
                <a:cubicBezTo>
                  <a:pt x="117433" y="143554"/>
                  <a:pt x="114473" y="138802"/>
                  <a:pt x="110071" y="136269"/>
                </a:cubicBezTo>
                <a:lnTo>
                  <a:pt x="110071" y="14636"/>
                </a:lnTo>
                <a:lnTo>
                  <a:pt x="122950" y="14636"/>
                </a:lnTo>
                <a:lnTo>
                  <a:pt x="122950" y="115858"/>
                </a:lnTo>
                <a:lnTo>
                  <a:pt x="146896" y="115858"/>
                </a:lnTo>
                <a:cubicBezTo>
                  <a:pt x="149429" y="120259"/>
                  <a:pt x="154180" y="123220"/>
                  <a:pt x="159617" y="123220"/>
                </a:cubicBezTo>
                <a:cubicBezTo>
                  <a:pt x="167713" y="123220"/>
                  <a:pt x="174288" y="116645"/>
                  <a:pt x="174288" y="108540"/>
                </a:cubicBezTo>
                <a:cubicBezTo>
                  <a:pt x="174288" y="100434"/>
                  <a:pt x="167713" y="93871"/>
                  <a:pt x="159617" y="93871"/>
                </a:cubicBezTo>
                <a:cubicBezTo>
                  <a:pt x="154180" y="93871"/>
                  <a:pt x="149429" y="96832"/>
                  <a:pt x="146896" y="101223"/>
                </a:cubicBezTo>
                <a:lnTo>
                  <a:pt x="137586" y="101223"/>
                </a:lnTo>
                <a:lnTo>
                  <a:pt x="137586" y="14636"/>
                </a:lnTo>
                <a:close/>
                <a:moveTo>
                  <a:pt x="0" y="0"/>
                </a:moveTo>
                <a:lnTo>
                  <a:pt x="0" y="87307"/>
                </a:lnTo>
                <a:cubicBezTo>
                  <a:pt x="0" y="143497"/>
                  <a:pt x="32604" y="184071"/>
                  <a:pt x="96910" y="207882"/>
                </a:cubicBezTo>
                <a:cubicBezTo>
                  <a:pt x="97755" y="208197"/>
                  <a:pt x="98610" y="208513"/>
                  <a:pt x="99477" y="208828"/>
                </a:cubicBezTo>
                <a:lnTo>
                  <a:pt x="101469" y="209548"/>
                </a:lnTo>
                <a:lnTo>
                  <a:pt x="104059" y="209548"/>
                </a:lnTo>
                <a:lnTo>
                  <a:pt x="106062" y="208817"/>
                </a:lnTo>
                <a:cubicBezTo>
                  <a:pt x="106919" y="208513"/>
                  <a:pt x="107763" y="208197"/>
                  <a:pt x="108607" y="207882"/>
                </a:cubicBezTo>
                <a:cubicBezTo>
                  <a:pt x="172914" y="184060"/>
                  <a:pt x="205517" y="143497"/>
                  <a:pt x="205517" y="87307"/>
                </a:cubicBezTo>
                <a:lnTo>
                  <a:pt x="20551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2182400" y="4239684"/>
            <a:ext cx="2823600" cy="7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SECURITY</a:t>
            </a:r>
            <a:endParaRPr/>
          </a:p>
        </p:txBody>
      </p:sp>
      <p:sp>
        <p:nvSpPr>
          <p:cNvPr id="524" name="Google Shape;524;p33"/>
          <p:cNvSpPr txBox="1">
            <a:spLocks noGrp="1"/>
          </p:cNvSpPr>
          <p:nvPr>
            <p:ph type="title"/>
          </p:nvPr>
        </p:nvSpPr>
        <p:spPr>
          <a:xfrm>
            <a:off x="2182400" y="4702017"/>
            <a:ext cx="2823600" cy="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1867">
                <a:latin typeface="Proxima Nova"/>
                <a:ea typeface="Proxima Nova"/>
                <a:cs typeface="Proxima Nova"/>
                <a:sym typeface="Proxima Nova"/>
              </a:rPr>
              <a:t>COMPANY</a:t>
            </a:r>
            <a:endParaRPr sz="1867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Conclusion</a:t>
            </a:r>
            <a:b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US" dirty="0"/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7088257" y="4600400"/>
            <a:ext cx="3504800" cy="216677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Protecting the business’s reputation, customer trust, and financial stability is crucial.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Strategic deployment of resources and continuous improvement are key to maintaining robust cybersecurity.</a:t>
            </a:r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7088257" y="3936600"/>
            <a:ext cx="3504800" cy="7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Strategic Defense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  <a:endParaRPr dirty="0"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1598949" y="4600400"/>
            <a:ext cx="3504800" cy="209288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Implementing these recommendations can significantly enhance the organization's security posture.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A proactive approach helps in early detection and prevention of cyber threats.</a:t>
            </a:r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598949" y="3936600"/>
            <a:ext cx="3504800" cy="7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Proactive Measures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  <a:endParaRPr dirty="0"/>
          </a:p>
        </p:txBody>
      </p:sp>
      <p:grpSp>
        <p:nvGrpSpPr>
          <p:cNvPr id="631" name="Google Shape;631;p36"/>
          <p:cNvGrpSpPr/>
          <p:nvPr/>
        </p:nvGrpSpPr>
        <p:grpSpPr>
          <a:xfrm>
            <a:off x="7526337" y="1696473"/>
            <a:ext cx="2628657" cy="2601108"/>
            <a:chOff x="1265450" y="370125"/>
            <a:chExt cx="5159625" cy="5105550"/>
          </a:xfrm>
        </p:grpSpPr>
        <p:sp>
          <p:nvSpPr>
            <p:cNvPr id="632" name="Google Shape;632;p36"/>
            <p:cNvSpPr/>
            <p:nvPr/>
          </p:nvSpPr>
          <p:spPr>
            <a:xfrm>
              <a:off x="1265450" y="370125"/>
              <a:ext cx="5159625" cy="4258100"/>
            </a:xfrm>
            <a:custGeom>
              <a:avLst/>
              <a:gdLst/>
              <a:ahLst/>
              <a:cxnLst/>
              <a:rect l="l" t="t" r="r" b="b"/>
              <a:pathLst>
                <a:path w="206385" h="170324" extrusionOk="0">
                  <a:moveTo>
                    <a:pt x="117410" y="1"/>
                  </a:moveTo>
                  <a:cubicBezTo>
                    <a:pt x="105360" y="1"/>
                    <a:pt x="93531" y="2578"/>
                    <a:pt x="83893" y="7842"/>
                  </a:cubicBezTo>
                  <a:cubicBezTo>
                    <a:pt x="62493" y="19530"/>
                    <a:pt x="58312" y="45845"/>
                    <a:pt x="40332" y="60830"/>
                  </a:cubicBezTo>
                  <a:cubicBezTo>
                    <a:pt x="23789" y="74614"/>
                    <a:pt x="8626" y="86102"/>
                    <a:pt x="5409" y="108158"/>
                  </a:cubicBezTo>
                  <a:cubicBezTo>
                    <a:pt x="0" y="145249"/>
                    <a:pt x="35926" y="170324"/>
                    <a:pt x="69990" y="170324"/>
                  </a:cubicBezTo>
                  <a:cubicBezTo>
                    <a:pt x="78722" y="170324"/>
                    <a:pt x="87331" y="168676"/>
                    <a:pt x="95091" y="165161"/>
                  </a:cubicBezTo>
                  <a:cubicBezTo>
                    <a:pt x="107093" y="159723"/>
                    <a:pt x="116570" y="150633"/>
                    <a:pt x="129934" y="148595"/>
                  </a:cubicBezTo>
                  <a:cubicBezTo>
                    <a:pt x="157045" y="144459"/>
                    <a:pt x="167155" y="146758"/>
                    <a:pt x="186915" y="128835"/>
                  </a:cubicBezTo>
                  <a:cubicBezTo>
                    <a:pt x="206384" y="111176"/>
                    <a:pt x="203086" y="81348"/>
                    <a:pt x="192211" y="55849"/>
                  </a:cubicBezTo>
                  <a:cubicBezTo>
                    <a:pt x="185999" y="41288"/>
                    <a:pt x="177317" y="28138"/>
                    <a:pt x="168992" y="19473"/>
                  </a:cubicBezTo>
                  <a:cubicBezTo>
                    <a:pt x="156664" y="6642"/>
                    <a:pt x="136753" y="1"/>
                    <a:pt x="1174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2902575" y="1647075"/>
              <a:ext cx="2518250" cy="1982150"/>
            </a:xfrm>
            <a:custGeom>
              <a:avLst/>
              <a:gdLst/>
              <a:ahLst/>
              <a:cxnLst/>
              <a:rect l="l" t="t" r="r" b="b"/>
              <a:pathLst>
                <a:path w="100730" h="79286" extrusionOk="0">
                  <a:moveTo>
                    <a:pt x="48967" y="1"/>
                  </a:moveTo>
                  <a:cubicBezTo>
                    <a:pt x="47675" y="1"/>
                    <a:pt x="46533" y="845"/>
                    <a:pt x="46157" y="2083"/>
                  </a:cubicBezTo>
                  <a:lnTo>
                    <a:pt x="44517" y="7475"/>
                  </a:lnTo>
                  <a:lnTo>
                    <a:pt x="1" y="7475"/>
                  </a:lnTo>
                  <a:lnTo>
                    <a:pt x="1" y="79285"/>
                  </a:lnTo>
                  <a:lnTo>
                    <a:pt x="100730" y="79285"/>
                  </a:lnTo>
                  <a:lnTo>
                    <a:pt x="100730" y="2762"/>
                  </a:lnTo>
                  <a:cubicBezTo>
                    <a:pt x="100730" y="1237"/>
                    <a:pt x="99493" y="1"/>
                    <a:pt x="9796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2895575" y="1640075"/>
              <a:ext cx="2532275" cy="1996150"/>
            </a:xfrm>
            <a:custGeom>
              <a:avLst/>
              <a:gdLst/>
              <a:ahLst/>
              <a:cxnLst/>
              <a:rect l="l" t="t" r="r" b="b"/>
              <a:pathLst>
                <a:path w="101291" h="79846" extrusionOk="0">
                  <a:moveTo>
                    <a:pt x="49235" y="562"/>
                  </a:moveTo>
                  <a:cubicBezTo>
                    <a:pt x="49239" y="562"/>
                    <a:pt x="49243" y="562"/>
                    <a:pt x="49247" y="562"/>
                  </a:cubicBezTo>
                  <a:lnTo>
                    <a:pt x="98248" y="562"/>
                  </a:lnTo>
                  <a:cubicBezTo>
                    <a:pt x="99616" y="562"/>
                    <a:pt x="100729" y="1675"/>
                    <a:pt x="100729" y="3042"/>
                  </a:cubicBezTo>
                  <a:lnTo>
                    <a:pt x="100729" y="79284"/>
                  </a:lnTo>
                  <a:lnTo>
                    <a:pt x="561" y="79284"/>
                  </a:lnTo>
                  <a:lnTo>
                    <a:pt x="561" y="8035"/>
                  </a:lnTo>
                  <a:lnTo>
                    <a:pt x="45004" y="8035"/>
                  </a:lnTo>
                  <a:lnTo>
                    <a:pt x="46707" y="2445"/>
                  </a:lnTo>
                  <a:cubicBezTo>
                    <a:pt x="47041" y="1326"/>
                    <a:pt x="48069" y="562"/>
                    <a:pt x="49235" y="562"/>
                  </a:cubicBezTo>
                  <a:close/>
                  <a:moveTo>
                    <a:pt x="49247" y="0"/>
                  </a:moveTo>
                  <a:cubicBezTo>
                    <a:pt x="47821" y="0"/>
                    <a:pt x="46584" y="916"/>
                    <a:pt x="46168" y="2282"/>
                  </a:cubicBezTo>
                  <a:lnTo>
                    <a:pt x="44589" y="7474"/>
                  </a:lnTo>
                  <a:lnTo>
                    <a:pt x="0" y="7474"/>
                  </a:lnTo>
                  <a:lnTo>
                    <a:pt x="0" y="79846"/>
                  </a:lnTo>
                  <a:lnTo>
                    <a:pt x="101290" y="79846"/>
                  </a:lnTo>
                  <a:lnTo>
                    <a:pt x="101290" y="3042"/>
                  </a:lnTo>
                  <a:cubicBezTo>
                    <a:pt x="101290" y="1366"/>
                    <a:pt x="99925" y="0"/>
                    <a:pt x="98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2902575" y="2020775"/>
              <a:ext cx="2518250" cy="1795275"/>
            </a:xfrm>
            <a:custGeom>
              <a:avLst/>
              <a:gdLst/>
              <a:ahLst/>
              <a:cxnLst/>
              <a:rect l="l" t="t" r="r" b="b"/>
              <a:pathLst>
                <a:path w="100730" h="71811" extrusionOk="0">
                  <a:moveTo>
                    <a:pt x="1" y="0"/>
                  </a:moveTo>
                  <a:lnTo>
                    <a:pt x="1" y="71811"/>
                  </a:lnTo>
                  <a:lnTo>
                    <a:pt x="100730" y="71811"/>
                  </a:lnTo>
                  <a:lnTo>
                    <a:pt x="1007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895575" y="2013750"/>
              <a:ext cx="2532275" cy="1809325"/>
            </a:xfrm>
            <a:custGeom>
              <a:avLst/>
              <a:gdLst/>
              <a:ahLst/>
              <a:cxnLst/>
              <a:rect l="l" t="t" r="r" b="b"/>
              <a:pathLst>
                <a:path w="101291" h="72373" extrusionOk="0">
                  <a:moveTo>
                    <a:pt x="100729" y="562"/>
                  </a:moveTo>
                  <a:lnTo>
                    <a:pt x="100729" y="71811"/>
                  </a:lnTo>
                  <a:lnTo>
                    <a:pt x="561" y="71811"/>
                  </a:lnTo>
                  <a:lnTo>
                    <a:pt x="561" y="562"/>
                  </a:lnTo>
                  <a:close/>
                  <a:moveTo>
                    <a:pt x="0" y="0"/>
                  </a:moveTo>
                  <a:lnTo>
                    <a:pt x="0" y="72372"/>
                  </a:lnTo>
                  <a:lnTo>
                    <a:pt x="101290" y="72372"/>
                  </a:lnTo>
                  <a:lnTo>
                    <a:pt x="101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3498125" y="1833075"/>
              <a:ext cx="222175" cy="1983650"/>
            </a:xfrm>
            <a:custGeom>
              <a:avLst/>
              <a:gdLst/>
              <a:ahLst/>
              <a:cxnLst/>
              <a:rect l="l" t="t" r="r" b="b"/>
              <a:pathLst>
                <a:path w="8887" h="79346" extrusionOk="0">
                  <a:moveTo>
                    <a:pt x="1" y="1"/>
                  </a:moveTo>
                  <a:lnTo>
                    <a:pt x="1" y="79346"/>
                  </a:lnTo>
                  <a:lnTo>
                    <a:pt x="8887" y="79346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3491125" y="1826075"/>
              <a:ext cx="236200" cy="1997675"/>
            </a:xfrm>
            <a:custGeom>
              <a:avLst/>
              <a:gdLst/>
              <a:ahLst/>
              <a:cxnLst/>
              <a:rect l="l" t="t" r="r" b="b"/>
              <a:pathLst>
                <a:path w="9448" h="79907" extrusionOk="0">
                  <a:moveTo>
                    <a:pt x="8886" y="561"/>
                  </a:moveTo>
                  <a:lnTo>
                    <a:pt x="8886" y="79345"/>
                  </a:lnTo>
                  <a:lnTo>
                    <a:pt x="561" y="79345"/>
                  </a:lnTo>
                  <a:lnTo>
                    <a:pt x="561" y="561"/>
                  </a:lnTo>
                  <a:close/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lnTo>
                    <a:pt x="0" y="79626"/>
                  </a:lnTo>
                  <a:cubicBezTo>
                    <a:pt x="0" y="79781"/>
                    <a:pt x="126" y="79906"/>
                    <a:pt x="281" y="79906"/>
                  </a:cubicBezTo>
                  <a:lnTo>
                    <a:pt x="9167" y="79906"/>
                  </a:lnTo>
                  <a:cubicBezTo>
                    <a:pt x="9322" y="79906"/>
                    <a:pt x="9447" y="79781"/>
                    <a:pt x="9447" y="79626"/>
                  </a:cubicBezTo>
                  <a:lnTo>
                    <a:pt x="9447" y="281"/>
                  </a:lnTo>
                  <a:cubicBezTo>
                    <a:pt x="9447" y="126"/>
                    <a:pt x="9322" y="0"/>
                    <a:pt x="9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3410850" y="3642150"/>
              <a:ext cx="388800" cy="47625"/>
            </a:xfrm>
            <a:custGeom>
              <a:avLst/>
              <a:gdLst/>
              <a:ahLst/>
              <a:cxnLst/>
              <a:rect l="l" t="t" r="r" b="b"/>
              <a:pathLst>
                <a:path w="15552" h="1905" extrusionOk="0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lnTo>
                    <a:pt x="0" y="1879"/>
                  </a:lnTo>
                  <a:cubicBezTo>
                    <a:pt x="0" y="1894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4"/>
                    <a:pt x="15552" y="1879"/>
                  </a:cubicBezTo>
                  <a:lnTo>
                    <a:pt x="15552" y="24"/>
                  </a:lnTo>
                  <a:cubicBezTo>
                    <a:pt x="15552" y="11"/>
                    <a:pt x="15541" y="0"/>
                    <a:pt x="15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3403825" y="363512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2"/>
                  </a:moveTo>
                  <a:cubicBezTo>
                    <a:pt x="15309" y="562"/>
                    <a:pt x="15552" y="805"/>
                    <a:pt x="15552" y="1104"/>
                  </a:cubicBezTo>
                  <a:lnTo>
                    <a:pt x="15552" y="1363"/>
                  </a:lnTo>
                  <a:cubicBezTo>
                    <a:pt x="15552" y="1662"/>
                    <a:pt x="15309" y="1904"/>
                    <a:pt x="15010" y="1905"/>
                  </a:cubicBezTo>
                  <a:lnTo>
                    <a:pt x="1104" y="1905"/>
                  </a:lnTo>
                  <a:cubicBezTo>
                    <a:pt x="805" y="1904"/>
                    <a:pt x="562" y="1662"/>
                    <a:pt x="562" y="1363"/>
                  </a:cubicBezTo>
                  <a:lnTo>
                    <a:pt x="562" y="1104"/>
                  </a:lnTo>
                  <a:cubicBezTo>
                    <a:pt x="562" y="805"/>
                    <a:pt x="805" y="562"/>
                    <a:pt x="1104" y="562"/>
                  </a:cubicBezTo>
                  <a:close/>
                  <a:moveTo>
                    <a:pt x="1104" y="1"/>
                  </a:moveTo>
                  <a:cubicBezTo>
                    <a:pt x="495" y="1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1"/>
                    <a:pt x="1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3410850" y="2128175"/>
              <a:ext cx="388800" cy="47650"/>
            </a:xfrm>
            <a:custGeom>
              <a:avLst/>
              <a:gdLst/>
              <a:ahLst/>
              <a:cxnLst/>
              <a:rect l="l" t="t" r="r" b="b"/>
              <a:pathLst>
                <a:path w="15552" h="1906" extrusionOk="0">
                  <a:moveTo>
                    <a:pt x="25" y="1"/>
                  </a:moveTo>
                  <a:cubicBezTo>
                    <a:pt x="11" y="1"/>
                    <a:pt x="0" y="11"/>
                    <a:pt x="0" y="25"/>
                  </a:cubicBezTo>
                  <a:lnTo>
                    <a:pt x="0" y="1880"/>
                  </a:lnTo>
                  <a:cubicBezTo>
                    <a:pt x="0" y="1893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3"/>
                    <a:pt x="15552" y="1880"/>
                  </a:cubicBezTo>
                  <a:lnTo>
                    <a:pt x="15552" y="25"/>
                  </a:lnTo>
                  <a:cubicBezTo>
                    <a:pt x="15552" y="11"/>
                    <a:pt x="15541" y="1"/>
                    <a:pt x="15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3403825" y="212117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1"/>
                  </a:moveTo>
                  <a:cubicBezTo>
                    <a:pt x="15309" y="561"/>
                    <a:pt x="15552" y="804"/>
                    <a:pt x="15552" y="1104"/>
                  </a:cubicBezTo>
                  <a:lnTo>
                    <a:pt x="15552" y="1363"/>
                  </a:lnTo>
                  <a:cubicBezTo>
                    <a:pt x="15552" y="1661"/>
                    <a:pt x="15309" y="1903"/>
                    <a:pt x="15010" y="1903"/>
                  </a:cubicBezTo>
                  <a:lnTo>
                    <a:pt x="1104" y="1903"/>
                  </a:lnTo>
                  <a:cubicBezTo>
                    <a:pt x="805" y="1903"/>
                    <a:pt x="562" y="1661"/>
                    <a:pt x="562" y="1363"/>
                  </a:cubicBezTo>
                  <a:lnTo>
                    <a:pt x="562" y="1104"/>
                  </a:lnTo>
                  <a:cubicBezTo>
                    <a:pt x="562" y="804"/>
                    <a:pt x="805" y="561"/>
                    <a:pt x="1104" y="561"/>
                  </a:cubicBezTo>
                  <a:close/>
                  <a:moveTo>
                    <a:pt x="1104" y="0"/>
                  </a:moveTo>
                  <a:cubicBezTo>
                    <a:pt x="495" y="0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0"/>
                    <a:pt x="15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3349275" y="2591025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9"/>
                  </a:cubicBezTo>
                  <a:cubicBezTo>
                    <a:pt x="0" y="13156"/>
                    <a:pt x="1096" y="15800"/>
                    <a:pt x="3045" y="17751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1"/>
                  </a:cubicBezTo>
                  <a:cubicBezTo>
                    <a:pt x="19700" y="15800"/>
                    <a:pt x="20795" y="13156"/>
                    <a:pt x="20795" y="10399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3342250" y="2584000"/>
              <a:ext cx="533975" cy="533950"/>
            </a:xfrm>
            <a:custGeom>
              <a:avLst/>
              <a:gdLst/>
              <a:ahLst/>
              <a:cxnLst/>
              <a:rect l="l" t="t" r="r" b="b"/>
              <a:pathLst>
                <a:path w="21359" h="21358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80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80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80"/>
                  </a:cubicBezTo>
                  <a:cubicBezTo>
                    <a:pt x="1" y="16568"/>
                    <a:pt x="4791" y="21357"/>
                    <a:pt x="10679" y="21357"/>
                  </a:cubicBezTo>
                  <a:cubicBezTo>
                    <a:pt x="16566" y="21357"/>
                    <a:pt x="21358" y="16568"/>
                    <a:pt x="21358" y="10680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3349275" y="2615450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7"/>
                  </a:cubicBezTo>
                  <a:cubicBezTo>
                    <a:pt x="0" y="13156"/>
                    <a:pt x="1096" y="15800"/>
                    <a:pt x="3045" y="17750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0"/>
                  </a:cubicBezTo>
                  <a:cubicBezTo>
                    <a:pt x="19700" y="15800"/>
                    <a:pt x="20795" y="13156"/>
                    <a:pt x="20795" y="10397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3342250" y="2608425"/>
              <a:ext cx="533975" cy="533925"/>
            </a:xfrm>
            <a:custGeom>
              <a:avLst/>
              <a:gdLst/>
              <a:ahLst/>
              <a:cxnLst/>
              <a:rect l="l" t="t" r="r" b="b"/>
              <a:pathLst>
                <a:path w="21359" h="21357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79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79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79"/>
                  </a:cubicBezTo>
                  <a:cubicBezTo>
                    <a:pt x="1" y="16566"/>
                    <a:pt x="4791" y="21357"/>
                    <a:pt x="10679" y="21357"/>
                  </a:cubicBezTo>
                  <a:cubicBezTo>
                    <a:pt x="16566" y="21357"/>
                    <a:pt x="21358" y="16566"/>
                    <a:pt x="21358" y="10679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3437425" y="2703600"/>
              <a:ext cx="343575" cy="343575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6872" y="0"/>
                  </a:moveTo>
                  <a:cubicBezTo>
                    <a:pt x="5050" y="0"/>
                    <a:pt x="3302" y="725"/>
                    <a:pt x="2013" y="2013"/>
                  </a:cubicBezTo>
                  <a:cubicBezTo>
                    <a:pt x="725" y="3301"/>
                    <a:pt x="1" y="5050"/>
                    <a:pt x="1" y="6871"/>
                  </a:cubicBezTo>
                  <a:cubicBezTo>
                    <a:pt x="1" y="8693"/>
                    <a:pt x="725" y="10442"/>
                    <a:pt x="2013" y="11730"/>
                  </a:cubicBezTo>
                  <a:cubicBezTo>
                    <a:pt x="3302" y="13018"/>
                    <a:pt x="5050" y="13743"/>
                    <a:pt x="6872" y="13743"/>
                  </a:cubicBezTo>
                  <a:cubicBezTo>
                    <a:pt x="8694" y="13743"/>
                    <a:pt x="10442" y="13018"/>
                    <a:pt x="11730" y="11730"/>
                  </a:cubicBezTo>
                  <a:cubicBezTo>
                    <a:pt x="13018" y="10442"/>
                    <a:pt x="13743" y="8693"/>
                    <a:pt x="13743" y="6871"/>
                  </a:cubicBezTo>
                  <a:cubicBezTo>
                    <a:pt x="13743" y="5050"/>
                    <a:pt x="13018" y="3301"/>
                    <a:pt x="11730" y="2013"/>
                  </a:cubicBezTo>
                  <a:cubicBezTo>
                    <a:pt x="10442" y="725"/>
                    <a:pt x="8694" y="0"/>
                    <a:pt x="6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3430400" y="2696575"/>
              <a:ext cx="357625" cy="357625"/>
            </a:xfrm>
            <a:custGeom>
              <a:avLst/>
              <a:gdLst/>
              <a:ahLst/>
              <a:cxnLst/>
              <a:rect l="l" t="t" r="r" b="b"/>
              <a:pathLst>
                <a:path w="14305" h="14305" extrusionOk="0">
                  <a:moveTo>
                    <a:pt x="7153" y="562"/>
                  </a:moveTo>
                  <a:cubicBezTo>
                    <a:pt x="10786" y="562"/>
                    <a:pt x="13743" y="3518"/>
                    <a:pt x="13743" y="7152"/>
                  </a:cubicBezTo>
                  <a:cubicBezTo>
                    <a:pt x="13743" y="10786"/>
                    <a:pt x="10788" y="13743"/>
                    <a:pt x="7153" y="13743"/>
                  </a:cubicBezTo>
                  <a:cubicBezTo>
                    <a:pt x="3519" y="13743"/>
                    <a:pt x="562" y="10786"/>
                    <a:pt x="562" y="7152"/>
                  </a:cubicBezTo>
                  <a:cubicBezTo>
                    <a:pt x="562" y="3518"/>
                    <a:pt x="3519" y="562"/>
                    <a:pt x="7153" y="562"/>
                  </a:cubicBezTo>
                  <a:close/>
                  <a:moveTo>
                    <a:pt x="7153" y="1"/>
                  </a:moveTo>
                  <a:cubicBezTo>
                    <a:pt x="3209" y="1"/>
                    <a:pt x="1" y="3209"/>
                    <a:pt x="1" y="7152"/>
                  </a:cubicBezTo>
                  <a:cubicBezTo>
                    <a:pt x="1" y="11096"/>
                    <a:pt x="3209" y="14304"/>
                    <a:pt x="7153" y="14304"/>
                  </a:cubicBezTo>
                  <a:cubicBezTo>
                    <a:pt x="11097" y="14304"/>
                    <a:pt x="14304" y="11096"/>
                    <a:pt x="14304" y="7152"/>
                  </a:cubicBezTo>
                  <a:cubicBezTo>
                    <a:pt x="14304" y="3209"/>
                    <a:pt x="11097" y="1"/>
                    <a:pt x="7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3437425" y="2723925"/>
              <a:ext cx="343575" cy="343600"/>
            </a:xfrm>
            <a:custGeom>
              <a:avLst/>
              <a:gdLst/>
              <a:ahLst/>
              <a:cxnLst/>
              <a:rect l="l" t="t" r="r" b="b"/>
              <a:pathLst>
                <a:path w="13743" h="13744" extrusionOk="0">
                  <a:moveTo>
                    <a:pt x="6872" y="1"/>
                  </a:moveTo>
                  <a:cubicBezTo>
                    <a:pt x="5050" y="1"/>
                    <a:pt x="3302" y="725"/>
                    <a:pt x="2013" y="2014"/>
                  </a:cubicBezTo>
                  <a:cubicBezTo>
                    <a:pt x="725" y="3302"/>
                    <a:pt x="1" y="5050"/>
                    <a:pt x="1" y="6873"/>
                  </a:cubicBezTo>
                  <a:cubicBezTo>
                    <a:pt x="1" y="8695"/>
                    <a:pt x="725" y="10442"/>
                    <a:pt x="2013" y="11731"/>
                  </a:cubicBezTo>
                  <a:cubicBezTo>
                    <a:pt x="3302" y="13020"/>
                    <a:pt x="5050" y="13743"/>
                    <a:pt x="6872" y="13743"/>
                  </a:cubicBezTo>
                  <a:cubicBezTo>
                    <a:pt x="8694" y="13743"/>
                    <a:pt x="10442" y="13020"/>
                    <a:pt x="11730" y="11731"/>
                  </a:cubicBezTo>
                  <a:cubicBezTo>
                    <a:pt x="13018" y="10442"/>
                    <a:pt x="13743" y="8695"/>
                    <a:pt x="13743" y="6873"/>
                  </a:cubicBezTo>
                  <a:cubicBezTo>
                    <a:pt x="13743" y="5050"/>
                    <a:pt x="13018" y="3302"/>
                    <a:pt x="11730" y="2014"/>
                  </a:cubicBezTo>
                  <a:cubicBezTo>
                    <a:pt x="10442" y="725"/>
                    <a:pt x="8694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3430400" y="2716925"/>
              <a:ext cx="357625" cy="357650"/>
            </a:xfrm>
            <a:custGeom>
              <a:avLst/>
              <a:gdLst/>
              <a:ahLst/>
              <a:cxnLst/>
              <a:rect l="l" t="t" r="r" b="b"/>
              <a:pathLst>
                <a:path w="14305" h="14306" extrusionOk="0">
                  <a:moveTo>
                    <a:pt x="7153" y="562"/>
                  </a:moveTo>
                  <a:cubicBezTo>
                    <a:pt x="10786" y="562"/>
                    <a:pt x="13743" y="3519"/>
                    <a:pt x="13743" y="7153"/>
                  </a:cubicBezTo>
                  <a:cubicBezTo>
                    <a:pt x="13743" y="10787"/>
                    <a:pt x="10788" y="13744"/>
                    <a:pt x="7153" y="13744"/>
                  </a:cubicBezTo>
                  <a:cubicBezTo>
                    <a:pt x="3519" y="13744"/>
                    <a:pt x="562" y="10787"/>
                    <a:pt x="562" y="7153"/>
                  </a:cubicBezTo>
                  <a:cubicBezTo>
                    <a:pt x="562" y="3519"/>
                    <a:pt x="3519" y="562"/>
                    <a:pt x="7153" y="562"/>
                  </a:cubicBezTo>
                  <a:close/>
                  <a:moveTo>
                    <a:pt x="7153" y="0"/>
                  </a:moveTo>
                  <a:cubicBezTo>
                    <a:pt x="3209" y="0"/>
                    <a:pt x="1" y="3210"/>
                    <a:pt x="1" y="7153"/>
                  </a:cubicBezTo>
                  <a:cubicBezTo>
                    <a:pt x="1" y="11096"/>
                    <a:pt x="3209" y="14305"/>
                    <a:pt x="7153" y="14305"/>
                  </a:cubicBezTo>
                  <a:cubicBezTo>
                    <a:pt x="11097" y="14305"/>
                    <a:pt x="14304" y="11096"/>
                    <a:pt x="14304" y="7153"/>
                  </a:cubicBezTo>
                  <a:cubicBezTo>
                    <a:pt x="14304" y="3208"/>
                    <a:pt x="11097" y="0"/>
                    <a:pt x="7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503525" y="2832675"/>
              <a:ext cx="254375" cy="215275"/>
            </a:xfrm>
            <a:custGeom>
              <a:avLst/>
              <a:gdLst/>
              <a:ahLst/>
              <a:cxnLst/>
              <a:rect l="l" t="t" r="r" b="b"/>
              <a:pathLst>
                <a:path w="10175" h="8611" extrusionOk="0">
                  <a:moveTo>
                    <a:pt x="9457" y="0"/>
                  </a:moveTo>
                  <a:lnTo>
                    <a:pt x="1" y="6635"/>
                  </a:lnTo>
                  <a:cubicBezTo>
                    <a:pt x="1066" y="7845"/>
                    <a:pt x="2622" y="8611"/>
                    <a:pt x="4361" y="8611"/>
                  </a:cubicBezTo>
                  <a:cubicBezTo>
                    <a:pt x="7573" y="8611"/>
                    <a:pt x="10175" y="6009"/>
                    <a:pt x="10175" y="2797"/>
                  </a:cubicBezTo>
                  <a:cubicBezTo>
                    <a:pt x="10175" y="1819"/>
                    <a:pt x="9929" y="857"/>
                    <a:pt x="94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3601500" y="2610950"/>
              <a:ext cx="14250" cy="58925"/>
            </a:xfrm>
            <a:custGeom>
              <a:avLst/>
              <a:gdLst/>
              <a:ahLst/>
              <a:cxnLst/>
              <a:rect l="l" t="t" r="r" b="b"/>
              <a:pathLst>
                <a:path w="570" h="2357" extrusionOk="0">
                  <a:moveTo>
                    <a:pt x="285" y="1"/>
                  </a:moveTo>
                  <a:cubicBezTo>
                    <a:pt x="127" y="1"/>
                    <a:pt x="0" y="130"/>
                    <a:pt x="4" y="288"/>
                  </a:cubicBezTo>
                  <a:lnTo>
                    <a:pt x="4" y="2076"/>
                  </a:lnTo>
                  <a:cubicBezTo>
                    <a:pt x="4" y="2231"/>
                    <a:pt x="130" y="2356"/>
                    <a:pt x="285" y="2356"/>
                  </a:cubicBezTo>
                  <a:cubicBezTo>
                    <a:pt x="440" y="2356"/>
                    <a:pt x="566" y="2231"/>
                    <a:pt x="566" y="2076"/>
                  </a:cubicBezTo>
                  <a:lnTo>
                    <a:pt x="566" y="288"/>
                  </a:lnTo>
                  <a:cubicBezTo>
                    <a:pt x="570" y="130"/>
                    <a:pt x="443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3472050" y="2645875"/>
              <a:ext cx="39200" cy="52800"/>
            </a:xfrm>
            <a:custGeom>
              <a:avLst/>
              <a:gdLst/>
              <a:ahLst/>
              <a:cxnLst/>
              <a:rect l="l" t="t" r="r" b="b"/>
              <a:pathLst>
                <a:path w="1568" h="2112" extrusionOk="0">
                  <a:moveTo>
                    <a:pt x="321" y="1"/>
                  </a:moveTo>
                  <a:cubicBezTo>
                    <a:pt x="274" y="1"/>
                    <a:pt x="225" y="13"/>
                    <a:pt x="180" y="39"/>
                  </a:cubicBezTo>
                  <a:cubicBezTo>
                    <a:pt x="47" y="116"/>
                    <a:pt x="1" y="289"/>
                    <a:pt x="78" y="422"/>
                  </a:cubicBezTo>
                  <a:lnTo>
                    <a:pt x="972" y="1970"/>
                  </a:lnTo>
                  <a:cubicBezTo>
                    <a:pt x="1022" y="2057"/>
                    <a:pt x="1115" y="2110"/>
                    <a:pt x="1215" y="2110"/>
                  </a:cubicBezTo>
                  <a:lnTo>
                    <a:pt x="1215" y="2111"/>
                  </a:lnTo>
                  <a:cubicBezTo>
                    <a:pt x="1431" y="2111"/>
                    <a:pt x="1567" y="1876"/>
                    <a:pt x="1458" y="1689"/>
                  </a:cubicBezTo>
                  <a:lnTo>
                    <a:pt x="565" y="142"/>
                  </a:lnTo>
                  <a:cubicBezTo>
                    <a:pt x="512" y="51"/>
                    <a:pt x="41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3378125" y="2740250"/>
              <a:ext cx="54325" cy="36425"/>
            </a:xfrm>
            <a:custGeom>
              <a:avLst/>
              <a:gdLst/>
              <a:ahLst/>
              <a:cxnLst/>
              <a:rect l="l" t="t" r="r" b="b"/>
              <a:pathLst>
                <a:path w="2173" h="1457" extrusionOk="0">
                  <a:moveTo>
                    <a:pt x="322" y="1"/>
                  </a:moveTo>
                  <a:cubicBezTo>
                    <a:pt x="225" y="1"/>
                    <a:pt x="130" y="51"/>
                    <a:pt x="78" y="141"/>
                  </a:cubicBezTo>
                  <a:cubicBezTo>
                    <a:pt x="1" y="276"/>
                    <a:pt x="47" y="447"/>
                    <a:pt x="180" y="524"/>
                  </a:cubicBezTo>
                  <a:lnTo>
                    <a:pt x="1728" y="1419"/>
                  </a:lnTo>
                  <a:cubicBezTo>
                    <a:pt x="1771" y="1443"/>
                    <a:pt x="1819" y="1456"/>
                    <a:pt x="1868" y="1456"/>
                  </a:cubicBezTo>
                  <a:cubicBezTo>
                    <a:pt x="1995" y="1456"/>
                    <a:pt x="2107" y="1371"/>
                    <a:pt x="2139" y="1249"/>
                  </a:cubicBezTo>
                  <a:cubicBezTo>
                    <a:pt x="2173" y="1126"/>
                    <a:pt x="2119" y="995"/>
                    <a:pt x="2008" y="932"/>
                  </a:cubicBezTo>
                  <a:lnTo>
                    <a:pt x="461" y="39"/>
                  </a:lnTo>
                  <a:cubicBezTo>
                    <a:pt x="417" y="13"/>
                    <a:pt x="369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3345125" y="2869000"/>
              <a:ext cx="58400" cy="14050"/>
            </a:xfrm>
            <a:custGeom>
              <a:avLst/>
              <a:gdLst/>
              <a:ahLst/>
              <a:cxnLst/>
              <a:rect l="l" t="t" r="r" b="b"/>
              <a:pathLst>
                <a:path w="2336" h="562" extrusionOk="0">
                  <a:moveTo>
                    <a:pt x="274" y="0"/>
                  </a:moveTo>
                  <a:cubicBezTo>
                    <a:pt x="122" y="4"/>
                    <a:pt x="0" y="128"/>
                    <a:pt x="0" y="281"/>
                  </a:cubicBezTo>
                  <a:cubicBezTo>
                    <a:pt x="0" y="433"/>
                    <a:pt x="122" y="557"/>
                    <a:pt x="274" y="561"/>
                  </a:cubicBezTo>
                  <a:lnTo>
                    <a:pt x="2062" y="561"/>
                  </a:lnTo>
                  <a:cubicBezTo>
                    <a:pt x="2214" y="557"/>
                    <a:pt x="2335" y="433"/>
                    <a:pt x="2335" y="281"/>
                  </a:cubicBezTo>
                  <a:cubicBezTo>
                    <a:pt x="2335" y="128"/>
                    <a:pt x="2214" y="4"/>
                    <a:pt x="2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3379175" y="2975125"/>
              <a:ext cx="54425" cy="36450"/>
            </a:xfrm>
            <a:custGeom>
              <a:avLst/>
              <a:gdLst/>
              <a:ahLst/>
              <a:cxnLst/>
              <a:rect l="l" t="t" r="r" b="b"/>
              <a:pathLst>
                <a:path w="2177" h="1458" extrusionOk="0">
                  <a:moveTo>
                    <a:pt x="1855" y="0"/>
                  </a:moveTo>
                  <a:cubicBezTo>
                    <a:pt x="1806" y="0"/>
                    <a:pt x="1756" y="13"/>
                    <a:pt x="1710" y="41"/>
                  </a:cubicBezTo>
                  <a:lnTo>
                    <a:pt x="163" y="934"/>
                  </a:lnTo>
                  <a:cubicBezTo>
                    <a:pt x="53" y="999"/>
                    <a:pt x="1" y="1127"/>
                    <a:pt x="33" y="1250"/>
                  </a:cubicBezTo>
                  <a:cubicBezTo>
                    <a:pt x="67" y="1371"/>
                    <a:pt x="177" y="1456"/>
                    <a:pt x="304" y="1457"/>
                  </a:cubicBezTo>
                  <a:cubicBezTo>
                    <a:pt x="353" y="1457"/>
                    <a:pt x="401" y="1445"/>
                    <a:pt x="443" y="1420"/>
                  </a:cubicBezTo>
                  <a:lnTo>
                    <a:pt x="1991" y="526"/>
                  </a:lnTo>
                  <a:cubicBezTo>
                    <a:pt x="2128" y="450"/>
                    <a:pt x="2177" y="277"/>
                    <a:pt x="2097" y="141"/>
                  </a:cubicBezTo>
                  <a:cubicBezTo>
                    <a:pt x="2045" y="50"/>
                    <a:pt x="1952" y="0"/>
                    <a:pt x="1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3473100" y="3052750"/>
              <a:ext cx="38400" cy="52750"/>
            </a:xfrm>
            <a:custGeom>
              <a:avLst/>
              <a:gdLst/>
              <a:ahLst/>
              <a:cxnLst/>
              <a:rect l="l" t="t" r="r" b="b"/>
              <a:pathLst>
                <a:path w="1536" h="2110" extrusionOk="0">
                  <a:moveTo>
                    <a:pt x="1214" y="0"/>
                  </a:moveTo>
                  <a:cubicBezTo>
                    <a:pt x="1117" y="0"/>
                    <a:pt x="1024" y="51"/>
                    <a:pt x="972" y="141"/>
                  </a:cubicBezTo>
                  <a:lnTo>
                    <a:pt x="78" y="1688"/>
                  </a:lnTo>
                  <a:cubicBezTo>
                    <a:pt x="1" y="1822"/>
                    <a:pt x="47" y="1995"/>
                    <a:pt x="180" y="2072"/>
                  </a:cubicBezTo>
                  <a:cubicBezTo>
                    <a:pt x="223" y="2096"/>
                    <a:pt x="272" y="2109"/>
                    <a:pt x="320" y="2109"/>
                  </a:cubicBezTo>
                  <a:cubicBezTo>
                    <a:pt x="422" y="2109"/>
                    <a:pt x="513" y="2055"/>
                    <a:pt x="565" y="1969"/>
                  </a:cubicBezTo>
                  <a:lnTo>
                    <a:pt x="1458" y="422"/>
                  </a:lnTo>
                  <a:cubicBezTo>
                    <a:pt x="1536" y="287"/>
                    <a:pt x="1489" y="115"/>
                    <a:pt x="1355" y="39"/>
                  </a:cubicBezTo>
                  <a:cubicBezTo>
                    <a:pt x="1311" y="13"/>
                    <a:pt x="1262" y="0"/>
                    <a:pt x="1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3602775" y="3080925"/>
              <a:ext cx="14100" cy="58725"/>
            </a:xfrm>
            <a:custGeom>
              <a:avLst/>
              <a:gdLst/>
              <a:ahLst/>
              <a:cxnLst/>
              <a:rect l="l" t="t" r="r" b="b"/>
              <a:pathLst>
                <a:path w="564" h="2349" extrusionOk="0">
                  <a:moveTo>
                    <a:pt x="283" y="0"/>
                  </a:moveTo>
                  <a:cubicBezTo>
                    <a:pt x="128" y="0"/>
                    <a:pt x="1" y="126"/>
                    <a:pt x="1" y="281"/>
                  </a:cubicBezTo>
                  <a:lnTo>
                    <a:pt x="1" y="2068"/>
                  </a:lnTo>
                  <a:cubicBezTo>
                    <a:pt x="1" y="2223"/>
                    <a:pt x="128" y="2349"/>
                    <a:pt x="283" y="2349"/>
                  </a:cubicBezTo>
                  <a:cubicBezTo>
                    <a:pt x="436" y="2349"/>
                    <a:pt x="563" y="2223"/>
                    <a:pt x="563" y="2068"/>
                  </a:cubicBezTo>
                  <a:lnTo>
                    <a:pt x="563" y="281"/>
                  </a:lnTo>
                  <a:cubicBezTo>
                    <a:pt x="563" y="126"/>
                    <a:pt x="436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3707975" y="3052150"/>
              <a:ext cx="38400" cy="52725"/>
            </a:xfrm>
            <a:custGeom>
              <a:avLst/>
              <a:gdLst/>
              <a:ahLst/>
              <a:cxnLst/>
              <a:rect l="l" t="t" r="r" b="b"/>
              <a:pathLst>
                <a:path w="1536" h="2109" extrusionOk="0">
                  <a:moveTo>
                    <a:pt x="321" y="0"/>
                  </a:moveTo>
                  <a:cubicBezTo>
                    <a:pt x="274" y="0"/>
                    <a:pt x="225" y="12"/>
                    <a:pt x="181" y="38"/>
                  </a:cubicBezTo>
                  <a:cubicBezTo>
                    <a:pt x="46" y="115"/>
                    <a:pt x="0" y="288"/>
                    <a:pt x="79" y="421"/>
                  </a:cubicBezTo>
                  <a:lnTo>
                    <a:pt x="972" y="1969"/>
                  </a:lnTo>
                  <a:cubicBezTo>
                    <a:pt x="1021" y="2055"/>
                    <a:pt x="1115" y="2109"/>
                    <a:pt x="1216" y="2109"/>
                  </a:cubicBezTo>
                  <a:cubicBezTo>
                    <a:pt x="1264" y="2109"/>
                    <a:pt x="1313" y="2096"/>
                    <a:pt x="1355" y="2071"/>
                  </a:cubicBezTo>
                  <a:cubicBezTo>
                    <a:pt x="1490" y="1994"/>
                    <a:pt x="1535" y="1822"/>
                    <a:pt x="1459" y="1688"/>
                  </a:cubicBezTo>
                  <a:lnTo>
                    <a:pt x="564" y="141"/>
                  </a:lnTo>
                  <a:cubicBezTo>
                    <a:pt x="513" y="50"/>
                    <a:pt x="41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3785575" y="2974125"/>
              <a:ext cx="54325" cy="36400"/>
            </a:xfrm>
            <a:custGeom>
              <a:avLst/>
              <a:gdLst/>
              <a:ahLst/>
              <a:cxnLst/>
              <a:rect l="l" t="t" r="r" b="b"/>
              <a:pathLst>
                <a:path w="2173" h="1456" extrusionOk="0">
                  <a:moveTo>
                    <a:pt x="322" y="0"/>
                  </a:moveTo>
                  <a:cubicBezTo>
                    <a:pt x="224" y="0"/>
                    <a:pt x="130" y="51"/>
                    <a:pt x="79" y="140"/>
                  </a:cubicBezTo>
                  <a:cubicBezTo>
                    <a:pt x="0" y="275"/>
                    <a:pt x="46" y="446"/>
                    <a:pt x="181" y="523"/>
                  </a:cubicBezTo>
                  <a:lnTo>
                    <a:pt x="1728" y="1418"/>
                  </a:lnTo>
                  <a:cubicBezTo>
                    <a:pt x="1770" y="1442"/>
                    <a:pt x="1819" y="1455"/>
                    <a:pt x="1869" y="1455"/>
                  </a:cubicBezTo>
                  <a:cubicBezTo>
                    <a:pt x="1996" y="1455"/>
                    <a:pt x="2106" y="1370"/>
                    <a:pt x="2140" y="1248"/>
                  </a:cubicBezTo>
                  <a:cubicBezTo>
                    <a:pt x="2172" y="1125"/>
                    <a:pt x="2118" y="995"/>
                    <a:pt x="2009" y="932"/>
                  </a:cubicBezTo>
                  <a:lnTo>
                    <a:pt x="462" y="38"/>
                  </a:lnTo>
                  <a:cubicBezTo>
                    <a:pt x="417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3814750" y="2867775"/>
              <a:ext cx="58725" cy="14050"/>
            </a:xfrm>
            <a:custGeom>
              <a:avLst/>
              <a:gdLst/>
              <a:ahLst/>
              <a:cxnLst/>
              <a:rect l="l" t="t" r="r" b="b"/>
              <a:pathLst>
                <a:path w="2349" h="562" extrusionOk="0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36"/>
                    <a:pt x="126" y="562"/>
                    <a:pt x="281" y="562"/>
                  </a:cubicBezTo>
                  <a:lnTo>
                    <a:pt x="2068" y="562"/>
                  </a:lnTo>
                  <a:cubicBezTo>
                    <a:pt x="2223" y="562"/>
                    <a:pt x="2349" y="436"/>
                    <a:pt x="2349" y="281"/>
                  </a:cubicBezTo>
                  <a:cubicBezTo>
                    <a:pt x="2349" y="126"/>
                    <a:pt x="2223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3785375" y="2739200"/>
              <a:ext cx="54350" cy="36425"/>
            </a:xfrm>
            <a:custGeom>
              <a:avLst/>
              <a:gdLst/>
              <a:ahLst/>
              <a:cxnLst/>
              <a:rect l="l" t="t" r="r" b="b"/>
              <a:pathLst>
                <a:path w="2174" h="1457" extrusionOk="0">
                  <a:moveTo>
                    <a:pt x="1852" y="1"/>
                  </a:moveTo>
                  <a:cubicBezTo>
                    <a:pt x="1805" y="1"/>
                    <a:pt x="1756" y="13"/>
                    <a:pt x="1712" y="39"/>
                  </a:cubicBezTo>
                  <a:lnTo>
                    <a:pt x="165" y="932"/>
                  </a:lnTo>
                  <a:cubicBezTo>
                    <a:pt x="54" y="995"/>
                    <a:pt x="0" y="1126"/>
                    <a:pt x="34" y="1249"/>
                  </a:cubicBezTo>
                  <a:cubicBezTo>
                    <a:pt x="66" y="1372"/>
                    <a:pt x="178" y="1457"/>
                    <a:pt x="305" y="1457"/>
                  </a:cubicBezTo>
                  <a:cubicBezTo>
                    <a:pt x="355" y="1457"/>
                    <a:pt x="404" y="1444"/>
                    <a:pt x="447" y="1420"/>
                  </a:cubicBezTo>
                  <a:lnTo>
                    <a:pt x="1993" y="524"/>
                  </a:lnTo>
                  <a:cubicBezTo>
                    <a:pt x="2128" y="448"/>
                    <a:pt x="2173" y="276"/>
                    <a:pt x="2095" y="141"/>
                  </a:cubicBezTo>
                  <a:cubicBezTo>
                    <a:pt x="2044" y="52"/>
                    <a:pt x="1949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3706175" y="2645275"/>
              <a:ext cx="39175" cy="52750"/>
            </a:xfrm>
            <a:custGeom>
              <a:avLst/>
              <a:gdLst/>
              <a:ahLst/>
              <a:cxnLst/>
              <a:rect l="l" t="t" r="r" b="b"/>
              <a:pathLst>
                <a:path w="1567" h="2110" extrusionOk="0">
                  <a:moveTo>
                    <a:pt x="1245" y="1"/>
                  </a:moveTo>
                  <a:cubicBezTo>
                    <a:pt x="1148" y="1"/>
                    <a:pt x="1055" y="51"/>
                    <a:pt x="1003" y="141"/>
                  </a:cubicBezTo>
                  <a:lnTo>
                    <a:pt x="109" y="1689"/>
                  </a:lnTo>
                  <a:cubicBezTo>
                    <a:pt x="1" y="1875"/>
                    <a:pt x="136" y="2110"/>
                    <a:pt x="352" y="2110"/>
                  </a:cubicBezTo>
                  <a:cubicBezTo>
                    <a:pt x="453" y="2110"/>
                    <a:pt x="546" y="2056"/>
                    <a:pt x="596" y="1969"/>
                  </a:cubicBezTo>
                  <a:lnTo>
                    <a:pt x="1489" y="422"/>
                  </a:lnTo>
                  <a:cubicBezTo>
                    <a:pt x="1567" y="287"/>
                    <a:pt x="1520" y="116"/>
                    <a:pt x="1386" y="39"/>
                  </a:cubicBezTo>
                  <a:cubicBezTo>
                    <a:pt x="1342" y="13"/>
                    <a:pt x="1293" y="1"/>
                    <a:pt x="1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4161700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4470400" y="2433350"/>
              <a:ext cx="219325" cy="219350"/>
            </a:xfrm>
            <a:custGeom>
              <a:avLst/>
              <a:gdLst/>
              <a:ahLst/>
              <a:cxnLst/>
              <a:rect l="l" t="t" r="r" b="b"/>
              <a:pathLst>
                <a:path w="8773" h="8774" extrusionOk="0">
                  <a:moveTo>
                    <a:pt x="0" y="1"/>
                  </a:moveTo>
                  <a:lnTo>
                    <a:pt x="0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4779075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4161700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4470400" y="2725800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4779075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4161700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4470400" y="3018225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4779075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4827875" y="2266900"/>
              <a:ext cx="1404750" cy="3201750"/>
            </a:xfrm>
            <a:custGeom>
              <a:avLst/>
              <a:gdLst/>
              <a:ahLst/>
              <a:cxnLst/>
              <a:rect l="l" t="t" r="r" b="b"/>
              <a:pathLst>
                <a:path w="56190" h="128070" extrusionOk="0">
                  <a:moveTo>
                    <a:pt x="15950" y="0"/>
                  </a:moveTo>
                  <a:cubicBezTo>
                    <a:pt x="12296" y="0"/>
                    <a:pt x="10963" y="8469"/>
                    <a:pt x="10963" y="16691"/>
                  </a:cubicBezTo>
                  <a:cubicBezTo>
                    <a:pt x="10963" y="24914"/>
                    <a:pt x="9136" y="30396"/>
                    <a:pt x="4569" y="37705"/>
                  </a:cubicBezTo>
                  <a:cubicBezTo>
                    <a:pt x="1" y="45014"/>
                    <a:pt x="5482" y="61001"/>
                    <a:pt x="5482" y="61001"/>
                  </a:cubicBezTo>
                  <a:cubicBezTo>
                    <a:pt x="5482" y="61001"/>
                    <a:pt x="8223" y="70594"/>
                    <a:pt x="11420" y="75162"/>
                  </a:cubicBezTo>
                  <a:cubicBezTo>
                    <a:pt x="14617" y="79729"/>
                    <a:pt x="21016" y="128070"/>
                    <a:pt x="21016" y="128070"/>
                  </a:cubicBezTo>
                  <a:lnTo>
                    <a:pt x="56190" y="115280"/>
                  </a:lnTo>
                  <a:cubicBezTo>
                    <a:pt x="56190" y="115280"/>
                    <a:pt x="38986" y="82055"/>
                    <a:pt x="38986" y="79771"/>
                  </a:cubicBezTo>
                  <a:cubicBezTo>
                    <a:pt x="38986" y="77487"/>
                    <a:pt x="44309" y="61458"/>
                    <a:pt x="47963" y="55976"/>
                  </a:cubicBezTo>
                  <a:cubicBezTo>
                    <a:pt x="48750" y="54796"/>
                    <a:pt x="49388" y="53892"/>
                    <a:pt x="49906" y="53198"/>
                  </a:cubicBezTo>
                  <a:cubicBezTo>
                    <a:pt x="51304" y="51326"/>
                    <a:pt x="52075" y="49062"/>
                    <a:pt x="52075" y="46727"/>
                  </a:cubicBezTo>
                  <a:lnTo>
                    <a:pt x="52075" y="45471"/>
                  </a:lnTo>
                  <a:cubicBezTo>
                    <a:pt x="52075" y="42273"/>
                    <a:pt x="52075" y="37705"/>
                    <a:pt x="51161" y="33595"/>
                  </a:cubicBezTo>
                  <a:cubicBezTo>
                    <a:pt x="50247" y="29483"/>
                    <a:pt x="46135" y="28112"/>
                    <a:pt x="46135" y="28112"/>
                  </a:cubicBezTo>
                  <a:cubicBezTo>
                    <a:pt x="46135" y="28112"/>
                    <a:pt x="45020" y="24011"/>
                    <a:pt x="41364" y="21727"/>
                  </a:cubicBezTo>
                  <a:cubicBezTo>
                    <a:pt x="39855" y="20783"/>
                    <a:pt x="38190" y="20373"/>
                    <a:pt x="37140" y="18981"/>
                  </a:cubicBezTo>
                  <a:cubicBezTo>
                    <a:pt x="36137" y="17648"/>
                    <a:pt x="35652" y="15371"/>
                    <a:pt x="35134" y="13815"/>
                  </a:cubicBezTo>
                  <a:cubicBezTo>
                    <a:pt x="33901" y="10116"/>
                    <a:pt x="31414" y="6503"/>
                    <a:pt x="28153" y="6503"/>
                  </a:cubicBezTo>
                  <a:cubicBezTo>
                    <a:pt x="26807" y="6503"/>
                    <a:pt x="25329" y="7118"/>
                    <a:pt x="23753" y="8597"/>
                  </a:cubicBezTo>
                  <a:lnTo>
                    <a:pt x="23753" y="24002"/>
                  </a:lnTo>
                  <a:lnTo>
                    <a:pt x="20100" y="31767"/>
                  </a:lnTo>
                  <a:cubicBezTo>
                    <a:pt x="20100" y="31767"/>
                    <a:pt x="20556" y="14865"/>
                    <a:pt x="20556" y="8469"/>
                  </a:cubicBezTo>
                  <a:cubicBezTo>
                    <a:pt x="20556" y="2074"/>
                    <a:pt x="19605" y="0"/>
                    <a:pt x="15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4821475" y="2259875"/>
              <a:ext cx="1419150" cy="3215800"/>
            </a:xfrm>
            <a:custGeom>
              <a:avLst/>
              <a:gdLst/>
              <a:ahLst/>
              <a:cxnLst/>
              <a:rect l="l" t="t" r="r" b="b"/>
              <a:pathLst>
                <a:path w="56766" h="128632" extrusionOk="0">
                  <a:moveTo>
                    <a:pt x="16206" y="1"/>
                  </a:moveTo>
                  <a:cubicBezTo>
                    <a:pt x="11319" y="1"/>
                    <a:pt x="10940" y="12992"/>
                    <a:pt x="10940" y="16972"/>
                  </a:cubicBezTo>
                  <a:cubicBezTo>
                    <a:pt x="10940" y="24872"/>
                    <a:pt x="9276" y="30332"/>
                    <a:pt x="4586" y="37836"/>
                  </a:cubicBezTo>
                  <a:cubicBezTo>
                    <a:pt x="0" y="45175"/>
                    <a:pt x="5247" y="60715"/>
                    <a:pt x="5468" y="61359"/>
                  </a:cubicBezTo>
                  <a:cubicBezTo>
                    <a:pt x="5580" y="61753"/>
                    <a:pt x="8258" y="71050"/>
                    <a:pt x="11447" y="75603"/>
                  </a:cubicBezTo>
                  <a:cubicBezTo>
                    <a:pt x="14568" y="80064"/>
                    <a:pt x="20930" y="127906"/>
                    <a:pt x="20994" y="128387"/>
                  </a:cubicBezTo>
                  <a:cubicBezTo>
                    <a:pt x="21011" y="128526"/>
                    <a:pt x="21130" y="128631"/>
                    <a:pt x="21272" y="128631"/>
                  </a:cubicBezTo>
                  <a:cubicBezTo>
                    <a:pt x="21284" y="128631"/>
                    <a:pt x="21296" y="128631"/>
                    <a:pt x="21309" y="128630"/>
                  </a:cubicBezTo>
                  <a:cubicBezTo>
                    <a:pt x="21463" y="128609"/>
                    <a:pt x="21571" y="128468"/>
                    <a:pt x="21551" y="128314"/>
                  </a:cubicBezTo>
                  <a:cubicBezTo>
                    <a:pt x="21288" y="126338"/>
                    <a:pt x="15105" y="79853"/>
                    <a:pt x="11905" y="75281"/>
                  </a:cubicBezTo>
                  <a:cubicBezTo>
                    <a:pt x="8773" y="70805"/>
                    <a:pt x="6036" y="61300"/>
                    <a:pt x="6004" y="61190"/>
                  </a:cubicBezTo>
                  <a:cubicBezTo>
                    <a:pt x="5950" y="61032"/>
                    <a:pt x="618" y="45245"/>
                    <a:pt x="5063" y="38134"/>
                  </a:cubicBezTo>
                  <a:cubicBezTo>
                    <a:pt x="9816" y="30529"/>
                    <a:pt x="11501" y="24991"/>
                    <a:pt x="11501" y="16972"/>
                  </a:cubicBezTo>
                  <a:cubicBezTo>
                    <a:pt x="11501" y="9402"/>
                    <a:pt x="12732" y="562"/>
                    <a:pt x="16206" y="562"/>
                  </a:cubicBezTo>
                  <a:cubicBezTo>
                    <a:pt x="19602" y="562"/>
                    <a:pt x="20531" y="2322"/>
                    <a:pt x="20531" y="8750"/>
                  </a:cubicBezTo>
                  <a:cubicBezTo>
                    <a:pt x="20531" y="15069"/>
                    <a:pt x="20079" y="31871"/>
                    <a:pt x="20075" y="32040"/>
                  </a:cubicBezTo>
                  <a:cubicBezTo>
                    <a:pt x="20071" y="32172"/>
                    <a:pt x="20161" y="32289"/>
                    <a:pt x="20291" y="32320"/>
                  </a:cubicBezTo>
                  <a:cubicBezTo>
                    <a:pt x="20312" y="32325"/>
                    <a:pt x="20334" y="32328"/>
                    <a:pt x="20356" y="32328"/>
                  </a:cubicBezTo>
                  <a:cubicBezTo>
                    <a:pt x="20462" y="32328"/>
                    <a:pt x="20562" y="32266"/>
                    <a:pt x="20609" y="32166"/>
                  </a:cubicBezTo>
                  <a:lnTo>
                    <a:pt x="24264" y="24401"/>
                  </a:lnTo>
                  <a:cubicBezTo>
                    <a:pt x="24281" y="24364"/>
                    <a:pt x="24291" y="24323"/>
                    <a:pt x="24291" y="24281"/>
                  </a:cubicBezTo>
                  <a:lnTo>
                    <a:pt x="24291" y="9000"/>
                  </a:lnTo>
                  <a:cubicBezTo>
                    <a:pt x="25692" y="7712"/>
                    <a:pt x="27072" y="7064"/>
                    <a:pt x="28410" y="7064"/>
                  </a:cubicBezTo>
                  <a:cubicBezTo>
                    <a:pt x="28752" y="7064"/>
                    <a:pt x="29091" y="7106"/>
                    <a:pt x="29426" y="7191"/>
                  </a:cubicBezTo>
                  <a:cubicBezTo>
                    <a:pt x="31729" y="7774"/>
                    <a:pt x="33859" y="10388"/>
                    <a:pt x="35125" y="14184"/>
                  </a:cubicBezTo>
                  <a:cubicBezTo>
                    <a:pt x="35246" y="14550"/>
                    <a:pt x="35366" y="14956"/>
                    <a:pt x="35492" y="15379"/>
                  </a:cubicBezTo>
                  <a:cubicBezTo>
                    <a:pt x="35906" y="16782"/>
                    <a:pt x="36376" y="18371"/>
                    <a:pt x="37172" y="19429"/>
                  </a:cubicBezTo>
                  <a:cubicBezTo>
                    <a:pt x="37925" y="20427"/>
                    <a:pt x="38941" y="20930"/>
                    <a:pt x="40017" y="21463"/>
                  </a:cubicBezTo>
                  <a:cubicBezTo>
                    <a:pt x="40499" y="21702"/>
                    <a:pt x="40998" y="21949"/>
                    <a:pt x="41472" y="22244"/>
                  </a:cubicBezTo>
                  <a:cubicBezTo>
                    <a:pt x="44987" y="24443"/>
                    <a:pt x="46111" y="28427"/>
                    <a:pt x="46122" y="28467"/>
                  </a:cubicBezTo>
                  <a:cubicBezTo>
                    <a:pt x="46146" y="28558"/>
                    <a:pt x="46215" y="28629"/>
                    <a:pt x="46304" y="28659"/>
                  </a:cubicBezTo>
                  <a:cubicBezTo>
                    <a:pt x="46343" y="28672"/>
                    <a:pt x="50274" y="30025"/>
                    <a:pt x="51143" y="33935"/>
                  </a:cubicBezTo>
                  <a:cubicBezTo>
                    <a:pt x="52051" y="38017"/>
                    <a:pt x="52051" y="42488"/>
                    <a:pt x="52051" y="45752"/>
                  </a:cubicBezTo>
                  <a:lnTo>
                    <a:pt x="52051" y="47010"/>
                  </a:lnTo>
                  <a:cubicBezTo>
                    <a:pt x="52051" y="49281"/>
                    <a:pt x="51321" y="51460"/>
                    <a:pt x="49938" y="53312"/>
                  </a:cubicBezTo>
                  <a:cubicBezTo>
                    <a:pt x="49375" y="54065"/>
                    <a:pt x="48719" y="55004"/>
                    <a:pt x="47986" y="56102"/>
                  </a:cubicBezTo>
                  <a:cubicBezTo>
                    <a:pt x="44333" y="61582"/>
                    <a:pt x="38961" y="77562"/>
                    <a:pt x="38961" y="80052"/>
                  </a:cubicBezTo>
                  <a:cubicBezTo>
                    <a:pt x="38961" y="82378"/>
                    <a:pt x="55493" y="114332"/>
                    <a:pt x="56196" y="115690"/>
                  </a:cubicBezTo>
                  <a:cubicBezTo>
                    <a:pt x="56246" y="115787"/>
                    <a:pt x="56344" y="115842"/>
                    <a:pt x="56445" y="115842"/>
                  </a:cubicBezTo>
                  <a:cubicBezTo>
                    <a:pt x="56488" y="115842"/>
                    <a:pt x="56533" y="115832"/>
                    <a:pt x="56574" y="115810"/>
                  </a:cubicBezTo>
                  <a:cubicBezTo>
                    <a:pt x="56711" y="115740"/>
                    <a:pt x="56765" y="115570"/>
                    <a:pt x="56695" y="115433"/>
                  </a:cubicBezTo>
                  <a:cubicBezTo>
                    <a:pt x="51918" y="106208"/>
                    <a:pt x="39522" y="81871"/>
                    <a:pt x="39522" y="80052"/>
                  </a:cubicBezTo>
                  <a:cubicBezTo>
                    <a:pt x="39522" y="77971"/>
                    <a:pt x="44747" y="61974"/>
                    <a:pt x="48454" y="56413"/>
                  </a:cubicBezTo>
                  <a:cubicBezTo>
                    <a:pt x="49180" y="55323"/>
                    <a:pt x="49831" y="54394"/>
                    <a:pt x="50387" y="53648"/>
                  </a:cubicBezTo>
                  <a:cubicBezTo>
                    <a:pt x="51843" y="51699"/>
                    <a:pt x="52612" y="49403"/>
                    <a:pt x="52612" y="47010"/>
                  </a:cubicBezTo>
                  <a:lnTo>
                    <a:pt x="52612" y="45752"/>
                  </a:lnTo>
                  <a:cubicBezTo>
                    <a:pt x="52612" y="42462"/>
                    <a:pt x="52612" y="37955"/>
                    <a:pt x="51692" y="33813"/>
                  </a:cubicBezTo>
                  <a:cubicBezTo>
                    <a:pt x="50841" y="29981"/>
                    <a:pt x="47378" y="28465"/>
                    <a:pt x="46622" y="28177"/>
                  </a:cubicBezTo>
                  <a:cubicBezTo>
                    <a:pt x="46385" y="27415"/>
                    <a:pt x="45134" y="23874"/>
                    <a:pt x="41768" y="21770"/>
                  </a:cubicBezTo>
                  <a:cubicBezTo>
                    <a:pt x="41272" y="21458"/>
                    <a:pt x="40761" y="21206"/>
                    <a:pt x="40266" y="20960"/>
                  </a:cubicBezTo>
                  <a:cubicBezTo>
                    <a:pt x="39251" y="20458"/>
                    <a:pt x="38292" y="19983"/>
                    <a:pt x="37620" y="19092"/>
                  </a:cubicBezTo>
                  <a:cubicBezTo>
                    <a:pt x="36885" y="18115"/>
                    <a:pt x="36432" y="16577"/>
                    <a:pt x="36030" y="15220"/>
                  </a:cubicBezTo>
                  <a:cubicBezTo>
                    <a:pt x="35903" y="14790"/>
                    <a:pt x="35780" y="14377"/>
                    <a:pt x="35657" y="14006"/>
                  </a:cubicBezTo>
                  <a:cubicBezTo>
                    <a:pt x="34331" y="10028"/>
                    <a:pt x="32053" y="7276"/>
                    <a:pt x="29564" y="6647"/>
                  </a:cubicBezTo>
                  <a:cubicBezTo>
                    <a:pt x="29178" y="6550"/>
                    <a:pt x="28791" y="6501"/>
                    <a:pt x="28401" y="6501"/>
                  </a:cubicBezTo>
                  <a:cubicBezTo>
                    <a:pt x="26893" y="6501"/>
                    <a:pt x="25358" y="7228"/>
                    <a:pt x="23819" y="8673"/>
                  </a:cubicBezTo>
                  <a:cubicBezTo>
                    <a:pt x="23762" y="8726"/>
                    <a:pt x="23730" y="8800"/>
                    <a:pt x="23730" y="8878"/>
                  </a:cubicBezTo>
                  <a:lnTo>
                    <a:pt x="23730" y="24219"/>
                  </a:lnTo>
                  <a:lnTo>
                    <a:pt x="20671" y="30718"/>
                  </a:lnTo>
                  <a:cubicBezTo>
                    <a:pt x="20778" y="26590"/>
                    <a:pt x="21092" y="14025"/>
                    <a:pt x="21092" y="8750"/>
                  </a:cubicBezTo>
                  <a:cubicBezTo>
                    <a:pt x="21092" y="2823"/>
                    <a:pt x="20361" y="1"/>
                    <a:pt x="16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5306375" y="3054025"/>
              <a:ext cx="33275" cy="193425"/>
            </a:xfrm>
            <a:custGeom>
              <a:avLst/>
              <a:gdLst/>
              <a:ahLst/>
              <a:cxnLst/>
              <a:rect l="l" t="t" r="r" b="b"/>
              <a:pathLst>
                <a:path w="1331" h="7737" extrusionOk="0">
                  <a:moveTo>
                    <a:pt x="975" y="0"/>
                  </a:moveTo>
                  <a:cubicBezTo>
                    <a:pt x="968" y="0"/>
                    <a:pt x="961" y="1"/>
                    <a:pt x="954" y="1"/>
                  </a:cubicBezTo>
                  <a:cubicBezTo>
                    <a:pt x="799" y="4"/>
                    <a:pt x="675" y="131"/>
                    <a:pt x="678" y="286"/>
                  </a:cubicBezTo>
                  <a:cubicBezTo>
                    <a:pt x="679" y="340"/>
                    <a:pt x="767" y="5618"/>
                    <a:pt x="75" y="7352"/>
                  </a:cubicBezTo>
                  <a:cubicBezTo>
                    <a:pt x="0" y="7535"/>
                    <a:pt x="137" y="7736"/>
                    <a:pt x="335" y="7736"/>
                  </a:cubicBezTo>
                  <a:cubicBezTo>
                    <a:pt x="450" y="7736"/>
                    <a:pt x="552" y="7666"/>
                    <a:pt x="595" y="7560"/>
                  </a:cubicBezTo>
                  <a:cubicBezTo>
                    <a:pt x="1331" y="5724"/>
                    <a:pt x="1244" y="497"/>
                    <a:pt x="1240" y="276"/>
                  </a:cubicBezTo>
                  <a:cubicBezTo>
                    <a:pt x="1238" y="128"/>
                    <a:pt x="1131" y="0"/>
                    <a:pt x="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5160000" y="2266900"/>
              <a:ext cx="170925" cy="242125"/>
            </a:xfrm>
            <a:custGeom>
              <a:avLst/>
              <a:gdLst/>
              <a:ahLst/>
              <a:cxnLst/>
              <a:rect l="l" t="t" r="r" b="b"/>
              <a:pathLst>
                <a:path w="6837" h="9685" extrusionOk="0">
                  <a:moveTo>
                    <a:pt x="2665" y="0"/>
                  </a:moveTo>
                  <a:cubicBezTo>
                    <a:pt x="1791" y="0"/>
                    <a:pt x="1052" y="488"/>
                    <a:pt x="430" y="1337"/>
                  </a:cubicBezTo>
                  <a:lnTo>
                    <a:pt x="616" y="1641"/>
                  </a:lnTo>
                  <a:cubicBezTo>
                    <a:pt x="616" y="1641"/>
                    <a:pt x="1" y="5535"/>
                    <a:pt x="1" y="6765"/>
                  </a:cubicBezTo>
                  <a:cubicBezTo>
                    <a:pt x="1" y="7994"/>
                    <a:pt x="206" y="8610"/>
                    <a:pt x="1845" y="9223"/>
                  </a:cubicBezTo>
                  <a:cubicBezTo>
                    <a:pt x="2664" y="9531"/>
                    <a:pt x="3587" y="9685"/>
                    <a:pt x="4356" y="9685"/>
                  </a:cubicBezTo>
                  <a:cubicBezTo>
                    <a:pt x="5124" y="9685"/>
                    <a:pt x="5739" y="9531"/>
                    <a:pt x="5945" y="9223"/>
                  </a:cubicBezTo>
                  <a:cubicBezTo>
                    <a:pt x="6355" y="8610"/>
                    <a:pt x="6560" y="6149"/>
                    <a:pt x="6765" y="4305"/>
                  </a:cubicBezTo>
                  <a:cubicBezTo>
                    <a:pt x="6802" y="3965"/>
                    <a:pt x="6823" y="3601"/>
                    <a:pt x="6836" y="3232"/>
                  </a:cubicBezTo>
                  <a:cubicBezTo>
                    <a:pt x="6262" y="880"/>
                    <a:pt x="5031" y="0"/>
                    <a:pt x="2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5152950" y="2259875"/>
              <a:ext cx="185025" cy="256225"/>
            </a:xfrm>
            <a:custGeom>
              <a:avLst/>
              <a:gdLst/>
              <a:ahLst/>
              <a:cxnLst/>
              <a:rect l="l" t="t" r="r" b="b"/>
              <a:pathLst>
                <a:path w="7401" h="10249" extrusionOk="0">
                  <a:moveTo>
                    <a:pt x="2947" y="562"/>
                  </a:moveTo>
                  <a:cubicBezTo>
                    <a:pt x="5208" y="562"/>
                    <a:pt x="6301" y="1398"/>
                    <a:pt x="6836" y="3542"/>
                  </a:cubicBezTo>
                  <a:cubicBezTo>
                    <a:pt x="6820" y="3953"/>
                    <a:pt x="6799" y="4277"/>
                    <a:pt x="6766" y="4555"/>
                  </a:cubicBezTo>
                  <a:lnTo>
                    <a:pt x="6680" y="5361"/>
                  </a:lnTo>
                  <a:cubicBezTo>
                    <a:pt x="6514" y="6929"/>
                    <a:pt x="6306" y="8878"/>
                    <a:pt x="5993" y="9349"/>
                  </a:cubicBezTo>
                  <a:cubicBezTo>
                    <a:pt x="5855" y="9557"/>
                    <a:pt x="5333" y="9689"/>
                    <a:pt x="4632" y="9689"/>
                  </a:cubicBezTo>
                  <a:cubicBezTo>
                    <a:pt x="3938" y="9689"/>
                    <a:pt x="3069" y="9559"/>
                    <a:pt x="2225" y="9243"/>
                  </a:cubicBezTo>
                  <a:cubicBezTo>
                    <a:pt x="713" y="8675"/>
                    <a:pt x="562" y="8163"/>
                    <a:pt x="562" y="7045"/>
                  </a:cubicBezTo>
                  <a:cubicBezTo>
                    <a:pt x="562" y="5851"/>
                    <a:pt x="1169" y="2004"/>
                    <a:pt x="1174" y="1965"/>
                  </a:cubicBezTo>
                  <a:cubicBezTo>
                    <a:pt x="1185" y="1899"/>
                    <a:pt x="1172" y="1831"/>
                    <a:pt x="1137" y="1774"/>
                  </a:cubicBezTo>
                  <a:lnTo>
                    <a:pt x="1053" y="1636"/>
                  </a:lnTo>
                  <a:cubicBezTo>
                    <a:pt x="1618" y="923"/>
                    <a:pt x="2255" y="562"/>
                    <a:pt x="2947" y="562"/>
                  </a:cubicBezTo>
                  <a:close/>
                  <a:moveTo>
                    <a:pt x="2947" y="1"/>
                  </a:moveTo>
                  <a:cubicBezTo>
                    <a:pt x="2019" y="1"/>
                    <a:pt x="1191" y="489"/>
                    <a:pt x="485" y="1452"/>
                  </a:cubicBezTo>
                  <a:cubicBezTo>
                    <a:pt x="418" y="1544"/>
                    <a:pt x="414" y="1668"/>
                    <a:pt x="473" y="1765"/>
                  </a:cubicBezTo>
                  <a:lnTo>
                    <a:pt x="604" y="1980"/>
                  </a:lnTo>
                  <a:cubicBezTo>
                    <a:pt x="505" y="2616"/>
                    <a:pt x="1" y="5905"/>
                    <a:pt x="1" y="7045"/>
                  </a:cubicBezTo>
                  <a:cubicBezTo>
                    <a:pt x="1" y="8402"/>
                    <a:pt x="294" y="9117"/>
                    <a:pt x="2028" y="9767"/>
                  </a:cubicBezTo>
                  <a:cubicBezTo>
                    <a:pt x="2846" y="10075"/>
                    <a:pt x="3809" y="10249"/>
                    <a:pt x="4640" y="10249"/>
                  </a:cubicBezTo>
                  <a:cubicBezTo>
                    <a:pt x="5483" y="10249"/>
                    <a:pt x="6189" y="10068"/>
                    <a:pt x="6461" y="9661"/>
                  </a:cubicBezTo>
                  <a:cubicBezTo>
                    <a:pt x="6823" y="9117"/>
                    <a:pt x="7012" y="7560"/>
                    <a:pt x="7240" y="5421"/>
                  </a:cubicBezTo>
                  <a:lnTo>
                    <a:pt x="7326" y="4617"/>
                  </a:lnTo>
                  <a:cubicBezTo>
                    <a:pt x="7360" y="4316"/>
                    <a:pt x="7383" y="3968"/>
                    <a:pt x="7399" y="3524"/>
                  </a:cubicBezTo>
                  <a:cubicBezTo>
                    <a:pt x="7400" y="3497"/>
                    <a:pt x="7397" y="3472"/>
                    <a:pt x="7391" y="3447"/>
                  </a:cubicBezTo>
                  <a:cubicBezTo>
                    <a:pt x="6792" y="999"/>
                    <a:pt x="5505" y="1"/>
                    <a:pt x="2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5413550" y="2751800"/>
              <a:ext cx="158475" cy="122125"/>
            </a:xfrm>
            <a:custGeom>
              <a:avLst/>
              <a:gdLst/>
              <a:ahLst/>
              <a:cxnLst/>
              <a:rect l="l" t="t" r="r" b="b"/>
              <a:pathLst>
                <a:path w="6339" h="4885" extrusionOk="0">
                  <a:moveTo>
                    <a:pt x="6058" y="0"/>
                  </a:moveTo>
                  <a:cubicBezTo>
                    <a:pt x="6056" y="0"/>
                    <a:pt x="6053" y="0"/>
                    <a:pt x="6051" y="0"/>
                  </a:cubicBezTo>
                  <a:cubicBezTo>
                    <a:pt x="1595" y="0"/>
                    <a:pt x="75" y="4472"/>
                    <a:pt x="60" y="4517"/>
                  </a:cubicBezTo>
                  <a:cubicBezTo>
                    <a:pt x="1" y="4699"/>
                    <a:pt x="136" y="4885"/>
                    <a:pt x="327" y="4885"/>
                  </a:cubicBezTo>
                  <a:cubicBezTo>
                    <a:pt x="449" y="4885"/>
                    <a:pt x="555" y="4807"/>
                    <a:pt x="593" y="4692"/>
                  </a:cubicBezTo>
                  <a:cubicBezTo>
                    <a:pt x="606" y="4652"/>
                    <a:pt x="1996" y="561"/>
                    <a:pt x="6051" y="561"/>
                  </a:cubicBezTo>
                  <a:cubicBezTo>
                    <a:pt x="6053" y="561"/>
                    <a:pt x="6056" y="561"/>
                    <a:pt x="6058" y="561"/>
                  </a:cubicBezTo>
                  <a:cubicBezTo>
                    <a:pt x="6213" y="561"/>
                    <a:pt x="6338" y="436"/>
                    <a:pt x="6338" y="281"/>
                  </a:cubicBezTo>
                  <a:cubicBezTo>
                    <a:pt x="6338" y="125"/>
                    <a:pt x="6213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5710750" y="2765075"/>
              <a:ext cx="221125" cy="186625"/>
            </a:xfrm>
            <a:custGeom>
              <a:avLst/>
              <a:gdLst/>
              <a:ahLst/>
              <a:cxnLst/>
              <a:rect l="l" t="t" r="r" b="b"/>
              <a:pathLst>
                <a:path w="8845" h="7465" extrusionOk="0">
                  <a:moveTo>
                    <a:pt x="585" y="0"/>
                  </a:moveTo>
                  <a:cubicBezTo>
                    <a:pt x="406" y="0"/>
                    <a:pt x="290" y="10"/>
                    <a:pt x="269" y="12"/>
                  </a:cubicBezTo>
                  <a:cubicBezTo>
                    <a:pt x="113" y="26"/>
                    <a:pt x="0" y="163"/>
                    <a:pt x="14" y="316"/>
                  </a:cubicBezTo>
                  <a:cubicBezTo>
                    <a:pt x="26" y="464"/>
                    <a:pt x="162" y="572"/>
                    <a:pt x="297" y="572"/>
                  </a:cubicBezTo>
                  <a:cubicBezTo>
                    <a:pt x="304" y="572"/>
                    <a:pt x="311" y="572"/>
                    <a:pt x="318" y="571"/>
                  </a:cubicBezTo>
                  <a:cubicBezTo>
                    <a:pt x="324" y="571"/>
                    <a:pt x="416" y="563"/>
                    <a:pt x="569" y="563"/>
                  </a:cubicBezTo>
                  <a:cubicBezTo>
                    <a:pt x="1211" y="563"/>
                    <a:pt x="2912" y="699"/>
                    <a:pt x="3601" y="2077"/>
                  </a:cubicBezTo>
                  <a:cubicBezTo>
                    <a:pt x="4514" y="3905"/>
                    <a:pt x="4755" y="5994"/>
                    <a:pt x="4758" y="6015"/>
                  </a:cubicBezTo>
                  <a:cubicBezTo>
                    <a:pt x="4772" y="6143"/>
                    <a:pt x="4871" y="6245"/>
                    <a:pt x="5000" y="6261"/>
                  </a:cubicBezTo>
                  <a:cubicBezTo>
                    <a:pt x="5020" y="6264"/>
                    <a:pt x="6961" y="6533"/>
                    <a:pt x="8391" y="7423"/>
                  </a:cubicBezTo>
                  <a:cubicBezTo>
                    <a:pt x="8435" y="7450"/>
                    <a:pt x="8487" y="7465"/>
                    <a:pt x="8539" y="7465"/>
                  </a:cubicBezTo>
                  <a:cubicBezTo>
                    <a:pt x="8665" y="7465"/>
                    <a:pt x="8775" y="7381"/>
                    <a:pt x="8809" y="7261"/>
                  </a:cubicBezTo>
                  <a:cubicBezTo>
                    <a:pt x="8844" y="7140"/>
                    <a:pt x="8794" y="7012"/>
                    <a:pt x="8688" y="6945"/>
                  </a:cubicBezTo>
                  <a:cubicBezTo>
                    <a:pt x="7426" y="6160"/>
                    <a:pt x="5855" y="5835"/>
                    <a:pt x="5288" y="5738"/>
                  </a:cubicBezTo>
                  <a:cubicBezTo>
                    <a:pt x="5202" y="5143"/>
                    <a:pt x="4897" y="3416"/>
                    <a:pt x="4102" y="1826"/>
                  </a:cubicBezTo>
                  <a:cubicBezTo>
                    <a:pt x="3274" y="171"/>
                    <a:pt x="1348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5933675" y="3011225"/>
              <a:ext cx="92075" cy="266975"/>
            </a:xfrm>
            <a:custGeom>
              <a:avLst/>
              <a:gdLst/>
              <a:ahLst/>
              <a:cxnLst/>
              <a:rect l="l" t="t" r="r" b="b"/>
              <a:pathLst>
                <a:path w="3683" h="10679" extrusionOk="0">
                  <a:moveTo>
                    <a:pt x="1607" y="1"/>
                  </a:moveTo>
                  <a:cubicBezTo>
                    <a:pt x="1528" y="1"/>
                    <a:pt x="1450" y="34"/>
                    <a:pt x="1395" y="100"/>
                  </a:cubicBezTo>
                  <a:cubicBezTo>
                    <a:pt x="1295" y="216"/>
                    <a:pt x="1306" y="390"/>
                    <a:pt x="1421" y="492"/>
                  </a:cubicBezTo>
                  <a:cubicBezTo>
                    <a:pt x="1437" y="506"/>
                    <a:pt x="3053" y="1925"/>
                    <a:pt x="2596" y="3753"/>
                  </a:cubicBezTo>
                  <a:cubicBezTo>
                    <a:pt x="2103" y="5729"/>
                    <a:pt x="103" y="10239"/>
                    <a:pt x="82" y="10285"/>
                  </a:cubicBezTo>
                  <a:cubicBezTo>
                    <a:pt x="0" y="10469"/>
                    <a:pt x="136" y="10679"/>
                    <a:pt x="339" y="10679"/>
                  </a:cubicBezTo>
                  <a:cubicBezTo>
                    <a:pt x="449" y="10679"/>
                    <a:pt x="550" y="10614"/>
                    <a:pt x="595" y="10513"/>
                  </a:cubicBezTo>
                  <a:cubicBezTo>
                    <a:pt x="679" y="10325"/>
                    <a:pt x="2635" y="5913"/>
                    <a:pt x="3141" y="3888"/>
                  </a:cubicBezTo>
                  <a:cubicBezTo>
                    <a:pt x="3683" y="1721"/>
                    <a:pt x="1864" y="133"/>
                    <a:pt x="1786" y="66"/>
                  </a:cubicBezTo>
                  <a:cubicBezTo>
                    <a:pt x="1734" y="22"/>
                    <a:pt x="1670" y="1"/>
                    <a:pt x="1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333925" y="2122500"/>
              <a:ext cx="2569675" cy="3130075"/>
            </a:xfrm>
            <a:custGeom>
              <a:avLst/>
              <a:gdLst/>
              <a:ahLst/>
              <a:cxnLst/>
              <a:rect l="l" t="t" r="r" b="b"/>
              <a:pathLst>
                <a:path w="102787" h="125203" extrusionOk="0">
                  <a:moveTo>
                    <a:pt x="45550" y="0"/>
                  </a:moveTo>
                  <a:cubicBezTo>
                    <a:pt x="45231" y="0"/>
                    <a:pt x="44915" y="119"/>
                    <a:pt x="44633" y="376"/>
                  </a:cubicBezTo>
                  <a:cubicBezTo>
                    <a:pt x="43282" y="1608"/>
                    <a:pt x="37053" y="8243"/>
                    <a:pt x="35248" y="11303"/>
                  </a:cubicBezTo>
                  <a:cubicBezTo>
                    <a:pt x="33689" y="13949"/>
                    <a:pt x="30021" y="20447"/>
                    <a:pt x="29058" y="22157"/>
                  </a:cubicBezTo>
                  <a:lnTo>
                    <a:pt x="29058" y="22157"/>
                  </a:lnTo>
                  <a:cubicBezTo>
                    <a:pt x="29484" y="21343"/>
                    <a:pt x="30309" y="19462"/>
                    <a:pt x="29974" y="17635"/>
                  </a:cubicBezTo>
                  <a:cubicBezTo>
                    <a:pt x="29615" y="15678"/>
                    <a:pt x="28399" y="14042"/>
                    <a:pt x="27335" y="14042"/>
                  </a:cubicBezTo>
                  <a:cubicBezTo>
                    <a:pt x="27081" y="14042"/>
                    <a:pt x="26836" y="14135"/>
                    <a:pt x="26613" y="14338"/>
                  </a:cubicBezTo>
                  <a:cubicBezTo>
                    <a:pt x="25456" y="15395"/>
                    <a:pt x="25042" y="20367"/>
                    <a:pt x="23447" y="22882"/>
                  </a:cubicBezTo>
                  <a:cubicBezTo>
                    <a:pt x="21853" y="25396"/>
                    <a:pt x="22293" y="35955"/>
                    <a:pt x="22753" y="38009"/>
                  </a:cubicBezTo>
                  <a:cubicBezTo>
                    <a:pt x="23213" y="40064"/>
                    <a:pt x="32426" y="44740"/>
                    <a:pt x="34873" y="47810"/>
                  </a:cubicBezTo>
                  <a:cubicBezTo>
                    <a:pt x="37320" y="50880"/>
                    <a:pt x="36991" y="74159"/>
                    <a:pt x="35641" y="75392"/>
                  </a:cubicBezTo>
                  <a:cubicBezTo>
                    <a:pt x="34289" y="76625"/>
                    <a:pt x="0" y="100286"/>
                    <a:pt x="0" y="100286"/>
                  </a:cubicBezTo>
                  <a:lnTo>
                    <a:pt x="20712" y="125081"/>
                  </a:lnTo>
                  <a:cubicBezTo>
                    <a:pt x="20712" y="125081"/>
                    <a:pt x="20668" y="125202"/>
                    <a:pt x="20764" y="125202"/>
                  </a:cubicBezTo>
                  <a:cubicBezTo>
                    <a:pt x="21009" y="125202"/>
                    <a:pt x="22174" y="124398"/>
                    <a:pt x="27368" y="118642"/>
                  </a:cubicBezTo>
                  <a:cubicBezTo>
                    <a:pt x="34575" y="110655"/>
                    <a:pt x="50591" y="96045"/>
                    <a:pt x="55415" y="91645"/>
                  </a:cubicBezTo>
                  <a:cubicBezTo>
                    <a:pt x="60239" y="87244"/>
                    <a:pt x="68292" y="80959"/>
                    <a:pt x="72152" y="77440"/>
                  </a:cubicBezTo>
                  <a:cubicBezTo>
                    <a:pt x="76011" y="73919"/>
                    <a:pt x="79853" y="70767"/>
                    <a:pt x="83253" y="65192"/>
                  </a:cubicBezTo>
                  <a:cubicBezTo>
                    <a:pt x="86651" y="59618"/>
                    <a:pt x="91861" y="54865"/>
                    <a:pt x="95227" y="50028"/>
                  </a:cubicBezTo>
                  <a:cubicBezTo>
                    <a:pt x="98591" y="45192"/>
                    <a:pt x="100856" y="44187"/>
                    <a:pt x="101821" y="43306"/>
                  </a:cubicBezTo>
                  <a:cubicBezTo>
                    <a:pt x="102787" y="42426"/>
                    <a:pt x="101957" y="40354"/>
                    <a:pt x="98846" y="39657"/>
                  </a:cubicBezTo>
                  <a:cubicBezTo>
                    <a:pt x="98287" y="39531"/>
                    <a:pt x="97713" y="39477"/>
                    <a:pt x="97137" y="39477"/>
                  </a:cubicBezTo>
                  <a:cubicBezTo>
                    <a:pt x="94509" y="39477"/>
                    <a:pt x="91848" y="40610"/>
                    <a:pt x="90451" y="41305"/>
                  </a:cubicBezTo>
                  <a:cubicBezTo>
                    <a:pt x="88749" y="42151"/>
                    <a:pt x="86240" y="44439"/>
                    <a:pt x="84452" y="47130"/>
                  </a:cubicBezTo>
                  <a:cubicBezTo>
                    <a:pt x="82665" y="49821"/>
                    <a:pt x="75876" y="56719"/>
                    <a:pt x="74208" y="56828"/>
                  </a:cubicBezTo>
                  <a:cubicBezTo>
                    <a:pt x="74187" y="56829"/>
                    <a:pt x="74165" y="56830"/>
                    <a:pt x="74142" y="56830"/>
                  </a:cubicBezTo>
                  <a:cubicBezTo>
                    <a:pt x="72320" y="56830"/>
                    <a:pt x="63650" y="52640"/>
                    <a:pt x="61480" y="52175"/>
                  </a:cubicBezTo>
                  <a:cubicBezTo>
                    <a:pt x="59284" y="51705"/>
                    <a:pt x="56837" y="48634"/>
                    <a:pt x="57324" y="46068"/>
                  </a:cubicBezTo>
                  <a:cubicBezTo>
                    <a:pt x="57812" y="43503"/>
                    <a:pt x="56881" y="43644"/>
                    <a:pt x="61421" y="37382"/>
                  </a:cubicBezTo>
                  <a:cubicBezTo>
                    <a:pt x="64943" y="32522"/>
                    <a:pt x="65151" y="31965"/>
                    <a:pt x="65068" y="31958"/>
                  </a:cubicBezTo>
                  <a:lnTo>
                    <a:pt x="65068" y="31958"/>
                  </a:lnTo>
                  <a:cubicBezTo>
                    <a:pt x="65349" y="31797"/>
                    <a:pt x="66438" y="31192"/>
                    <a:pt x="68207" y="30485"/>
                  </a:cubicBezTo>
                  <a:cubicBezTo>
                    <a:pt x="70279" y="29655"/>
                    <a:pt x="73912" y="27049"/>
                    <a:pt x="73912" y="27049"/>
                  </a:cubicBezTo>
                  <a:cubicBezTo>
                    <a:pt x="73912" y="27049"/>
                    <a:pt x="81182" y="25720"/>
                    <a:pt x="83339" y="23046"/>
                  </a:cubicBezTo>
                  <a:cubicBezTo>
                    <a:pt x="85347" y="20556"/>
                    <a:pt x="83960" y="18712"/>
                    <a:pt x="82555" y="18712"/>
                  </a:cubicBezTo>
                  <a:cubicBezTo>
                    <a:pt x="82451" y="18712"/>
                    <a:pt x="82347" y="18722"/>
                    <a:pt x="82244" y="18743"/>
                  </a:cubicBezTo>
                  <a:cubicBezTo>
                    <a:pt x="80750" y="19045"/>
                    <a:pt x="74268" y="19301"/>
                    <a:pt x="69965" y="20398"/>
                  </a:cubicBezTo>
                  <a:cubicBezTo>
                    <a:pt x="65663" y="21495"/>
                    <a:pt x="59852" y="23261"/>
                    <a:pt x="59272" y="23788"/>
                  </a:cubicBezTo>
                  <a:cubicBezTo>
                    <a:pt x="58693" y="24317"/>
                    <a:pt x="50503" y="33554"/>
                    <a:pt x="50503" y="33554"/>
                  </a:cubicBezTo>
                  <a:lnTo>
                    <a:pt x="50236" y="31324"/>
                  </a:lnTo>
                  <a:lnTo>
                    <a:pt x="51307" y="20095"/>
                  </a:lnTo>
                  <a:lnTo>
                    <a:pt x="57533" y="13356"/>
                  </a:lnTo>
                  <a:cubicBezTo>
                    <a:pt x="57533" y="13356"/>
                    <a:pt x="63696" y="11975"/>
                    <a:pt x="66046" y="9126"/>
                  </a:cubicBezTo>
                  <a:cubicBezTo>
                    <a:pt x="68375" y="6301"/>
                    <a:pt x="68103" y="3254"/>
                    <a:pt x="67083" y="3254"/>
                  </a:cubicBezTo>
                  <a:cubicBezTo>
                    <a:pt x="67074" y="3254"/>
                    <a:pt x="67065" y="3254"/>
                    <a:pt x="67055" y="3255"/>
                  </a:cubicBezTo>
                  <a:cubicBezTo>
                    <a:pt x="65381" y="3345"/>
                    <a:pt x="57151" y="5574"/>
                    <a:pt x="55254" y="6596"/>
                  </a:cubicBezTo>
                  <a:cubicBezTo>
                    <a:pt x="53359" y="7618"/>
                    <a:pt x="43392" y="15295"/>
                    <a:pt x="42024" y="16896"/>
                  </a:cubicBezTo>
                  <a:cubicBezTo>
                    <a:pt x="40658" y="18496"/>
                    <a:pt x="38416" y="23015"/>
                    <a:pt x="38416" y="23015"/>
                  </a:cubicBezTo>
                  <a:cubicBezTo>
                    <a:pt x="38416" y="23015"/>
                    <a:pt x="39357" y="18621"/>
                    <a:pt x="39812" y="16793"/>
                  </a:cubicBezTo>
                  <a:cubicBezTo>
                    <a:pt x="40265" y="14966"/>
                    <a:pt x="47103" y="6961"/>
                    <a:pt x="47608" y="4025"/>
                  </a:cubicBezTo>
                  <a:cubicBezTo>
                    <a:pt x="48007" y="1703"/>
                    <a:pt x="46758" y="0"/>
                    <a:pt x="45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329950" y="2115525"/>
              <a:ext cx="2568500" cy="3144175"/>
            </a:xfrm>
            <a:custGeom>
              <a:avLst/>
              <a:gdLst/>
              <a:ahLst/>
              <a:cxnLst/>
              <a:rect l="l" t="t" r="r" b="b"/>
              <a:pathLst>
                <a:path w="102740" h="125767" extrusionOk="0">
                  <a:moveTo>
                    <a:pt x="65176" y="32355"/>
                  </a:moveTo>
                  <a:lnTo>
                    <a:pt x="65292" y="32509"/>
                  </a:lnTo>
                  <a:cubicBezTo>
                    <a:pt x="65270" y="32515"/>
                    <a:pt x="65247" y="32518"/>
                    <a:pt x="65225" y="32518"/>
                  </a:cubicBezTo>
                  <a:cubicBezTo>
                    <a:pt x="65170" y="32518"/>
                    <a:pt x="65117" y="32501"/>
                    <a:pt x="65072" y="32469"/>
                  </a:cubicBezTo>
                  <a:lnTo>
                    <a:pt x="65176" y="32355"/>
                  </a:lnTo>
                  <a:close/>
                  <a:moveTo>
                    <a:pt x="45712" y="0"/>
                  </a:moveTo>
                  <a:cubicBezTo>
                    <a:pt x="45314" y="0"/>
                    <a:pt x="44928" y="151"/>
                    <a:pt x="44602" y="447"/>
                  </a:cubicBezTo>
                  <a:cubicBezTo>
                    <a:pt x="43323" y="1616"/>
                    <a:pt x="37030" y="8278"/>
                    <a:pt x="35166" y="11440"/>
                  </a:cubicBezTo>
                  <a:cubicBezTo>
                    <a:pt x="34075" y="13290"/>
                    <a:pt x="31934" y="17059"/>
                    <a:pt x="30423" y="19730"/>
                  </a:cubicBezTo>
                  <a:cubicBezTo>
                    <a:pt x="30511" y="19132"/>
                    <a:pt x="30525" y="18498"/>
                    <a:pt x="30409" y="17864"/>
                  </a:cubicBezTo>
                  <a:cubicBezTo>
                    <a:pt x="30080" y="16062"/>
                    <a:pt x="29051" y="14488"/>
                    <a:pt x="27964" y="14121"/>
                  </a:cubicBezTo>
                  <a:cubicBezTo>
                    <a:pt x="27806" y="14068"/>
                    <a:pt x="27649" y="14042"/>
                    <a:pt x="27497" y="14042"/>
                  </a:cubicBezTo>
                  <a:cubicBezTo>
                    <a:pt x="27164" y="14042"/>
                    <a:pt x="26850" y="14166"/>
                    <a:pt x="26584" y="14410"/>
                  </a:cubicBezTo>
                  <a:cubicBezTo>
                    <a:pt x="25951" y="14986"/>
                    <a:pt x="25557" y="16475"/>
                    <a:pt x="25101" y="18199"/>
                  </a:cubicBezTo>
                  <a:cubicBezTo>
                    <a:pt x="24657" y="19873"/>
                    <a:pt x="24155" y="21771"/>
                    <a:pt x="23369" y="23009"/>
                  </a:cubicBezTo>
                  <a:cubicBezTo>
                    <a:pt x="21710" y="25627"/>
                    <a:pt x="22191" y="36359"/>
                    <a:pt x="22638" y="38350"/>
                  </a:cubicBezTo>
                  <a:cubicBezTo>
                    <a:pt x="22905" y="39540"/>
                    <a:pt x="25494" y="41295"/>
                    <a:pt x="28492" y="43327"/>
                  </a:cubicBezTo>
                  <a:cubicBezTo>
                    <a:pt x="31043" y="45055"/>
                    <a:pt x="33681" y="46842"/>
                    <a:pt x="34814" y="48264"/>
                  </a:cubicBezTo>
                  <a:cubicBezTo>
                    <a:pt x="35826" y="49535"/>
                    <a:pt x="36495" y="55017"/>
                    <a:pt x="36559" y="62572"/>
                  </a:cubicBezTo>
                  <a:cubicBezTo>
                    <a:pt x="36620" y="69604"/>
                    <a:pt x="36108" y="75010"/>
                    <a:pt x="35610" y="75463"/>
                  </a:cubicBezTo>
                  <a:cubicBezTo>
                    <a:pt x="34289" y="76669"/>
                    <a:pt x="343" y="100099"/>
                    <a:pt x="0" y="100335"/>
                  </a:cubicBezTo>
                  <a:lnTo>
                    <a:pt x="321" y="100796"/>
                  </a:lnTo>
                  <a:cubicBezTo>
                    <a:pt x="1721" y="99829"/>
                    <a:pt x="34641" y="77109"/>
                    <a:pt x="35990" y="75879"/>
                  </a:cubicBezTo>
                  <a:cubicBezTo>
                    <a:pt x="37631" y="74383"/>
                    <a:pt x="37687" y="50968"/>
                    <a:pt x="35254" y="47915"/>
                  </a:cubicBezTo>
                  <a:cubicBezTo>
                    <a:pt x="34068" y="46427"/>
                    <a:pt x="31394" y="44615"/>
                    <a:pt x="28809" y="42863"/>
                  </a:cubicBezTo>
                  <a:cubicBezTo>
                    <a:pt x="26152" y="41062"/>
                    <a:pt x="23405" y="39200"/>
                    <a:pt x="23187" y="38228"/>
                  </a:cubicBezTo>
                  <a:cubicBezTo>
                    <a:pt x="22686" y="35996"/>
                    <a:pt x="22356" y="25659"/>
                    <a:pt x="23845" y="23310"/>
                  </a:cubicBezTo>
                  <a:cubicBezTo>
                    <a:pt x="24676" y="21999"/>
                    <a:pt x="25190" y="20057"/>
                    <a:pt x="25645" y="18342"/>
                  </a:cubicBezTo>
                  <a:cubicBezTo>
                    <a:pt x="26060" y="16772"/>
                    <a:pt x="26453" y="15289"/>
                    <a:pt x="26963" y="14825"/>
                  </a:cubicBezTo>
                  <a:cubicBezTo>
                    <a:pt x="27126" y="14676"/>
                    <a:pt x="27301" y="14601"/>
                    <a:pt x="27494" y="14601"/>
                  </a:cubicBezTo>
                  <a:cubicBezTo>
                    <a:pt x="27587" y="14601"/>
                    <a:pt x="27683" y="14618"/>
                    <a:pt x="27784" y="14652"/>
                  </a:cubicBezTo>
                  <a:cubicBezTo>
                    <a:pt x="28554" y="14913"/>
                    <a:pt x="29541" y="16223"/>
                    <a:pt x="29859" y="17964"/>
                  </a:cubicBezTo>
                  <a:cubicBezTo>
                    <a:pt x="30180" y="19719"/>
                    <a:pt x="29361" y="21561"/>
                    <a:pt x="28956" y="22330"/>
                  </a:cubicBezTo>
                  <a:cubicBezTo>
                    <a:pt x="28822" y="22568"/>
                    <a:pt x="28745" y="22705"/>
                    <a:pt x="28739" y="22715"/>
                  </a:cubicBezTo>
                  <a:lnTo>
                    <a:pt x="29221" y="23003"/>
                  </a:lnTo>
                  <a:cubicBezTo>
                    <a:pt x="29237" y="22977"/>
                    <a:pt x="29344" y="22807"/>
                    <a:pt x="29488" y="22531"/>
                  </a:cubicBezTo>
                  <a:cubicBezTo>
                    <a:pt x="30489" y="20754"/>
                    <a:pt x="34115" y="14330"/>
                    <a:pt x="35652" y="11725"/>
                  </a:cubicBezTo>
                  <a:cubicBezTo>
                    <a:pt x="37454" y="8668"/>
                    <a:pt x="43758" y="1980"/>
                    <a:pt x="44983" y="863"/>
                  </a:cubicBezTo>
                  <a:cubicBezTo>
                    <a:pt x="45203" y="661"/>
                    <a:pt x="45452" y="560"/>
                    <a:pt x="45712" y="560"/>
                  </a:cubicBezTo>
                  <a:cubicBezTo>
                    <a:pt x="45900" y="560"/>
                    <a:pt x="46093" y="612"/>
                    <a:pt x="46287" y="718"/>
                  </a:cubicBezTo>
                  <a:cubicBezTo>
                    <a:pt x="47111" y="1169"/>
                    <a:pt x="47789" y="2529"/>
                    <a:pt x="47492" y="4257"/>
                  </a:cubicBezTo>
                  <a:cubicBezTo>
                    <a:pt x="47211" y="5889"/>
                    <a:pt x="44752" y="9353"/>
                    <a:pt x="42777" y="12135"/>
                  </a:cubicBezTo>
                  <a:cubicBezTo>
                    <a:pt x="41172" y="14396"/>
                    <a:pt x="39904" y="16181"/>
                    <a:pt x="39700" y="17004"/>
                  </a:cubicBezTo>
                  <a:cubicBezTo>
                    <a:pt x="39249" y="18815"/>
                    <a:pt x="38312" y="23192"/>
                    <a:pt x="38302" y="23235"/>
                  </a:cubicBezTo>
                  <a:lnTo>
                    <a:pt x="37833" y="25426"/>
                  </a:lnTo>
                  <a:lnTo>
                    <a:pt x="38829" y="23418"/>
                  </a:lnTo>
                  <a:cubicBezTo>
                    <a:pt x="38850" y="23374"/>
                    <a:pt x="41069" y="18913"/>
                    <a:pt x="42399" y="17356"/>
                  </a:cubicBezTo>
                  <a:cubicBezTo>
                    <a:pt x="43786" y="15733"/>
                    <a:pt x="53712" y="8111"/>
                    <a:pt x="55548" y="7121"/>
                  </a:cubicBezTo>
                  <a:cubicBezTo>
                    <a:pt x="57346" y="6152"/>
                    <a:pt x="65559" y="3903"/>
                    <a:pt x="67231" y="3814"/>
                  </a:cubicBezTo>
                  <a:cubicBezTo>
                    <a:pt x="67236" y="3814"/>
                    <a:pt x="67242" y="3814"/>
                    <a:pt x="67247" y="3814"/>
                  </a:cubicBezTo>
                  <a:cubicBezTo>
                    <a:pt x="67355" y="3814"/>
                    <a:pt x="67455" y="3902"/>
                    <a:pt x="67539" y="4071"/>
                  </a:cubicBezTo>
                  <a:cubicBezTo>
                    <a:pt x="67954" y="4890"/>
                    <a:pt x="67747" y="7094"/>
                    <a:pt x="65991" y="9225"/>
                  </a:cubicBezTo>
                  <a:cubicBezTo>
                    <a:pt x="63730" y="11966"/>
                    <a:pt x="57693" y="13347"/>
                    <a:pt x="57631" y="13360"/>
                  </a:cubicBezTo>
                  <a:lnTo>
                    <a:pt x="57546" y="13379"/>
                  </a:lnTo>
                  <a:lnTo>
                    <a:pt x="51196" y="20252"/>
                  </a:lnTo>
                  <a:lnTo>
                    <a:pt x="50117" y="31574"/>
                  </a:lnTo>
                  <a:lnTo>
                    <a:pt x="50114" y="31605"/>
                  </a:lnTo>
                  <a:lnTo>
                    <a:pt x="50460" y="34486"/>
                  </a:lnTo>
                  <a:lnTo>
                    <a:pt x="50874" y="34019"/>
                  </a:lnTo>
                  <a:cubicBezTo>
                    <a:pt x="53703" y="30827"/>
                    <a:pt x="59172" y="24685"/>
                    <a:pt x="59622" y="24275"/>
                  </a:cubicBezTo>
                  <a:cubicBezTo>
                    <a:pt x="60098" y="23840"/>
                    <a:pt x="65434" y="22162"/>
                    <a:pt x="70196" y="20948"/>
                  </a:cubicBezTo>
                  <a:cubicBezTo>
                    <a:pt x="73073" y="20214"/>
                    <a:pt x="77018" y="19851"/>
                    <a:pt x="79627" y="19613"/>
                  </a:cubicBezTo>
                  <a:cubicBezTo>
                    <a:pt x="80930" y="19493"/>
                    <a:pt x="81959" y="19398"/>
                    <a:pt x="82459" y="19297"/>
                  </a:cubicBezTo>
                  <a:cubicBezTo>
                    <a:pt x="82547" y="19279"/>
                    <a:pt x="82634" y="19270"/>
                    <a:pt x="82722" y="19270"/>
                  </a:cubicBezTo>
                  <a:cubicBezTo>
                    <a:pt x="83215" y="19270"/>
                    <a:pt x="83697" y="19547"/>
                    <a:pt x="83977" y="20008"/>
                  </a:cubicBezTo>
                  <a:cubicBezTo>
                    <a:pt x="84215" y="20399"/>
                    <a:pt x="84622" y="21486"/>
                    <a:pt x="83282" y="23147"/>
                  </a:cubicBezTo>
                  <a:cubicBezTo>
                    <a:pt x="81216" y="25710"/>
                    <a:pt x="74094" y="27039"/>
                    <a:pt x="74023" y="27052"/>
                  </a:cubicBezTo>
                  <a:lnTo>
                    <a:pt x="73909" y="27100"/>
                  </a:lnTo>
                  <a:cubicBezTo>
                    <a:pt x="73873" y="27125"/>
                    <a:pt x="70281" y="29695"/>
                    <a:pt x="68264" y="30503"/>
                  </a:cubicBezTo>
                  <a:cubicBezTo>
                    <a:pt x="66528" y="31198"/>
                    <a:pt x="65448" y="31788"/>
                    <a:pt x="65118" y="31976"/>
                  </a:cubicBezTo>
                  <a:cubicBezTo>
                    <a:pt x="65061" y="31998"/>
                    <a:pt x="65010" y="32030"/>
                    <a:pt x="64967" y="32072"/>
                  </a:cubicBezTo>
                  <a:lnTo>
                    <a:pt x="65102" y="32254"/>
                  </a:lnTo>
                  <a:lnTo>
                    <a:pt x="64964" y="32214"/>
                  </a:lnTo>
                  <a:cubicBezTo>
                    <a:pt x="64930" y="32333"/>
                    <a:pt x="64566" y="33064"/>
                    <a:pt x="61352" y="37497"/>
                  </a:cubicBezTo>
                  <a:cubicBezTo>
                    <a:pt x="57635" y="42623"/>
                    <a:pt x="57538" y="43548"/>
                    <a:pt x="57376" y="45081"/>
                  </a:cubicBezTo>
                  <a:cubicBezTo>
                    <a:pt x="57340" y="45425"/>
                    <a:pt x="57298" y="45816"/>
                    <a:pt x="57207" y="46295"/>
                  </a:cubicBezTo>
                  <a:cubicBezTo>
                    <a:pt x="56691" y="49016"/>
                    <a:pt x="59232" y="52226"/>
                    <a:pt x="61581" y="52730"/>
                  </a:cubicBezTo>
                  <a:cubicBezTo>
                    <a:pt x="62493" y="52925"/>
                    <a:pt x="64636" y="53818"/>
                    <a:pt x="66907" y="54764"/>
                  </a:cubicBezTo>
                  <a:cubicBezTo>
                    <a:pt x="70006" y="56054"/>
                    <a:pt x="73210" y="57390"/>
                    <a:pt x="74308" y="57390"/>
                  </a:cubicBezTo>
                  <a:cubicBezTo>
                    <a:pt x="74335" y="57390"/>
                    <a:pt x="74360" y="57389"/>
                    <a:pt x="74384" y="57388"/>
                  </a:cubicBezTo>
                  <a:cubicBezTo>
                    <a:pt x="76211" y="57269"/>
                    <a:pt x="83099" y="50192"/>
                    <a:pt x="84845" y="47564"/>
                  </a:cubicBezTo>
                  <a:cubicBezTo>
                    <a:pt x="86753" y="44691"/>
                    <a:pt x="89236" y="42580"/>
                    <a:pt x="90734" y="41835"/>
                  </a:cubicBezTo>
                  <a:cubicBezTo>
                    <a:pt x="92204" y="41105"/>
                    <a:pt x="94783" y="40038"/>
                    <a:pt x="97294" y="40038"/>
                  </a:cubicBezTo>
                  <a:cubicBezTo>
                    <a:pt x="97852" y="40038"/>
                    <a:pt x="98405" y="40090"/>
                    <a:pt x="98943" y="40211"/>
                  </a:cubicBezTo>
                  <a:cubicBezTo>
                    <a:pt x="100915" y="40652"/>
                    <a:pt x="101833" y="41622"/>
                    <a:pt x="102035" y="42383"/>
                  </a:cubicBezTo>
                  <a:cubicBezTo>
                    <a:pt x="102141" y="42783"/>
                    <a:pt x="102055" y="43137"/>
                    <a:pt x="101791" y="43378"/>
                  </a:cubicBezTo>
                  <a:cubicBezTo>
                    <a:pt x="101596" y="43555"/>
                    <a:pt x="101342" y="43741"/>
                    <a:pt x="101019" y="43976"/>
                  </a:cubicBezTo>
                  <a:cubicBezTo>
                    <a:pt x="99825" y="44847"/>
                    <a:pt x="97827" y="46304"/>
                    <a:pt x="95155" y="50148"/>
                  </a:cubicBezTo>
                  <a:cubicBezTo>
                    <a:pt x="93710" y="52224"/>
                    <a:pt x="91946" y="54259"/>
                    <a:pt x="90077" y="56414"/>
                  </a:cubicBezTo>
                  <a:cubicBezTo>
                    <a:pt x="87638" y="59228"/>
                    <a:pt x="85116" y="62138"/>
                    <a:pt x="83172" y="65325"/>
                  </a:cubicBezTo>
                  <a:cubicBezTo>
                    <a:pt x="80172" y="70246"/>
                    <a:pt x="76887" y="73209"/>
                    <a:pt x="73409" y="76345"/>
                  </a:cubicBezTo>
                  <a:cubicBezTo>
                    <a:pt x="72980" y="76731"/>
                    <a:pt x="72551" y="77118"/>
                    <a:pt x="72122" y="77511"/>
                  </a:cubicBezTo>
                  <a:cubicBezTo>
                    <a:pt x="70304" y="79169"/>
                    <a:pt x="67553" y="81442"/>
                    <a:pt x="64640" y="83849"/>
                  </a:cubicBezTo>
                  <a:cubicBezTo>
                    <a:pt x="61343" y="86574"/>
                    <a:pt x="57936" y="89390"/>
                    <a:pt x="55377" y="91723"/>
                  </a:cubicBezTo>
                  <a:cubicBezTo>
                    <a:pt x="41545" y="104341"/>
                    <a:pt x="32104" y="113428"/>
                    <a:pt x="27317" y="118734"/>
                  </a:cubicBezTo>
                  <a:cubicBezTo>
                    <a:pt x="22078" y="124541"/>
                    <a:pt x="21078" y="125154"/>
                    <a:pt x="20896" y="125204"/>
                  </a:cubicBezTo>
                  <a:cubicBezTo>
                    <a:pt x="20903" y="125202"/>
                    <a:pt x="20912" y="125201"/>
                    <a:pt x="20924" y="125201"/>
                  </a:cubicBezTo>
                  <a:cubicBezTo>
                    <a:pt x="20965" y="125201"/>
                    <a:pt x="21030" y="125216"/>
                    <a:pt x="21082" y="125274"/>
                  </a:cubicBezTo>
                  <a:cubicBezTo>
                    <a:pt x="21132" y="125327"/>
                    <a:pt x="21154" y="125403"/>
                    <a:pt x="21135" y="125455"/>
                  </a:cubicBezTo>
                  <a:lnTo>
                    <a:pt x="20606" y="125266"/>
                  </a:lnTo>
                  <a:lnTo>
                    <a:pt x="20606" y="125266"/>
                  </a:lnTo>
                  <a:cubicBezTo>
                    <a:pt x="20543" y="125447"/>
                    <a:pt x="20597" y="125627"/>
                    <a:pt x="20742" y="125714"/>
                  </a:cubicBezTo>
                  <a:cubicBezTo>
                    <a:pt x="20787" y="125739"/>
                    <a:pt x="20831" y="125766"/>
                    <a:pt x="20904" y="125766"/>
                  </a:cubicBezTo>
                  <a:cubicBezTo>
                    <a:pt x="21289" y="125766"/>
                    <a:pt x="22421" y="125000"/>
                    <a:pt x="27734" y="119110"/>
                  </a:cubicBezTo>
                  <a:cubicBezTo>
                    <a:pt x="32510" y="113820"/>
                    <a:pt x="41937" y="104743"/>
                    <a:pt x="55763" y="92131"/>
                  </a:cubicBezTo>
                  <a:cubicBezTo>
                    <a:pt x="58304" y="89814"/>
                    <a:pt x="61708" y="87001"/>
                    <a:pt x="64998" y="84282"/>
                  </a:cubicBezTo>
                  <a:cubicBezTo>
                    <a:pt x="67916" y="81871"/>
                    <a:pt x="70673" y="79592"/>
                    <a:pt x="72500" y="77925"/>
                  </a:cubicBezTo>
                  <a:cubicBezTo>
                    <a:pt x="72929" y="77535"/>
                    <a:pt x="73358" y="77148"/>
                    <a:pt x="73785" y="76762"/>
                  </a:cubicBezTo>
                  <a:cubicBezTo>
                    <a:pt x="77140" y="73736"/>
                    <a:pt x="80609" y="70608"/>
                    <a:pt x="83651" y="65618"/>
                  </a:cubicBezTo>
                  <a:cubicBezTo>
                    <a:pt x="85570" y="62471"/>
                    <a:pt x="88078" y="59578"/>
                    <a:pt x="90502" y="56782"/>
                  </a:cubicBezTo>
                  <a:cubicBezTo>
                    <a:pt x="92380" y="54615"/>
                    <a:pt x="94154" y="52569"/>
                    <a:pt x="95616" y="50469"/>
                  </a:cubicBezTo>
                  <a:cubicBezTo>
                    <a:pt x="98235" y="46704"/>
                    <a:pt x="100185" y="45280"/>
                    <a:pt x="101351" y="44430"/>
                  </a:cubicBezTo>
                  <a:cubicBezTo>
                    <a:pt x="101673" y="44194"/>
                    <a:pt x="101951" y="43992"/>
                    <a:pt x="102170" y="43792"/>
                  </a:cubicBezTo>
                  <a:cubicBezTo>
                    <a:pt x="102589" y="43409"/>
                    <a:pt x="102739" y="42843"/>
                    <a:pt x="102579" y="42238"/>
                  </a:cubicBezTo>
                  <a:cubicBezTo>
                    <a:pt x="102334" y="41320"/>
                    <a:pt x="101284" y="40159"/>
                    <a:pt x="99066" y="39662"/>
                  </a:cubicBezTo>
                  <a:cubicBezTo>
                    <a:pt x="98489" y="39532"/>
                    <a:pt x="97897" y="39476"/>
                    <a:pt x="97302" y="39476"/>
                  </a:cubicBezTo>
                  <a:cubicBezTo>
                    <a:pt x="94672" y="39476"/>
                    <a:pt x="92003" y="40578"/>
                    <a:pt x="90485" y="41333"/>
                  </a:cubicBezTo>
                  <a:cubicBezTo>
                    <a:pt x="88573" y="42283"/>
                    <a:pt x="86063" y="44718"/>
                    <a:pt x="84376" y="47254"/>
                  </a:cubicBezTo>
                  <a:cubicBezTo>
                    <a:pt x="82581" y="49959"/>
                    <a:pt x="75872" y="56728"/>
                    <a:pt x="74349" y="56827"/>
                  </a:cubicBezTo>
                  <a:cubicBezTo>
                    <a:pt x="74334" y="56827"/>
                    <a:pt x="74317" y="56828"/>
                    <a:pt x="74300" y="56828"/>
                  </a:cubicBezTo>
                  <a:cubicBezTo>
                    <a:pt x="73335" y="56828"/>
                    <a:pt x="69896" y="55401"/>
                    <a:pt x="67123" y="54246"/>
                  </a:cubicBezTo>
                  <a:cubicBezTo>
                    <a:pt x="64828" y="53289"/>
                    <a:pt x="62661" y="52387"/>
                    <a:pt x="61698" y="52181"/>
                  </a:cubicBezTo>
                  <a:cubicBezTo>
                    <a:pt x="59629" y="51737"/>
                    <a:pt x="57303" y="48799"/>
                    <a:pt x="57759" y="46400"/>
                  </a:cubicBezTo>
                  <a:cubicBezTo>
                    <a:pt x="57854" y="45898"/>
                    <a:pt x="57897" y="45495"/>
                    <a:pt x="57935" y="45140"/>
                  </a:cubicBezTo>
                  <a:cubicBezTo>
                    <a:pt x="58087" y="43701"/>
                    <a:pt x="58179" y="42832"/>
                    <a:pt x="61806" y="37827"/>
                  </a:cubicBezTo>
                  <a:cubicBezTo>
                    <a:pt x="64441" y="34193"/>
                    <a:pt x="65279" y="32926"/>
                    <a:pt x="65473" y="32422"/>
                  </a:cubicBezTo>
                  <a:cubicBezTo>
                    <a:pt x="65863" y="32204"/>
                    <a:pt x="66900" y="31653"/>
                    <a:pt x="68472" y="31024"/>
                  </a:cubicBezTo>
                  <a:cubicBezTo>
                    <a:pt x="70441" y="30236"/>
                    <a:pt x="73717" y="27925"/>
                    <a:pt x="74183" y="27593"/>
                  </a:cubicBezTo>
                  <a:cubicBezTo>
                    <a:pt x="74950" y="27448"/>
                    <a:pt x="81603" y="26123"/>
                    <a:pt x="83718" y="23501"/>
                  </a:cubicBezTo>
                  <a:cubicBezTo>
                    <a:pt x="85280" y="21562"/>
                    <a:pt x="84754" y="20209"/>
                    <a:pt x="84456" y="19717"/>
                  </a:cubicBezTo>
                  <a:cubicBezTo>
                    <a:pt x="84073" y="19086"/>
                    <a:pt x="83406" y="18710"/>
                    <a:pt x="82717" y="18710"/>
                  </a:cubicBezTo>
                  <a:cubicBezTo>
                    <a:pt x="82594" y="18710"/>
                    <a:pt x="82471" y="18722"/>
                    <a:pt x="82348" y="18747"/>
                  </a:cubicBezTo>
                  <a:cubicBezTo>
                    <a:pt x="81875" y="18842"/>
                    <a:pt x="80860" y="18935"/>
                    <a:pt x="79574" y="19053"/>
                  </a:cubicBezTo>
                  <a:cubicBezTo>
                    <a:pt x="76947" y="19294"/>
                    <a:pt x="72977" y="19660"/>
                    <a:pt x="70055" y="20405"/>
                  </a:cubicBezTo>
                  <a:cubicBezTo>
                    <a:pt x="66557" y="21296"/>
                    <a:pt x="59951" y="23213"/>
                    <a:pt x="59242" y="23859"/>
                  </a:cubicBezTo>
                  <a:cubicBezTo>
                    <a:pt x="58728" y="24329"/>
                    <a:pt x="52557" y="31275"/>
                    <a:pt x="50867" y="33180"/>
                  </a:cubicBezTo>
                  <a:lnTo>
                    <a:pt x="50678" y="31599"/>
                  </a:lnTo>
                  <a:lnTo>
                    <a:pt x="51737" y="20495"/>
                  </a:lnTo>
                  <a:lnTo>
                    <a:pt x="57839" y="13889"/>
                  </a:lnTo>
                  <a:cubicBezTo>
                    <a:pt x="58629" y="13703"/>
                    <a:pt x="64163" y="12323"/>
                    <a:pt x="66422" y="9581"/>
                  </a:cubicBezTo>
                  <a:cubicBezTo>
                    <a:pt x="68360" y="7233"/>
                    <a:pt x="68534" y="4796"/>
                    <a:pt x="68040" y="3817"/>
                  </a:cubicBezTo>
                  <a:cubicBezTo>
                    <a:pt x="67853" y="3448"/>
                    <a:pt x="67566" y="3253"/>
                    <a:pt x="67233" y="3253"/>
                  </a:cubicBezTo>
                  <a:cubicBezTo>
                    <a:pt x="67222" y="3253"/>
                    <a:pt x="67211" y="3253"/>
                    <a:pt x="67199" y="3253"/>
                  </a:cubicBezTo>
                  <a:cubicBezTo>
                    <a:pt x="65424" y="3348"/>
                    <a:pt x="57159" y="5614"/>
                    <a:pt x="55281" y="6626"/>
                  </a:cubicBezTo>
                  <a:cubicBezTo>
                    <a:pt x="53423" y="7628"/>
                    <a:pt x="43377" y="15344"/>
                    <a:pt x="41972" y="16992"/>
                  </a:cubicBezTo>
                  <a:cubicBezTo>
                    <a:pt x="41162" y="17937"/>
                    <a:pt x="40075" y="19845"/>
                    <a:pt x="39298" y="21294"/>
                  </a:cubicBezTo>
                  <a:cubicBezTo>
                    <a:pt x="39604" y="19897"/>
                    <a:pt x="39997" y="18131"/>
                    <a:pt x="40244" y="17140"/>
                  </a:cubicBezTo>
                  <a:cubicBezTo>
                    <a:pt x="40422" y="16420"/>
                    <a:pt x="41787" y="14497"/>
                    <a:pt x="43233" y="12460"/>
                  </a:cubicBezTo>
                  <a:cubicBezTo>
                    <a:pt x="45346" y="9484"/>
                    <a:pt x="47741" y="6110"/>
                    <a:pt x="48044" y="4351"/>
                  </a:cubicBezTo>
                  <a:cubicBezTo>
                    <a:pt x="48401" y="2272"/>
                    <a:pt x="47523" y="756"/>
                    <a:pt x="46556" y="226"/>
                  </a:cubicBezTo>
                  <a:cubicBezTo>
                    <a:pt x="46279" y="75"/>
                    <a:pt x="45993" y="0"/>
                    <a:pt x="45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3317625" y="2590300"/>
              <a:ext cx="123625" cy="56350"/>
            </a:xfrm>
            <a:custGeom>
              <a:avLst/>
              <a:gdLst/>
              <a:ahLst/>
              <a:cxnLst/>
              <a:rect l="l" t="t" r="r" b="b"/>
              <a:pathLst>
                <a:path w="4945" h="2254" extrusionOk="0">
                  <a:moveTo>
                    <a:pt x="3205" y="0"/>
                  </a:moveTo>
                  <a:cubicBezTo>
                    <a:pt x="3102" y="0"/>
                    <a:pt x="2998" y="10"/>
                    <a:pt x="2896" y="31"/>
                  </a:cubicBezTo>
                  <a:cubicBezTo>
                    <a:pt x="2398" y="131"/>
                    <a:pt x="1340" y="226"/>
                    <a:pt x="1" y="351"/>
                  </a:cubicBezTo>
                  <a:lnTo>
                    <a:pt x="111" y="637"/>
                  </a:lnTo>
                  <a:cubicBezTo>
                    <a:pt x="111" y="637"/>
                    <a:pt x="48" y="1992"/>
                    <a:pt x="1535" y="2197"/>
                  </a:cubicBezTo>
                  <a:cubicBezTo>
                    <a:pt x="1801" y="2234"/>
                    <a:pt x="2086" y="2254"/>
                    <a:pt x="2375" y="2254"/>
                  </a:cubicBezTo>
                  <a:cubicBezTo>
                    <a:pt x="3337" y="2254"/>
                    <a:pt x="4355" y="2036"/>
                    <a:pt x="4945" y="1494"/>
                  </a:cubicBezTo>
                  <a:cubicBezTo>
                    <a:pt x="4751" y="567"/>
                    <a:pt x="3982" y="0"/>
                    <a:pt x="3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3307775" y="2583225"/>
              <a:ext cx="141200" cy="70425"/>
            </a:xfrm>
            <a:custGeom>
              <a:avLst/>
              <a:gdLst/>
              <a:ahLst/>
              <a:cxnLst/>
              <a:rect l="l" t="t" r="r" b="b"/>
              <a:pathLst>
                <a:path w="5648" h="2817" extrusionOk="0">
                  <a:moveTo>
                    <a:pt x="3591" y="565"/>
                  </a:moveTo>
                  <a:cubicBezTo>
                    <a:pt x="4169" y="565"/>
                    <a:pt x="4800" y="946"/>
                    <a:pt x="5023" y="1675"/>
                  </a:cubicBezTo>
                  <a:cubicBezTo>
                    <a:pt x="4477" y="2087"/>
                    <a:pt x="3609" y="2256"/>
                    <a:pt x="2779" y="2256"/>
                  </a:cubicBezTo>
                  <a:cubicBezTo>
                    <a:pt x="2499" y="2256"/>
                    <a:pt x="2224" y="2236"/>
                    <a:pt x="1966" y="2201"/>
                  </a:cubicBezTo>
                  <a:cubicBezTo>
                    <a:pt x="782" y="2038"/>
                    <a:pt x="782" y="1044"/>
                    <a:pt x="786" y="932"/>
                  </a:cubicBezTo>
                  <a:lnTo>
                    <a:pt x="787" y="879"/>
                  </a:lnTo>
                  <a:cubicBezTo>
                    <a:pt x="1960" y="771"/>
                    <a:pt x="2880" y="682"/>
                    <a:pt x="3345" y="589"/>
                  </a:cubicBezTo>
                  <a:cubicBezTo>
                    <a:pt x="3425" y="573"/>
                    <a:pt x="3507" y="565"/>
                    <a:pt x="3591" y="565"/>
                  </a:cubicBezTo>
                  <a:close/>
                  <a:moveTo>
                    <a:pt x="3606" y="1"/>
                  </a:moveTo>
                  <a:cubicBezTo>
                    <a:pt x="3483" y="1"/>
                    <a:pt x="3359" y="13"/>
                    <a:pt x="3235" y="39"/>
                  </a:cubicBezTo>
                  <a:cubicBezTo>
                    <a:pt x="2761" y="133"/>
                    <a:pt x="1736" y="227"/>
                    <a:pt x="439" y="348"/>
                  </a:cubicBezTo>
                  <a:lnTo>
                    <a:pt x="1" y="387"/>
                  </a:lnTo>
                  <a:lnTo>
                    <a:pt x="224" y="968"/>
                  </a:lnTo>
                  <a:cubicBezTo>
                    <a:pt x="222" y="1541"/>
                    <a:pt x="563" y="2575"/>
                    <a:pt x="1890" y="2757"/>
                  </a:cubicBezTo>
                  <a:cubicBezTo>
                    <a:pt x="2184" y="2796"/>
                    <a:pt x="2480" y="2816"/>
                    <a:pt x="2777" y="2816"/>
                  </a:cubicBezTo>
                  <a:cubicBezTo>
                    <a:pt x="3758" y="2816"/>
                    <a:pt x="4855" y="2603"/>
                    <a:pt x="5531" y="1984"/>
                  </a:cubicBezTo>
                  <a:lnTo>
                    <a:pt x="5648" y="1876"/>
                  </a:lnTo>
                  <a:lnTo>
                    <a:pt x="5614" y="1719"/>
                  </a:lnTo>
                  <a:cubicBezTo>
                    <a:pt x="5402" y="709"/>
                    <a:pt x="4542" y="1"/>
                    <a:pt x="3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2002175" y="2679800"/>
              <a:ext cx="146400" cy="447875"/>
            </a:xfrm>
            <a:custGeom>
              <a:avLst/>
              <a:gdLst/>
              <a:ahLst/>
              <a:cxnLst/>
              <a:rect l="l" t="t" r="r" b="b"/>
              <a:pathLst>
                <a:path w="5856" h="17915" extrusionOk="0">
                  <a:moveTo>
                    <a:pt x="2093" y="0"/>
                  </a:moveTo>
                  <a:cubicBezTo>
                    <a:pt x="2008" y="0"/>
                    <a:pt x="1925" y="39"/>
                    <a:pt x="1869" y="112"/>
                  </a:cubicBezTo>
                  <a:cubicBezTo>
                    <a:pt x="1850" y="136"/>
                    <a:pt x="1" y="2618"/>
                    <a:pt x="1634" y="5227"/>
                  </a:cubicBezTo>
                  <a:cubicBezTo>
                    <a:pt x="3141" y="7631"/>
                    <a:pt x="5252" y="17593"/>
                    <a:pt x="5274" y="17692"/>
                  </a:cubicBezTo>
                  <a:cubicBezTo>
                    <a:pt x="5301" y="17822"/>
                    <a:pt x="5416" y="17915"/>
                    <a:pt x="5548" y="17915"/>
                  </a:cubicBezTo>
                  <a:cubicBezTo>
                    <a:pt x="5567" y="17915"/>
                    <a:pt x="5586" y="17914"/>
                    <a:pt x="5606" y="17910"/>
                  </a:cubicBezTo>
                  <a:cubicBezTo>
                    <a:pt x="5757" y="17879"/>
                    <a:pt x="5855" y="17729"/>
                    <a:pt x="5823" y="17576"/>
                  </a:cubicBezTo>
                  <a:cubicBezTo>
                    <a:pt x="5737" y="17162"/>
                    <a:pt x="3670" y="7418"/>
                    <a:pt x="2111" y="4929"/>
                  </a:cubicBezTo>
                  <a:cubicBezTo>
                    <a:pt x="686" y="2655"/>
                    <a:pt x="2250" y="541"/>
                    <a:pt x="2317" y="452"/>
                  </a:cubicBezTo>
                  <a:cubicBezTo>
                    <a:pt x="2410" y="328"/>
                    <a:pt x="2386" y="153"/>
                    <a:pt x="2263" y="58"/>
                  </a:cubicBezTo>
                  <a:cubicBezTo>
                    <a:pt x="2212" y="19"/>
                    <a:pt x="2152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2223450" y="2690875"/>
              <a:ext cx="78300" cy="487150"/>
            </a:xfrm>
            <a:custGeom>
              <a:avLst/>
              <a:gdLst/>
              <a:ahLst/>
              <a:cxnLst/>
              <a:rect l="l" t="t" r="r" b="b"/>
              <a:pathLst>
                <a:path w="3132" h="19486" extrusionOk="0">
                  <a:moveTo>
                    <a:pt x="2836" y="0"/>
                  </a:moveTo>
                  <a:cubicBezTo>
                    <a:pt x="2696" y="0"/>
                    <a:pt x="2575" y="105"/>
                    <a:pt x="2557" y="246"/>
                  </a:cubicBezTo>
                  <a:lnTo>
                    <a:pt x="1346" y="10535"/>
                  </a:lnTo>
                  <a:lnTo>
                    <a:pt x="25" y="19164"/>
                  </a:lnTo>
                  <a:cubicBezTo>
                    <a:pt x="1" y="19316"/>
                    <a:pt x="106" y="19459"/>
                    <a:pt x="260" y="19483"/>
                  </a:cubicBezTo>
                  <a:cubicBezTo>
                    <a:pt x="273" y="19485"/>
                    <a:pt x="288" y="19486"/>
                    <a:pt x="303" y="19486"/>
                  </a:cubicBezTo>
                  <a:cubicBezTo>
                    <a:pt x="440" y="19486"/>
                    <a:pt x="559" y="19385"/>
                    <a:pt x="579" y="19247"/>
                  </a:cubicBezTo>
                  <a:lnTo>
                    <a:pt x="1901" y="10610"/>
                  </a:lnTo>
                  <a:lnTo>
                    <a:pt x="3114" y="313"/>
                  </a:lnTo>
                  <a:cubicBezTo>
                    <a:pt x="3132" y="159"/>
                    <a:pt x="3021" y="21"/>
                    <a:pt x="2869" y="2"/>
                  </a:cubicBezTo>
                  <a:cubicBezTo>
                    <a:pt x="2858" y="1"/>
                    <a:pt x="2847" y="0"/>
                    <a:pt x="2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2490225" y="2954300"/>
              <a:ext cx="114000" cy="111300"/>
            </a:xfrm>
            <a:custGeom>
              <a:avLst/>
              <a:gdLst/>
              <a:ahLst/>
              <a:cxnLst/>
              <a:rect l="l" t="t" r="r" b="b"/>
              <a:pathLst>
                <a:path w="4560" h="4452" extrusionOk="0">
                  <a:moveTo>
                    <a:pt x="4252" y="1"/>
                  </a:moveTo>
                  <a:cubicBezTo>
                    <a:pt x="4180" y="1"/>
                    <a:pt x="4108" y="28"/>
                    <a:pt x="4053" y="83"/>
                  </a:cubicBezTo>
                  <a:lnTo>
                    <a:pt x="177" y="3973"/>
                  </a:lnTo>
                  <a:cubicBezTo>
                    <a:pt x="0" y="4149"/>
                    <a:pt x="126" y="4451"/>
                    <a:pt x="375" y="4451"/>
                  </a:cubicBezTo>
                  <a:cubicBezTo>
                    <a:pt x="449" y="4451"/>
                    <a:pt x="522" y="4422"/>
                    <a:pt x="575" y="4369"/>
                  </a:cubicBezTo>
                  <a:lnTo>
                    <a:pt x="4451" y="479"/>
                  </a:lnTo>
                  <a:cubicBezTo>
                    <a:pt x="4560" y="369"/>
                    <a:pt x="4560" y="191"/>
                    <a:pt x="4449" y="82"/>
                  </a:cubicBezTo>
                  <a:cubicBezTo>
                    <a:pt x="4395" y="28"/>
                    <a:pt x="4324" y="1"/>
                    <a:pt x="4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267575" y="3211650"/>
              <a:ext cx="103075" cy="298725"/>
            </a:xfrm>
            <a:custGeom>
              <a:avLst/>
              <a:gdLst/>
              <a:ahLst/>
              <a:cxnLst/>
              <a:rect l="l" t="t" r="r" b="b"/>
              <a:pathLst>
                <a:path w="4123" h="11949" extrusionOk="0">
                  <a:moveTo>
                    <a:pt x="3811" y="0"/>
                  </a:moveTo>
                  <a:cubicBezTo>
                    <a:pt x="3734" y="0"/>
                    <a:pt x="3658" y="32"/>
                    <a:pt x="3602" y="93"/>
                  </a:cubicBezTo>
                  <a:cubicBezTo>
                    <a:pt x="3455" y="258"/>
                    <a:pt x="0" y="4148"/>
                    <a:pt x="828" y="7073"/>
                  </a:cubicBezTo>
                  <a:cubicBezTo>
                    <a:pt x="1609" y="9830"/>
                    <a:pt x="1898" y="11692"/>
                    <a:pt x="1901" y="11709"/>
                  </a:cubicBezTo>
                  <a:cubicBezTo>
                    <a:pt x="1921" y="11847"/>
                    <a:pt x="2040" y="11948"/>
                    <a:pt x="2177" y="11948"/>
                  </a:cubicBezTo>
                  <a:cubicBezTo>
                    <a:pt x="2192" y="11948"/>
                    <a:pt x="2207" y="11947"/>
                    <a:pt x="2221" y="11945"/>
                  </a:cubicBezTo>
                  <a:cubicBezTo>
                    <a:pt x="2374" y="11921"/>
                    <a:pt x="2480" y="11778"/>
                    <a:pt x="2455" y="11624"/>
                  </a:cubicBezTo>
                  <a:cubicBezTo>
                    <a:pt x="2453" y="11607"/>
                    <a:pt x="2160" y="9714"/>
                    <a:pt x="1369" y="6920"/>
                  </a:cubicBezTo>
                  <a:cubicBezTo>
                    <a:pt x="625" y="4293"/>
                    <a:pt x="3986" y="506"/>
                    <a:pt x="4020" y="468"/>
                  </a:cubicBezTo>
                  <a:cubicBezTo>
                    <a:pt x="4123" y="353"/>
                    <a:pt x="4113" y="175"/>
                    <a:pt x="3999" y="71"/>
                  </a:cubicBezTo>
                  <a:cubicBezTo>
                    <a:pt x="3945" y="24"/>
                    <a:pt x="3878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3725775" y="3169175"/>
              <a:ext cx="153675" cy="130825"/>
            </a:xfrm>
            <a:custGeom>
              <a:avLst/>
              <a:gdLst/>
              <a:ahLst/>
              <a:cxnLst/>
              <a:rect l="l" t="t" r="r" b="b"/>
              <a:pathLst>
                <a:path w="6147" h="5233" extrusionOk="0">
                  <a:moveTo>
                    <a:pt x="3985" y="1"/>
                  </a:moveTo>
                  <a:cubicBezTo>
                    <a:pt x="3314" y="1"/>
                    <a:pt x="2722" y="578"/>
                    <a:pt x="1768" y="1448"/>
                  </a:cubicBezTo>
                  <a:cubicBezTo>
                    <a:pt x="1" y="3060"/>
                    <a:pt x="1171" y="5232"/>
                    <a:pt x="1171" y="5232"/>
                  </a:cubicBezTo>
                  <a:lnTo>
                    <a:pt x="6147" y="1439"/>
                  </a:lnTo>
                  <a:cubicBezTo>
                    <a:pt x="5187" y="421"/>
                    <a:pt x="4557" y="1"/>
                    <a:pt x="3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3717550" y="3162150"/>
              <a:ext cx="172350" cy="148350"/>
            </a:xfrm>
            <a:custGeom>
              <a:avLst/>
              <a:gdLst/>
              <a:ahLst/>
              <a:cxnLst/>
              <a:rect l="l" t="t" r="r" b="b"/>
              <a:pathLst>
                <a:path w="6894" h="5934" extrusionOk="0">
                  <a:moveTo>
                    <a:pt x="4333" y="557"/>
                  </a:moveTo>
                  <a:cubicBezTo>
                    <a:pt x="4800" y="557"/>
                    <a:pt x="5291" y="902"/>
                    <a:pt x="6056" y="1687"/>
                  </a:cubicBezTo>
                  <a:lnTo>
                    <a:pt x="1614" y="5072"/>
                  </a:lnTo>
                  <a:cubicBezTo>
                    <a:pt x="1386" y="4459"/>
                    <a:pt x="1061" y="3054"/>
                    <a:pt x="2287" y="1935"/>
                  </a:cubicBezTo>
                  <a:lnTo>
                    <a:pt x="2439" y="1795"/>
                  </a:lnTo>
                  <a:cubicBezTo>
                    <a:pt x="3291" y="1018"/>
                    <a:pt x="3795" y="557"/>
                    <a:pt x="4333" y="557"/>
                  </a:cubicBezTo>
                  <a:close/>
                  <a:moveTo>
                    <a:pt x="4300" y="1"/>
                  </a:moveTo>
                  <a:cubicBezTo>
                    <a:pt x="3570" y="1"/>
                    <a:pt x="2944" y="574"/>
                    <a:pt x="2060" y="1381"/>
                  </a:cubicBezTo>
                  <a:lnTo>
                    <a:pt x="1908" y="1521"/>
                  </a:lnTo>
                  <a:cubicBezTo>
                    <a:pt x="0" y="3260"/>
                    <a:pt x="1240" y="5621"/>
                    <a:pt x="1252" y="5645"/>
                  </a:cubicBezTo>
                  <a:lnTo>
                    <a:pt x="1409" y="5934"/>
                  </a:lnTo>
                  <a:lnTo>
                    <a:pt x="6894" y="1755"/>
                  </a:lnTo>
                  <a:lnTo>
                    <a:pt x="6681" y="1528"/>
                  </a:lnTo>
                  <a:cubicBezTo>
                    <a:pt x="5650" y="435"/>
                    <a:pt x="4936" y="1"/>
                    <a:pt x="4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881775" y="2203850"/>
              <a:ext cx="150225" cy="69575"/>
            </a:xfrm>
            <a:custGeom>
              <a:avLst/>
              <a:gdLst/>
              <a:ahLst/>
              <a:cxnLst/>
              <a:rect l="l" t="t" r="r" b="b"/>
              <a:pathLst>
                <a:path w="6009" h="2783" extrusionOk="0">
                  <a:moveTo>
                    <a:pt x="5170" y="0"/>
                  </a:moveTo>
                  <a:cubicBezTo>
                    <a:pt x="5161" y="0"/>
                    <a:pt x="5152" y="0"/>
                    <a:pt x="5143" y="1"/>
                  </a:cubicBezTo>
                  <a:cubicBezTo>
                    <a:pt x="4380" y="41"/>
                    <a:pt x="2261" y="527"/>
                    <a:pt x="0" y="1137"/>
                  </a:cubicBezTo>
                  <a:cubicBezTo>
                    <a:pt x="57" y="1680"/>
                    <a:pt x="316" y="2242"/>
                    <a:pt x="1044" y="2561"/>
                  </a:cubicBezTo>
                  <a:cubicBezTo>
                    <a:pt x="1394" y="2714"/>
                    <a:pt x="1836" y="2783"/>
                    <a:pt x="2326" y="2783"/>
                  </a:cubicBezTo>
                  <a:cubicBezTo>
                    <a:pt x="3432" y="2783"/>
                    <a:pt x="4787" y="2435"/>
                    <a:pt x="5901" y="1923"/>
                  </a:cubicBezTo>
                  <a:cubicBezTo>
                    <a:pt x="6008" y="784"/>
                    <a:pt x="5687" y="0"/>
                    <a:pt x="5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2874150" y="2196825"/>
              <a:ext cx="164200" cy="83650"/>
            </a:xfrm>
            <a:custGeom>
              <a:avLst/>
              <a:gdLst/>
              <a:ahLst/>
              <a:cxnLst/>
              <a:rect l="l" t="t" r="r" b="b"/>
              <a:pathLst>
                <a:path w="6568" h="3346" extrusionOk="0">
                  <a:moveTo>
                    <a:pt x="5479" y="562"/>
                  </a:moveTo>
                  <a:cubicBezTo>
                    <a:pt x="5522" y="562"/>
                    <a:pt x="5585" y="577"/>
                    <a:pt x="5655" y="650"/>
                  </a:cubicBezTo>
                  <a:cubicBezTo>
                    <a:pt x="5819" y="820"/>
                    <a:pt x="5982" y="1276"/>
                    <a:pt x="5937" y="2017"/>
                  </a:cubicBezTo>
                  <a:cubicBezTo>
                    <a:pt x="4921" y="2461"/>
                    <a:pt x="3660" y="2787"/>
                    <a:pt x="2632" y="2787"/>
                  </a:cubicBezTo>
                  <a:cubicBezTo>
                    <a:pt x="2185" y="2787"/>
                    <a:pt x="1781" y="2725"/>
                    <a:pt x="1461" y="2585"/>
                  </a:cubicBezTo>
                  <a:lnTo>
                    <a:pt x="1461" y="2586"/>
                  </a:lnTo>
                  <a:cubicBezTo>
                    <a:pt x="1007" y="2386"/>
                    <a:pt x="732" y="2071"/>
                    <a:pt x="624" y="1623"/>
                  </a:cubicBezTo>
                  <a:cubicBezTo>
                    <a:pt x="2910" y="1012"/>
                    <a:pt x="4795" y="597"/>
                    <a:pt x="5461" y="562"/>
                  </a:cubicBezTo>
                  <a:cubicBezTo>
                    <a:pt x="5467" y="562"/>
                    <a:pt x="5472" y="562"/>
                    <a:pt x="5479" y="562"/>
                  </a:cubicBezTo>
                  <a:close/>
                  <a:moveTo>
                    <a:pt x="5468" y="0"/>
                  </a:moveTo>
                  <a:cubicBezTo>
                    <a:pt x="5456" y="0"/>
                    <a:pt x="5444" y="1"/>
                    <a:pt x="5431" y="1"/>
                  </a:cubicBezTo>
                  <a:cubicBezTo>
                    <a:pt x="4548" y="48"/>
                    <a:pt x="2166" y="624"/>
                    <a:pt x="231" y="1148"/>
                  </a:cubicBezTo>
                  <a:lnTo>
                    <a:pt x="0" y="1210"/>
                  </a:lnTo>
                  <a:lnTo>
                    <a:pt x="26" y="1447"/>
                  </a:lnTo>
                  <a:cubicBezTo>
                    <a:pt x="107" y="2216"/>
                    <a:pt x="525" y="2788"/>
                    <a:pt x="1236" y="3099"/>
                  </a:cubicBezTo>
                  <a:cubicBezTo>
                    <a:pt x="1630" y="3271"/>
                    <a:pt x="2109" y="3345"/>
                    <a:pt x="2632" y="3345"/>
                  </a:cubicBezTo>
                  <a:cubicBezTo>
                    <a:pt x="3833" y="3345"/>
                    <a:pt x="5249" y="2953"/>
                    <a:pt x="6322" y="2460"/>
                  </a:cubicBezTo>
                  <a:lnTo>
                    <a:pt x="6468" y="2393"/>
                  </a:lnTo>
                  <a:lnTo>
                    <a:pt x="6484" y="2231"/>
                  </a:lnTo>
                  <a:cubicBezTo>
                    <a:pt x="6567" y="1349"/>
                    <a:pt x="6414" y="631"/>
                    <a:pt x="6060" y="262"/>
                  </a:cubicBezTo>
                  <a:cubicBezTo>
                    <a:pt x="5893" y="89"/>
                    <a:pt x="5681" y="0"/>
                    <a:pt x="5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378425" y="2122525"/>
              <a:ext cx="127850" cy="116475"/>
            </a:xfrm>
            <a:custGeom>
              <a:avLst/>
              <a:gdLst/>
              <a:ahLst/>
              <a:cxnLst/>
              <a:rect l="l" t="t" r="r" b="b"/>
              <a:pathLst>
                <a:path w="5114" h="4659" extrusionOk="0">
                  <a:moveTo>
                    <a:pt x="3765" y="1"/>
                  </a:moveTo>
                  <a:cubicBezTo>
                    <a:pt x="3448" y="1"/>
                    <a:pt x="3134" y="119"/>
                    <a:pt x="2853" y="375"/>
                  </a:cubicBezTo>
                  <a:cubicBezTo>
                    <a:pt x="2331" y="850"/>
                    <a:pt x="1243" y="2265"/>
                    <a:pt x="0" y="3997"/>
                  </a:cubicBezTo>
                  <a:lnTo>
                    <a:pt x="58" y="4028"/>
                  </a:lnTo>
                  <a:lnTo>
                    <a:pt x="1932" y="4658"/>
                  </a:lnTo>
                  <a:cubicBezTo>
                    <a:pt x="1932" y="4658"/>
                    <a:pt x="4440" y="2786"/>
                    <a:pt x="5113" y="734"/>
                  </a:cubicBezTo>
                  <a:cubicBezTo>
                    <a:pt x="4726" y="268"/>
                    <a:pt x="4243" y="1"/>
                    <a:pt x="3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368000" y="2115500"/>
              <a:ext cx="146150" cy="131325"/>
            </a:xfrm>
            <a:custGeom>
              <a:avLst/>
              <a:gdLst/>
              <a:ahLst/>
              <a:cxnLst/>
              <a:rect l="l" t="t" r="r" b="b"/>
              <a:pathLst>
                <a:path w="5846" h="5253" extrusionOk="0">
                  <a:moveTo>
                    <a:pt x="4181" y="562"/>
                  </a:moveTo>
                  <a:cubicBezTo>
                    <a:pt x="4204" y="562"/>
                    <a:pt x="4228" y="563"/>
                    <a:pt x="4251" y="564"/>
                  </a:cubicBezTo>
                  <a:cubicBezTo>
                    <a:pt x="4582" y="587"/>
                    <a:pt x="4918" y="768"/>
                    <a:pt x="5210" y="1077"/>
                  </a:cubicBezTo>
                  <a:cubicBezTo>
                    <a:pt x="4594" y="2720"/>
                    <a:pt x="2771" y="4247"/>
                    <a:pt x="2295" y="4625"/>
                  </a:cubicBezTo>
                  <a:lnTo>
                    <a:pt x="858" y="4145"/>
                  </a:lnTo>
                  <a:cubicBezTo>
                    <a:pt x="2106" y="2419"/>
                    <a:pt x="3025" y="1259"/>
                    <a:pt x="3459" y="862"/>
                  </a:cubicBezTo>
                  <a:cubicBezTo>
                    <a:pt x="3678" y="663"/>
                    <a:pt x="3923" y="562"/>
                    <a:pt x="4181" y="562"/>
                  </a:cubicBezTo>
                  <a:close/>
                  <a:moveTo>
                    <a:pt x="4183" y="1"/>
                  </a:moveTo>
                  <a:cubicBezTo>
                    <a:pt x="3783" y="1"/>
                    <a:pt x="3404" y="153"/>
                    <a:pt x="3080" y="448"/>
                  </a:cubicBezTo>
                  <a:cubicBezTo>
                    <a:pt x="2457" y="1016"/>
                    <a:pt x="1163" y="2755"/>
                    <a:pt x="188" y="4115"/>
                  </a:cubicBezTo>
                  <a:lnTo>
                    <a:pt x="0" y="4378"/>
                  </a:lnTo>
                  <a:lnTo>
                    <a:pt x="286" y="4526"/>
                  </a:lnTo>
                  <a:lnTo>
                    <a:pt x="2399" y="5252"/>
                  </a:lnTo>
                  <a:lnTo>
                    <a:pt x="2516" y="5164"/>
                  </a:lnTo>
                  <a:cubicBezTo>
                    <a:pt x="2622" y="5085"/>
                    <a:pt x="5104" y="3215"/>
                    <a:pt x="5797" y="1103"/>
                  </a:cubicBezTo>
                  <a:lnTo>
                    <a:pt x="5846" y="954"/>
                  </a:lnTo>
                  <a:lnTo>
                    <a:pt x="5746" y="835"/>
                  </a:lnTo>
                  <a:cubicBezTo>
                    <a:pt x="5330" y="335"/>
                    <a:pt x="4814" y="41"/>
                    <a:pt x="4290" y="4"/>
                  </a:cubicBezTo>
                  <a:cubicBezTo>
                    <a:pt x="4254" y="2"/>
                    <a:pt x="4219" y="1"/>
                    <a:pt x="4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1959150" y="2473600"/>
              <a:ext cx="94175" cy="123475"/>
            </a:xfrm>
            <a:custGeom>
              <a:avLst/>
              <a:gdLst/>
              <a:ahLst/>
              <a:cxnLst/>
              <a:rect l="l" t="t" r="r" b="b"/>
              <a:pathLst>
                <a:path w="3767" h="4939" extrusionOk="0">
                  <a:moveTo>
                    <a:pt x="2320" y="1"/>
                  </a:moveTo>
                  <a:cubicBezTo>
                    <a:pt x="2069" y="1"/>
                    <a:pt x="1826" y="93"/>
                    <a:pt x="1604" y="294"/>
                  </a:cubicBezTo>
                  <a:cubicBezTo>
                    <a:pt x="946" y="893"/>
                    <a:pt x="529" y="2754"/>
                    <a:pt x="0" y="4711"/>
                  </a:cubicBezTo>
                  <a:lnTo>
                    <a:pt x="116" y="4710"/>
                  </a:lnTo>
                  <a:lnTo>
                    <a:pt x="2145" y="4939"/>
                  </a:lnTo>
                  <a:cubicBezTo>
                    <a:pt x="2145" y="4939"/>
                    <a:pt x="3767" y="2160"/>
                    <a:pt x="3171" y="366"/>
                  </a:cubicBezTo>
                  <a:cubicBezTo>
                    <a:pt x="3163" y="343"/>
                    <a:pt x="3156" y="320"/>
                    <a:pt x="3148" y="298"/>
                  </a:cubicBezTo>
                  <a:cubicBezTo>
                    <a:pt x="2873" y="108"/>
                    <a:pt x="2592" y="1"/>
                    <a:pt x="2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949975" y="2466600"/>
              <a:ext cx="110850" cy="137975"/>
            </a:xfrm>
            <a:custGeom>
              <a:avLst/>
              <a:gdLst/>
              <a:ahLst/>
              <a:cxnLst/>
              <a:rect l="l" t="t" r="r" b="b"/>
              <a:pathLst>
                <a:path w="4434" h="5519" extrusionOk="0">
                  <a:moveTo>
                    <a:pt x="2691" y="562"/>
                  </a:moveTo>
                  <a:cubicBezTo>
                    <a:pt x="2874" y="562"/>
                    <a:pt x="3070" y="628"/>
                    <a:pt x="3279" y="759"/>
                  </a:cubicBezTo>
                  <a:cubicBezTo>
                    <a:pt x="3732" y="2178"/>
                    <a:pt x="2676" y="4323"/>
                    <a:pt x="2357" y="4919"/>
                  </a:cubicBezTo>
                  <a:lnTo>
                    <a:pt x="726" y="4736"/>
                  </a:lnTo>
                  <a:lnTo>
                    <a:pt x="841" y="4303"/>
                  </a:lnTo>
                  <a:cubicBezTo>
                    <a:pt x="1258" y="2731"/>
                    <a:pt x="1650" y="1247"/>
                    <a:pt x="2160" y="782"/>
                  </a:cubicBezTo>
                  <a:cubicBezTo>
                    <a:pt x="2321" y="635"/>
                    <a:pt x="2498" y="562"/>
                    <a:pt x="2691" y="562"/>
                  </a:cubicBezTo>
                  <a:close/>
                  <a:moveTo>
                    <a:pt x="2687" y="0"/>
                  </a:moveTo>
                  <a:cubicBezTo>
                    <a:pt x="2358" y="0"/>
                    <a:pt x="2049" y="122"/>
                    <a:pt x="1783" y="367"/>
                  </a:cubicBezTo>
                  <a:cubicBezTo>
                    <a:pt x="1150" y="943"/>
                    <a:pt x="756" y="2433"/>
                    <a:pt x="299" y="4159"/>
                  </a:cubicBezTo>
                  <a:lnTo>
                    <a:pt x="1" y="5272"/>
                  </a:lnTo>
                  <a:lnTo>
                    <a:pt x="469" y="5270"/>
                  </a:lnTo>
                  <a:lnTo>
                    <a:pt x="2662" y="5518"/>
                  </a:lnTo>
                  <a:lnTo>
                    <a:pt x="2754" y="5361"/>
                  </a:lnTo>
                  <a:cubicBezTo>
                    <a:pt x="2824" y="5242"/>
                    <a:pt x="4433" y="2449"/>
                    <a:pt x="3802" y="553"/>
                  </a:cubicBezTo>
                  <a:lnTo>
                    <a:pt x="3752" y="400"/>
                  </a:lnTo>
                  <a:lnTo>
                    <a:pt x="3675" y="346"/>
                  </a:lnTo>
                  <a:cubicBezTo>
                    <a:pt x="3342" y="116"/>
                    <a:pt x="3005" y="0"/>
                    <a:pt x="2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97" name="Google Shape;697;p36"/>
          <p:cNvSpPr/>
          <p:nvPr/>
        </p:nvSpPr>
        <p:spPr>
          <a:xfrm>
            <a:off x="2797060" y="2734450"/>
            <a:ext cx="208731" cy="288127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8" name="Google Shape;698;p36"/>
          <p:cNvSpPr/>
          <p:nvPr/>
        </p:nvSpPr>
        <p:spPr>
          <a:xfrm>
            <a:off x="2797060" y="2734450"/>
            <a:ext cx="208731" cy="288127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9" name="Google Shape;699;p36"/>
          <p:cNvSpPr/>
          <p:nvPr/>
        </p:nvSpPr>
        <p:spPr>
          <a:xfrm>
            <a:off x="3221002" y="3020976"/>
            <a:ext cx="362989" cy="275387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0" name="Google Shape;700;p36"/>
          <p:cNvSpPr/>
          <p:nvPr/>
        </p:nvSpPr>
        <p:spPr>
          <a:xfrm>
            <a:off x="2932597" y="2592533"/>
            <a:ext cx="92943" cy="145564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01" name="Google Shape;701;p36"/>
          <p:cNvGrpSpPr/>
          <p:nvPr/>
        </p:nvGrpSpPr>
        <p:grpSpPr>
          <a:xfrm>
            <a:off x="1914069" y="1812463"/>
            <a:ext cx="2874527" cy="1993584"/>
            <a:chOff x="-80975" y="268100"/>
            <a:chExt cx="7462425" cy="5175450"/>
          </a:xfrm>
        </p:grpSpPr>
        <p:sp>
          <p:nvSpPr>
            <p:cNvPr id="702" name="Google Shape;702;p36"/>
            <p:cNvSpPr/>
            <p:nvPr/>
          </p:nvSpPr>
          <p:spPr>
            <a:xfrm>
              <a:off x="-80975" y="268100"/>
              <a:ext cx="7314275" cy="4868075"/>
            </a:xfrm>
            <a:custGeom>
              <a:avLst/>
              <a:gdLst/>
              <a:ahLst/>
              <a:cxnLst/>
              <a:rect l="l" t="t" r="r" b="b"/>
              <a:pathLst>
                <a:path w="292571" h="194723" extrusionOk="0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3119875" y="3591575"/>
              <a:ext cx="4247525" cy="175747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3104850" y="3579075"/>
              <a:ext cx="4276600" cy="1782500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119875" y="3591575"/>
              <a:ext cx="834975" cy="1839450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107450" y="3579100"/>
              <a:ext cx="862650" cy="1864450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476500" y="3664075"/>
              <a:ext cx="1539950" cy="1177350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461475" y="3651625"/>
              <a:ext cx="1570550" cy="1202225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4034500" y="4612575"/>
              <a:ext cx="981950" cy="256725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021875" y="4600050"/>
              <a:ext cx="1008800" cy="281775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176900" y="3978375"/>
              <a:ext cx="146775" cy="8807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405725" y="4311375"/>
              <a:ext cx="169625" cy="101575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4090900" y="3856225"/>
              <a:ext cx="129900" cy="67400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4281625" y="4130000"/>
              <a:ext cx="172450" cy="114225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482250" y="4199575"/>
              <a:ext cx="150700" cy="92650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4348350" y="4229300"/>
              <a:ext cx="166250" cy="99825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3978775" y="3882025"/>
              <a:ext cx="125650" cy="70250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228075" y="4052400"/>
              <a:ext cx="152850" cy="9330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131625" y="3912950"/>
              <a:ext cx="137400" cy="77850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3773675" y="4000675"/>
              <a:ext cx="143725" cy="85600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3720550" y="4105850"/>
              <a:ext cx="112275" cy="85700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3945250" y="3829775"/>
              <a:ext cx="118025" cy="58050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3733525" y="3931775"/>
              <a:ext cx="144575" cy="8255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3834000" y="3852300"/>
              <a:ext cx="118125" cy="60450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3641950" y="3960850"/>
              <a:ext cx="106500" cy="76750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3701175" y="3875050"/>
              <a:ext cx="138600" cy="6677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4061300" y="4009925"/>
              <a:ext cx="139800" cy="88550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4159150" y="4164950"/>
              <a:ext cx="162025" cy="111825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3865225" y="3906725"/>
              <a:ext cx="127075" cy="7460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3807875" y="4269025"/>
              <a:ext cx="123125" cy="99625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4109075" y="4085700"/>
              <a:ext cx="145675" cy="93525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3903225" y="3971400"/>
              <a:ext cx="131975" cy="80900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4107350" y="4602575"/>
              <a:ext cx="152975" cy="101150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3995425" y="3721250"/>
              <a:ext cx="146550" cy="89925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3643700" y="3775450"/>
              <a:ext cx="164625" cy="107900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3813525" y="4071775"/>
              <a:ext cx="147750" cy="94400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4085575" y="4296025"/>
              <a:ext cx="162325" cy="105625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4032000" y="4198700"/>
              <a:ext cx="161475" cy="11192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4219675" y="4263250"/>
              <a:ext cx="159075" cy="10127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3942425" y="4040425"/>
              <a:ext cx="140675" cy="91025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4018625" y="3942775"/>
              <a:ext cx="131300" cy="78400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3986275" y="4117825"/>
              <a:ext cx="146900" cy="96250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4274000" y="4348375"/>
              <a:ext cx="161350" cy="101500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4184200" y="4469225"/>
              <a:ext cx="175600" cy="114000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3857175" y="4362975"/>
              <a:ext cx="125425" cy="100500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3763350" y="4185625"/>
              <a:ext cx="115625" cy="90175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4056075" y="4508175"/>
              <a:ext cx="155350" cy="107925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3857825" y="4150900"/>
              <a:ext cx="149275" cy="98450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4055750" y="3806375"/>
              <a:ext cx="123025" cy="56850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3610075" y="3902175"/>
              <a:ext cx="98000" cy="59875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3887000" y="3739850"/>
              <a:ext cx="140900" cy="93750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3779225" y="3757700"/>
              <a:ext cx="139150" cy="9855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3681800" y="4033675"/>
              <a:ext cx="106700" cy="77100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108650" y="3704700"/>
              <a:ext cx="134475" cy="83175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553250" y="3797875"/>
              <a:ext cx="122275" cy="10397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4002300" y="4635550"/>
              <a:ext cx="128350" cy="94625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386025" y="4528425"/>
              <a:ext cx="173875" cy="105075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236550" y="4564475"/>
              <a:ext cx="177800" cy="107125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4527650" y="4490875"/>
              <a:ext cx="184100" cy="10660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675150" y="4458325"/>
              <a:ext cx="168225" cy="101600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3953950" y="4543350"/>
              <a:ext cx="128275" cy="99525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4135975" y="4383975"/>
              <a:ext cx="164825" cy="104650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4326800" y="4432200"/>
              <a:ext cx="173650" cy="113025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4007625" y="4421200"/>
              <a:ext cx="151550" cy="102475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3907250" y="4455925"/>
              <a:ext cx="123800" cy="95625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3904000" y="4233650"/>
              <a:ext cx="156450" cy="109975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4462325" y="4393675"/>
              <a:ext cx="184650" cy="115625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3956250" y="4329975"/>
              <a:ext cx="154700" cy="106400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4408775" y="4099425"/>
              <a:ext cx="161250" cy="110950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4248975" y="3886700"/>
              <a:ext cx="124550" cy="72525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4207500" y="3833475"/>
              <a:ext cx="115625" cy="60450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4603300" y="4360250"/>
              <a:ext cx="170825" cy="111700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4297075" y="3950500"/>
              <a:ext cx="133925" cy="8275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4542575" y="4279150"/>
              <a:ext cx="154375" cy="95375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4170925" y="3785575"/>
              <a:ext cx="110075" cy="51950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4351625" y="4023225"/>
              <a:ext cx="139475" cy="87550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4837900" y="3770125"/>
              <a:ext cx="708600" cy="563575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4822000" y="3757625"/>
              <a:ext cx="724400" cy="588600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5134000" y="3770125"/>
              <a:ext cx="411750" cy="511325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5120075" y="3757625"/>
              <a:ext cx="426100" cy="536350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4631500" y="1845250"/>
              <a:ext cx="1216225" cy="2555400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4618975" y="1832700"/>
              <a:ext cx="1241250" cy="2580375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4715100" y="1928975"/>
              <a:ext cx="1021025" cy="1975075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4702600" y="1916400"/>
              <a:ext cx="1046050" cy="200015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5847700" y="1934525"/>
              <a:ext cx="122800" cy="246667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5835275" y="1922000"/>
              <a:ext cx="147750" cy="2491725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4782050" y="2012675"/>
              <a:ext cx="859275" cy="1684975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4769550" y="2000075"/>
              <a:ext cx="884275" cy="1710075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4837900" y="2157675"/>
              <a:ext cx="753225" cy="1422725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4825375" y="2145275"/>
              <a:ext cx="778275" cy="1447650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4947850" y="2616000"/>
              <a:ext cx="483250" cy="546050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5057900" y="2720725"/>
              <a:ext cx="235400" cy="352175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957550" y="2491050"/>
              <a:ext cx="449275" cy="149025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940875" y="2373875"/>
              <a:ext cx="574050" cy="177675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4867850" y="5014950"/>
              <a:ext cx="787875" cy="254875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4902675" y="5002450"/>
              <a:ext cx="738525" cy="279875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5057250" y="5153600"/>
              <a:ext cx="564575" cy="116200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040925" y="5141075"/>
              <a:ext cx="594075" cy="14125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4367950" y="2070250"/>
              <a:ext cx="231475" cy="134475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4256050" y="2012050"/>
              <a:ext cx="94625" cy="63350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4412250" y="2580950"/>
              <a:ext cx="100400" cy="40925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4158400" y="2551600"/>
              <a:ext cx="213375" cy="53950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4232650" y="3054850"/>
              <a:ext cx="256375" cy="94575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3657750" y="372700"/>
              <a:ext cx="1056400" cy="1056525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4135425" y="863225"/>
              <a:ext cx="88300" cy="75475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4038100" y="884300"/>
              <a:ext cx="380175" cy="224875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1319650" y="700475"/>
              <a:ext cx="381025" cy="622275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1318650" y="1274725"/>
              <a:ext cx="407400" cy="45865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1300700" y="1258050"/>
              <a:ext cx="443425" cy="491975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1043250" y="1730175"/>
              <a:ext cx="1335950" cy="3553775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1026600" y="1713525"/>
              <a:ext cx="1369250" cy="3587075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1104425" y="1830225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1471275" y="2197100"/>
              <a:ext cx="466925" cy="155675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1104425" y="2828900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1471275" y="3195775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1104425" y="3827600"/>
              <a:ext cx="1200650" cy="889400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1471275" y="4194450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1831075" y="4763250"/>
              <a:ext cx="1982475" cy="580250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1813650" y="4750675"/>
              <a:ext cx="2015150" cy="60535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2423050" y="1584975"/>
              <a:ext cx="1587650" cy="1761450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2423050" y="1612625"/>
              <a:ext cx="1368075" cy="1437725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2410000" y="1572375"/>
              <a:ext cx="1603950" cy="1786600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2844775" y="1318300"/>
              <a:ext cx="127600" cy="162525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2833450" y="1305875"/>
              <a:ext cx="151125" cy="187450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2922725" y="1270950"/>
              <a:ext cx="145350" cy="178125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2921625" y="1258475"/>
              <a:ext cx="158325" cy="203175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3007750" y="1244775"/>
              <a:ext cx="187900" cy="196625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3005125" y="1232250"/>
              <a:ext cx="203500" cy="221675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3092875" y="1244325"/>
              <a:ext cx="205550" cy="199475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3081325" y="1231750"/>
              <a:ext cx="229625" cy="224450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3603100" y="2364525"/>
              <a:ext cx="248125" cy="6395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3588625" y="2351850"/>
              <a:ext cx="275650" cy="89100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1393675" y="2591275"/>
              <a:ext cx="1235800" cy="2764850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1393675" y="2591375"/>
              <a:ext cx="1235800" cy="2764750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1380825" y="2578775"/>
              <a:ext cx="1261375" cy="2789875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2285125" y="2657125"/>
              <a:ext cx="405750" cy="858500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2268900" y="2644525"/>
              <a:ext cx="412400" cy="883625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521025" y="3477825"/>
              <a:ext cx="160375" cy="1584800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2508400" y="3465375"/>
              <a:ext cx="185625" cy="1609775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2256500" y="1393725"/>
              <a:ext cx="1194225" cy="1569650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2256500" y="1393750"/>
              <a:ext cx="1158950" cy="1569625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3155575" y="1853000"/>
              <a:ext cx="164075" cy="121700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3224050" y="2035000"/>
              <a:ext cx="35400" cy="106275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3076425" y="2394050"/>
              <a:ext cx="96700" cy="86300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2300150" y="1381175"/>
              <a:ext cx="1163950" cy="159472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256500" y="1393725"/>
              <a:ext cx="1190725" cy="917700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2300150" y="1381175"/>
              <a:ext cx="1146875" cy="942750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2368500" y="1503700"/>
              <a:ext cx="995450" cy="436825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2471600" y="1867775"/>
              <a:ext cx="430900" cy="190550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2210450" y="2463800"/>
              <a:ext cx="542250" cy="747675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196500" y="2451325"/>
              <a:ext cx="569475" cy="772675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308950" y="3206125"/>
              <a:ext cx="942650" cy="714125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95900" y="3193550"/>
              <a:ext cx="968650" cy="739125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1639900" y="3016250"/>
              <a:ext cx="1764775" cy="1852775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1639900" y="3016250"/>
              <a:ext cx="1568375" cy="1852675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1646325" y="3003700"/>
              <a:ext cx="1772050" cy="1877675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181375" y="3847425"/>
              <a:ext cx="125200" cy="219900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458225" y="2882250"/>
              <a:ext cx="884850" cy="2473100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443850" y="2869775"/>
              <a:ext cx="912950" cy="2498100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517025" y="2882250"/>
              <a:ext cx="885050" cy="2473100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502650" y="2869775"/>
              <a:ext cx="912925" cy="2498100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458225" y="2882250"/>
              <a:ext cx="548250" cy="339675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441025" y="2869725"/>
              <a:ext cx="582650" cy="364725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8;p29">
            <a:extLst>
              <a:ext uri="{FF2B5EF4-FFF2-40B4-BE49-F238E27FC236}">
                <a16:creationId xmlns:a16="http://schemas.microsoft.com/office/drawing/2014/main" id="{76D1C055-D921-2F52-1E5E-B891E4C1A261}"/>
              </a:ext>
            </a:extLst>
          </p:cNvPr>
          <p:cNvSpPr/>
          <p:nvPr/>
        </p:nvSpPr>
        <p:spPr>
          <a:xfrm rot="-7509504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835500" y="1170500"/>
            <a:ext cx="9763200" cy="434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Enhancing Cybersecurity for Small Businesses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Analyze a synthetic cyber dataset containing 40,000 entries from January 1, 2020, to October 11, 2023.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Assessing cybersecurity threats and vulnerabilities.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Identifying prevalent attack types and patterns.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Investigating anomaly scores and alerts to detect potential threats.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Developing comprehensive incident response plans and implementing robust security measures.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Objective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Enable small businesses to enhance their cybersecurity defenses and protect sensitive information.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b="1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Dataset is taken from </a:t>
            </a:r>
            <a:r>
              <a:rPr lang="en-US" b="1" i="0" u="sng" dirty="0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</a:rPr>
              <a:t>Kaggle </a:t>
            </a:r>
            <a:r>
              <a:rPr lang="en-US" b="1" i="0" dirty="0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</a:rPr>
              <a:t>➸ https://www.kaggle.com/datasets/teamincribo/cyber-security-attacks/data</a:t>
            </a:r>
            <a:endParaRPr lang="en-US" dirty="0"/>
          </a:p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Introduction</a:t>
            </a:r>
            <a:b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Exploratory Data Analysis</a:t>
            </a:r>
            <a:b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E6298-D646-3C72-9EAB-42C1E3055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195" indent="0">
              <a:buNone/>
            </a:pPr>
            <a:endParaRPr lang="en-US" dirty="0"/>
          </a:p>
          <a:p>
            <a:pPr marL="203195" indent="0">
              <a:buNone/>
            </a:pPr>
            <a:endParaRPr lang="en-IN" dirty="0"/>
          </a:p>
          <a:p>
            <a:pPr marL="203195" indent="0">
              <a:buNone/>
            </a:pPr>
            <a:endParaRPr lang="en-IN" dirty="0"/>
          </a:p>
          <a:p>
            <a:pPr marL="203195" indent="0">
              <a:buNone/>
            </a:pPr>
            <a:endParaRPr lang="en-IN" dirty="0"/>
          </a:p>
          <a:p>
            <a:pPr marL="203195" indent="0">
              <a:buNone/>
            </a:pPr>
            <a:endParaRPr lang="en-IN" dirty="0"/>
          </a:p>
          <a:p>
            <a:pPr marL="203195" indent="0">
              <a:buNone/>
            </a:pPr>
            <a:r>
              <a:rPr lang="en-US" b="1" dirty="0"/>
              <a:t>Examining Missing Values</a:t>
            </a:r>
          </a:p>
          <a:p>
            <a:pPr marL="203195" indent="0">
              <a:buNone/>
            </a:pPr>
            <a:r>
              <a:rPr lang="en-US" dirty="0"/>
              <a:t>We've identified significant missing values in several columns of our cybersecurity dataset, containing 40,000 rows and 25 columns. Here's a breakdown of the most concerning columns:</a:t>
            </a:r>
          </a:p>
          <a:p>
            <a:pPr marL="203195" indent="0">
              <a:buNone/>
            </a:pPr>
            <a:endParaRPr lang="en-US" dirty="0"/>
          </a:p>
          <a:p>
            <a:pPr marL="203195" indent="0">
              <a:buNone/>
            </a:pPr>
            <a:r>
              <a:rPr lang="en-US" dirty="0"/>
              <a:t>* Alerts/Warnings: **50.17%** (20,067 missing values)</a:t>
            </a:r>
          </a:p>
          <a:p>
            <a:pPr marL="203195" indent="0">
              <a:buNone/>
            </a:pPr>
            <a:r>
              <a:rPr lang="en-US" dirty="0"/>
              <a:t>* IDS/IPS Alerts: **50.13%** (20,050 missing values)</a:t>
            </a:r>
          </a:p>
          <a:p>
            <a:pPr marL="203195" indent="0">
              <a:buNone/>
            </a:pPr>
            <a:r>
              <a:rPr lang="en-US" dirty="0"/>
              <a:t>* Malware Indicators: **50.00%** (20,000 missing values)</a:t>
            </a:r>
          </a:p>
          <a:p>
            <a:pPr marL="203195" indent="0">
              <a:buNone/>
            </a:pPr>
            <a:r>
              <a:rPr lang="en-US" dirty="0"/>
              <a:t>* Firewall Logs: **49.90%** (19,961 missing values)</a:t>
            </a:r>
          </a:p>
          <a:p>
            <a:pPr marL="203195" indent="0">
              <a:buNone/>
            </a:pPr>
            <a:r>
              <a:rPr lang="en-US" dirty="0"/>
              <a:t>* Proxy Data: **49.63%** (19,851 missing values)</a:t>
            </a:r>
          </a:p>
          <a:p>
            <a:pPr marL="203195" indent="0">
              <a:buNone/>
            </a:pPr>
            <a:endParaRPr lang="en-US" dirty="0"/>
          </a:p>
          <a:p>
            <a:pPr marL="203195" indent="0">
              <a:buNone/>
            </a:pPr>
            <a:r>
              <a:rPr lang="en-US" dirty="0"/>
              <a:t>As you can see, these columns have a substantial amount of missing data, potentially impacting our analysis. We'll address these missing values in the next steps to ensure robust and reliable results</a:t>
            </a:r>
            <a:r>
              <a:rPr lang="en-US" b="1" dirty="0"/>
              <a:t>.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7A114C-0F18-18CB-5FAB-994CFC73B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00" y="1170500"/>
            <a:ext cx="9763200" cy="724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4AB719-B06E-12B9-E2BC-00C75FD32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00" y="1917532"/>
            <a:ext cx="6087325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5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Preprocessed Data </a:t>
            </a:r>
            <a:b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E6298-D646-3C72-9EAB-42C1E3055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195" indent="0">
              <a:buNone/>
            </a:pP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D91A81-7C17-3B65-FCD5-9746792DE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00" y="1134378"/>
            <a:ext cx="10014934" cy="446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3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Data Visualization</a:t>
            </a: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270934" y="1243831"/>
            <a:ext cx="5490049" cy="54494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buNone/>
            </a:pPr>
            <a:r>
              <a:rPr lang="en-US" sz="1400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Prevalent Attack Types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:</a:t>
            </a:r>
          </a:p>
          <a:p>
            <a:pPr marL="609585" lvl="1" indent="0">
              <a:buNone/>
            </a:pPr>
            <a:r>
              <a:rPr lang="en-US" sz="1400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Malware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 infections targeting business systems.</a:t>
            </a:r>
          </a:p>
          <a:p>
            <a:pPr marL="609585" lvl="1" indent="0">
              <a:buNone/>
            </a:pPr>
            <a:r>
              <a:rPr lang="en-US" sz="1400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Phishing attacks 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aimed at extracting sensitive information.</a:t>
            </a:r>
          </a:p>
          <a:p>
            <a:pPr marL="609585" lvl="1" indent="0">
              <a:buNone/>
            </a:pPr>
            <a:r>
              <a:rPr lang="en-US" sz="1400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Distributed Denial of Service (DDoS)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 attacks disrupting network services.</a:t>
            </a:r>
          </a:p>
          <a:p>
            <a:pPr marL="152396" indent="0">
              <a:buNone/>
            </a:pPr>
            <a:endParaRPr lang="en-US" sz="1333" b="1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152396" indent="0">
              <a:buNone/>
            </a:pPr>
            <a:endParaRPr lang="en-US" sz="1333" b="1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152396" indent="0">
              <a:buNone/>
            </a:pPr>
            <a:r>
              <a:rPr lang="en-US" sz="1467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Anomalies</a:t>
            </a:r>
            <a:r>
              <a:rPr lang="en-US" sz="1467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:</a:t>
            </a:r>
          </a:p>
          <a:p>
            <a:pPr marL="609585" lvl="1" indent="0">
              <a:buNone/>
            </a:pPr>
            <a:r>
              <a:rPr lang="en-US" sz="1467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High anomaly scores indicating unusual and potentially malicious network activities.</a:t>
            </a:r>
          </a:p>
          <a:p>
            <a:pPr marL="609585" lvl="1" indent="0">
              <a:buNone/>
            </a:pPr>
            <a:r>
              <a:rPr lang="en-US" sz="1467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Alerts corresponding with significant spikes in network traffic or unusual login attempts.</a:t>
            </a:r>
          </a:p>
          <a:p>
            <a:pPr marL="152396" indent="0">
              <a:buNone/>
            </a:pPr>
            <a:br>
              <a:rPr lang="en-US" dirty="0"/>
            </a:br>
            <a:endParaRPr sz="1067" dirty="0"/>
          </a:p>
        </p:txBody>
      </p:sp>
      <p:sp>
        <p:nvSpPr>
          <p:cNvPr id="330" name="Google Shape;330;p32"/>
          <p:cNvSpPr/>
          <p:nvPr/>
        </p:nvSpPr>
        <p:spPr>
          <a:xfrm>
            <a:off x="4867763" y="3511327"/>
            <a:ext cx="16947" cy="47943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1" name="Google Shape;331;p32"/>
          <p:cNvSpPr/>
          <p:nvPr/>
        </p:nvSpPr>
        <p:spPr>
          <a:xfrm>
            <a:off x="5969014" y="979162"/>
            <a:ext cx="5385556" cy="5188341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119B56-2BF8-D73E-490A-EC8230CD8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057" y="1581055"/>
            <a:ext cx="3683189" cy="3695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2E7E1C-0F7A-CDD0-4A3D-A9E21328F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6585" y="1667387"/>
            <a:ext cx="952549" cy="7493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Key Findings</a:t>
            </a: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270934" y="1243831"/>
            <a:ext cx="5490049" cy="54494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buNone/>
            </a:pPr>
            <a:r>
              <a:rPr lang="en-US" sz="1333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Patterns</a:t>
            </a:r>
            <a:r>
              <a:rPr lang="en-US" sz="1333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:</a:t>
            </a:r>
          </a:p>
          <a:p>
            <a:pPr marL="609585" lvl="1" indent="0">
              <a:buNone/>
            </a:pPr>
            <a:r>
              <a:rPr lang="en-US" sz="1333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Increased frequency of attacks on specific dates and months, indicating potential seasonal or event-driven attack strategies.</a:t>
            </a:r>
          </a:p>
          <a:p>
            <a:pPr marL="609585" lvl="1" indent="0">
              <a:buNone/>
            </a:pPr>
            <a:r>
              <a:rPr lang="en-US" sz="1333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The histogram explains the attacks being done on organization in a year. Among which, the organization has experienced highest number of attacks in the month of March with the count of 3,678.</a:t>
            </a:r>
          </a:p>
        </p:txBody>
      </p:sp>
      <p:sp>
        <p:nvSpPr>
          <p:cNvPr id="330" name="Google Shape;330;p32"/>
          <p:cNvSpPr/>
          <p:nvPr/>
        </p:nvSpPr>
        <p:spPr>
          <a:xfrm>
            <a:off x="4867763" y="3511327"/>
            <a:ext cx="16947" cy="47943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059B6B-4386-F06E-E367-4A8469C5C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78277"/>
            <a:ext cx="12192000" cy="341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6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Analyze the Traffic Type</a:t>
            </a: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270934" y="1243831"/>
            <a:ext cx="5490049" cy="54494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buNone/>
            </a:pPr>
            <a:r>
              <a:rPr lang="en-US" sz="2000" dirty="0"/>
              <a:t>The pie chart reveals an almost similar distribution of traffic types: DNS (33.4%), HTTP (33.4%), and FTP (33.2%). This suggests that the three traffic categories are being used in a balanced manner.</a:t>
            </a:r>
            <a:br>
              <a:rPr lang="en-US" sz="2000" dirty="0"/>
            </a:br>
            <a:endParaRPr lang="en-US" sz="2000" dirty="0"/>
          </a:p>
          <a:p>
            <a:pPr marL="152396" indent="0">
              <a:buNone/>
            </a:pPr>
            <a:r>
              <a:rPr lang="en-US" sz="2000" dirty="0"/>
              <a:t>DNS (Domain Name System):</a:t>
            </a:r>
          </a:p>
          <a:p>
            <a:pPr marL="152396" indent="0">
              <a:buNone/>
            </a:pPr>
            <a:r>
              <a:rPr lang="en-US" sz="1400" dirty="0"/>
              <a:t>DNS translates domain names (like www.example.com) into IP addresses. DNS allows users to access websites using easy-to-remember names instead of numerical IP addresses.</a:t>
            </a:r>
          </a:p>
          <a:p>
            <a:pPr marL="152396" indent="0">
              <a:buNone/>
            </a:pPr>
            <a:endParaRPr lang="en-US" sz="1400" dirty="0"/>
          </a:p>
          <a:p>
            <a:pPr marL="152396" indent="0">
              <a:buNone/>
            </a:pPr>
            <a:r>
              <a:rPr lang="en-US" sz="2000" dirty="0"/>
              <a:t>HTTP (Hypertext Transfer Protocol):</a:t>
            </a:r>
          </a:p>
          <a:p>
            <a:pPr marL="152396" indent="0">
              <a:buNone/>
            </a:pPr>
            <a:r>
              <a:rPr lang="en-US" sz="1400" dirty="0"/>
              <a:t>HTTP is used to transmit web pages and web content over the internet.</a:t>
            </a:r>
          </a:p>
          <a:p>
            <a:pPr marL="152396" indent="0">
              <a:buNone/>
            </a:pPr>
            <a:endParaRPr lang="en-US" sz="1400" dirty="0"/>
          </a:p>
          <a:p>
            <a:pPr marL="152396" indent="0">
              <a:buNone/>
            </a:pPr>
            <a:r>
              <a:rPr lang="en-US" sz="2000" dirty="0"/>
              <a:t>FTP (File Transfer Protocol):</a:t>
            </a:r>
          </a:p>
          <a:p>
            <a:pPr marL="152396" indent="0">
              <a:buNone/>
            </a:pPr>
            <a:r>
              <a:rPr lang="en-US" sz="1400" dirty="0"/>
              <a:t>FTP transfers files between a client and a server on a network. Common uses of FTP include uploading website files to a server and sharing files between computers.</a:t>
            </a:r>
          </a:p>
        </p:txBody>
      </p:sp>
      <p:sp>
        <p:nvSpPr>
          <p:cNvPr id="330" name="Google Shape;330;p32"/>
          <p:cNvSpPr/>
          <p:nvPr/>
        </p:nvSpPr>
        <p:spPr>
          <a:xfrm>
            <a:off x="4867763" y="3511327"/>
            <a:ext cx="16947" cy="47943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1" name="Google Shape;331;p32"/>
          <p:cNvSpPr/>
          <p:nvPr/>
        </p:nvSpPr>
        <p:spPr>
          <a:xfrm>
            <a:off x="5969014" y="979162"/>
            <a:ext cx="5385556" cy="5188341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BE721-2D91-B50D-A946-E2213393776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9712" y="1810512"/>
            <a:ext cx="4187952" cy="34884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292C34-49F7-AA69-8C50-7386B9FAA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1463" y="1810512"/>
            <a:ext cx="943107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0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Analyzing the Browser Attack Types</a:t>
            </a: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270934" y="1243831"/>
            <a:ext cx="5490049" cy="54494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buNone/>
            </a:pPr>
            <a:r>
              <a:rPr lang="en-US" sz="2000" dirty="0"/>
              <a:t>The "Browser Distribution" pie chart shows that Mozilla is used by 20.1% of users, while other browsers account for 79.9%. This shows that, while considerable, Mozilla is not the most popular browser among users, with the majority choosing alternative options.</a:t>
            </a:r>
          </a:p>
        </p:txBody>
      </p:sp>
      <p:sp>
        <p:nvSpPr>
          <p:cNvPr id="330" name="Google Shape;330;p32"/>
          <p:cNvSpPr/>
          <p:nvPr/>
        </p:nvSpPr>
        <p:spPr>
          <a:xfrm>
            <a:off x="4867763" y="3511327"/>
            <a:ext cx="16947" cy="47943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1" name="Google Shape;331;p32"/>
          <p:cNvSpPr/>
          <p:nvPr/>
        </p:nvSpPr>
        <p:spPr>
          <a:xfrm>
            <a:off x="5969014" y="979162"/>
            <a:ext cx="5385556" cy="5188341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ABE391-43D0-0519-18E9-983DD03C4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287" y="1906224"/>
            <a:ext cx="3410426" cy="3334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FAFED1-44E5-179A-2D98-DEA23D6E5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6194" y="1897080"/>
            <a:ext cx="1047896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7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Analyzing the Devices Attack Types</a:t>
            </a: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270934" y="1243831"/>
            <a:ext cx="5490049" cy="54494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buNone/>
            </a:pPr>
            <a:r>
              <a:rPr lang="en-US" sz="2000" dirty="0"/>
              <a:t>The chart shows the distribution of different platforms on the smartphone market. Android has the largest market share with 46.7%, followed by iOS with 23%. Windows, Linux, Macintosh, and iPod platforms all have a market share of less than 7% each.</a:t>
            </a:r>
          </a:p>
        </p:txBody>
      </p:sp>
      <p:sp>
        <p:nvSpPr>
          <p:cNvPr id="330" name="Google Shape;330;p32"/>
          <p:cNvSpPr/>
          <p:nvPr/>
        </p:nvSpPr>
        <p:spPr>
          <a:xfrm>
            <a:off x="4867763" y="3511327"/>
            <a:ext cx="16947" cy="47943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1" name="Google Shape;331;p32"/>
          <p:cNvSpPr/>
          <p:nvPr/>
        </p:nvSpPr>
        <p:spPr>
          <a:xfrm>
            <a:off x="5969014" y="979162"/>
            <a:ext cx="5385556" cy="5188341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4D8E95-E5E3-DF37-2D30-B7EFC9D58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703" y="2035236"/>
            <a:ext cx="4867954" cy="32675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A060AC-5199-ACC5-1A00-80D9398EA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3864" y="2168082"/>
            <a:ext cx="1181265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24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881</Words>
  <Application>Microsoft Office PowerPoint</Application>
  <PresentationFormat>Widescreen</PresentationFormat>
  <Paragraphs>108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Inter</vt:lpstr>
      <vt:lpstr>Proxima Nova</vt:lpstr>
      <vt:lpstr>ui-sans-serif</vt:lpstr>
      <vt:lpstr>Office Theme</vt:lpstr>
      <vt:lpstr>CYBER SECURITY ATTACK  ANALYSIS</vt:lpstr>
      <vt:lpstr>Introduction </vt:lpstr>
      <vt:lpstr>Exploratory Data Analysis </vt:lpstr>
      <vt:lpstr>Preprocessed Data  </vt:lpstr>
      <vt:lpstr>Data Visualization</vt:lpstr>
      <vt:lpstr>Key Findings</vt:lpstr>
      <vt:lpstr>Analyze the Traffic Type</vt:lpstr>
      <vt:lpstr>Analyzing the Browser Attack Types</vt:lpstr>
      <vt:lpstr>Analyzing the Devices Attack Types</vt:lpstr>
      <vt:lpstr>Distribution for Various Attack Types</vt:lpstr>
      <vt:lpstr>01</vt:lpstr>
      <vt:lpstr>Recommendations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ATTACK  ANALYSIS</dc:title>
  <dc:creator>deepti pawar</dc:creator>
  <cp:lastModifiedBy>deepti pawar</cp:lastModifiedBy>
  <cp:revision>5</cp:revision>
  <dcterms:created xsi:type="dcterms:W3CDTF">2024-05-23T12:25:33Z</dcterms:created>
  <dcterms:modified xsi:type="dcterms:W3CDTF">2024-05-26T22:36:25Z</dcterms:modified>
</cp:coreProperties>
</file>