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257" r:id="rId3"/>
    <p:sldId id="261" r:id="rId4"/>
    <p:sldId id="259" r:id="rId5"/>
    <p:sldId id="260" r:id="rId6"/>
    <p:sldId id="258" r:id="rId7"/>
    <p:sldId id="264" r:id="rId8"/>
    <p:sldId id="262" r:id="rId9"/>
    <p:sldId id="276" r:id="rId10"/>
    <p:sldId id="267" r:id="rId11"/>
    <p:sldId id="270" r:id="rId12"/>
    <p:sldId id="277" r:id="rId13"/>
    <p:sldId id="284" r:id="rId14"/>
    <p:sldId id="285" r:id="rId15"/>
    <p:sldId id="286" r:id="rId16"/>
    <p:sldId id="278" r:id="rId17"/>
    <p:sldId id="283" r:id="rId18"/>
  </p:sldIdLst>
  <p:sldSz cx="9144000" cy="5143500" type="screen16x9"/>
  <p:notesSz cx="6858000" cy="9144000"/>
  <p:embeddedFontLst>
    <p:embeddedFont>
      <p:font typeface="Anaheim" panose="020B0604020202020204" charset="0"/>
      <p:regular r:id="rId20"/>
      <p:bold r:id="rId21"/>
    </p:embeddedFont>
    <p:embeddedFont>
      <p:font typeface="Arv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8074C5-64F4-4713-AAA2-D77889071F79}">
  <a:tblStyle styleId="{598074C5-64F4-4713-AAA2-D77889071F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96fd93d6a_0_18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96fd93d6a_0_18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cc9050bdf8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cc9050bdf8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deee16908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deee16908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deee169084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deee169084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cc9050bdf8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cc9050bdf8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e6ddfe0b7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e6ddfe0b7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de9af9f03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de9af9f03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e96fd93d6a_0_18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e96fd93d6a_0_18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e9db43796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e9db4379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cc9050bdf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cc9050bdf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 name="Google Shape;10;p2"/>
          <p:cNvGrpSpPr/>
          <p:nvPr/>
        </p:nvGrpSpPr>
        <p:grpSpPr>
          <a:xfrm>
            <a:off x="164250" y="145200"/>
            <a:ext cx="8815500" cy="4853100"/>
            <a:chOff x="164250" y="145200"/>
            <a:chExt cx="8815500" cy="4853100"/>
          </a:xfrm>
        </p:grpSpPr>
        <p:sp>
          <p:nvSpPr>
            <p:cNvPr id="11" name="Google Shape;11;p2"/>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13;p2"/>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4" name="Google Shape;14;p2"/>
          <p:cNvSpPr txBox="1">
            <a:spLocks noGrp="1"/>
          </p:cNvSpPr>
          <p:nvPr>
            <p:ph type="ctrTitle"/>
          </p:nvPr>
        </p:nvSpPr>
        <p:spPr>
          <a:xfrm>
            <a:off x="3628700" y="1563483"/>
            <a:ext cx="4795200" cy="139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solidFill>
                  <a:srgbClr val="37281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4029800" y="3487470"/>
            <a:ext cx="3993000" cy="451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2_1_1">
    <p:spTree>
      <p:nvGrpSpPr>
        <p:cNvPr id="1" name="Shape 133"/>
        <p:cNvGrpSpPr/>
        <p:nvPr/>
      </p:nvGrpSpPr>
      <p:grpSpPr>
        <a:xfrm>
          <a:off x="0" y="0"/>
          <a:ext cx="0" cy="0"/>
          <a:chOff x="0" y="0"/>
          <a:chExt cx="0" cy="0"/>
        </a:xfrm>
      </p:grpSpPr>
      <p:pic>
        <p:nvPicPr>
          <p:cNvPr id="134" name="Google Shape;134;p1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35" name="Google Shape;135;p16"/>
          <p:cNvGrpSpPr/>
          <p:nvPr/>
        </p:nvGrpSpPr>
        <p:grpSpPr>
          <a:xfrm>
            <a:off x="164250" y="145200"/>
            <a:ext cx="8815500" cy="4853100"/>
            <a:chOff x="164250" y="145200"/>
            <a:chExt cx="8815500" cy="4853100"/>
          </a:xfrm>
        </p:grpSpPr>
        <p:sp>
          <p:nvSpPr>
            <p:cNvPr id="136" name="Google Shape;136;p16"/>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8" name="Google Shape;138;p1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39" name="Google Shape;139;p16"/>
          <p:cNvSpPr txBox="1">
            <a:spLocks noGrp="1"/>
          </p:cNvSpPr>
          <p:nvPr>
            <p:ph type="title"/>
          </p:nvPr>
        </p:nvSpPr>
        <p:spPr>
          <a:xfrm>
            <a:off x="956747" y="1565529"/>
            <a:ext cx="3471000" cy="698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40" name="Google Shape;140;p16"/>
          <p:cNvSpPr txBox="1">
            <a:spLocks noGrp="1"/>
          </p:cNvSpPr>
          <p:nvPr>
            <p:ph type="subTitle" idx="1"/>
          </p:nvPr>
        </p:nvSpPr>
        <p:spPr>
          <a:xfrm>
            <a:off x="956747" y="2290654"/>
            <a:ext cx="3471000" cy="127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65"/>
        <p:cNvGrpSpPr/>
        <p:nvPr/>
      </p:nvGrpSpPr>
      <p:grpSpPr>
        <a:xfrm>
          <a:off x="0" y="0"/>
          <a:ext cx="0" cy="0"/>
          <a:chOff x="0" y="0"/>
          <a:chExt cx="0" cy="0"/>
        </a:xfrm>
      </p:grpSpPr>
      <p:pic>
        <p:nvPicPr>
          <p:cNvPr id="166" name="Google Shape;166;p1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67" name="Google Shape;167;p19"/>
          <p:cNvGrpSpPr/>
          <p:nvPr/>
        </p:nvGrpSpPr>
        <p:grpSpPr>
          <a:xfrm>
            <a:off x="164250" y="145200"/>
            <a:ext cx="8815500" cy="4853100"/>
            <a:chOff x="164250" y="145200"/>
            <a:chExt cx="8815500" cy="4853100"/>
          </a:xfrm>
        </p:grpSpPr>
        <p:sp>
          <p:nvSpPr>
            <p:cNvPr id="168" name="Google Shape;168;p19"/>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0" name="Google Shape;170;p19"/>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71" name="Google Shape;171;p1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2" name="Google Shape;172;p19"/>
          <p:cNvSpPr txBox="1">
            <a:spLocks noGrp="1"/>
          </p:cNvSpPr>
          <p:nvPr>
            <p:ph type="title" idx="2"/>
          </p:nvPr>
        </p:nvSpPr>
        <p:spPr>
          <a:xfrm>
            <a:off x="720000" y="227265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3" name="Google Shape;173;p19"/>
          <p:cNvSpPr txBox="1">
            <a:spLocks noGrp="1"/>
          </p:cNvSpPr>
          <p:nvPr>
            <p:ph type="subTitle" idx="1"/>
          </p:nvPr>
        </p:nvSpPr>
        <p:spPr>
          <a:xfrm>
            <a:off x="720000" y="2710749"/>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19"/>
          <p:cNvSpPr txBox="1">
            <a:spLocks noGrp="1"/>
          </p:cNvSpPr>
          <p:nvPr>
            <p:ph type="title" idx="3"/>
          </p:nvPr>
        </p:nvSpPr>
        <p:spPr>
          <a:xfrm>
            <a:off x="3403800" y="227265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5" name="Google Shape;175;p19"/>
          <p:cNvSpPr txBox="1">
            <a:spLocks noGrp="1"/>
          </p:cNvSpPr>
          <p:nvPr>
            <p:ph type="subTitle" idx="4"/>
          </p:nvPr>
        </p:nvSpPr>
        <p:spPr>
          <a:xfrm>
            <a:off x="3403800" y="2710749"/>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9"/>
          <p:cNvSpPr txBox="1">
            <a:spLocks noGrp="1"/>
          </p:cNvSpPr>
          <p:nvPr>
            <p:ph type="title" idx="5"/>
          </p:nvPr>
        </p:nvSpPr>
        <p:spPr>
          <a:xfrm>
            <a:off x="6087600" y="227265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7" name="Google Shape;177;p19"/>
          <p:cNvSpPr txBox="1">
            <a:spLocks noGrp="1"/>
          </p:cNvSpPr>
          <p:nvPr>
            <p:ph type="subTitle" idx="6"/>
          </p:nvPr>
        </p:nvSpPr>
        <p:spPr>
          <a:xfrm>
            <a:off x="6087600" y="2710749"/>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2">
  <p:cSld name="CUSTOM_3_1_1">
    <p:spTree>
      <p:nvGrpSpPr>
        <p:cNvPr id="1" name="Shape 191"/>
        <p:cNvGrpSpPr/>
        <p:nvPr/>
      </p:nvGrpSpPr>
      <p:grpSpPr>
        <a:xfrm>
          <a:off x="0" y="0"/>
          <a:ext cx="0" cy="0"/>
          <a:chOff x="0" y="0"/>
          <a:chExt cx="0" cy="0"/>
        </a:xfrm>
      </p:grpSpPr>
      <p:pic>
        <p:nvPicPr>
          <p:cNvPr id="192" name="Google Shape;192;p21"/>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93" name="Google Shape;193;p21"/>
          <p:cNvGrpSpPr/>
          <p:nvPr/>
        </p:nvGrpSpPr>
        <p:grpSpPr>
          <a:xfrm>
            <a:off x="164250" y="145200"/>
            <a:ext cx="8815500" cy="4853100"/>
            <a:chOff x="164250" y="145200"/>
            <a:chExt cx="8815500" cy="4853100"/>
          </a:xfrm>
        </p:grpSpPr>
        <p:sp>
          <p:nvSpPr>
            <p:cNvPr id="194" name="Google Shape;194;p21"/>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6" name="Google Shape;196;p21"/>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97" name="Google Shape;197;p21"/>
          <p:cNvSpPr txBox="1">
            <a:spLocks noGrp="1"/>
          </p:cNvSpPr>
          <p:nvPr>
            <p:ph type="title"/>
          </p:nvPr>
        </p:nvSpPr>
        <p:spPr>
          <a:xfrm>
            <a:off x="720000" y="542016"/>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21"/>
          <p:cNvSpPr txBox="1">
            <a:spLocks noGrp="1"/>
          </p:cNvSpPr>
          <p:nvPr>
            <p:ph type="subTitle" idx="1"/>
          </p:nvPr>
        </p:nvSpPr>
        <p:spPr>
          <a:xfrm>
            <a:off x="1886925" y="1894480"/>
            <a:ext cx="1743000" cy="43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9" name="Google Shape;199;p21"/>
          <p:cNvSpPr txBox="1">
            <a:spLocks noGrp="1"/>
          </p:cNvSpPr>
          <p:nvPr>
            <p:ph type="title" idx="2" hasCustomPrompt="1"/>
          </p:nvPr>
        </p:nvSpPr>
        <p:spPr>
          <a:xfrm>
            <a:off x="1137882" y="1684375"/>
            <a:ext cx="483300" cy="433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00" name="Google Shape;200;p21"/>
          <p:cNvSpPr txBox="1">
            <a:spLocks noGrp="1"/>
          </p:cNvSpPr>
          <p:nvPr>
            <p:ph type="subTitle" idx="3"/>
          </p:nvPr>
        </p:nvSpPr>
        <p:spPr>
          <a:xfrm>
            <a:off x="1886925" y="2931693"/>
            <a:ext cx="1743000" cy="43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1" name="Google Shape;201;p21"/>
          <p:cNvSpPr txBox="1">
            <a:spLocks noGrp="1"/>
          </p:cNvSpPr>
          <p:nvPr>
            <p:ph type="title" idx="4" hasCustomPrompt="1"/>
          </p:nvPr>
        </p:nvSpPr>
        <p:spPr>
          <a:xfrm>
            <a:off x="1140453" y="2732610"/>
            <a:ext cx="483300" cy="433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02" name="Google Shape;202;p21"/>
          <p:cNvSpPr txBox="1">
            <a:spLocks noGrp="1"/>
          </p:cNvSpPr>
          <p:nvPr>
            <p:ph type="subTitle" idx="5"/>
          </p:nvPr>
        </p:nvSpPr>
        <p:spPr>
          <a:xfrm>
            <a:off x="1886925" y="3987330"/>
            <a:ext cx="1743000" cy="43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3" name="Google Shape;203;p21"/>
          <p:cNvSpPr txBox="1">
            <a:spLocks noGrp="1"/>
          </p:cNvSpPr>
          <p:nvPr>
            <p:ph type="title" idx="6" hasCustomPrompt="1"/>
          </p:nvPr>
        </p:nvSpPr>
        <p:spPr>
          <a:xfrm>
            <a:off x="1140453" y="3776666"/>
            <a:ext cx="483300" cy="433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04" name="Google Shape;204;p21"/>
          <p:cNvSpPr txBox="1">
            <a:spLocks noGrp="1"/>
          </p:cNvSpPr>
          <p:nvPr>
            <p:ph type="subTitle" idx="7"/>
          </p:nvPr>
        </p:nvSpPr>
        <p:spPr>
          <a:xfrm>
            <a:off x="1886925" y="1475780"/>
            <a:ext cx="1743000" cy="43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Arvo"/>
              <a:buNone/>
              <a:defRPr sz="2000" b="1">
                <a:latin typeface="Arvo"/>
                <a:ea typeface="Arvo"/>
                <a:cs typeface="Arvo"/>
                <a:sym typeface="Arvo"/>
              </a:defRPr>
            </a:lvl1pPr>
            <a:lvl2pPr lvl="1" rtl="0">
              <a:lnSpc>
                <a:spcPct val="100000"/>
              </a:lnSpc>
              <a:spcBef>
                <a:spcPts val="0"/>
              </a:spcBef>
              <a:spcAft>
                <a:spcPts val="0"/>
              </a:spcAft>
              <a:buSzPts val="2000"/>
              <a:buFont typeface="Arvo"/>
              <a:buNone/>
              <a:defRPr sz="2000" b="1">
                <a:latin typeface="Arvo"/>
                <a:ea typeface="Arvo"/>
                <a:cs typeface="Arvo"/>
                <a:sym typeface="Arvo"/>
              </a:defRPr>
            </a:lvl2pPr>
            <a:lvl3pPr lvl="2" rtl="0">
              <a:lnSpc>
                <a:spcPct val="100000"/>
              </a:lnSpc>
              <a:spcBef>
                <a:spcPts val="0"/>
              </a:spcBef>
              <a:spcAft>
                <a:spcPts val="0"/>
              </a:spcAft>
              <a:buSzPts val="2000"/>
              <a:buFont typeface="Arvo"/>
              <a:buNone/>
              <a:defRPr sz="2000" b="1">
                <a:latin typeface="Arvo"/>
                <a:ea typeface="Arvo"/>
                <a:cs typeface="Arvo"/>
                <a:sym typeface="Arvo"/>
              </a:defRPr>
            </a:lvl3pPr>
            <a:lvl4pPr lvl="3" rtl="0">
              <a:lnSpc>
                <a:spcPct val="100000"/>
              </a:lnSpc>
              <a:spcBef>
                <a:spcPts val="0"/>
              </a:spcBef>
              <a:spcAft>
                <a:spcPts val="0"/>
              </a:spcAft>
              <a:buSzPts val="2000"/>
              <a:buFont typeface="Arvo"/>
              <a:buNone/>
              <a:defRPr sz="2000" b="1">
                <a:latin typeface="Arvo"/>
                <a:ea typeface="Arvo"/>
                <a:cs typeface="Arvo"/>
                <a:sym typeface="Arvo"/>
              </a:defRPr>
            </a:lvl4pPr>
            <a:lvl5pPr lvl="4" rtl="0">
              <a:lnSpc>
                <a:spcPct val="100000"/>
              </a:lnSpc>
              <a:spcBef>
                <a:spcPts val="0"/>
              </a:spcBef>
              <a:spcAft>
                <a:spcPts val="0"/>
              </a:spcAft>
              <a:buSzPts val="2000"/>
              <a:buFont typeface="Arvo"/>
              <a:buNone/>
              <a:defRPr sz="2000" b="1">
                <a:latin typeface="Arvo"/>
                <a:ea typeface="Arvo"/>
                <a:cs typeface="Arvo"/>
                <a:sym typeface="Arvo"/>
              </a:defRPr>
            </a:lvl5pPr>
            <a:lvl6pPr lvl="5" rtl="0">
              <a:lnSpc>
                <a:spcPct val="100000"/>
              </a:lnSpc>
              <a:spcBef>
                <a:spcPts val="0"/>
              </a:spcBef>
              <a:spcAft>
                <a:spcPts val="0"/>
              </a:spcAft>
              <a:buSzPts val="2000"/>
              <a:buFont typeface="Arvo"/>
              <a:buNone/>
              <a:defRPr sz="2000" b="1">
                <a:latin typeface="Arvo"/>
                <a:ea typeface="Arvo"/>
                <a:cs typeface="Arvo"/>
                <a:sym typeface="Arvo"/>
              </a:defRPr>
            </a:lvl6pPr>
            <a:lvl7pPr lvl="6" rtl="0">
              <a:lnSpc>
                <a:spcPct val="100000"/>
              </a:lnSpc>
              <a:spcBef>
                <a:spcPts val="0"/>
              </a:spcBef>
              <a:spcAft>
                <a:spcPts val="0"/>
              </a:spcAft>
              <a:buSzPts val="2000"/>
              <a:buFont typeface="Arvo"/>
              <a:buNone/>
              <a:defRPr sz="2000" b="1">
                <a:latin typeface="Arvo"/>
                <a:ea typeface="Arvo"/>
                <a:cs typeface="Arvo"/>
                <a:sym typeface="Arvo"/>
              </a:defRPr>
            </a:lvl7pPr>
            <a:lvl8pPr lvl="7" rtl="0">
              <a:lnSpc>
                <a:spcPct val="100000"/>
              </a:lnSpc>
              <a:spcBef>
                <a:spcPts val="0"/>
              </a:spcBef>
              <a:spcAft>
                <a:spcPts val="0"/>
              </a:spcAft>
              <a:buSzPts val="2000"/>
              <a:buFont typeface="Arvo"/>
              <a:buNone/>
              <a:defRPr sz="2000" b="1">
                <a:latin typeface="Arvo"/>
                <a:ea typeface="Arvo"/>
                <a:cs typeface="Arvo"/>
                <a:sym typeface="Arvo"/>
              </a:defRPr>
            </a:lvl8pPr>
            <a:lvl9pPr lvl="8" rtl="0">
              <a:lnSpc>
                <a:spcPct val="100000"/>
              </a:lnSpc>
              <a:spcBef>
                <a:spcPts val="0"/>
              </a:spcBef>
              <a:spcAft>
                <a:spcPts val="0"/>
              </a:spcAft>
              <a:buSzPts val="2000"/>
              <a:buFont typeface="Arvo"/>
              <a:buNone/>
              <a:defRPr sz="2000" b="1">
                <a:latin typeface="Arvo"/>
                <a:ea typeface="Arvo"/>
                <a:cs typeface="Arvo"/>
                <a:sym typeface="Arvo"/>
              </a:defRPr>
            </a:lvl9pPr>
          </a:lstStyle>
          <a:p>
            <a:endParaRPr/>
          </a:p>
        </p:txBody>
      </p:sp>
      <p:sp>
        <p:nvSpPr>
          <p:cNvPr id="205" name="Google Shape;205;p21"/>
          <p:cNvSpPr txBox="1">
            <a:spLocks noGrp="1"/>
          </p:cNvSpPr>
          <p:nvPr>
            <p:ph type="subTitle" idx="8"/>
          </p:nvPr>
        </p:nvSpPr>
        <p:spPr>
          <a:xfrm>
            <a:off x="1886925" y="2506964"/>
            <a:ext cx="1743000" cy="43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Arvo"/>
              <a:buNone/>
              <a:defRPr sz="2000" b="1">
                <a:latin typeface="Arvo"/>
                <a:ea typeface="Arvo"/>
                <a:cs typeface="Arvo"/>
                <a:sym typeface="Arvo"/>
              </a:defRPr>
            </a:lvl1pPr>
            <a:lvl2pPr lvl="1" rtl="0">
              <a:lnSpc>
                <a:spcPct val="100000"/>
              </a:lnSpc>
              <a:spcBef>
                <a:spcPts val="0"/>
              </a:spcBef>
              <a:spcAft>
                <a:spcPts val="0"/>
              </a:spcAft>
              <a:buSzPts val="2000"/>
              <a:buFont typeface="Arvo"/>
              <a:buNone/>
              <a:defRPr sz="2000" b="1">
                <a:latin typeface="Arvo"/>
                <a:ea typeface="Arvo"/>
                <a:cs typeface="Arvo"/>
                <a:sym typeface="Arvo"/>
              </a:defRPr>
            </a:lvl2pPr>
            <a:lvl3pPr lvl="2" rtl="0">
              <a:lnSpc>
                <a:spcPct val="100000"/>
              </a:lnSpc>
              <a:spcBef>
                <a:spcPts val="0"/>
              </a:spcBef>
              <a:spcAft>
                <a:spcPts val="0"/>
              </a:spcAft>
              <a:buSzPts val="2000"/>
              <a:buFont typeface="Arvo"/>
              <a:buNone/>
              <a:defRPr sz="2000" b="1">
                <a:latin typeface="Arvo"/>
                <a:ea typeface="Arvo"/>
                <a:cs typeface="Arvo"/>
                <a:sym typeface="Arvo"/>
              </a:defRPr>
            </a:lvl3pPr>
            <a:lvl4pPr lvl="3" rtl="0">
              <a:lnSpc>
                <a:spcPct val="100000"/>
              </a:lnSpc>
              <a:spcBef>
                <a:spcPts val="0"/>
              </a:spcBef>
              <a:spcAft>
                <a:spcPts val="0"/>
              </a:spcAft>
              <a:buSzPts val="2000"/>
              <a:buFont typeface="Arvo"/>
              <a:buNone/>
              <a:defRPr sz="2000" b="1">
                <a:latin typeface="Arvo"/>
                <a:ea typeface="Arvo"/>
                <a:cs typeface="Arvo"/>
                <a:sym typeface="Arvo"/>
              </a:defRPr>
            </a:lvl4pPr>
            <a:lvl5pPr lvl="4" rtl="0">
              <a:lnSpc>
                <a:spcPct val="100000"/>
              </a:lnSpc>
              <a:spcBef>
                <a:spcPts val="0"/>
              </a:spcBef>
              <a:spcAft>
                <a:spcPts val="0"/>
              </a:spcAft>
              <a:buSzPts val="2000"/>
              <a:buFont typeface="Arvo"/>
              <a:buNone/>
              <a:defRPr sz="2000" b="1">
                <a:latin typeface="Arvo"/>
                <a:ea typeface="Arvo"/>
                <a:cs typeface="Arvo"/>
                <a:sym typeface="Arvo"/>
              </a:defRPr>
            </a:lvl5pPr>
            <a:lvl6pPr lvl="5" rtl="0">
              <a:lnSpc>
                <a:spcPct val="100000"/>
              </a:lnSpc>
              <a:spcBef>
                <a:spcPts val="0"/>
              </a:spcBef>
              <a:spcAft>
                <a:spcPts val="0"/>
              </a:spcAft>
              <a:buSzPts val="2000"/>
              <a:buFont typeface="Arvo"/>
              <a:buNone/>
              <a:defRPr sz="2000" b="1">
                <a:latin typeface="Arvo"/>
                <a:ea typeface="Arvo"/>
                <a:cs typeface="Arvo"/>
                <a:sym typeface="Arvo"/>
              </a:defRPr>
            </a:lvl6pPr>
            <a:lvl7pPr lvl="6" rtl="0">
              <a:lnSpc>
                <a:spcPct val="100000"/>
              </a:lnSpc>
              <a:spcBef>
                <a:spcPts val="0"/>
              </a:spcBef>
              <a:spcAft>
                <a:spcPts val="0"/>
              </a:spcAft>
              <a:buSzPts val="2000"/>
              <a:buFont typeface="Arvo"/>
              <a:buNone/>
              <a:defRPr sz="2000" b="1">
                <a:latin typeface="Arvo"/>
                <a:ea typeface="Arvo"/>
                <a:cs typeface="Arvo"/>
                <a:sym typeface="Arvo"/>
              </a:defRPr>
            </a:lvl7pPr>
            <a:lvl8pPr lvl="7" rtl="0">
              <a:lnSpc>
                <a:spcPct val="100000"/>
              </a:lnSpc>
              <a:spcBef>
                <a:spcPts val="0"/>
              </a:spcBef>
              <a:spcAft>
                <a:spcPts val="0"/>
              </a:spcAft>
              <a:buSzPts val="2000"/>
              <a:buFont typeface="Arvo"/>
              <a:buNone/>
              <a:defRPr sz="2000" b="1">
                <a:latin typeface="Arvo"/>
                <a:ea typeface="Arvo"/>
                <a:cs typeface="Arvo"/>
                <a:sym typeface="Arvo"/>
              </a:defRPr>
            </a:lvl8pPr>
            <a:lvl9pPr lvl="8" rtl="0">
              <a:lnSpc>
                <a:spcPct val="100000"/>
              </a:lnSpc>
              <a:spcBef>
                <a:spcPts val="0"/>
              </a:spcBef>
              <a:spcAft>
                <a:spcPts val="0"/>
              </a:spcAft>
              <a:buSzPts val="2000"/>
              <a:buFont typeface="Arvo"/>
              <a:buNone/>
              <a:defRPr sz="2000" b="1">
                <a:latin typeface="Arvo"/>
                <a:ea typeface="Arvo"/>
                <a:cs typeface="Arvo"/>
                <a:sym typeface="Arvo"/>
              </a:defRPr>
            </a:lvl9pPr>
          </a:lstStyle>
          <a:p>
            <a:endParaRPr/>
          </a:p>
        </p:txBody>
      </p:sp>
      <p:sp>
        <p:nvSpPr>
          <p:cNvPr id="206" name="Google Shape;206;p21"/>
          <p:cNvSpPr txBox="1">
            <a:spLocks noGrp="1"/>
          </p:cNvSpPr>
          <p:nvPr>
            <p:ph type="subTitle" idx="9"/>
          </p:nvPr>
        </p:nvSpPr>
        <p:spPr>
          <a:xfrm>
            <a:off x="1886925" y="3565880"/>
            <a:ext cx="1743000" cy="43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Arvo"/>
              <a:buNone/>
              <a:defRPr sz="2000" b="1">
                <a:latin typeface="Arvo"/>
                <a:ea typeface="Arvo"/>
                <a:cs typeface="Arvo"/>
                <a:sym typeface="Arvo"/>
              </a:defRPr>
            </a:lvl1pPr>
            <a:lvl2pPr lvl="1" rtl="0">
              <a:lnSpc>
                <a:spcPct val="100000"/>
              </a:lnSpc>
              <a:spcBef>
                <a:spcPts val="0"/>
              </a:spcBef>
              <a:spcAft>
                <a:spcPts val="0"/>
              </a:spcAft>
              <a:buSzPts val="2000"/>
              <a:buFont typeface="Arvo"/>
              <a:buNone/>
              <a:defRPr sz="2000" b="1">
                <a:latin typeface="Arvo"/>
                <a:ea typeface="Arvo"/>
                <a:cs typeface="Arvo"/>
                <a:sym typeface="Arvo"/>
              </a:defRPr>
            </a:lvl2pPr>
            <a:lvl3pPr lvl="2" rtl="0">
              <a:lnSpc>
                <a:spcPct val="100000"/>
              </a:lnSpc>
              <a:spcBef>
                <a:spcPts val="0"/>
              </a:spcBef>
              <a:spcAft>
                <a:spcPts val="0"/>
              </a:spcAft>
              <a:buSzPts val="2000"/>
              <a:buFont typeface="Arvo"/>
              <a:buNone/>
              <a:defRPr sz="2000" b="1">
                <a:latin typeface="Arvo"/>
                <a:ea typeface="Arvo"/>
                <a:cs typeface="Arvo"/>
                <a:sym typeface="Arvo"/>
              </a:defRPr>
            </a:lvl3pPr>
            <a:lvl4pPr lvl="3" rtl="0">
              <a:lnSpc>
                <a:spcPct val="100000"/>
              </a:lnSpc>
              <a:spcBef>
                <a:spcPts val="0"/>
              </a:spcBef>
              <a:spcAft>
                <a:spcPts val="0"/>
              </a:spcAft>
              <a:buSzPts val="2000"/>
              <a:buFont typeface="Arvo"/>
              <a:buNone/>
              <a:defRPr sz="2000" b="1">
                <a:latin typeface="Arvo"/>
                <a:ea typeface="Arvo"/>
                <a:cs typeface="Arvo"/>
                <a:sym typeface="Arvo"/>
              </a:defRPr>
            </a:lvl4pPr>
            <a:lvl5pPr lvl="4" rtl="0">
              <a:lnSpc>
                <a:spcPct val="100000"/>
              </a:lnSpc>
              <a:spcBef>
                <a:spcPts val="0"/>
              </a:spcBef>
              <a:spcAft>
                <a:spcPts val="0"/>
              </a:spcAft>
              <a:buSzPts val="2000"/>
              <a:buFont typeface="Arvo"/>
              <a:buNone/>
              <a:defRPr sz="2000" b="1">
                <a:latin typeface="Arvo"/>
                <a:ea typeface="Arvo"/>
                <a:cs typeface="Arvo"/>
                <a:sym typeface="Arvo"/>
              </a:defRPr>
            </a:lvl5pPr>
            <a:lvl6pPr lvl="5" rtl="0">
              <a:lnSpc>
                <a:spcPct val="100000"/>
              </a:lnSpc>
              <a:spcBef>
                <a:spcPts val="0"/>
              </a:spcBef>
              <a:spcAft>
                <a:spcPts val="0"/>
              </a:spcAft>
              <a:buSzPts val="2000"/>
              <a:buFont typeface="Arvo"/>
              <a:buNone/>
              <a:defRPr sz="2000" b="1">
                <a:latin typeface="Arvo"/>
                <a:ea typeface="Arvo"/>
                <a:cs typeface="Arvo"/>
                <a:sym typeface="Arvo"/>
              </a:defRPr>
            </a:lvl6pPr>
            <a:lvl7pPr lvl="6" rtl="0">
              <a:lnSpc>
                <a:spcPct val="100000"/>
              </a:lnSpc>
              <a:spcBef>
                <a:spcPts val="0"/>
              </a:spcBef>
              <a:spcAft>
                <a:spcPts val="0"/>
              </a:spcAft>
              <a:buSzPts val="2000"/>
              <a:buFont typeface="Arvo"/>
              <a:buNone/>
              <a:defRPr sz="2000" b="1">
                <a:latin typeface="Arvo"/>
                <a:ea typeface="Arvo"/>
                <a:cs typeface="Arvo"/>
                <a:sym typeface="Arvo"/>
              </a:defRPr>
            </a:lvl7pPr>
            <a:lvl8pPr lvl="7" rtl="0">
              <a:lnSpc>
                <a:spcPct val="100000"/>
              </a:lnSpc>
              <a:spcBef>
                <a:spcPts val="0"/>
              </a:spcBef>
              <a:spcAft>
                <a:spcPts val="0"/>
              </a:spcAft>
              <a:buSzPts val="2000"/>
              <a:buFont typeface="Arvo"/>
              <a:buNone/>
              <a:defRPr sz="2000" b="1">
                <a:latin typeface="Arvo"/>
                <a:ea typeface="Arvo"/>
                <a:cs typeface="Arvo"/>
                <a:sym typeface="Arvo"/>
              </a:defRPr>
            </a:lvl8pPr>
            <a:lvl9pPr lvl="8" rtl="0">
              <a:lnSpc>
                <a:spcPct val="100000"/>
              </a:lnSpc>
              <a:spcBef>
                <a:spcPts val="0"/>
              </a:spcBef>
              <a:spcAft>
                <a:spcPts val="0"/>
              </a:spcAft>
              <a:buSzPts val="2000"/>
              <a:buFont typeface="Arvo"/>
              <a:buNone/>
              <a:defRPr sz="2000" b="1">
                <a:latin typeface="Arvo"/>
                <a:ea typeface="Arvo"/>
                <a:cs typeface="Arvo"/>
                <a:sym typeface="Arv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79"/>
        <p:cNvGrpSpPr/>
        <p:nvPr/>
      </p:nvGrpSpPr>
      <p:grpSpPr>
        <a:xfrm>
          <a:off x="0" y="0"/>
          <a:ext cx="0" cy="0"/>
          <a:chOff x="0" y="0"/>
          <a:chExt cx="0" cy="0"/>
        </a:xfrm>
      </p:grpSpPr>
      <p:pic>
        <p:nvPicPr>
          <p:cNvPr id="280" name="Google Shape;280;p2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81" name="Google Shape;281;p26"/>
          <p:cNvGrpSpPr/>
          <p:nvPr/>
        </p:nvGrpSpPr>
        <p:grpSpPr>
          <a:xfrm>
            <a:off x="164250" y="145200"/>
            <a:ext cx="8815500" cy="4853100"/>
            <a:chOff x="164250" y="145200"/>
            <a:chExt cx="8815500" cy="4853100"/>
          </a:xfrm>
        </p:grpSpPr>
        <p:sp>
          <p:nvSpPr>
            <p:cNvPr id="282" name="Google Shape;282;p26"/>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4" name="Google Shape;284;p2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85" name="Google Shape;285;p26"/>
          <p:cNvSpPr txBox="1">
            <a:spLocks noGrp="1"/>
          </p:cNvSpPr>
          <p:nvPr>
            <p:ph type="title"/>
          </p:nvPr>
        </p:nvSpPr>
        <p:spPr>
          <a:xfrm>
            <a:off x="720000" y="543024"/>
            <a:ext cx="3852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286" name="Google Shape;286;p26"/>
          <p:cNvGrpSpPr/>
          <p:nvPr/>
        </p:nvGrpSpPr>
        <p:grpSpPr>
          <a:xfrm>
            <a:off x="720109" y="540020"/>
            <a:ext cx="3852046" cy="577207"/>
            <a:chOff x="3667800" y="1583575"/>
            <a:chExt cx="4756200" cy="577207"/>
          </a:xfrm>
        </p:grpSpPr>
        <p:cxnSp>
          <p:nvCxnSpPr>
            <p:cNvPr id="287" name="Google Shape;287;p26"/>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288" name="Google Shape;288;p26"/>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309"/>
        <p:cNvGrpSpPr/>
        <p:nvPr/>
      </p:nvGrpSpPr>
      <p:grpSpPr>
        <a:xfrm>
          <a:off x="0" y="0"/>
          <a:ext cx="0" cy="0"/>
          <a:chOff x="0" y="0"/>
          <a:chExt cx="0" cy="0"/>
        </a:xfrm>
      </p:grpSpPr>
      <p:pic>
        <p:nvPicPr>
          <p:cNvPr id="310" name="Google Shape;310;p2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311" name="Google Shape;311;p29"/>
          <p:cNvGrpSpPr/>
          <p:nvPr/>
        </p:nvGrpSpPr>
        <p:grpSpPr>
          <a:xfrm>
            <a:off x="164250" y="145200"/>
            <a:ext cx="8815500" cy="4853100"/>
            <a:chOff x="164250" y="145200"/>
            <a:chExt cx="8815500" cy="4853100"/>
          </a:xfrm>
        </p:grpSpPr>
        <p:sp>
          <p:nvSpPr>
            <p:cNvPr id="312" name="Google Shape;312;p29"/>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4" name="Google Shape;314;p29"/>
          <p:cNvPicPr preferRelativeResize="0"/>
          <p:nvPr/>
        </p:nvPicPr>
        <p:blipFill>
          <a:blip r:embed="rId2">
            <a:alphaModFix amt="86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8" name="Google Shape;18;p3"/>
          <p:cNvGrpSpPr/>
          <p:nvPr/>
        </p:nvGrpSpPr>
        <p:grpSpPr>
          <a:xfrm>
            <a:off x="164250" y="145200"/>
            <a:ext cx="8815500" cy="4853100"/>
            <a:chOff x="164250" y="145200"/>
            <a:chExt cx="8815500" cy="4853100"/>
          </a:xfrm>
        </p:grpSpPr>
        <p:sp>
          <p:nvSpPr>
            <p:cNvPr id="19" name="Google Shape;19;p3"/>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Google Shape;21;p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22" name="Google Shape;22;p3"/>
          <p:cNvSpPr txBox="1">
            <a:spLocks noGrp="1"/>
          </p:cNvSpPr>
          <p:nvPr>
            <p:ph type="title"/>
          </p:nvPr>
        </p:nvSpPr>
        <p:spPr>
          <a:xfrm>
            <a:off x="4153325" y="2393689"/>
            <a:ext cx="385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4153325" y="1551889"/>
            <a:ext cx="32517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4153325" y="3346239"/>
            <a:ext cx="25983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27" name="Google Shape;27;p4"/>
          <p:cNvGrpSpPr/>
          <p:nvPr/>
        </p:nvGrpSpPr>
        <p:grpSpPr>
          <a:xfrm>
            <a:off x="164250" y="145200"/>
            <a:ext cx="8815500" cy="4853100"/>
            <a:chOff x="164250" y="145200"/>
            <a:chExt cx="8815500" cy="4853100"/>
          </a:xfrm>
        </p:grpSpPr>
        <p:sp>
          <p:nvSpPr>
            <p:cNvPr id="28" name="Google Shape;28;p4"/>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Google Shape;30;p4"/>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4"/>
          <p:cNvSpPr txBox="1">
            <a:spLocks noGrp="1"/>
          </p:cNvSpPr>
          <p:nvPr>
            <p:ph type="body" idx="1"/>
          </p:nvPr>
        </p:nvSpPr>
        <p:spPr>
          <a:xfrm>
            <a:off x="720000" y="1258450"/>
            <a:ext cx="7704000" cy="3344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3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33" name="Google Shape;33;p4"/>
          <p:cNvGrpSpPr/>
          <p:nvPr/>
        </p:nvGrpSpPr>
        <p:grpSpPr>
          <a:xfrm>
            <a:off x="720072" y="540000"/>
            <a:ext cx="7704093" cy="577207"/>
            <a:chOff x="3667800" y="1583575"/>
            <a:chExt cx="4756200" cy="577207"/>
          </a:xfrm>
        </p:grpSpPr>
        <p:cxnSp>
          <p:nvCxnSpPr>
            <p:cNvPr id="34" name="Google Shape;34;p4"/>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5" name="Google Shape;35;p4"/>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pic>
        <p:nvPicPr>
          <p:cNvPr id="48" name="Google Shape;48;p6"/>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49" name="Google Shape;49;p6"/>
          <p:cNvGrpSpPr/>
          <p:nvPr/>
        </p:nvGrpSpPr>
        <p:grpSpPr>
          <a:xfrm>
            <a:off x="164250" y="145200"/>
            <a:ext cx="8815500" cy="4853100"/>
            <a:chOff x="164250" y="145200"/>
            <a:chExt cx="8815500" cy="4853100"/>
          </a:xfrm>
        </p:grpSpPr>
        <p:sp>
          <p:nvSpPr>
            <p:cNvPr id="50" name="Google Shape;50;p6"/>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 name="Google Shape;52;p6"/>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53" name="Google Shape;53;p6"/>
          <p:cNvSpPr txBox="1">
            <a:spLocks noGrp="1"/>
          </p:cNvSpPr>
          <p:nvPr>
            <p:ph type="title"/>
          </p:nvPr>
        </p:nvSpPr>
        <p:spPr>
          <a:xfrm>
            <a:off x="720000" y="542381"/>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54" name="Google Shape;54;p6"/>
          <p:cNvGrpSpPr/>
          <p:nvPr/>
        </p:nvGrpSpPr>
        <p:grpSpPr>
          <a:xfrm>
            <a:off x="720072" y="540000"/>
            <a:ext cx="7704093" cy="577207"/>
            <a:chOff x="3667800" y="1583575"/>
            <a:chExt cx="4756200" cy="577207"/>
          </a:xfrm>
        </p:grpSpPr>
        <p:cxnSp>
          <p:nvCxnSpPr>
            <p:cNvPr id="55" name="Google Shape;55;p6"/>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56" name="Google Shape;56;p6"/>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70" name="Google Shape;70;p8"/>
          <p:cNvGrpSpPr/>
          <p:nvPr/>
        </p:nvGrpSpPr>
        <p:grpSpPr>
          <a:xfrm>
            <a:off x="164250" y="145200"/>
            <a:ext cx="8815500" cy="4853100"/>
            <a:chOff x="164250" y="145200"/>
            <a:chExt cx="8815500" cy="4853100"/>
          </a:xfrm>
        </p:grpSpPr>
        <p:sp>
          <p:nvSpPr>
            <p:cNvPr id="71" name="Google Shape;71;p8"/>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3" name="Google Shape;73;p8"/>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74" name="Google Shape;74;p8"/>
          <p:cNvSpPr txBox="1">
            <a:spLocks noGrp="1"/>
          </p:cNvSpPr>
          <p:nvPr>
            <p:ph type="title"/>
          </p:nvPr>
        </p:nvSpPr>
        <p:spPr>
          <a:xfrm>
            <a:off x="2353036" y="1857868"/>
            <a:ext cx="4446600" cy="16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75"/>
        <p:cNvGrpSpPr/>
        <p:nvPr/>
      </p:nvGrpSpPr>
      <p:grpSpPr>
        <a:xfrm>
          <a:off x="0" y="0"/>
          <a:ext cx="0" cy="0"/>
          <a:chOff x="0" y="0"/>
          <a:chExt cx="0" cy="0"/>
        </a:xfrm>
      </p:grpSpPr>
      <p:pic>
        <p:nvPicPr>
          <p:cNvPr id="76" name="Google Shape;76;p9"/>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77" name="Google Shape;77;p9"/>
          <p:cNvGrpSpPr/>
          <p:nvPr/>
        </p:nvGrpSpPr>
        <p:grpSpPr>
          <a:xfrm>
            <a:off x="164250" y="145200"/>
            <a:ext cx="8815500" cy="4853100"/>
            <a:chOff x="164250" y="145200"/>
            <a:chExt cx="8815500" cy="4853100"/>
          </a:xfrm>
        </p:grpSpPr>
        <p:sp>
          <p:nvSpPr>
            <p:cNvPr id="78" name="Google Shape;78;p9"/>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 name="Google Shape;80;p9"/>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81" name="Google Shape;81;p9"/>
          <p:cNvSpPr txBox="1">
            <a:spLocks noGrp="1"/>
          </p:cNvSpPr>
          <p:nvPr>
            <p:ph type="title"/>
          </p:nvPr>
        </p:nvSpPr>
        <p:spPr>
          <a:xfrm>
            <a:off x="1100950" y="1302183"/>
            <a:ext cx="3473100" cy="1344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 name="Google Shape;82;p9"/>
          <p:cNvSpPr txBox="1">
            <a:spLocks noGrp="1"/>
          </p:cNvSpPr>
          <p:nvPr>
            <p:ph type="subTitle" idx="1"/>
          </p:nvPr>
        </p:nvSpPr>
        <p:spPr>
          <a:xfrm>
            <a:off x="1100950" y="2661472"/>
            <a:ext cx="3473100" cy="150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8"/>
        <p:cNvGrpSpPr/>
        <p:nvPr/>
      </p:nvGrpSpPr>
      <p:grpSpPr>
        <a:xfrm>
          <a:off x="0" y="0"/>
          <a:ext cx="0" cy="0"/>
          <a:chOff x="0" y="0"/>
          <a:chExt cx="0" cy="0"/>
        </a:xfrm>
      </p:grpSpPr>
      <p:pic>
        <p:nvPicPr>
          <p:cNvPr id="99" name="Google Shape;99;p13"/>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00" name="Google Shape;100;p13"/>
          <p:cNvGrpSpPr/>
          <p:nvPr/>
        </p:nvGrpSpPr>
        <p:grpSpPr>
          <a:xfrm>
            <a:off x="164250" y="145200"/>
            <a:ext cx="8815500" cy="4853100"/>
            <a:chOff x="164250" y="145200"/>
            <a:chExt cx="8815500" cy="4853100"/>
          </a:xfrm>
        </p:grpSpPr>
        <p:sp>
          <p:nvSpPr>
            <p:cNvPr id="101" name="Google Shape;101;p13"/>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 name="Google Shape;103;p13"/>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04" name="Google Shape;104;p13"/>
          <p:cNvSpPr txBox="1">
            <a:spLocks noGrp="1"/>
          </p:cNvSpPr>
          <p:nvPr>
            <p:ph type="title"/>
          </p:nvPr>
        </p:nvSpPr>
        <p:spPr>
          <a:xfrm>
            <a:off x="3907493" y="1578615"/>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5" name="Google Shape;105;p13"/>
          <p:cNvSpPr txBox="1">
            <a:spLocks noGrp="1"/>
          </p:cNvSpPr>
          <p:nvPr>
            <p:ph type="title" idx="2" hasCustomPrompt="1"/>
          </p:nvPr>
        </p:nvSpPr>
        <p:spPr>
          <a:xfrm>
            <a:off x="4599561" y="935771"/>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1"/>
          </p:nvPr>
        </p:nvSpPr>
        <p:spPr>
          <a:xfrm>
            <a:off x="3907493" y="2032690"/>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3"/>
          </p:nvPr>
        </p:nvSpPr>
        <p:spPr>
          <a:xfrm>
            <a:off x="6350393" y="1578611"/>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8" name="Google Shape;108;p13"/>
          <p:cNvSpPr txBox="1">
            <a:spLocks noGrp="1"/>
          </p:cNvSpPr>
          <p:nvPr>
            <p:ph type="title" idx="4" hasCustomPrompt="1"/>
          </p:nvPr>
        </p:nvSpPr>
        <p:spPr>
          <a:xfrm>
            <a:off x="7050143" y="935771"/>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5"/>
          </p:nvPr>
        </p:nvSpPr>
        <p:spPr>
          <a:xfrm>
            <a:off x="6350393" y="2028615"/>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title" idx="6"/>
          </p:nvPr>
        </p:nvSpPr>
        <p:spPr>
          <a:xfrm>
            <a:off x="3907493" y="3572193"/>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1" name="Google Shape;111;p13"/>
          <p:cNvSpPr txBox="1">
            <a:spLocks noGrp="1"/>
          </p:cNvSpPr>
          <p:nvPr>
            <p:ph type="title" idx="7" hasCustomPrompt="1"/>
          </p:nvPr>
        </p:nvSpPr>
        <p:spPr>
          <a:xfrm>
            <a:off x="4607243" y="2922761"/>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subTitle" idx="8"/>
          </p:nvPr>
        </p:nvSpPr>
        <p:spPr>
          <a:xfrm>
            <a:off x="3907493" y="4026118"/>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13"/>
          <p:cNvSpPr txBox="1">
            <a:spLocks noGrp="1"/>
          </p:cNvSpPr>
          <p:nvPr>
            <p:ph type="title" idx="9"/>
          </p:nvPr>
        </p:nvSpPr>
        <p:spPr>
          <a:xfrm>
            <a:off x="6350393" y="3568118"/>
            <a:ext cx="2065200" cy="395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4" name="Google Shape;114;p13"/>
          <p:cNvSpPr txBox="1">
            <a:spLocks noGrp="1"/>
          </p:cNvSpPr>
          <p:nvPr>
            <p:ph type="title" idx="13" hasCustomPrompt="1"/>
          </p:nvPr>
        </p:nvSpPr>
        <p:spPr>
          <a:xfrm>
            <a:off x="7050143" y="2918686"/>
            <a:ext cx="666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14"/>
          </p:nvPr>
        </p:nvSpPr>
        <p:spPr>
          <a:xfrm>
            <a:off x="6350393" y="4022043"/>
            <a:ext cx="206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13"/>
          <p:cNvSpPr txBox="1">
            <a:spLocks noGrp="1"/>
          </p:cNvSpPr>
          <p:nvPr>
            <p:ph type="title" idx="15"/>
          </p:nvPr>
        </p:nvSpPr>
        <p:spPr>
          <a:xfrm>
            <a:off x="720000" y="734371"/>
            <a:ext cx="2899800" cy="91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_1">
    <p:spTree>
      <p:nvGrpSpPr>
        <p:cNvPr id="1" name="Shape 125"/>
        <p:cNvGrpSpPr/>
        <p:nvPr/>
      </p:nvGrpSpPr>
      <p:grpSpPr>
        <a:xfrm>
          <a:off x="0" y="0"/>
          <a:ext cx="0" cy="0"/>
          <a:chOff x="0" y="0"/>
          <a:chExt cx="0" cy="0"/>
        </a:xfrm>
      </p:grpSpPr>
      <p:pic>
        <p:nvPicPr>
          <p:cNvPr id="126" name="Google Shape;126;p15"/>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27" name="Google Shape;127;p15"/>
          <p:cNvGrpSpPr/>
          <p:nvPr/>
        </p:nvGrpSpPr>
        <p:grpSpPr>
          <a:xfrm>
            <a:off x="164250" y="145200"/>
            <a:ext cx="8815500" cy="4853100"/>
            <a:chOff x="164250" y="145200"/>
            <a:chExt cx="8815500" cy="4853100"/>
          </a:xfrm>
        </p:grpSpPr>
        <p:sp>
          <p:nvSpPr>
            <p:cNvPr id="128" name="Google Shape;128;p15"/>
            <p:cNvSpPr/>
            <p:nvPr/>
          </p:nvSpPr>
          <p:spPr>
            <a:xfrm>
              <a:off x="164250" y="145200"/>
              <a:ext cx="8815500" cy="4853100"/>
            </a:xfrm>
            <a:prstGeom prst="rect">
              <a:avLst/>
            </a:prstGeom>
            <a:noFill/>
            <a:ln w="38100"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1000" y="245100"/>
              <a:ext cx="8622000" cy="4653300"/>
            </a:xfrm>
            <a:prstGeom prst="rect">
              <a:avLst/>
            </a:prstGeom>
            <a:noFill/>
            <a:ln w="2857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0" name="Google Shape;130;p15"/>
          <p:cNvPicPr preferRelativeResize="0"/>
          <p:nvPr/>
        </p:nvPicPr>
        <p:blipFill>
          <a:blip r:embed="rId2">
            <a:alphaModFix amt="86000"/>
          </a:blip>
          <a:stretch>
            <a:fillRect/>
          </a:stretch>
        </p:blipFill>
        <p:spPr>
          <a:xfrm flipH="1">
            <a:off x="0" y="0"/>
            <a:ext cx="9144000" cy="5143500"/>
          </a:xfrm>
          <a:prstGeom prst="rect">
            <a:avLst/>
          </a:prstGeom>
          <a:noFill/>
          <a:ln>
            <a:noFill/>
          </a:ln>
        </p:spPr>
      </p:pic>
      <p:sp>
        <p:nvSpPr>
          <p:cNvPr id="131" name="Google Shape;131;p15"/>
          <p:cNvSpPr txBox="1">
            <a:spLocks noGrp="1"/>
          </p:cNvSpPr>
          <p:nvPr>
            <p:ph type="title"/>
          </p:nvPr>
        </p:nvSpPr>
        <p:spPr>
          <a:xfrm>
            <a:off x="4568826" y="1370925"/>
            <a:ext cx="3405300" cy="199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15"/>
          <p:cNvSpPr txBox="1">
            <a:spLocks noGrp="1"/>
          </p:cNvSpPr>
          <p:nvPr>
            <p:ph type="subTitle" idx="1"/>
          </p:nvPr>
        </p:nvSpPr>
        <p:spPr>
          <a:xfrm>
            <a:off x="4568836" y="3411596"/>
            <a:ext cx="3692400" cy="6687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Arvo"/>
              <a:buNone/>
              <a:defRPr sz="2800" b="1">
                <a:solidFill>
                  <a:schemeClr val="dk1"/>
                </a:solidFill>
                <a:latin typeface="Arvo"/>
                <a:ea typeface="Arvo"/>
                <a:cs typeface="Arvo"/>
                <a:sym typeface="Arv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1" r:id="rId9"/>
    <p:sldLayoutId id="2147483662" r:id="rId10"/>
    <p:sldLayoutId id="2147483665" r:id="rId11"/>
    <p:sldLayoutId id="2147483667" r:id="rId12"/>
    <p:sldLayoutId id="2147483672"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hyperlink" Target="https://docs.google.com/spreadsheets/d/1DJNRCVBKhiblx_hby84nIsgC6EF9gB-IlpuEeD25HMo/copy#gid=314361594"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pSp>
        <p:nvGrpSpPr>
          <p:cNvPr id="323" name="Google Shape;323;p32"/>
          <p:cNvGrpSpPr/>
          <p:nvPr/>
        </p:nvGrpSpPr>
        <p:grpSpPr>
          <a:xfrm>
            <a:off x="3628700" y="3498710"/>
            <a:ext cx="4795305" cy="429010"/>
            <a:chOff x="3628700" y="3051039"/>
            <a:chExt cx="4795305" cy="429010"/>
          </a:xfrm>
        </p:grpSpPr>
        <p:sp>
          <p:nvSpPr>
            <p:cNvPr id="324" name="Google Shape;324;p32"/>
            <p:cNvSpPr/>
            <p:nvPr/>
          </p:nvSpPr>
          <p:spPr>
            <a:xfrm>
              <a:off x="3628700" y="3051039"/>
              <a:ext cx="4795305" cy="429010"/>
            </a:xfrm>
            <a:custGeom>
              <a:avLst/>
              <a:gdLst/>
              <a:ahLst/>
              <a:cxnLst/>
              <a:rect l="l" t="t" r="r" b="b"/>
              <a:pathLst>
                <a:path w="99179" h="8873" extrusionOk="0">
                  <a:moveTo>
                    <a:pt x="0" y="0"/>
                  </a:moveTo>
                  <a:lnTo>
                    <a:pt x="2825" y="4436"/>
                  </a:lnTo>
                  <a:lnTo>
                    <a:pt x="0" y="8872"/>
                  </a:lnTo>
                  <a:lnTo>
                    <a:pt x="99178" y="8872"/>
                  </a:lnTo>
                  <a:lnTo>
                    <a:pt x="95537" y="4436"/>
                  </a:lnTo>
                  <a:lnTo>
                    <a:pt x="99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3914775" y="31886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963565" y="3188675"/>
              <a:ext cx="160407" cy="153748"/>
            </a:xfrm>
            <a:custGeom>
              <a:avLst/>
              <a:gdLst/>
              <a:ahLst/>
              <a:cxnLst/>
              <a:rect l="l" t="t" r="r" b="b"/>
              <a:pathLst>
                <a:path w="3035" h="2909" extrusionOk="0">
                  <a:moveTo>
                    <a:pt x="1528" y="0"/>
                  </a:moveTo>
                  <a:lnTo>
                    <a:pt x="1047" y="963"/>
                  </a:lnTo>
                  <a:lnTo>
                    <a:pt x="0" y="1109"/>
                  </a:lnTo>
                  <a:lnTo>
                    <a:pt x="754" y="1841"/>
                  </a:lnTo>
                  <a:lnTo>
                    <a:pt x="565" y="2908"/>
                  </a:lnTo>
                  <a:lnTo>
                    <a:pt x="1528" y="2406"/>
                  </a:lnTo>
                  <a:lnTo>
                    <a:pt x="2469" y="2908"/>
                  </a:lnTo>
                  <a:lnTo>
                    <a:pt x="2281" y="1841"/>
                  </a:lnTo>
                  <a:lnTo>
                    <a:pt x="3034" y="1109"/>
                  </a:lnTo>
                  <a:lnTo>
                    <a:pt x="1988" y="963"/>
                  </a:lnTo>
                  <a:lnTo>
                    <a:pt x="15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2"/>
          <p:cNvSpPr txBox="1">
            <a:spLocks noGrp="1"/>
          </p:cNvSpPr>
          <p:nvPr>
            <p:ph type="ctrTitle"/>
          </p:nvPr>
        </p:nvSpPr>
        <p:spPr>
          <a:xfrm>
            <a:off x="3628700" y="1563483"/>
            <a:ext cx="4795200" cy="13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 sz="3200" dirty="0"/>
              <a:t>RESTAURANT</a:t>
            </a:r>
            <a:br>
              <a:rPr lang="en" sz="3200" dirty="0"/>
            </a:br>
            <a:r>
              <a:rPr lang="en" sz="3200" dirty="0"/>
              <a:t>REVENUE PREDICTION</a:t>
            </a:r>
            <a:endParaRPr sz="3200" dirty="0"/>
          </a:p>
        </p:txBody>
      </p:sp>
      <p:sp>
        <p:nvSpPr>
          <p:cNvPr id="328" name="Google Shape;328;p32"/>
          <p:cNvSpPr txBox="1">
            <a:spLocks noGrp="1"/>
          </p:cNvSpPr>
          <p:nvPr>
            <p:ph type="subTitle" idx="1"/>
          </p:nvPr>
        </p:nvSpPr>
        <p:spPr>
          <a:xfrm>
            <a:off x="4029800" y="3487470"/>
            <a:ext cx="3993000" cy="45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Using Machine Learning</a:t>
            </a:r>
            <a:endParaRPr dirty="0">
              <a:solidFill>
                <a:schemeClr val="lt1"/>
              </a:solidFill>
            </a:endParaRPr>
          </a:p>
        </p:txBody>
      </p:sp>
      <p:grpSp>
        <p:nvGrpSpPr>
          <p:cNvPr id="329" name="Google Shape;329;p32"/>
          <p:cNvGrpSpPr/>
          <p:nvPr/>
        </p:nvGrpSpPr>
        <p:grpSpPr>
          <a:xfrm>
            <a:off x="3667800" y="1497845"/>
            <a:ext cx="4756200" cy="1513159"/>
            <a:chOff x="3667800" y="1583575"/>
            <a:chExt cx="4756200" cy="1513159"/>
          </a:xfrm>
        </p:grpSpPr>
        <p:cxnSp>
          <p:nvCxnSpPr>
            <p:cNvPr id="330" name="Google Shape;330;p32"/>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31" name="Google Shape;331;p32"/>
            <p:cNvCxnSpPr/>
            <p:nvPr/>
          </p:nvCxnSpPr>
          <p:spPr>
            <a:xfrm>
              <a:off x="3667800" y="3096734"/>
              <a:ext cx="4756200" cy="0"/>
            </a:xfrm>
            <a:prstGeom prst="straightConnector1">
              <a:avLst/>
            </a:prstGeom>
            <a:noFill/>
            <a:ln w="38100" cap="flat" cmpd="sng">
              <a:solidFill>
                <a:schemeClr val="lt2"/>
              </a:solidFill>
              <a:prstDash val="solid"/>
              <a:round/>
              <a:headEnd type="none" w="med" len="med"/>
              <a:tailEnd type="none" w="med" len="med"/>
            </a:ln>
          </p:spPr>
        </p:cxnSp>
      </p:grpSp>
      <p:pic>
        <p:nvPicPr>
          <p:cNvPr id="332" name="Google Shape;332;p32"/>
          <p:cNvPicPr preferRelativeResize="0"/>
          <p:nvPr/>
        </p:nvPicPr>
        <p:blipFill>
          <a:blip r:embed="rId3">
            <a:alphaModFix/>
          </a:blip>
          <a:stretch>
            <a:fillRect/>
          </a:stretch>
        </p:blipFill>
        <p:spPr>
          <a:xfrm>
            <a:off x="726173" y="543300"/>
            <a:ext cx="2707981" cy="4056900"/>
          </a:xfrm>
          <a:prstGeom prst="rect">
            <a:avLst/>
          </a:prstGeom>
          <a:noFill/>
          <a:ln>
            <a:noFill/>
          </a:ln>
        </p:spPr>
      </p:pic>
      <p:grpSp>
        <p:nvGrpSpPr>
          <p:cNvPr id="333" name="Google Shape;333;p32"/>
          <p:cNvGrpSpPr/>
          <p:nvPr/>
        </p:nvGrpSpPr>
        <p:grpSpPr>
          <a:xfrm>
            <a:off x="3731598" y="1213877"/>
            <a:ext cx="4558528" cy="199222"/>
            <a:chOff x="3679970" y="1299607"/>
            <a:chExt cx="4558528" cy="199222"/>
          </a:xfrm>
        </p:grpSpPr>
        <p:sp>
          <p:nvSpPr>
            <p:cNvPr id="334" name="Google Shape;334;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32"/>
          <p:cNvGrpSpPr/>
          <p:nvPr/>
        </p:nvGrpSpPr>
        <p:grpSpPr>
          <a:xfrm>
            <a:off x="3834023" y="3095752"/>
            <a:ext cx="4558528" cy="199222"/>
            <a:chOff x="3679970" y="1299607"/>
            <a:chExt cx="4558528" cy="199222"/>
          </a:xfrm>
        </p:grpSpPr>
        <p:sp>
          <p:nvSpPr>
            <p:cNvPr id="349" name="Google Shape;349;p32"/>
            <p:cNvSpPr/>
            <p:nvPr/>
          </p:nvSpPr>
          <p:spPr>
            <a:xfrm>
              <a:off x="36799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40145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43491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46836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50182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53528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56874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0219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635657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669114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025720"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360295" y="1299607"/>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694870"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029445" y="1299832"/>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3"/>
          <p:cNvSpPr txBox="1">
            <a:spLocks noGrp="1"/>
          </p:cNvSpPr>
          <p:nvPr>
            <p:ph type="title"/>
          </p:nvPr>
        </p:nvSpPr>
        <p:spPr>
          <a:xfrm>
            <a:off x="720000" y="5423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LOCATIONS</a:t>
            </a:r>
            <a:endParaRPr dirty="0"/>
          </a:p>
        </p:txBody>
      </p:sp>
      <p:grpSp>
        <p:nvGrpSpPr>
          <p:cNvPr id="630" name="Google Shape;630;p43"/>
          <p:cNvGrpSpPr/>
          <p:nvPr/>
        </p:nvGrpSpPr>
        <p:grpSpPr>
          <a:xfrm>
            <a:off x="5457420" y="2006155"/>
            <a:ext cx="3432443" cy="1797566"/>
            <a:chOff x="233350" y="949250"/>
            <a:chExt cx="7137300" cy="3802300"/>
          </a:xfrm>
        </p:grpSpPr>
        <p:sp>
          <p:nvSpPr>
            <p:cNvPr id="631" name="Google Shape;631;p4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43"/>
          <p:cNvGrpSpPr/>
          <p:nvPr/>
        </p:nvGrpSpPr>
        <p:grpSpPr>
          <a:xfrm>
            <a:off x="720072" y="540000"/>
            <a:ext cx="7704093" cy="577207"/>
            <a:chOff x="3667800" y="1583575"/>
            <a:chExt cx="4756200" cy="577207"/>
          </a:xfrm>
        </p:grpSpPr>
        <p:cxnSp>
          <p:nvCxnSpPr>
            <p:cNvPr id="685" name="Google Shape;685;p43"/>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686" name="Google Shape;686;p43"/>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
        <p:nvSpPr>
          <p:cNvPr id="689" name="Google Shape;689;p43"/>
          <p:cNvSpPr/>
          <p:nvPr/>
        </p:nvSpPr>
        <p:spPr>
          <a:xfrm>
            <a:off x="6044670" y="34172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530311" y="1387283"/>
            <a:ext cx="285919" cy="272195"/>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rgbClr val="BB9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420761" y="3048396"/>
            <a:ext cx="285919" cy="272195"/>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3850470" y="25710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5457420" y="235667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7554820" y="3714000"/>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5618920" y="2202925"/>
            <a:ext cx="161517" cy="153748"/>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3DFE8F5-AD66-51DE-B478-E24AC89AC684}"/>
              </a:ext>
            </a:extLst>
          </p:cNvPr>
          <p:cNvSpPr txBox="1"/>
          <p:nvPr/>
        </p:nvSpPr>
        <p:spPr>
          <a:xfrm>
            <a:off x="753224" y="1313658"/>
            <a:ext cx="5139548" cy="1384995"/>
          </a:xfrm>
          <a:prstGeom prst="rect">
            <a:avLst/>
          </a:prstGeom>
          <a:noFill/>
        </p:spPr>
        <p:txBody>
          <a:bodyPr wrap="none" rtlCol="0">
            <a:spAutoFit/>
          </a:bodyPr>
          <a:lstStyle/>
          <a:p>
            <a:r>
              <a:rPr lang="en-US" b="1" dirty="0"/>
              <a:t>City Distribution Insights</a:t>
            </a:r>
          </a:p>
          <a:p>
            <a:endParaRPr lang="en-US" dirty="0"/>
          </a:p>
          <a:p>
            <a:r>
              <a:rPr lang="en-US" dirty="0"/>
              <a:t>Highest number in Istanbul, followed by Ankara and Diyarbakır</a:t>
            </a:r>
          </a:p>
          <a:p>
            <a:r>
              <a:rPr lang="en-US" dirty="0"/>
              <a:t>- Market Analysis:</a:t>
            </a:r>
          </a:p>
          <a:p>
            <a:r>
              <a:rPr lang="en-US" dirty="0"/>
              <a:t>- Big cities attract more restaurants</a:t>
            </a:r>
          </a:p>
          <a:p>
            <a:r>
              <a:rPr lang="en-US" dirty="0"/>
              <a:t>- Untapped markets in cities like Tokat, Gaziantep</a:t>
            </a:r>
          </a:p>
        </p:txBody>
      </p:sp>
      <p:sp>
        <p:nvSpPr>
          <p:cNvPr id="3" name="TextBox 2">
            <a:extLst>
              <a:ext uri="{FF2B5EF4-FFF2-40B4-BE49-F238E27FC236}">
                <a16:creationId xmlns:a16="http://schemas.microsoft.com/office/drawing/2014/main" id="{73C6A2AC-D770-CB52-8A7F-A576F6D93B25}"/>
              </a:ext>
            </a:extLst>
          </p:cNvPr>
          <p:cNvSpPr txBox="1"/>
          <p:nvPr/>
        </p:nvSpPr>
        <p:spPr>
          <a:xfrm>
            <a:off x="738344" y="2860271"/>
            <a:ext cx="4524336" cy="1384995"/>
          </a:xfrm>
          <a:prstGeom prst="rect">
            <a:avLst/>
          </a:prstGeom>
          <a:noFill/>
        </p:spPr>
        <p:txBody>
          <a:bodyPr wrap="square" rtlCol="0">
            <a:spAutoFit/>
          </a:bodyPr>
          <a:lstStyle/>
          <a:p>
            <a:r>
              <a:rPr lang="en-US" b="1" dirty="0"/>
              <a:t>Revenue Distribution Insights</a:t>
            </a:r>
          </a:p>
          <a:p>
            <a:endParaRPr lang="en-US" dirty="0"/>
          </a:p>
          <a:p>
            <a:r>
              <a:rPr lang="en-US" dirty="0"/>
              <a:t>- Sum and Mean of Revenue by City:</a:t>
            </a:r>
          </a:p>
          <a:p>
            <a:r>
              <a:rPr lang="en-US" dirty="0"/>
              <a:t>- Istanbul highest in both total and mean revenue</a:t>
            </a:r>
          </a:p>
          <a:p>
            <a:r>
              <a:rPr lang="en-US" dirty="0"/>
              <a:t>- Smaller cities like Muğla and Kocaeli perform well in mean revenue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51" name="Google Shape;751;p46"/>
          <p:cNvSpPr txBox="1">
            <a:spLocks noGrp="1"/>
          </p:cNvSpPr>
          <p:nvPr>
            <p:ph type="title"/>
          </p:nvPr>
        </p:nvSpPr>
        <p:spPr>
          <a:xfrm>
            <a:off x="720000" y="5420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Yearly Trends</a:t>
            </a:r>
            <a:endParaRPr dirty="0"/>
          </a:p>
        </p:txBody>
      </p:sp>
      <p:grpSp>
        <p:nvGrpSpPr>
          <p:cNvPr id="758" name="Google Shape;758;p46"/>
          <p:cNvGrpSpPr/>
          <p:nvPr/>
        </p:nvGrpSpPr>
        <p:grpSpPr>
          <a:xfrm>
            <a:off x="720072" y="540000"/>
            <a:ext cx="7704093" cy="577207"/>
            <a:chOff x="3667800" y="1583575"/>
            <a:chExt cx="4756200" cy="577207"/>
          </a:xfrm>
        </p:grpSpPr>
        <p:cxnSp>
          <p:nvCxnSpPr>
            <p:cNvPr id="759" name="Google Shape;759;p46"/>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760" name="Google Shape;760;p46"/>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pic>
        <p:nvPicPr>
          <p:cNvPr id="762" name="Google Shape;762;p46"/>
          <p:cNvPicPr preferRelativeResize="0"/>
          <p:nvPr/>
        </p:nvPicPr>
        <p:blipFill rotWithShape="1">
          <a:blip r:embed="rId3">
            <a:alphaModFix/>
          </a:blip>
          <a:srcRect t="1992" b="30915"/>
          <a:stretch/>
        </p:blipFill>
        <p:spPr>
          <a:xfrm rot="10800000" flipH="1">
            <a:off x="4292475" y="1559475"/>
            <a:ext cx="4131700" cy="1848025"/>
          </a:xfrm>
          <a:prstGeom prst="rect">
            <a:avLst/>
          </a:prstGeom>
          <a:noFill/>
          <a:ln>
            <a:noFill/>
          </a:ln>
        </p:spPr>
      </p:pic>
      <p:pic>
        <p:nvPicPr>
          <p:cNvPr id="3" name="Picture 2">
            <a:extLst>
              <a:ext uri="{FF2B5EF4-FFF2-40B4-BE49-F238E27FC236}">
                <a16:creationId xmlns:a16="http://schemas.microsoft.com/office/drawing/2014/main" id="{2B79E859-B0C3-C929-155C-51AC97D63B07}"/>
              </a:ext>
            </a:extLst>
          </p:cNvPr>
          <p:cNvPicPr>
            <a:picLocks noChangeAspect="1"/>
          </p:cNvPicPr>
          <p:nvPr/>
        </p:nvPicPr>
        <p:blipFill>
          <a:blip r:embed="rId4"/>
          <a:stretch>
            <a:fillRect/>
          </a:stretch>
        </p:blipFill>
        <p:spPr>
          <a:xfrm>
            <a:off x="3912803" y="1667747"/>
            <a:ext cx="4599049" cy="2763838"/>
          </a:xfrm>
          <a:prstGeom prst="rect">
            <a:avLst/>
          </a:prstGeom>
        </p:spPr>
      </p:pic>
      <p:sp>
        <p:nvSpPr>
          <p:cNvPr id="22" name="TextBox 21">
            <a:extLst>
              <a:ext uri="{FF2B5EF4-FFF2-40B4-BE49-F238E27FC236}">
                <a16:creationId xmlns:a16="http://schemas.microsoft.com/office/drawing/2014/main" id="{E0EE24A0-227D-2D0B-FD79-580F6428241E}"/>
              </a:ext>
            </a:extLst>
          </p:cNvPr>
          <p:cNvSpPr txBox="1"/>
          <p:nvPr/>
        </p:nvSpPr>
        <p:spPr>
          <a:xfrm>
            <a:off x="720072" y="1559474"/>
            <a:ext cx="2932910" cy="1384995"/>
          </a:xfrm>
          <a:prstGeom prst="rect">
            <a:avLst/>
          </a:prstGeom>
          <a:noFill/>
        </p:spPr>
        <p:txBody>
          <a:bodyPr wrap="square" rtlCol="0">
            <a:spAutoFit/>
          </a:bodyPr>
          <a:lstStyle/>
          <a:p>
            <a:r>
              <a:rPr lang="en-US"/>
              <a:t>- Number of Restaurants:</a:t>
            </a:r>
          </a:p>
          <a:p>
            <a:r>
              <a:rPr lang="en-US"/>
              <a:t>  - Increasing trend over time</a:t>
            </a:r>
          </a:p>
          <a:p>
            <a:r>
              <a:rPr lang="en-US"/>
              <a:t>  - Peaks in 2002 and 2014</a:t>
            </a:r>
          </a:p>
          <a:p>
            <a:r>
              <a:rPr lang="en-US"/>
              <a:t>- Revenue Trends:</a:t>
            </a:r>
          </a:p>
          <a:p>
            <a:r>
              <a:rPr lang="en-US"/>
              <a:t>  - Increasing total and mean revenue over the years</a:t>
            </a:r>
            <a:endParaRPr lang="en-US" dirty="0"/>
          </a:p>
        </p:txBody>
      </p:sp>
      <p:pic>
        <p:nvPicPr>
          <p:cNvPr id="1010" name="Google Shape;1010;p53" title="Gráfico">
            <a:hlinkClick r:id="rId5"/>
          </p:cNvPr>
          <p:cNvPicPr preferRelativeResize="0"/>
          <p:nvPr/>
        </p:nvPicPr>
        <p:blipFill>
          <a:blip r:embed="rId6">
            <a:alphaModFix/>
          </a:blip>
          <a:stretch>
            <a:fillRect/>
          </a:stretch>
        </p:blipFill>
        <p:spPr>
          <a:xfrm>
            <a:off x="282500" y="3762412"/>
            <a:ext cx="1936536" cy="11308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21" name="Google Shape;1021;p53"/>
          <p:cNvSpPr txBox="1">
            <a:spLocks noGrp="1"/>
          </p:cNvSpPr>
          <p:nvPr>
            <p:ph type="title"/>
          </p:nvPr>
        </p:nvSpPr>
        <p:spPr>
          <a:xfrm>
            <a:off x="634127" y="54535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Models Evaluated</a:t>
            </a:r>
            <a:endParaRPr dirty="0"/>
          </a:p>
        </p:txBody>
      </p:sp>
      <p:sp>
        <p:nvSpPr>
          <p:cNvPr id="2" name="TextBox 1">
            <a:extLst>
              <a:ext uri="{FF2B5EF4-FFF2-40B4-BE49-F238E27FC236}">
                <a16:creationId xmlns:a16="http://schemas.microsoft.com/office/drawing/2014/main" id="{45C770AF-E026-791B-178C-8A7D062AC17D}"/>
              </a:ext>
            </a:extLst>
          </p:cNvPr>
          <p:cNvSpPr txBox="1"/>
          <p:nvPr/>
        </p:nvSpPr>
        <p:spPr>
          <a:xfrm>
            <a:off x="849745" y="1376775"/>
            <a:ext cx="3265054" cy="3693319"/>
          </a:xfrm>
          <a:prstGeom prst="rect">
            <a:avLst/>
          </a:prstGeom>
          <a:noFill/>
        </p:spPr>
        <p:txBody>
          <a:bodyPr wrap="square" rtlCol="0">
            <a:spAutoFit/>
          </a:bodyPr>
          <a:lstStyle/>
          <a:p>
            <a:r>
              <a:rPr lang="en-US" b="1" dirty="0"/>
              <a:t>Linear Regression (Ridge)</a:t>
            </a:r>
          </a:p>
          <a:p>
            <a:endParaRPr lang="en-US" dirty="0"/>
          </a:p>
          <a:p>
            <a:r>
              <a:rPr lang="en-US" sz="1200" b="1" dirty="0"/>
              <a:t>Model Performance Details</a:t>
            </a:r>
          </a:p>
          <a:p>
            <a:r>
              <a:rPr lang="en-US" sz="1200" b="1" dirty="0"/>
              <a:t>Ridge Regression</a:t>
            </a:r>
          </a:p>
          <a:p>
            <a:pPr>
              <a:buFont typeface="Arial" panose="020B0604020202020204" pitchFamily="34" charset="0"/>
              <a:buChar char="•"/>
            </a:pPr>
            <a:r>
              <a:rPr lang="en-US" sz="1200" b="1" dirty="0"/>
              <a:t>Training RMSE:</a:t>
            </a:r>
            <a:r>
              <a:rPr lang="en-US" sz="1200" dirty="0"/>
              <a:t> 1,531,458.35</a:t>
            </a:r>
          </a:p>
          <a:p>
            <a:pPr>
              <a:buFont typeface="Arial" panose="020B0604020202020204" pitchFamily="34" charset="0"/>
              <a:buChar char="•"/>
            </a:pPr>
            <a:r>
              <a:rPr lang="en-US" sz="1200" b="1" dirty="0"/>
              <a:t>Validation RMSE:</a:t>
            </a:r>
            <a:r>
              <a:rPr lang="en-US" sz="1200" dirty="0"/>
              <a:t> 4,414,711.14</a:t>
            </a:r>
          </a:p>
          <a:p>
            <a:pPr>
              <a:buFont typeface="Arial" panose="020B0604020202020204" pitchFamily="34" charset="0"/>
              <a:buChar char="•"/>
            </a:pPr>
            <a:endParaRPr lang="en-US" sz="1200" dirty="0"/>
          </a:p>
          <a:p>
            <a:r>
              <a:rPr lang="en-US" sz="1200" dirty="0"/>
              <a:t>Ridge regression, which is a type of linear regression with L2 regularization, shows a significant difference between the training and validation RMSE. The relatively lower training RMSE indicates that the model fits the training data quite well, but the high validation RMSE suggests it does not generalize well to unseen data. This might be due to underfitting, where the model is too simple to capture the underlying patterns in the data.</a:t>
            </a:r>
          </a:p>
          <a:p>
            <a:endParaRPr lang="en-US" dirty="0"/>
          </a:p>
        </p:txBody>
      </p:sp>
      <p:pic>
        <p:nvPicPr>
          <p:cNvPr id="9" name="Picture 8">
            <a:extLst>
              <a:ext uri="{FF2B5EF4-FFF2-40B4-BE49-F238E27FC236}">
                <a16:creationId xmlns:a16="http://schemas.microsoft.com/office/drawing/2014/main" id="{FFC9E820-38D1-F866-4C59-9E6B8A2C2335}"/>
              </a:ext>
            </a:extLst>
          </p:cNvPr>
          <p:cNvPicPr>
            <a:picLocks noChangeAspect="1"/>
          </p:cNvPicPr>
          <p:nvPr/>
        </p:nvPicPr>
        <p:blipFill>
          <a:blip r:embed="rId3"/>
          <a:stretch>
            <a:fillRect/>
          </a:stretch>
        </p:blipFill>
        <p:spPr>
          <a:xfrm>
            <a:off x="5630255" y="4209750"/>
            <a:ext cx="1720326" cy="330429"/>
          </a:xfrm>
          <a:prstGeom prst="rect">
            <a:avLst/>
          </a:prstGeom>
        </p:spPr>
      </p:pic>
      <p:pic>
        <p:nvPicPr>
          <p:cNvPr id="11" name="Picture 10">
            <a:extLst>
              <a:ext uri="{FF2B5EF4-FFF2-40B4-BE49-F238E27FC236}">
                <a16:creationId xmlns:a16="http://schemas.microsoft.com/office/drawing/2014/main" id="{CF6857A7-B78B-F6E4-1A42-F0F32EAB5EE6}"/>
              </a:ext>
            </a:extLst>
          </p:cNvPr>
          <p:cNvPicPr>
            <a:picLocks noChangeAspect="1"/>
          </p:cNvPicPr>
          <p:nvPr/>
        </p:nvPicPr>
        <p:blipFill>
          <a:blip r:embed="rId4"/>
          <a:stretch>
            <a:fillRect/>
          </a:stretch>
        </p:blipFill>
        <p:spPr>
          <a:xfrm>
            <a:off x="5586435" y="1195331"/>
            <a:ext cx="2603999" cy="28351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4E987A-C459-9FD8-FDDA-6B7AD531AAAE}"/>
              </a:ext>
            </a:extLst>
          </p:cNvPr>
          <p:cNvSpPr txBox="1"/>
          <p:nvPr/>
        </p:nvSpPr>
        <p:spPr>
          <a:xfrm>
            <a:off x="2530763" y="575785"/>
            <a:ext cx="4572000" cy="523220"/>
          </a:xfrm>
          <a:prstGeom prst="rect">
            <a:avLst/>
          </a:prstGeom>
          <a:noFill/>
        </p:spPr>
        <p:txBody>
          <a:bodyPr wrap="square">
            <a:spAutoFit/>
          </a:bodyPr>
          <a:lstStyle/>
          <a:p>
            <a:pPr algn="ctr">
              <a:buClr>
                <a:schemeClr val="dk1"/>
              </a:buClr>
              <a:buSzPts val="2800"/>
            </a:pPr>
            <a:r>
              <a:rPr lang="en-US" sz="2800" b="1" dirty="0">
                <a:solidFill>
                  <a:schemeClr val="dk1"/>
                </a:solidFill>
                <a:latin typeface="Arvo"/>
                <a:sym typeface="Arvo"/>
              </a:rPr>
              <a:t>Models Evaluated</a:t>
            </a:r>
          </a:p>
        </p:txBody>
      </p:sp>
      <p:sp>
        <p:nvSpPr>
          <p:cNvPr id="5" name="TextBox 4">
            <a:extLst>
              <a:ext uri="{FF2B5EF4-FFF2-40B4-BE49-F238E27FC236}">
                <a16:creationId xmlns:a16="http://schemas.microsoft.com/office/drawing/2014/main" id="{B234E294-14C7-BE2D-250C-690F2188FB40}"/>
              </a:ext>
            </a:extLst>
          </p:cNvPr>
          <p:cNvSpPr txBox="1"/>
          <p:nvPr/>
        </p:nvSpPr>
        <p:spPr>
          <a:xfrm>
            <a:off x="849745" y="1376775"/>
            <a:ext cx="3265054" cy="3508653"/>
          </a:xfrm>
          <a:prstGeom prst="rect">
            <a:avLst/>
          </a:prstGeom>
          <a:noFill/>
        </p:spPr>
        <p:txBody>
          <a:bodyPr wrap="square" rtlCol="0">
            <a:spAutoFit/>
          </a:bodyPr>
          <a:lstStyle/>
          <a:p>
            <a:r>
              <a:rPr lang="en-US" b="1" dirty="0"/>
              <a:t>Random Forest</a:t>
            </a:r>
          </a:p>
          <a:p>
            <a:endParaRPr lang="en-US" b="1" dirty="0"/>
          </a:p>
          <a:p>
            <a:pPr>
              <a:buFont typeface="Arial" panose="020B0604020202020204" pitchFamily="34" charset="0"/>
              <a:buChar char="•"/>
            </a:pPr>
            <a:r>
              <a:rPr lang="en-US" sz="1200" b="1" dirty="0"/>
              <a:t>Training RMSE: 921,698.17</a:t>
            </a:r>
          </a:p>
          <a:p>
            <a:pPr>
              <a:buFont typeface="Arial" panose="020B0604020202020204" pitchFamily="34" charset="0"/>
              <a:buChar char="•"/>
            </a:pPr>
            <a:r>
              <a:rPr lang="en-US" sz="1200" b="1" dirty="0"/>
              <a:t>Validation RMSE: 3,448,541.03</a:t>
            </a:r>
          </a:p>
          <a:p>
            <a:pPr>
              <a:buFont typeface="Arial" panose="020B0604020202020204" pitchFamily="34" charset="0"/>
              <a:buChar char="•"/>
            </a:pPr>
            <a:endParaRPr lang="en-US" sz="1200" b="1" dirty="0"/>
          </a:p>
          <a:p>
            <a:r>
              <a:rPr lang="en-US" sz="1200" dirty="0"/>
              <a:t>The Random Forest model, an ensemble method that uses multiple decision trees, shows a lower training RMSE compared to Ridge Regression, indicating a better fit on the training data. The validation RMSE is also lower than that of Ridge Regression, suggesting that the model generalizes better to the validation data. However, the gap between training and validation RMSE indicates some overfitting, where the model is too complex and captures noise along with the underlying patterns.</a:t>
            </a:r>
          </a:p>
          <a:p>
            <a:endParaRPr lang="en-US" dirty="0"/>
          </a:p>
        </p:txBody>
      </p:sp>
      <p:pic>
        <p:nvPicPr>
          <p:cNvPr id="9" name="Picture 8">
            <a:extLst>
              <a:ext uri="{FF2B5EF4-FFF2-40B4-BE49-F238E27FC236}">
                <a16:creationId xmlns:a16="http://schemas.microsoft.com/office/drawing/2014/main" id="{3CB53C33-571D-0AE1-223B-8182DB1CC6D0}"/>
              </a:ext>
            </a:extLst>
          </p:cNvPr>
          <p:cNvPicPr>
            <a:picLocks noChangeAspect="1"/>
          </p:cNvPicPr>
          <p:nvPr/>
        </p:nvPicPr>
        <p:blipFill>
          <a:blip r:embed="rId2"/>
          <a:stretch>
            <a:fillRect/>
          </a:stretch>
        </p:blipFill>
        <p:spPr>
          <a:xfrm>
            <a:off x="4733636" y="1341482"/>
            <a:ext cx="3903669" cy="2577097"/>
          </a:xfrm>
          <a:prstGeom prst="rect">
            <a:avLst/>
          </a:prstGeom>
        </p:spPr>
      </p:pic>
      <p:pic>
        <p:nvPicPr>
          <p:cNvPr id="11" name="Picture 10">
            <a:extLst>
              <a:ext uri="{FF2B5EF4-FFF2-40B4-BE49-F238E27FC236}">
                <a16:creationId xmlns:a16="http://schemas.microsoft.com/office/drawing/2014/main" id="{21BBEB9E-C7F0-F901-6F34-E531BC3E8763}"/>
              </a:ext>
            </a:extLst>
          </p:cNvPr>
          <p:cNvPicPr>
            <a:picLocks noChangeAspect="1"/>
          </p:cNvPicPr>
          <p:nvPr/>
        </p:nvPicPr>
        <p:blipFill>
          <a:blip r:embed="rId3"/>
          <a:stretch>
            <a:fillRect/>
          </a:stretch>
        </p:blipFill>
        <p:spPr>
          <a:xfrm>
            <a:off x="4733636" y="4077845"/>
            <a:ext cx="1638977" cy="307639"/>
          </a:xfrm>
          <a:prstGeom prst="rect">
            <a:avLst/>
          </a:prstGeom>
        </p:spPr>
      </p:pic>
    </p:spTree>
    <p:extLst>
      <p:ext uri="{BB962C8B-B14F-4D97-AF65-F5344CB8AC3E}">
        <p14:creationId xmlns:p14="http://schemas.microsoft.com/office/powerpoint/2010/main" val="383900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4E987A-C459-9FD8-FDDA-6B7AD531AAAE}"/>
              </a:ext>
            </a:extLst>
          </p:cNvPr>
          <p:cNvSpPr txBox="1"/>
          <p:nvPr/>
        </p:nvSpPr>
        <p:spPr>
          <a:xfrm>
            <a:off x="2530763" y="575785"/>
            <a:ext cx="4572000" cy="523220"/>
          </a:xfrm>
          <a:prstGeom prst="rect">
            <a:avLst/>
          </a:prstGeom>
          <a:noFill/>
        </p:spPr>
        <p:txBody>
          <a:bodyPr wrap="square">
            <a:spAutoFit/>
          </a:bodyPr>
          <a:lstStyle/>
          <a:p>
            <a:pPr algn="ctr">
              <a:buClr>
                <a:schemeClr val="dk1"/>
              </a:buClr>
              <a:buSzPts val="2800"/>
            </a:pPr>
            <a:r>
              <a:rPr lang="en-US" sz="2800" b="1" dirty="0">
                <a:solidFill>
                  <a:schemeClr val="dk1"/>
                </a:solidFill>
                <a:latin typeface="Arvo"/>
                <a:sym typeface="Arvo"/>
              </a:rPr>
              <a:t>Models Evaluated</a:t>
            </a:r>
          </a:p>
        </p:txBody>
      </p:sp>
      <p:sp>
        <p:nvSpPr>
          <p:cNvPr id="5" name="TextBox 4">
            <a:extLst>
              <a:ext uri="{FF2B5EF4-FFF2-40B4-BE49-F238E27FC236}">
                <a16:creationId xmlns:a16="http://schemas.microsoft.com/office/drawing/2014/main" id="{B234E294-14C7-BE2D-250C-690F2188FB40}"/>
              </a:ext>
            </a:extLst>
          </p:cNvPr>
          <p:cNvSpPr txBox="1"/>
          <p:nvPr/>
        </p:nvSpPr>
        <p:spPr>
          <a:xfrm>
            <a:off x="849745" y="1376775"/>
            <a:ext cx="3265054" cy="3200876"/>
          </a:xfrm>
          <a:prstGeom prst="rect">
            <a:avLst/>
          </a:prstGeom>
          <a:noFill/>
        </p:spPr>
        <p:txBody>
          <a:bodyPr wrap="square" rtlCol="0">
            <a:spAutoFit/>
          </a:bodyPr>
          <a:lstStyle/>
          <a:p>
            <a:r>
              <a:rPr lang="en-US" sz="1200" b="1" dirty="0"/>
              <a:t>Gradient Boosting</a:t>
            </a:r>
          </a:p>
          <a:p>
            <a:pPr>
              <a:buFont typeface="Arial" panose="020B0604020202020204" pitchFamily="34" charset="0"/>
              <a:buChar char="•"/>
            </a:pPr>
            <a:r>
              <a:rPr lang="en-US" sz="1200" b="1" dirty="0"/>
              <a:t>Training RMSE: 5,139.03</a:t>
            </a:r>
          </a:p>
          <a:p>
            <a:pPr>
              <a:buFont typeface="Arial" panose="020B0604020202020204" pitchFamily="34" charset="0"/>
              <a:buChar char="•"/>
            </a:pPr>
            <a:r>
              <a:rPr lang="en-US" sz="1200" b="1" dirty="0"/>
              <a:t>Validation RMSE: 3,343,077.63</a:t>
            </a:r>
          </a:p>
          <a:p>
            <a:pPr>
              <a:buFont typeface="Arial" panose="020B0604020202020204" pitchFamily="34" charset="0"/>
              <a:buChar char="•"/>
            </a:pPr>
            <a:endParaRPr lang="en-US" dirty="0"/>
          </a:p>
          <a:p>
            <a:r>
              <a:rPr lang="en-US" sz="1200" dirty="0"/>
              <a:t>Gradient Boosting, another ensemble method but with sequential tree-building, has the lowest training RMSE, showing an excellent fit on the training data. Its validation RMSE is also the lowest among the three models, indicating the best generalization performance. The extremely low training RMSE suggests that the model is very complex, which might overfit the training data, but it still performs the best on the validation set.</a:t>
            </a:r>
          </a:p>
          <a:p>
            <a:endParaRPr lang="en-US" dirty="0"/>
          </a:p>
        </p:txBody>
      </p:sp>
      <p:pic>
        <p:nvPicPr>
          <p:cNvPr id="3" name="Picture 2">
            <a:extLst>
              <a:ext uri="{FF2B5EF4-FFF2-40B4-BE49-F238E27FC236}">
                <a16:creationId xmlns:a16="http://schemas.microsoft.com/office/drawing/2014/main" id="{C98EFC08-E338-6268-8331-F42E734A4E02}"/>
              </a:ext>
            </a:extLst>
          </p:cNvPr>
          <p:cNvPicPr>
            <a:picLocks noChangeAspect="1"/>
          </p:cNvPicPr>
          <p:nvPr/>
        </p:nvPicPr>
        <p:blipFill>
          <a:blip r:embed="rId2"/>
          <a:stretch>
            <a:fillRect/>
          </a:stretch>
        </p:blipFill>
        <p:spPr>
          <a:xfrm>
            <a:off x="4257525" y="1312120"/>
            <a:ext cx="4328435" cy="2502497"/>
          </a:xfrm>
          <a:prstGeom prst="rect">
            <a:avLst/>
          </a:prstGeom>
        </p:spPr>
      </p:pic>
      <p:pic>
        <p:nvPicPr>
          <p:cNvPr id="7" name="Picture 6">
            <a:extLst>
              <a:ext uri="{FF2B5EF4-FFF2-40B4-BE49-F238E27FC236}">
                <a16:creationId xmlns:a16="http://schemas.microsoft.com/office/drawing/2014/main" id="{2FC90E42-E0A6-CB14-9DE5-1D4E8D0C52AC}"/>
              </a:ext>
            </a:extLst>
          </p:cNvPr>
          <p:cNvPicPr>
            <a:picLocks noChangeAspect="1"/>
          </p:cNvPicPr>
          <p:nvPr/>
        </p:nvPicPr>
        <p:blipFill>
          <a:blip r:embed="rId3"/>
          <a:stretch>
            <a:fillRect/>
          </a:stretch>
        </p:blipFill>
        <p:spPr>
          <a:xfrm>
            <a:off x="4257525" y="3984616"/>
            <a:ext cx="1401953" cy="252649"/>
          </a:xfrm>
          <a:prstGeom prst="rect">
            <a:avLst/>
          </a:prstGeom>
        </p:spPr>
      </p:pic>
    </p:spTree>
    <p:extLst>
      <p:ext uri="{BB962C8B-B14F-4D97-AF65-F5344CB8AC3E}">
        <p14:creationId xmlns:p14="http://schemas.microsoft.com/office/powerpoint/2010/main" val="4105330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4E987A-C459-9FD8-FDDA-6B7AD531AAAE}"/>
              </a:ext>
            </a:extLst>
          </p:cNvPr>
          <p:cNvSpPr txBox="1"/>
          <p:nvPr/>
        </p:nvSpPr>
        <p:spPr>
          <a:xfrm>
            <a:off x="2530763" y="575785"/>
            <a:ext cx="4572000" cy="369332"/>
          </a:xfrm>
          <a:prstGeom prst="rect">
            <a:avLst/>
          </a:prstGeom>
          <a:noFill/>
        </p:spPr>
        <p:txBody>
          <a:bodyPr wrap="square">
            <a:spAutoFit/>
          </a:bodyPr>
          <a:lstStyle/>
          <a:p>
            <a:pPr algn="ctr">
              <a:buClr>
                <a:schemeClr val="dk1"/>
              </a:buClr>
              <a:buSzPts val="2800"/>
            </a:pPr>
            <a:r>
              <a:rPr lang="en-US" sz="1800" b="1" dirty="0">
                <a:solidFill>
                  <a:schemeClr val="dk1"/>
                </a:solidFill>
                <a:latin typeface="Arvo"/>
                <a:sym typeface="Arvo"/>
              </a:rPr>
              <a:t>Model Performance Comparison</a:t>
            </a:r>
          </a:p>
        </p:txBody>
      </p:sp>
      <p:sp>
        <p:nvSpPr>
          <p:cNvPr id="2" name="TextBox 1">
            <a:extLst>
              <a:ext uri="{FF2B5EF4-FFF2-40B4-BE49-F238E27FC236}">
                <a16:creationId xmlns:a16="http://schemas.microsoft.com/office/drawing/2014/main" id="{553AFC95-6ED7-E8C8-8075-423669AD1461}"/>
              </a:ext>
            </a:extLst>
          </p:cNvPr>
          <p:cNvSpPr txBox="1"/>
          <p:nvPr/>
        </p:nvSpPr>
        <p:spPr>
          <a:xfrm>
            <a:off x="891309" y="1191491"/>
            <a:ext cx="4211781" cy="3754874"/>
          </a:xfrm>
          <a:prstGeom prst="rect">
            <a:avLst/>
          </a:prstGeom>
          <a:noFill/>
        </p:spPr>
        <p:txBody>
          <a:bodyPr wrap="square" rtlCol="0">
            <a:spAutoFit/>
          </a:bodyPr>
          <a:lstStyle/>
          <a:p>
            <a:r>
              <a:rPr lang="en-US" dirty="0"/>
              <a:t>Based on the validation RMSE values:</a:t>
            </a:r>
          </a:p>
          <a:p>
            <a:endParaRPr lang="en-US" dirty="0"/>
          </a:p>
          <a:p>
            <a:pPr>
              <a:buFont typeface="Arial" panose="020B0604020202020204" pitchFamily="34" charset="0"/>
              <a:buChar char="•"/>
            </a:pPr>
            <a:r>
              <a:rPr lang="en-US" b="1" dirty="0"/>
              <a:t>Gradient Boosting</a:t>
            </a:r>
            <a:r>
              <a:rPr lang="en-US" dirty="0"/>
              <a:t> is the best-performing model with a validation RMSE of </a:t>
            </a:r>
            <a:r>
              <a:rPr lang="en-US" b="1" dirty="0"/>
              <a:t>3,343,077.63</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b="1" dirty="0"/>
              <a:t>Random Forest</a:t>
            </a:r>
            <a:r>
              <a:rPr lang="en-US" dirty="0"/>
              <a:t> comes next with a validation RMSE of </a:t>
            </a:r>
            <a:r>
              <a:rPr lang="en-US" b="1" dirty="0"/>
              <a:t>3,448,541.03</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b="1" dirty="0"/>
              <a:t>Ridge Regression</a:t>
            </a:r>
            <a:r>
              <a:rPr lang="en-US" dirty="0"/>
              <a:t> performs the worst with a validation RMSE of </a:t>
            </a:r>
            <a:r>
              <a:rPr lang="en-US" b="1" dirty="0"/>
              <a:t>4,414,711.14</a:t>
            </a:r>
            <a:r>
              <a:rPr lang="en-US" dirty="0"/>
              <a:t>.</a:t>
            </a:r>
          </a:p>
          <a:p>
            <a:pPr>
              <a:buFont typeface="Arial" panose="020B0604020202020204" pitchFamily="34" charset="0"/>
              <a:buChar char="•"/>
            </a:pPr>
            <a:endParaRPr lang="en-US" dirty="0"/>
          </a:p>
          <a:p>
            <a:r>
              <a:rPr lang="en-US" b="1" dirty="0"/>
              <a:t>Gradient Boosting</a:t>
            </a:r>
            <a:r>
              <a:rPr lang="en-US" dirty="0"/>
              <a:t> is the optimal choice among the models evaluated for predicting the target variable with the given dataset, as it shows the best balance between fitting the training data and generalizing to new data.</a:t>
            </a:r>
          </a:p>
          <a:p>
            <a:endParaRPr lang="en-US" dirty="0"/>
          </a:p>
        </p:txBody>
      </p:sp>
    </p:spTree>
    <p:extLst>
      <p:ext uri="{BB962C8B-B14F-4D97-AF65-F5344CB8AC3E}">
        <p14:creationId xmlns:p14="http://schemas.microsoft.com/office/powerpoint/2010/main" val="104122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pic>
        <p:nvPicPr>
          <p:cNvPr id="4" name="Google Shape;1232;p60">
            <a:extLst>
              <a:ext uri="{FF2B5EF4-FFF2-40B4-BE49-F238E27FC236}">
                <a16:creationId xmlns:a16="http://schemas.microsoft.com/office/drawing/2014/main" id="{54BFFB8A-872E-ED9A-0D3A-6023E82F4B67}"/>
              </a:ext>
            </a:extLst>
          </p:cNvPr>
          <p:cNvPicPr preferRelativeResize="0"/>
          <p:nvPr/>
        </p:nvPicPr>
        <p:blipFill rotWithShape="1">
          <a:blip r:embed="rId3">
            <a:alphaModFix/>
          </a:blip>
          <a:srcRect t="4316" b="12509"/>
          <a:stretch/>
        </p:blipFill>
        <p:spPr>
          <a:xfrm>
            <a:off x="5162875" y="540000"/>
            <a:ext cx="3261125" cy="4063500"/>
          </a:xfrm>
          <a:prstGeom prst="rect">
            <a:avLst/>
          </a:prstGeom>
          <a:noFill/>
          <a:ln>
            <a:noFill/>
          </a:ln>
        </p:spPr>
      </p:pic>
      <p:sp>
        <p:nvSpPr>
          <p:cNvPr id="5" name="TextBox 4">
            <a:extLst>
              <a:ext uri="{FF2B5EF4-FFF2-40B4-BE49-F238E27FC236}">
                <a16:creationId xmlns:a16="http://schemas.microsoft.com/office/drawing/2014/main" id="{CDB491D4-8E59-0F98-F8CF-BC59C0770174}"/>
              </a:ext>
            </a:extLst>
          </p:cNvPr>
          <p:cNvSpPr txBox="1"/>
          <p:nvPr/>
        </p:nvSpPr>
        <p:spPr>
          <a:xfrm>
            <a:off x="798945" y="447964"/>
            <a:ext cx="3261125" cy="2185214"/>
          </a:xfrm>
          <a:prstGeom prst="rect">
            <a:avLst/>
          </a:prstGeom>
          <a:noFill/>
        </p:spPr>
        <p:txBody>
          <a:bodyPr wrap="square" rtlCol="0">
            <a:spAutoFit/>
          </a:bodyPr>
          <a:lstStyle/>
          <a:p>
            <a:r>
              <a:rPr lang="en-US" b="1" dirty="0"/>
              <a:t>Conclusion</a:t>
            </a:r>
          </a:p>
          <a:p>
            <a:endParaRPr lang="en-US" sz="1200" b="1" dirty="0"/>
          </a:p>
          <a:p>
            <a:pPr>
              <a:buFont typeface="Arial" panose="020B0604020202020204" pitchFamily="34" charset="0"/>
              <a:buChar char="•"/>
            </a:pPr>
            <a:r>
              <a:rPr lang="en-US" sz="1200" dirty="0"/>
              <a:t> Predictive analysis of restaurant revenues provides valuable insights for strategic decision-making.</a:t>
            </a:r>
          </a:p>
          <a:p>
            <a:pPr>
              <a:buFont typeface="Arial" panose="020B0604020202020204" pitchFamily="34" charset="0"/>
              <a:buChar char="•"/>
            </a:pPr>
            <a:endParaRPr lang="en-US" sz="1200" dirty="0"/>
          </a:p>
          <a:p>
            <a:pPr>
              <a:buFont typeface="Arial" panose="020B0604020202020204" pitchFamily="34" charset="0"/>
              <a:buChar char="•"/>
            </a:pPr>
            <a:r>
              <a:rPr lang="en-US" sz="1200" dirty="0"/>
              <a:t> Combining data-driven insights with business acumen helps optimize operations, enhance profitability, and drive growth in the competitive restaurant industry.</a:t>
            </a:r>
          </a:p>
          <a:p>
            <a:endParaRPr lang="en-US" dirty="0"/>
          </a:p>
        </p:txBody>
      </p:sp>
      <p:sp>
        <p:nvSpPr>
          <p:cNvPr id="6" name="TextBox 5">
            <a:extLst>
              <a:ext uri="{FF2B5EF4-FFF2-40B4-BE49-F238E27FC236}">
                <a16:creationId xmlns:a16="http://schemas.microsoft.com/office/drawing/2014/main" id="{457FB3D3-37E9-E0B7-EC69-16E61279928A}"/>
              </a:ext>
            </a:extLst>
          </p:cNvPr>
          <p:cNvSpPr txBox="1"/>
          <p:nvPr/>
        </p:nvSpPr>
        <p:spPr>
          <a:xfrm>
            <a:off x="891309" y="2571750"/>
            <a:ext cx="3261125" cy="2215991"/>
          </a:xfrm>
          <a:prstGeom prst="rect">
            <a:avLst/>
          </a:prstGeom>
          <a:noFill/>
        </p:spPr>
        <p:txBody>
          <a:bodyPr wrap="square" rtlCol="0">
            <a:spAutoFit/>
          </a:bodyPr>
          <a:lstStyle/>
          <a:p>
            <a:r>
              <a:rPr lang="en-US" b="1" dirty="0"/>
              <a:t>Market Analysis:</a:t>
            </a:r>
          </a:p>
          <a:p>
            <a:pPr marL="285750" indent="-285750">
              <a:buFont typeface="Arial" panose="020B0604020202020204" pitchFamily="34" charset="0"/>
              <a:buChar char="•"/>
            </a:pPr>
            <a:endParaRPr lang="en-US" b="1" dirty="0"/>
          </a:p>
          <a:p>
            <a:pPr marL="171450" indent="-171450">
              <a:buFont typeface="Arial" panose="020B0604020202020204" pitchFamily="34" charset="0"/>
              <a:buChar char="•"/>
            </a:pPr>
            <a:r>
              <a:rPr lang="en-US" sz="1200" dirty="0"/>
              <a:t>Understanding the revenue patterns across different cities, city groups, and restaurant types aids in market segmentation.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Allows businesses to tailor their strategies to different market conditions and customer preferences.</a:t>
            </a:r>
          </a:p>
          <a:p>
            <a:pPr marL="285750" indent="-285750">
              <a:buFont typeface="Arial" panose="020B0604020202020204" pitchFamily="34" charset="0"/>
              <a:buChar cha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grpSp>
        <p:nvGrpSpPr>
          <p:cNvPr id="1178" name="Google Shape;1178;p59"/>
          <p:cNvGrpSpPr/>
          <p:nvPr/>
        </p:nvGrpSpPr>
        <p:grpSpPr>
          <a:xfrm>
            <a:off x="713311" y="401214"/>
            <a:ext cx="3555475" cy="1033956"/>
            <a:chOff x="4153325" y="1039015"/>
            <a:chExt cx="3555475" cy="1033956"/>
          </a:xfrm>
        </p:grpSpPr>
        <p:cxnSp>
          <p:nvCxnSpPr>
            <p:cNvPr id="1179" name="Google Shape;1179;p59"/>
            <p:cNvCxnSpPr/>
            <p:nvPr/>
          </p:nvCxnSpPr>
          <p:spPr>
            <a:xfrm>
              <a:off x="4154100" y="2072971"/>
              <a:ext cx="3554700" cy="0"/>
            </a:xfrm>
            <a:prstGeom prst="straightConnector1">
              <a:avLst/>
            </a:prstGeom>
            <a:noFill/>
            <a:ln w="38100" cap="flat" cmpd="sng">
              <a:solidFill>
                <a:schemeClr val="lt2"/>
              </a:solidFill>
              <a:prstDash val="solid"/>
              <a:round/>
              <a:headEnd type="none" w="med" len="med"/>
              <a:tailEnd type="none" w="med" len="med"/>
            </a:ln>
          </p:spPr>
        </p:cxnSp>
        <p:grpSp>
          <p:nvGrpSpPr>
            <p:cNvPr id="1180" name="Google Shape;1180;p59"/>
            <p:cNvGrpSpPr/>
            <p:nvPr/>
          </p:nvGrpSpPr>
          <p:grpSpPr>
            <a:xfrm>
              <a:off x="4153325" y="1039015"/>
              <a:ext cx="3555475" cy="283331"/>
              <a:chOff x="4153325" y="1168827"/>
              <a:chExt cx="3555475" cy="283331"/>
            </a:xfrm>
          </p:grpSpPr>
          <p:cxnSp>
            <p:nvCxnSpPr>
              <p:cNvPr id="1181" name="Google Shape;1181;p59"/>
              <p:cNvCxnSpPr/>
              <p:nvPr/>
            </p:nvCxnSpPr>
            <p:spPr>
              <a:xfrm>
                <a:off x="4154100" y="1452159"/>
                <a:ext cx="3554700" cy="0"/>
              </a:xfrm>
              <a:prstGeom prst="straightConnector1">
                <a:avLst/>
              </a:prstGeom>
              <a:noFill/>
              <a:ln w="38100" cap="flat" cmpd="sng">
                <a:solidFill>
                  <a:schemeClr val="lt2"/>
                </a:solidFill>
                <a:prstDash val="solid"/>
                <a:round/>
                <a:headEnd type="none" w="med" len="med"/>
                <a:tailEnd type="none" w="med" len="med"/>
              </a:ln>
            </p:spPr>
          </p:cxnSp>
          <p:grpSp>
            <p:nvGrpSpPr>
              <p:cNvPr id="1182" name="Google Shape;1182;p59"/>
              <p:cNvGrpSpPr/>
              <p:nvPr/>
            </p:nvGrpSpPr>
            <p:grpSpPr>
              <a:xfrm>
                <a:off x="4153325" y="1168827"/>
                <a:ext cx="3554803" cy="198997"/>
                <a:chOff x="4534325" y="1013201"/>
                <a:chExt cx="3554803" cy="198997"/>
              </a:xfrm>
            </p:grpSpPr>
            <p:sp>
              <p:nvSpPr>
                <p:cNvPr id="1183" name="Google Shape;1183;p59"/>
                <p:cNvSpPr/>
                <p:nvPr/>
              </p:nvSpPr>
              <p:spPr>
                <a:xfrm>
                  <a:off x="45343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9"/>
                <p:cNvSpPr/>
                <p:nvPr/>
              </p:nvSpPr>
              <p:spPr>
                <a:xfrm>
                  <a:off x="48689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9"/>
                <p:cNvSpPr/>
                <p:nvPr/>
              </p:nvSpPr>
              <p:spPr>
                <a:xfrm>
                  <a:off x="52034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9"/>
                <p:cNvSpPr/>
                <p:nvPr/>
              </p:nvSpPr>
              <p:spPr>
                <a:xfrm>
                  <a:off x="55380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9"/>
                <p:cNvSpPr/>
                <p:nvPr/>
              </p:nvSpPr>
              <p:spPr>
                <a:xfrm>
                  <a:off x="58726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9"/>
                <p:cNvSpPr/>
                <p:nvPr/>
              </p:nvSpPr>
              <p:spPr>
                <a:xfrm>
                  <a:off x="62072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9"/>
                <p:cNvSpPr/>
                <p:nvPr/>
              </p:nvSpPr>
              <p:spPr>
                <a:xfrm>
                  <a:off x="65417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9"/>
                <p:cNvSpPr/>
                <p:nvPr/>
              </p:nvSpPr>
              <p:spPr>
                <a:xfrm>
                  <a:off x="68763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9"/>
                <p:cNvSpPr/>
                <p:nvPr/>
              </p:nvSpPr>
              <p:spPr>
                <a:xfrm>
                  <a:off x="72109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9"/>
                <p:cNvSpPr/>
                <p:nvPr/>
              </p:nvSpPr>
              <p:spPr>
                <a:xfrm>
                  <a:off x="75455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9"/>
                <p:cNvSpPr/>
                <p:nvPr/>
              </p:nvSpPr>
              <p:spPr>
                <a:xfrm>
                  <a:off x="78800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94" name="Google Shape;1194;p59"/>
          <p:cNvGrpSpPr/>
          <p:nvPr/>
        </p:nvGrpSpPr>
        <p:grpSpPr>
          <a:xfrm>
            <a:off x="5159601" y="1326083"/>
            <a:ext cx="3271088" cy="2491352"/>
            <a:chOff x="720010" y="1419647"/>
            <a:chExt cx="4021500" cy="3062887"/>
          </a:xfrm>
        </p:grpSpPr>
        <p:sp>
          <p:nvSpPr>
            <p:cNvPr id="1195" name="Google Shape;1195;p59"/>
            <p:cNvSpPr/>
            <p:nvPr/>
          </p:nvSpPr>
          <p:spPr>
            <a:xfrm>
              <a:off x="720010" y="1419647"/>
              <a:ext cx="4021500" cy="2544300"/>
            </a:xfrm>
            <a:prstGeom prst="roundRect">
              <a:avLst>
                <a:gd name="adj" fmla="val 3857"/>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9"/>
            <p:cNvSpPr/>
            <p:nvPr/>
          </p:nvSpPr>
          <p:spPr>
            <a:xfrm>
              <a:off x="747353" y="1447364"/>
              <a:ext cx="3966900" cy="2488800"/>
            </a:xfrm>
            <a:prstGeom prst="roundRect">
              <a:avLst>
                <a:gd name="adj" fmla="val 3282"/>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9"/>
            <p:cNvSpPr/>
            <p:nvPr/>
          </p:nvSpPr>
          <p:spPr>
            <a:xfrm>
              <a:off x="858158" y="1548119"/>
              <a:ext cx="3748500" cy="2285700"/>
            </a:xfrm>
            <a:prstGeom prst="rect">
              <a:avLst/>
            </a:prstGeom>
            <a:solidFill>
              <a:srgbClr val="031D34"/>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lt2"/>
            </a:solidFill>
            <a:ln w="28575" cap="flat" cmpd="sng">
              <a:solidFill>
                <a:schemeClr val="lt2"/>
              </a:solidFill>
              <a:prstDash val="solid"/>
              <a:round/>
              <a:headEnd type="none" w="med" len="med"/>
              <a:tailEnd type="none" w="med" len="med"/>
            </a:ln>
          </p:spPr>
          <p:txBody>
            <a:bodyPr/>
            <a:lstStyle/>
            <a:p>
              <a:endParaRPr lang="en-US"/>
            </a:p>
          </p:txBody>
        </p:sp>
      </p:grpSp>
      <p:pic>
        <p:nvPicPr>
          <p:cNvPr id="1199" name="Google Shape;1199;p59"/>
          <p:cNvPicPr preferRelativeResize="0"/>
          <p:nvPr/>
        </p:nvPicPr>
        <p:blipFill rotWithShape="1">
          <a:blip r:embed="rId3">
            <a:alphaModFix/>
          </a:blip>
          <a:srcRect l="3789" r="3789"/>
          <a:stretch/>
        </p:blipFill>
        <p:spPr>
          <a:xfrm>
            <a:off x="5278119" y="1435170"/>
            <a:ext cx="3042284" cy="1853292"/>
          </a:xfrm>
          <a:prstGeom prst="rect">
            <a:avLst/>
          </a:prstGeom>
          <a:noFill/>
          <a:ln w="9525" cap="flat" cmpd="sng">
            <a:solidFill>
              <a:schemeClr val="dk1"/>
            </a:solidFill>
            <a:prstDash val="solid"/>
            <a:round/>
            <a:headEnd type="none" w="sm" len="sm"/>
            <a:tailEnd type="none" w="sm" len="sm"/>
          </a:ln>
        </p:spPr>
      </p:pic>
      <p:sp>
        <p:nvSpPr>
          <p:cNvPr id="1205" name="Google Shape;1205;p59"/>
          <p:cNvSpPr txBox="1"/>
          <p:nvPr/>
        </p:nvSpPr>
        <p:spPr>
          <a:xfrm>
            <a:off x="1921097" y="3539075"/>
            <a:ext cx="15423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Anaheim"/>
                <a:ea typeface="Anaheim"/>
                <a:cs typeface="Anaheim"/>
                <a:sym typeface="Anaheim"/>
              </a:rPr>
              <a:t>Insert you image</a:t>
            </a:r>
            <a:endParaRPr dirty="0">
              <a:solidFill>
                <a:schemeClr val="lt1"/>
              </a:solidFill>
              <a:latin typeface="Anaheim"/>
              <a:ea typeface="Anaheim"/>
              <a:cs typeface="Anaheim"/>
              <a:sym typeface="Anaheim"/>
            </a:endParaRPr>
          </a:p>
        </p:txBody>
      </p:sp>
      <p:sp>
        <p:nvSpPr>
          <p:cNvPr id="8" name="TextBox 7">
            <a:extLst>
              <a:ext uri="{FF2B5EF4-FFF2-40B4-BE49-F238E27FC236}">
                <a16:creationId xmlns:a16="http://schemas.microsoft.com/office/drawing/2014/main" id="{A99D638D-3E75-BAA6-7AD8-C4709B12EEBD}"/>
              </a:ext>
            </a:extLst>
          </p:cNvPr>
          <p:cNvSpPr txBox="1"/>
          <p:nvPr/>
        </p:nvSpPr>
        <p:spPr>
          <a:xfrm>
            <a:off x="309239" y="614974"/>
            <a:ext cx="4572000" cy="815608"/>
          </a:xfrm>
          <a:prstGeom prst="rect">
            <a:avLst/>
          </a:prstGeom>
          <a:noFill/>
        </p:spPr>
        <p:txBody>
          <a:bodyPr wrap="square">
            <a:spAutoFit/>
          </a:bodyPr>
          <a:lstStyle/>
          <a:p>
            <a:pPr algn="ctr">
              <a:buClr>
                <a:schemeClr val="dk1"/>
              </a:buClr>
              <a:buSzPts val="5200"/>
            </a:pPr>
            <a:r>
              <a:rPr lang="en" sz="4700" b="1" dirty="0">
                <a:solidFill>
                  <a:schemeClr val="dk1"/>
                </a:solidFill>
                <a:latin typeface="Arvo"/>
                <a:sym typeface="Arvo"/>
              </a:rPr>
              <a:t>THANKS!</a:t>
            </a:r>
            <a:endParaRPr lang="en-US" sz="4700" b="1" dirty="0">
              <a:solidFill>
                <a:schemeClr val="dk1"/>
              </a:solidFill>
              <a:latin typeface="Arvo"/>
              <a:sym typeface="Arvo"/>
            </a:endParaRPr>
          </a:p>
        </p:txBody>
      </p:sp>
      <p:sp>
        <p:nvSpPr>
          <p:cNvPr id="9" name="TextBox 8">
            <a:extLst>
              <a:ext uri="{FF2B5EF4-FFF2-40B4-BE49-F238E27FC236}">
                <a16:creationId xmlns:a16="http://schemas.microsoft.com/office/drawing/2014/main" id="{264AF5FF-D03F-8C48-0521-95F5A6B140E6}"/>
              </a:ext>
            </a:extLst>
          </p:cNvPr>
          <p:cNvSpPr txBox="1"/>
          <p:nvPr/>
        </p:nvSpPr>
        <p:spPr>
          <a:xfrm>
            <a:off x="1047886" y="1750291"/>
            <a:ext cx="3220228" cy="1569660"/>
          </a:xfrm>
          <a:prstGeom prst="rect">
            <a:avLst/>
          </a:prstGeom>
          <a:noFill/>
        </p:spPr>
        <p:txBody>
          <a:bodyPr wrap="square" rtlCol="0">
            <a:spAutoFit/>
          </a:bodyPr>
          <a:lstStyle/>
          <a:p>
            <a:pPr marL="0" lvl="0" indent="0" algn="l" rtl="0">
              <a:spcBef>
                <a:spcPts val="0"/>
              </a:spcBef>
              <a:spcAft>
                <a:spcPts val="1600"/>
              </a:spcAft>
              <a:buClr>
                <a:schemeClr val="dk1"/>
              </a:buClr>
              <a:buSzPts val="1100"/>
              <a:buFont typeface="Arial"/>
              <a:buNone/>
            </a:pPr>
            <a:r>
              <a:rPr lang="en-US" dirty="0"/>
              <a:t>Presented by,</a:t>
            </a:r>
          </a:p>
          <a:p>
            <a:pPr marL="0" lvl="0" indent="0" algn="l" rtl="0">
              <a:spcBef>
                <a:spcPts val="0"/>
              </a:spcBef>
              <a:spcAft>
                <a:spcPts val="1600"/>
              </a:spcAft>
              <a:buClr>
                <a:schemeClr val="dk1"/>
              </a:buClr>
              <a:buSzPts val="1100"/>
              <a:buFont typeface="Arial"/>
              <a:buNone/>
            </a:pPr>
            <a:r>
              <a:rPr lang="en-US" dirty="0"/>
              <a:t>Abdul Quader Mohammed</a:t>
            </a:r>
          </a:p>
          <a:p>
            <a:pPr marL="0" lvl="0" indent="0" algn="l" rtl="0">
              <a:spcBef>
                <a:spcPts val="0"/>
              </a:spcBef>
              <a:spcAft>
                <a:spcPts val="1600"/>
              </a:spcAft>
              <a:buClr>
                <a:schemeClr val="dk1"/>
              </a:buClr>
              <a:buSzPts val="1100"/>
              <a:buFont typeface="Arial"/>
              <a:buNone/>
            </a:pPr>
            <a:r>
              <a:rPr lang="en-US" dirty="0"/>
              <a:t>Deepti More</a:t>
            </a:r>
          </a:p>
          <a:p>
            <a:pPr marL="0" lvl="0" indent="0" algn="l" rtl="0">
              <a:spcBef>
                <a:spcPts val="0"/>
              </a:spcBef>
              <a:spcAft>
                <a:spcPts val="1600"/>
              </a:spcAft>
              <a:buClr>
                <a:schemeClr val="dk1"/>
              </a:buClr>
              <a:buSzPts val="1100"/>
              <a:buFont typeface="Arial"/>
              <a:buNone/>
            </a:pPr>
            <a:r>
              <a:rPr lang="en-US" dirty="0"/>
              <a:t>Sudharsan Tirumal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6"/>
        <p:cNvGrpSpPr/>
        <p:nvPr/>
      </p:nvGrpSpPr>
      <p:grpSpPr>
        <a:xfrm>
          <a:off x="0" y="0"/>
          <a:ext cx="0" cy="0"/>
          <a:chOff x="0" y="0"/>
          <a:chExt cx="0" cy="0"/>
        </a:xfrm>
      </p:grpSpPr>
      <p:sp>
        <p:nvSpPr>
          <p:cNvPr id="367" name="Google Shape;367;p33"/>
          <p:cNvSpPr txBox="1">
            <a:spLocks noGrp="1"/>
          </p:cNvSpPr>
          <p:nvPr>
            <p:ph type="title"/>
          </p:nvPr>
        </p:nvSpPr>
        <p:spPr>
          <a:xfrm>
            <a:off x="720000" y="52467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372814"/>
                </a:solidFill>
              </a:rPr>
              <a:t>INTRODUCTION</a:t>
            </a:r>
            <a:endParaRPr dirty="0">
              <a:solidFill>
                <a:srgbClr val="372814"/>
              </a:solidFill>
            </a:endParaRPr>
          </a:p>
        </p:txBody>
      </p:sp>
      <p:sp>
        <p:nvSpPr>
          <p:cNvPr id="368" name="Google Shape;368;p33"/>
          <p:cNvSpPr txBox="1">
            <a:spLocks noGrp="1"/>
          </p:cNvSpPr>
          <p:nvPr>
            <p:ph type="body" idx="1"/>
          </p:nvPr>
        </p:nvSpPr>
        <p:spPr>
          <a:xfrm>
            <a:off x="-406400" y="1097371"/>
            <a:ext cx="8830400" cy="3807138"/>
          </a:xfrm>
          <a:prstGeom prst="rect">
            <a:avLst/>
          </a:prstGeom>
        </p:spPr>
        <p:txBody>
          <a:bodyPr spcFirstLastPara="1" wrap="square" lIns="91425" tIns="91425" rIns="91425" bIns="91425" anchor="t" anchorCtr="0">
            <a:noAutofit/>
          </a:bodyPr>
          <a:lstStyle/>
          <a:p>
            <a:pPr marL="914400" lvl="0" indent="-311150" algn="l" rtl="0">
              <a:spcBef>
                <a:spcPts val="0"/>
              </a:spcBef>
              <a:spcAft>
                <a:spcPts val="0"/>
              </a:spcAft>
              <a:buClr>
                <a:schemeClr val="lt2"/>
              </a:buClr>
              <a:buSzPts val="1300"/>
              <a:buChar char="★"/>
            </a:pPr>
            <a:r>
              <a:rPr lang="en" dirty="0"/>
              <a:t>This project aims to predict restaurant revenue.</a:t>
            </a:r>
          </a:p>
          <a:p>
            <a:pPr marL="914400" lvl="0" indent="-311150" algn="l" rtl="0">
              <a:spcBef>
                <a:spcPts val="0"/>
              </a:spcBef>
              <a:spcAft>
                <a:spcPts val="0"/>
              </a:spcAft>
              <a:buClr>
                <a:schemeClr val="lt2"/>
              </a:buClr>
              <a:buSzPts val="1300"/>
              <a:buChar char="★"/>
            </a:pPr>
            <a:r>
              <a:rPr lang="en-US" dirty="0">
                <a:solidFill>
                  <a:srgbClr val="3C3C3B"/>
                </a:solidFill>
              </a:rPr>
              <a:t>Accurately predicting restaurant revenues can help in financial planning and investment decisions. </a:t>
            </a:r>
          </a:p>
          <a:p>
            <a:pPr marL="914400" lvl="0" indent="-311150" algn="l" rtl="0">
              <a:spcBef>
                <a:spcPts val="0"/>
              </a:spcBef>
              <a:spcAft>
                <a:spcPts val="0"/>
              </a:spcAft>
              <a:buClr>
                <a:schemeClr val="lt2"/>
              </a:buClr>
              <a:buSzPts val="1300"/>
              <a:buChar char="★"/>
            </a:pPr>
            <a:r>
              <a:rPr lang="en-US" dirty="0">
                <a:solidFill>
                  <a:srgbClr val="3C3C3B"/>
                </a:solidFill>
              </a:rPr>
              <a:t>Helps in identifying potential high-revenue locations and restaurant types for new openings.</a:t>
            </a:r>
          </a:p>
          <a:p>
            <a:pPr marL="914400" lvl="0" indent="-311150" algn="l" rtl="0">
              <a:spcBef>
                <a:spcPts val="0"/>
              </a:spcBef>
              <a:spcAft>
                <a:spcPts val="0"/>
              </a:spcAft>
              <a:buClr>
                <a:schemeClr val="lt2"/>
              </a:buClr>
              <a:buSzPts val="1300"/>
              <a:buChar char="★"/>
            </a:pPr>
            <a:r>
              <a:rPr lang="en-US" dirty="0">
                <a:solidFill>
                  <a:srgbClr val="3C3C3B"/>
                </a:solidFill>
              </a:rPr>
              <a:t>- Number of Restaurants: 137 in training set, 100,000 in test set</a:t>
            </a:r>
          </a:p>
          <a:p>
            <a:pPr marL="914400" lvl="0" indent="-311150" algn="l" rtl="0">
              <a:spcBef>
                <a:spcPts val="0"/>
              </a:spcBef>
              <a:spcAft>
                <a:spcPts val="0"/>
              </a:spcAft>
              <a:buClr>
                <a:schemeClr val="lt2"/>
              </a:buClr>
              <a:buSzPts val="1300"/>
              <a:buChar char="★"/>
            </a:pPr>
            <a:r>
              <a:rPr lang="en-US" dirty="0">
                <a:solidFill>
                  <a:srgbClr val="3C3C3B"/>
                </a:solidFill>
              </a:rPr>
              <a:t>Split: 80% training set, 20% testing set</a:t>
            </a:r>
          </a:p>
          <a:p>
            <a:pPr marL="914400" lvl="0" indent="-311150" algn="l" rtl="0">
              <a:spcBef>
                <a:spcPts val="0"/>
              </a:spcBef>
              <a:spcAft>
                <a:spcPts val="0"/>
              </a:spcAft>
              <a:buClr>
                <a:schemeClr val="lt2"/>
              </a:buClr>
              <a:buSzPts val="1300"/>
              <a:buChar char="★"/>
            </a:pPr>
            <a:r>
              <a:rPr lang="en-US" dirty="0">
                <a:solidFill>
                  <a:srgbClr val="3C3C3B"/>
                </a:solidFill>
              </a:rPr>
              <a:t>- Columns:</a:t>
            </a:r>
          </a:p>
          <a:p>
            <a:pPr marL="914400" lvl="0" indent="-311150" algn="l" rtl="0">
              <a:spcBef>
                <a:spcPts val="0"/>
              </a:spcBef>
              <a:spcAft>
                <a:spcPts val="0"/>
              </a:spcAft>
              <a:buClr>
                <a:schemeClr val="lt2"/>
              </a:buClr>
              <a:buSzPts val="1300"/>
              <a:buChar char="★"/>
            </a:pPr>
            <a:r>
              <a:rPr lang="en-US" dirty="0">
                <a:solidFill>
                  <a:srgbClr val="3C3C3B"/>
                </a:solidFill>
              </a:rPr>
              <a:t>  - Id: Restaurant identifier</a:t>
            </a:r>
          </a:p>
          <a:p>
            <a:pPr marL="914400" lvl="0" indent="-311150" algn="l" rtl="0">
              <a:spcBef>
                <a:spcPts val="0"/>
              </a:spcBef>
              <a:spcAft>
                <a:spcPts val="0"/>
              </a:spcAft>
              <a:buClr>
                <a:schemeClr val="lt2"/>
              </a:buClr>
              <a:buSzPts val="1300"/>
              <a:buChar char="★"/>
            </a:pPr>
            <a:r>
              <a:rPr lang="en-US" dirty="0">
                <a:solidFill>
                  <a:srgbClr val="3C3C3B"/>
                </a:solidFill>
              </a:rPr>
              <a:t>  - Open Date: Date the restaurant opened</a:t>
            </a:r>
          </a:p>
          <a:p>
            <a:pPr marL="914400" lvl="0" indent="-311150" algn="l" rtl="0">
              <a:spcBef>
                <a:spcPts val="0"/>
              </a:spcBef>
              <a:spcAft>
                <a:spcPts val="0"/>
              </a:spcAft>
              <a:buClr>
                <a:schemeClr val="lt2"/>
              </a:buClr>
              <a:buSzPts val="1300"/>
              <a:buChar char="★"/>
            </a:pPr>
            <a:r>
              <a:rPr lang="en-US" dirty="0">
                <a:solidFill>
                  <a:srgbClr val="3C3C3B"/>
                </a:solidFill>
              </a:rPr>
              <a:t>  - City: City where the restaurant is located</a:t>
            </a:r>
          </a:p>
          <a:p>
            <a:pPr marL="914400" lvl="0" indent="-311150" algn="l" rtl="0">
              <a:spcBef>
                <a:spcPts val="0"/>
              </a:spcBef>
              <a:spcAft>
                <a:spcPts val="0"/>
              </a:spcAft>
              <a:buClr>
                <a:schemeClr val="lt2"/>
              </a:buClr>
              <a:buSzPts val="1300"/>
              <a:buChar char="★"/>
            </a:pPr>
            <a:r>
              <a:rPr lang="en-US" dirty="0">
                <a:solidFill>
                  <a:srgbClr val="3C3C3B"/>
                </a:solidFill>
              </a:rPr>
              <a:t>  - City Group: Classification of cities (Big Cities, Other)</a:t>
            </a:r>
          </a:p>
          <a:p>
            <a:pPr marL="914400" lvl="0" indent="-311150" algn="l" rtl="0">
              <a:spcBef>
                <a:spcPts val="0"/>
              </a:spcBef>
              <a:spcAft>
                <a:spcPts val="0"/>
              </a:spcAft>
              <a:buClr>
                <a:schemeClr val="lt2"/>
              </a:buClr>
              <a:buSzPts val="1300"/>
              <a:buChar char="★"/>
            </a:pPr>
            <a:r>
              <a:rPr lang="en-US" dirty="0">
                <a:solidFill>
                  <a:srgbClr val="3C3C3B"/>
                </a:solidFill>
              </a:rPr>
              <a:t>  - Type: Type of restaurant (FC: Food Court, IL: Inline, DT: Drive Thru)</a:t>
            </a:r>
          </a:p>
          <a:p>
            <a:pPr marL="914400" lvl="0" indent="-311150" algn="l" rtl="0">
              <a:spcBef>
                <a:spcPts val="0"/>
              </a:spcBef>
              <a:spcAft>
                <a:spcPts val="0"/>
              </a:spcAft>
              <a:buClr>
                <a:schemeClr val="lt2"/>
              </a:buClr>
              <a:buSzPts val="1300"/>
              <a:buChar char="★"/>
            </a:pPr>
            <a:r>
              <a:rPr lang="en-US" dirty="0">
                <a:solidFill>
                  <a:srgbClr val="3C3C3B"/>
                </a:solidFill>
              </a:rPr>
              <a:t>  - P1 to P37: 37 obfuscated features (Demographic, Real Estate, Commercial)</a:t>
            </a:r>
          </a:p>
          <a:p>
            <a:pPr marL="914400" lvl="0" indent="-311150" algn="l" rtl="0">
              <a:spcBef>
                <a:spcPts val="0"/>
              </a:spcBef>
              <a:spcAft>
                <a:spcPts val="0"/>
              </a:spcAft>
              <a:buClr>
                <a:schemeClr val="lt2"/>
              </a:buClr>
              <a:buSzPts val="1300"/>
              <a:buChar char="★"/>
            </a:pPr>
            <a:r>
              <a:rPr lang="en-US" dirty="0">
                <a:solidFill>
                  <a:srgbClr val="3C3C3B"/>
                </a:solidFill>
              </a:rPr>
              <a:t>  - Revenue: Transformed revenue (target variable)</a:t>
            </a:r>
          </a:p>
          <a:p>
            <a:pPr marL="914400" lvl="0" indent="-311150" algn="l" rtl="0">
              <a:spcBef>
                <a:spcPts val="0"/>
              </a:spcBef>
              <a:spcAft>
                <a:spcPts val="0"/>
              </a:spcAft>
              <a:buClr>
                <a:schemeClr val="lt2"/>
              </a:buClr>
              <a:buSzPts val="1300"/>
              <a:buChar char="★"/>
            </a:pPr>
            <a:endParaRPr lang="en" dirty="0">
              <a:solidFill>
                <a:srgbClr val="3C3C3B"/>
              </a:solidFill>
            </a:endParaRPr>
          </a:p>
        </p:txBody>
      </p:sp>
      <p:pic>
        <p:nvPicPr>
          <p:cNvPr id="4" name="Picture 3">
            <a:extLst>
              <a:ext uri="{FF2B5EF4-FFF2-40B4-BE49-F238E27FC236}">
                <a16:creationId xmlns:a16="http://schemas.microsoft.com/office/drawing/2014/main" id="{CCE8D9C4-D6B3-755B-88F0-18CFEFDD9DDF}"/>
              </a:ext>
            </a:extLst>
          </p:cNvPr>
          <p:cNvPicPr>
            <a:picLocks noChangeAspect="1"/>
          </p:cNvPicPr>
          <p:nvPr/>
        </p:nvPicPr>
        <p:blipFill>
          <a:blip r:embed="rId3"/>
          <a:stretch>
            <a:fillRect/>
          </a:stretch>
        </p:blipFill>
        <p:spPr>
          <a:xfrm>
            <a:off x="6096000" y="2398932"/>
            <a:ext cx="2757053" cy="2450714"/>
          </a:xfrm>
          <a:prstGeom prst="rect">
            <a:avLst/>
          </a:prstGeom>
        </p:spPr>
      </p:pic>
      <p:pic>
        <p:nvPicPr>
          <p:cNvPr id="3" name="Picture 2">
            <a:extLst>
              <a:ext uri="{FF2B5EF4-FFF2-40B4-BE49-F238E27FC236}">
                <a16:creationId xmlns:a16="http://schemas.microsoft.com/office/drawing/2014/main" id="{DFF93F8C-8BF7-A450-56C1-7BDEF4165E53}"/>
              </a:ext>
            </a:extLst>
          </p:cNvPr>
          <p:cNvPicPr>
            <a:picLocks noChangeAspect="1"/>
          </p:cNvPicPr>
          <p:nvPr/>
        </p:nvPicPr>
        <p:blipFill>
          <a:blip r:embed="rId4"/>
          <a:stretch>
            <a:fillRect/>
          </a:stretch>
        </p:blipFill>
        <p:spPr>
          <a:xfrm>
            <a:off x="840507" y="3752035"/>
            <a:ext cx="2330283" cy="10976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grpSp>
        <p:nvGrpSpPr>
          <p:cNvPr id="489" name="Google Shape;489;p37"/>
          <p:cNvGrpSpPr/>
          <p:nvPr/>
        </p:nvGrpSpPr>
        <p:grpSpPr>
          <a:xfrm>
            <a:off x="631669" y="1461627"/>
            <a:ext cx="355757" cy="3436598"/>
            <a:chOff x="631669" y="1461627"/>
            <a:chExt cx="355757" cy="3436598"/>
          </a:xfrm>
        </p:grpSpPr>
        <p:cxnSp>
          <p:nvCxnSpPr>
            <p:cNvPr id="490" name="Google Shape;490;p37"/>
            <p:cNvCxnSpPr>
              <a:endCxn id="491" idx="0"/>
            </p:cNvCxnSpPr>
            <p:nvPr/>
          </p:nvCxnSpPr>
          <p:spPr>
            <a:xfrm>
              <a:off x="809550" y="1697300"/>
              <a:ext cx="0" cy="988500"/>
            </a:xfrm>
            <a:prstGeom prst="straightConnector1">
              <a:avLst/>
            </a:prstGeom>
            <a:noFill/>
            <a:ln w="38100" cap="flat" cmpd="sng">
              <a:solidFill>
                <a:schemeClr val="lt2"/>
              </a:solidFill>
              <a:prstDash val="solid"/>
              <a:round/>
              <a:headEnd type="none" w="med" len="med"/>
              <a:tailEnd type="none" w="med" len="med"/>
            </a:ln>
          </p:spPr>
        </p:cxnSp>
        <p:cxnSp>
          <p:nvCxnSpPr>
            <p:cNvPr id="492" name="Google Shape;492;p37"/>
            <p:cNvCxnSpPr>
              <a:stCxn id="491" idx="2"/>
            </p:cNvCxnSpPr>
            <p:nvPr/>
          </p:nvCxnSpPr>
          <p:spPr>
            <a:xfrm>
              <a:off x="809550" y="2864825"/>
              <a:ext cx="0" cy="2033400"/>
            </a:xfrm>
            <a:prstGeom prst="straightConnector1">
              <a:avLst/>
            </a:prstGeom>
            <a:noFill/>
            <a:ln w="38100" cap="flat" cmpd="sng">
              <a:solidFill>
                <a:schemeClr val="lt2"/>
              </a:solidFill>
              <a:prstDash val="solid"/>
              <a:round/>
              <a:headEnd type="none" w="med" len="med"/>
              <a:tailEnd type="none" w="med" len="med"/>
            </a:ln>
          </p:spPr>
        </p:cxnSp>
        <p:sp>
          <p:nvSpPr>
            <p:cNvPr id="493" name="Google Shape;493;p37"/>
            <p:cNvSpPr/>
            <p:nvPr/>
          </p:nvSpPr>
          <p:spPr>
            <a:xfrm>
              <a:off x="631669" y="1461627"/>
              <a:ext cx="355757" cy="338651"/>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631669" y="2594527"/>
              <a:ext cx="355757" cy="338651"/>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631669" y="3692452"/>
              <a:ext cx="355757" cy="338651"/>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37"/>
          <p:cNvSpPr txBox="1">
            <a:spLocks noGrp="1"/>
          </p:cNvSpPr>
          <p:nvPr>
            <p:ph type="title"/>
          </p:nvPr>
        </p:nvSpPr>
        <p:spPr>
          <a:xfrm>
            <a:off x="720000" y="543024"/>
            <a:ext cx="3852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WORKFLOW</a:t>
            </a:r>
            <a:endParaRPr dirty="0"/>
          </a:p>
        </p:txBody>
      </p:sp>
      <p:pic>
        <p:nvPicPr>
          <p:cNvPr id="497" name="Google Shape;497;p37"/>
          <p:cNvPicPr preferRelativeResize="0"/>
          <p:nvPr/>
        </p:nvPicPr>
        <p:blipFill rotWithShape="1">
          <a:blip r:embed="rId3">
            <a:alphaModFix/>
          </a:blip>
          <a:srcRect t="12344" b="12337"/>
          <a:stretch/>
        </p:blipFill>
        <p:spPr>
          <a:xfrm>
            <a:off x="4829475" y="540000"/>
            <a:ext cx="3594523" cy="4063502"/>
          </a:xfrm>
          <a:prstGeom prst="rect">
            <a:avLst/>
          </a:prstGeom>
          <a:noFill/>
          <a:ln>
            <a:noFill/>
          </a:ln>
        </p:spPr>
      </p:pic>
      <p:sp>
        <p:nvSpPr>
          <p:cNvPr id="499" name="Google Shape;499;p37"/>
          <p:cNvSpPr txBox="1"/>
          <p:nvPr/>
        </p:nvSpPr>
        <p:spPr>
          <a:xfrm>
            <a:off x="1120467" y="1461625"/>
            <a:ext cx="2874259" cy="40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2F1425"/>
                </a:solidFill>
                <a:latin typeface="Arvo"/>
                <a:ea typeface="Arvo"/>
                <a:cs typeface="Arvo"/>
                <a:sym typeface="Arvo"/>
              </a:rPr>
              <a:t>Data Exploration</a:t>
            </a:r>
            <a:endParaRPr sz="2000" b="1" dirty="0">
              <a:solidFill>
                <a:srgbClr val="2F1425"/>
              </a:solidFill>
              <a:latin typeface="Arvo"/>
              <a:ea typeface="Arvo"/>
              <a:cs typeface="Arvo"/>
              <a:sym typeface="Arvo"/>
            </a:endParaRPr>
          </a:p>
        </p:txBody>
      </p:sp>
      <p:sp>
        <p:nvSpPr>
          <p:cNvPr id="501" name="Google Shape;501;p37"/>
          <p:cNvSpPr txBox="1"/>
          <p:nvPr/>
        </p:nvSpPr>
        <p:spPr>
          <a:xfrm>
            <a:off x="1115850" y="1958130"/>
            <a:ext cx="2243700" cy="40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2F1425"/>
                </a:solidFill>
                <a:latin typeface="Arvo"/>
                <a:ea typeface="Arvo"/>
                <a:cs typeface="Arvo"/>
                <a:sym typeface="Arvo"/>
              </a:rPr>
              <a:t>Preparation</a:t>
            </a:r>
            <a:endParaRPr sz="2000" b="1" dirty="0">
              <a:solidFill>
                <a:srgbClr val="2F1425"/>
              </a:solidFill>
              <a:latin typeface="Arvo"/>
              <a:ea typeface="Arvo"/>
              <a:cs typeface="Arvo"/>
              <a:sym typeface="Arvo"/>
            </a:endParaRPr>
          </a:p>
        </p:txBody>
      </p:sp>
      <p:sp>
        <p:nvSpPr>
          <p:cNvPr id="503" name="Google Shape;503;p37"/>
          <p:cNvSpPr txBox="1"/>
          <p:nvPr/>
        </p:nvSpPr>
        <p:spPr>
          <a:xfrm>
            <a:off x="1115849" y="3625273"/>
            <a:ext cx="3594521" cy="88207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2F1425"/>
                </a:solidFill>
                <a:latin typeface="Arvo"/>
                <a:ea typeface="Arvo"/>
                <a:cs typeface="Arvo"/>
                <a:sym typeface="Arvo"/>
              </a:rPr>
              <a:t>Hyperparameter tuning to create accurate predictive models.</a:t>
            </a:r>
          </a:p>
        </p:txBody>
      </p:sp>
      <p:sp>
        <p:nvSpPr>
          <p:cNvPr id="2" name="Google Shape;501;p37">
            <a:extLst>
              <a:ext uri="{FF2B5EF4-FFF2-40B4-BE49-F238E27FC236}">
                <a16:creationId xmlns:a16="http://schemas.microsoft.com/office/drawing/2014/main" id="{F0DBC17A-195A-A91E-F08A-C19C9C03857B}"/>
              </a:ext>
            </a:extLst>
          </p:cNvPr>
          <p:cNvSpPr txBox="1"/>
          <p:nvPr/>
        </p:nvSpPr>
        <p:spPr>
          <a:xfrm>
            <a:off x="1165306" y="2524578"/>
            <a:ext cx="2501529" cy="40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2F1425"/>
                </a:solidFill>
                <a:latin typeface="Arvo"/>
                <a:ea typeface="Arvo"/>
                <a:cs typeface="Arvo"/>
                <a:sym typeface="Arvo"/>
              </a:rPr>
              <a:t>Model Training</a:t>
            </a:r>
            <a:endParaRPr sz="2000" b="1" dirty="0">
              <a:solidFill>
                <a:srgbClr val="2F1425"/>
              </a:solidFill>
              <a:latin typeface="Arvo"/>
              <a:ea typeface="Arvo"/>
              <a:cs typeface="Arvo"/>
              <a:sym typeface="Arvo"/>
            </a:endParaRPr>
          </a:p>
        </p:txBody>
      </p:sp>
      <p:sp>
        <p:nvSpPr>
          <p:cNvPr id="3" name="Google Shape;501;p37">
            <a:extLst>
              <a:ext uri="{FF2B5EF4-FFF2-40B4-BE49-F238E27FC236}">
                <a16:creationId xmlns:a16="http://schemas.microsoft.com/office/drawing/2014/main" id="{0E454127-CC10-0E93-0223-6E0BC785CA71}"/>
              </a:ext>
            </a:extLst>
          </p:cNvPr>
          <p:cNvSpPr txBox="1"/>
          <p:nvPr/>
        </p:nvSpPr>
        <p:spPr>
          <a:xfrm>
            <a:off x="1144216" y="3021083"/>
            <a:ext cx="3003568" cy="40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rgbClr val="2F1425"/>
                </a:solidFill>
                <a:latin typeface="Arvo"/>
                <a:ea typeface="Arvo"/>
                <a:cs typeface="Arvo"/>
                <a:sym typeface="Arvo"/>
              </a:rPr>
              <a:t>Feature Engineering</a:t>
            </a:r>
            <a:endParaRPr sz="2000" b="1" dirty="0">
              <a:solidFill>
                <a:srgbClr val="2F1425"/>
              </a:solidFill>
              <a:latin typeface="Arvo"/>
              <a:ea typeface="Arvo"/>
              <a:cs typeface="Arvo"/>
              <a:sym typeface="Arv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2" name="Google Shape;402;p35"/>
          <p:cNvGrpSpPr/>
          <p:nvPr/>
        </p:nvGrpSpPr>
        <p:grpSpPr>
          <a:xfrm>
            <a:off x="368500" y="658969"/>
            <a:ext cx="3889378" cy="2115223"/>
            <a:chOff x="4153325" y="1039015"/>
            <a:chExt cx="3889378" cy="2115223"/>
          </a:xfrm>
        </p:grpSpPr>
        <p:cxnSp>
          <p:nvCxnSpPr>
            <p:cNvPr id="403" name="Google Shape;403;p35"/>
            <p:cNvCxnSpPr/>
            <p:nvPr/>
          </p:nvCxnSpPr>
          <p:spPr>
            <a:xfrm>
              <a:off x="4154099" y="3154238"/>
              <a:ext cx="3856200" cy="0"/>
            </a:xfrm>
            <a:prstGeom prst="straightConnector1">
              <a:avLst/>
            </a:prstGeom>
            <a:noFill/>
            <a:ln w="38100" cap="flat" cmpd="sng">
              <a:solidFill>
                <a:schemeClr val="lt2"/>
              </a:solidFill>
              <a:prstDash val="solid"/>
              <a:round/>
              <a:headEnd type="none" w="med" len="med"/>
              <a:tailEnd type="none" w="med" len="med"/>
            </a:ln>
          </p:spPr>
        </p:cxnSp>
        <p:grpSp>
          <p:nvGrpSpPr>
            <p:cNvPr id="404" name="Google Shape;404;p35"/>
            <p:cNvGrpSpPr/>
            <p:nvPr/>
          </p:nvGrpSpPr>
          <p:grpSpPr>
            <a:xfrm>
              <a:off x="4153325" y="1039015"/>
              <a:ext cx="3889378" cy="283322"/>
              <a:chOff x="4153325" y="1168827"/>
              <a:chExt cx="3889378" cy="283322"/>
            </a:xfrm>
          </p:grpSpPr>
          <p:cxnSp>
            <p:nvCxnSpPr>
              <p:cNvPr id="405" name="Google Shape;405;p35"/>
              <p:cNvCxnSpPr/>
              <p:nvPr/>
            </p:nvCxnSpPr>
            <p:spPr>
              <a:xfrm>
                <a:off x="4154099" y="1452149"/>
                <a:ext cx="3856200" cy="0"/>
              </a:xfrm>
              <a:prstGeom prst="straightConnector1">
                <a:avLst/>
              </a:prstGeom>
              <a:noFill/>
              <a:ln w="38100" cap="flat" cmpd="sng">
                <a:solidFill>
                  <a:schemeClr val="lt2"/>
                </a:solidFill>
                <a:prstDash val="solid"/>
                <a:round/>
                <a:headEnd type="none" w="med" len="med"/>
                <a:tailEnd type="none" w="med" len="med"/>
              </a:ln>
            </p:spPr>
          </p:cxnSp>
          <p:grpSp>
            <p:nvGrpSpPr>
              <p:cNvPr id="406" name="Google Shape;406;p35"/>
              <p:cNvGrpSpPr/>
              <p:nvPr/>
            </p:nvGrpSpPr>
            <p:grpSpPr>
              <a:xfrm>
                <a:off x="4153325" y="1168827"/>
                <a:ext cx="3889378" cy="198997"/>
                <a:chOff x="4534325" y="1013201"/>
                <a:chExt cx="3889378" cy="198997"/>
              </a:xfrm>
            </p:grpSpPr>
            <p:sp>
              <p:nvSpPr>
                <p:cNvPr id="407" name="Google Shape;407;p35"/>
                <p:cNvSpPr/>
                <p:nvPr/>
              </p:nvSpPr>
              <p:spPr>
                <a:xfrm>
                  <a:off x="45343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48689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52034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55380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58726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62072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65417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68763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72109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75455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78800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82146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3" name="Picture 2">
            <a:extLst>
              <a:ext uri="{FF2B5EF4-FFF2-40B4-BE49-F238E27FC236}">
                <a16:creationId xmlns:a16="http://schemas.microsoft.com/office/drawing/2014/main" id="{C1763404-A16A-1C6B-27AF-B4BA51F0152D}"/>
              </a:ext>
            </a:extLst>
          </p:cNvPr>
          <p:cNvPicPr>
            <a:picLocks noChangeAspect="1"/>
          </p:cNvPicPr>
          <p:nvPr/>
        </p:nvPicPr>
        <p:blipFill>
          <a:blip r:embed="rId3"/>
          <a:stretch>
            <a:fillRect/>
          </a:stretch>
        </p:blipFill>
        <p:spPr>
          <a:xfrm>
            <a:off x="4350328" y="2304472"/>
            <a:ext cx="4425172" cy="2512956"/>
          </a:xfrm>
          <a:prstGeom prst="rect">
            <a:avLst/>
          </a:prstGeom>
        </p:spPr>
      </p:pic>
      <p:sp>
        <p:nvSpPr>
          <p:cNvPr id="4" name="TextBox 3">
            <a:extLst>
              <a:ext uri="{FF2B5EF4-FFF2-40B4-BE49-F238E27FC236}">
                <a16:creationId xmlns:a16="http://schemas.microsoft.com/office/drawing/2014/main" id="{9CAF8489-475E-D3DB-1BDE-093CDF31AA26}"/>
              </a:ext>
            </a:extLst>
          </p:cNvPr>
          <p:cNvSpPr txBox="1"/>
          <p:nvPr/>
        </p:nvSpPr>
        <p:spPr>
          <a:xfrm>
            <a:off x="400904" y="1073412"/>
            <a:ext cx="3647921" cy="1569660"/>
          </a:xfrm>
          <a:prstGeom prst="rect">
            <a:avLst/>
          </a:prstGeom>
          <a:noFill/>
        </p:spPr>
        <p:txBody>
          <a:bodyPr wrap="square" rtlCol="0">
            <a:spAutoFit/>
          </a:bodyPr>
          <a:lstStyle/>
          <a:p>
            <a:r>
              <a:rPr lang="en-US" sz="1200" dirty="0"/>
              <a:t>The bar chart provides a visual representation of the number of restaurants in various cities.</a:t>
            </a:r>
          </a:p>
          <a:p>
            <a:endParaRPr lang="en-US" sz="1200" dirty="0"/>
          </a:p>
          <a:p>
            <a:r>
              <a:rPr lang="en-US" sz="1200" dirty="0"/>
              <a:t>City Distribution:</a:t>
            </a:r>
          </a:p>
          <a:p>
            <a:r>
              <a:rPr lang="en-US" sz="1200" dirty="0"/>
              <a:t>Istanbul has the highest number of restaurants, followed by Ankara and Diyarbakır.</a:t>
            </a:r>
          </a:p>
          <a:p>
            <a:r>
              <a:rPr lang="en-US" sz="1200" dirty="0"/>
              <a:t>Other cities like Tokat, Gaziantep, and Afyonkarahisar also have a significant presence.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30" name="Google Shape;430;p36"/>
          <p:cNvSpPr txBox="1"/>
          <p:nvPr/>
        </p:nvSpPr>
        <p:spPr>
          <a:xfrm>
            <a:off x="6327600" y="3266301"/>
            <a:ext cx="1395600" cy="30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Anaheim"/>
                <a:ea typeface="Anaheim"/>
                <a:cs typeface="Anaheim"/>
                <a:sym typeface="Anaheim"/>
              </a:rPr>
              <a:t>Insertyour logo</a:t>
            </a:r>
            <a:endParaRPr dirty="0">
              <a:solidFill>
                <a:schemeClr val="lt1"/>
              </a:solidFill>
              <a:latin typeface="Anaheim"/>
              <a:ea typeface="Anaheim"/>
              <a:cs typeface="Anaheim"/>
              <a:sym typeface="Anaheim"/>
            </a:endParaRPr>
          </a:p>
        </p:txBody>
      </p:sp>
      <p:grpSp>
        <p:nvGrpSpPr>
          <p:cNvPr id="468" name="Google Shape;468;p36"/>
          <p:cNvGrpSpPr/>
          <p:nvPr/>
        </p:nvGrpSpPr>
        <p:grpSpPr>
          <a:xfrm>
            <a:off x="477495" y="281509"/>
            <a:ext cx="3889378" cy="1668121"/>
            <a:chOff x="4153325" y="1039015"/>
            <a:chExt cx="3889378" cy="1668121"/>
          </a:xfrm>
        </p:grpSpPr>
        <p:cxnSp>
          <p:nvCxnSpPr>
            <p:cNvPr id="469" name="Google Shape;469;p36"/>
            <p:cNvCxnSpPr/>
            <p:nvPr/>
          </p:nvCxnSpPr>
          <p:spPr>
            <a:xfrm>
              <a:off x="4154099" y="2707136"/>
              <a:ext cx="3856200" cy="0"/>
            </a:xfrm>
            <a:prstGeom prst="straightConnector1">
              <a:avLst/>
            </a:prstGeom>
            <a:noFill/>
            <a:ln w="38100" cap="flat" cmpd="sng">
              <a:solidFill>
                <a:schemeClr val="lt2"/>
              </a:solidFill>
              <a:prstDash val="solid"/>
              <a:round/>
              <a:headEnd type="none" w="med" len="med"/>
              <a:tailEnd type="none" w="med" len="med"/>
            </a:ln>
          </p:spPr>
        </p:cxnSp>
        <p:grpSp>
          <p:nvGrpSpPr>
            <p:cNvPr id="470" name="Google Shape;470;p36"/>
            <p:cNvGrpSpPr/>
            <p:nvPr/>
          </p:nvGrpSpPr>
          <p:grpSpPr>
            <a:xfrm>
              <a:off x="4153325" y="1039015"/>
              <a:ext cx="3889378" cy="283322"/>
              <a:chOff x="4153325" y="1168827"/>
              <a:chExt cx="3889378" cy="283322"/>
            </a:xfrm>
          </p:grpSpPr>
          <p:cxnSp>
            <p:nvCxnSpPr>
              <p:cNvPr id="471" name="Google Shape;471;p36"/>
              <p:cNvCxnSpPr/>
              <p:nvPr/>
            </p:nvCxnSpPr>
            <p:spPr>
              <a:xfrm>
                <a:off x="4154099" y="1452149"/>
                <a:ext cx="3856200" cy="0"/>
              </a:xfrm>
              <a:prstGeom prst="straightConnector1">
                <a:avLst/>
              </a:prstGeom>
              <a:noFill/>
              <a:ln w="38100" cap="flat" cmpd="sng">
                <a:solidFill>
                  <a:schemeClr val="lt2"/>
                </a:solidFill>
                <a:prstDash val="solid"/>
                <a:round/>
                <a:headEnd type="none" w="med" len="med"/>
                <a:tailEnd type="none" w="med" len="med"/>
              </a:ln>
            </p:spPr>
          </p:cxnSp>
          <p:grpSp>
            <p:nvGrpSpPr>
              <p:cNvPr id="472" name="Google Shape;472;p36"/>
              <p:cNvGrpSpPr/>
              <p:nvPr/>
            </p:nvGrpSpPr>
            <p:grpSpPr>
              <a:xfrm>
                <a:off x="4153325" y="1168827"/>
                <a:ext cx="3889378" cy="198997"/>
                <a:chOff x="4534325" y="1013201"/>
                <a:chExt cx="3889378" cy="198997"/>
              </a:xfrm>
            </p:grpSpPr>
            <p:sp>
              <p:nvSpPr>
                <p:cNvPr id="473" name="Google Shape;473;p36"/>
                <p:cNvSpPr/>
                <p:nvPr/>
              </p:nvSpPr>
              <p:spPr>
                <a:xfrm>
                  <a:off x="45343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48689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52034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55380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58726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62072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65417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68763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72109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75455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78800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82146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3" name="Picture 2">
            <a:extLst>
              <a:ext uri="{FF2B5EF4-FFF2-40B4-BE49-F238E27FC236}">
                <a16:creationId xmlns:a16="http://schemas.microsoft.com/office/drawing/2014/main" id="{47E2CF20-63D8-B7BE-03DE-A3AD98EFFBC6}"/>
              </a:ext>
            </a:extLst>
          </p:cNvPr>
          <p:cNvPicPr>
            <a:picLocks noChangeAspect="1"/>
          </p:cNvPicPr>
          <p:nvPr/>
        </p:nvPicPr>
        <p:blipFill>
          <a:blip r:embed="rId3"/>
          <a:stretch>
            <a:fillRect/>
          </a:stretch>
        </p:blipFill>
        <p:spPr>
          <a:xfrm>
            <a:off x="4556436" y="1949630"/>
            <a:ext cx="4231161" cy="2885353"/>
          </a:xfrm>
          <a:prstGeom prst="rect">
            <a:avLst/>
          </a:prstGeom>
        </p:spPr>
      </p:pic>
      <p:sp>
        <p:nvSpPr>
          <p:cNvPr id="8" name="TextBox 7">
            <a:extLst>
              <a:ext uri="{FF2B5EF4-FFF2-40B4-BE49-F238E27FC236}">
                <a16:creationId xmlns:a16="http://schemas.microsoft.com/office/drawing/2014/main" id="{FC9FC218-CB4C-23D2-A84D-D0642C626087}"/>
              </a:ext>
            </a:extLst>
          </p:cNvPr>
          <p:cNvSpPr txBox="1"/>
          <p:nvPr/>
        </p:nvSpPr>
        <p:spPr>
          <a:xfrm>
            <a:off x="356403" y="574661"/>
            <a:ext cx="6979796" cy="1415772"/>
          </a:xfrm>
          <a:prstGeom prst="rect">
            <a:avLst/>
          </a:prstGeom>
          <a:noFill/>
        </p:spPr>
        <p:txBody>
          <a:bodyPr wrap="none" rtlCol="0">
            <a:spAutoFit/>
          </a:bodyPr>
          <a:lstStyle/>
          <a:p>
            <a:r>
              <a:rPr lang="en-US" dirty="0"/>
              <a:t>The point plots provide insights into the revenue distribution across different cities. </a:t>
            </a:r>
          </a:p>
          <a:p>
            <a:r>
              <a:rPr lang="en-US" sz="1200" b="1" dirty="0"/>
              <a:t>Sum of Revenue by City</a:t>
            </a:r>
            <a:r>
              <a:rPr lang="en-US" sz="1200" dirty="0"/>
              <a:t>:</a:t>
            </a:r>
          </a:p>
          <a:p>
            <a:r>
              <a:rPr lang="en-US" sz="1200" dirty="0"/>
              <a:t>Istanbul has the highest total revenue, followed by Ankara and Antalya.</a:t>
            </a:r>
          </a:p>
          <a:p>
            <a:r>
              <a:rPr lang="en-US" sz="1200" dirty="0"/>
              <a:t>Other cities like Adana, Gaziantep, and Bursa also contribute significantly.</a:t>
            </a:r>
          </a:p>
          <a:p>
            <a:r>
              <a:rPr lang="en-US" sz="1200" b="1" dirty="0"/>
              <a:t>Mean of Revenue by City</a:t>
            </a:r>
            <a:r>
              <a:rPr lang="en-US" sz="1200" dirty="0"/>
              <a:t>:</a:t>
            </a:r>
          </a:p>
          <a:p>
            <a:r>
              <a:rPr lang="en-US" sz="1200" dirty="0"/>
              <a:t>While Istanbul still has a high mean revenue, smaller cities like Muğla and Kocaeli also perform well.</a:t>
            </a:r>
          </a:p>
          <a:p>
            <a:r>
              <a:rPr lang="en-US" sz="1200" dirty="0"/>
              <a:t>This metric helps us understand the profitability of individual restaurants within each city.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382" name="Google Shape;382;p34"/>
          <p:cNvGrpSpPr/>
          <p:nvPr/>
        </p:nvGrpSpPr>
        <p:grpSpPr>
          <a:xfrm>
            <a:off x="598522" y="362196"/>
            <a:ext cx="2899855" cy="914275"/>
            <a:chOff x="3667800" y="2193175"/>
            <a:chExt cx="4756200" cy="914275"/>
          </a:xfrm>
        </p:grpSpPr>
        <p:cxnSp>
          <p:nvCxnSpPr>
            <p:cNvPr id="383" name="Google Shape;383;p34"/>
            <p:cNvCxnSpPr/>
            <p:nvPr/>
          </p:nvCxnSpPr>
          <p:spPr>
            <a:xfrm>
              <a:off x="3667800" y="21931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384" name="Google Shape;384;p34"/>
            <p:cNvCxnSpPr/>
            <p:nvPr/>
          </p:nvCxnSpPr>
          <p:spPr>
            <a:xfrm>
              <a:off x="3667800" y="3107450"/>
              <a:ext cx="4756200" cy="0"/>
            </a:xfrm>
            <a:prstGeom prst="straightConnector1">
              <a:avLst/>
            </a:prstGeom>
            <a:noFill/>
            <a:ln w="38100" cap="flat" cmpd="sng">
              <a:solidFill>
                <a:schemeClr val="lt2"/>
              </a:solidFill>
              <a:prstDash val="solid"/>
              <a:round/>
              <a:headEnd type="none" w="med" len="med"/>
              <a:tailEnd type="none" w="med" len="med"/>
            </a:ln>
          </p:spPr>
        </p:cxnSp>
      </p:grpSp>
      <p:sp>
        <p:nvSpPr>
          <p:cNvPr id="385" name="Google Shape;385;p34"/>
          <p:cNvSpPr txBox="1">
            <a:spLocks noGrp="1"/>
          </p:cNvSpPr>
          <p:nvPr>
            <p:ph type="title" idx="15"/>
          </p:nvPr>
        </p:nvSpPr>
        <p:spPr>
          <a:xfrm>
            <a:off x="629993" y="365971"/>
            <a:ext cx="2899800" cy="9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The pie chart provides a visual representation of the distribution of restaurants based on their city groups.</a:t>
            </a:r>
            <a:endParaRPr sz="1200" dirty="0"/>
          </a:p>
        </p:txBody>
      </p:sp>
      <p:pic>
        <p:nvPicPr>
          <p:cNvPr id="3" name="Picture 2">
            <a:extLst>
              <a:ext uri="{FF2B5EF4-FFF2-40B4-BE49-F238E27FC236}">
                <a16:creationId xmlns:a16="http://schemas.microsoft.com/office/drawing/2014/main" id="{8D62AB45-197B-DEDE-22C8-A0FC6882839F}"/>
              </a:ext>
            </a:extLst>
          </p:cNvPr>
          <p:cNvPicPr>
            <a:picLocks noChangeAspect="1"/>
          </p:cNvPicPr>
          <p:nvPr/>
        </p:nvPicPr>
        <p:blipFill>
          <a:blip r:embed="rId3"/>
          <a:stretch>
            <a:fillRect/>
          </a:stretch>
        </p:blipFill>
        <p:spPr>
          <a:xfrm>
            <a:off x="567108" y="1822346"/>
            <a:ext cx="2962685" cy="2854952"/>
          </a:xfrm>
          <a:prstGeom prst="rect">
            <a:avLst/>
          </a:prstGeom>
        </p:spPr>
      </p:pic>
      <p:sp>
        <p:nvSpPr>
          <p:cNvPr id="31" name="TextBox 30">
            <a:extLst>
              <a:ext uri="{FF2B5EF4-FFF2-40B4-BE49-F238E27FC236}">
                <a16:creationId xmlns:a16="http://schemas.microsoft.com/office/drawing/2014/main" id="{2D3AC837-F2BF-D849-1537-4D0A738C7D7B}"/>
              </a:ext>
            </a:extLst>
          </p:cNvPr>
          <p:cNvSpPr txBox="1"/>
          <p:nvPr/>
        </p:nvSpPr>
        <p:spPr>
          <a:xfrm>
            <a:off x="4427725" y="368684"/>
            <a:ext cx="4086282" cy="2246769"/>
          </a:xfrm>
          <a:prstGeom prst="rect">
            <a:avLst/>
          </a:prstGeom>
          <a:noFill/>
        </p:spPr>
        <p:txBody>
          <a:bodyPr wrap="square" rtlCol="0">
            <a:spAutoFit/>
          </a:bodyPr>
          <a:lstStyle/>
          <a:p>
            <a:r>
              <a:rPr lang="en-US" b="1" dirty="0"/>
              <a:t>Big Cities</a:t>
            </a:r>
            <a:r>
              <a:rPr lang="en-US" dirty="0"/>
              <a:t>:</a:t>
            </a:r>
          </a:p>
          <a:p>
            <a:r>
              <a:rPr lang="en-US" dirty="0"/>
              <a:t>The blue segment represents restaurants located in big cities.</a:t>
            </a:r>
          </a:p>
          <a:p>
            <a:r>
              <a:rPr lang="en-US" dirty="0"/>
              <a:t>These cities have a larger share of the restaurant dataset.</a:t>
            </a:r>
          </a:p>
          <a:p>
            <a:r>
              <a:rPr lang="en-US" b="1" dirty="0"/>
              <a:t>Other Cities</a:t>
            </a:r>
            <a:r>
              <a:rPr lang="en-US" dirty="0"/>
              <a:t>:</a:t>
            </a:r>
          </a:p>
          <a:p>
            <a:r>
              <a:rPr lang="en-US" dirty="0"/>
              <a:t>The orange segment represents restaurants in other cities (outside the big cities category).</a:t>
            </a:r>
          </a:p>
          <a:p>
            <a:r>
              <a:rPr lang="en-US" dirty="0"/>
              <a:t>Although smaller in proportion, these cities still contribute significantly.</a:t>
            </a:r>
          </a:p>
        </p:txBody>
      </p:sp>
      <p:grpSp>
        <p:nvGrpSpPr>
          <p:cNvPr id="34" name="Google Shape;630;p43">
            <a:extLst>
              <a:ext uri="{FF2B5EF4-FFF2-40B4-BE49-F238E27FC236}">
                <a16:creationId xmlns:a16="http://schemas.microsoft.com/office/drawing/2014/main" id="{65DEBC3F-494A-DFAC-C3F7-7ACA998271B5}"/>
              </a:ext>
            </a:extLst>
          </p:cNvPr>
          <p:cNvGrpSpPr/>
          <p:nvPr/>
        </p:nvGrpSpPr>
        <p:grpSpPr>
          <a:xfrm>
            <a:off x="5394036" y="3144982"/>
            <a:ext cx="3362037" cy="1667165"/>
            <a:chOff x="233350" y="949250"/>
            <a:chExt cx="7137300" cy="3802300"/>
          </a:xfrm>
        </p:grpSpPr>
        <p:sp>
          <p:nvSpPr>
            <p:cNvPr id="35" name="Google Shape;631;p43">
              <a:extLst>
                <a:ext uri="{FF2B5EF4-FFF2-40B4-BE49-F238E27FC236}">
                  <a16:creationId xmlns:a16="http://schemas.microsoft.com/office/drawing/2014/main" id="{3D449C76-D111-D7C2-574E-880D0975D7D2}"/>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2;p43">
              <a:extLst>
                <a:ext uri="{FF2B5EF4-FFF2-40B4-BE49-F238E27FC236}">
                  <a16:creationId xmlns:a16="http://schemas.microsoft.com/office/drawing/2014/main" id="{6AC65C9E-9A34-1477-8F34-7EF098ED6EC8}"/>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3;p43">
              <a:extLst>
                <a:ext uri="{FF2B5EF4-FFF2-40B4-BE49-F238E27FC236}">
                  <a16:creationId xmlns:a16="http://schemas.microsoft.com/office/drawing/2014/main" id="{BD78466F-069A-670D-6EEE-40AFB9CE886D}"/>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4;p43">
              <a:extLst>
                <a:ext uri="{FF2B5EF4-FFF2-40B4-BE49-F238E27FC236}">
                  <a16:creationId xmlns:a16="http://schemas.microsoft.com/office/drawing/2014/main" id="{7ECD9B2A-3CF8-6843-9C84-8F8AAD04EFBE}"/>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5;p43">
              <a:extLst>
                <a:ext uri="{FF2B5EF4-FFF2-40B4-BE49-F238E27FC236}">
                  <a16:creationId xmlns:a16="http://schemas.microsoft.com/office/drawing/2014/main" id="{3DB1F71D-1883-795A-6D70-EC3F65E6C969}"/>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6;p43">
              <a:extLst>
                <a:ext uri="{FF2B5EF4-FFF2-40B4-BE49-F238E27FC236}">
                  <a16:creationId xmlns:a16="http://schemas.microsoft.com/office/drawing/2014/main" id="{F05D3004-4A09-AB68-09A6-7BDF8363ED57}"/>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7;p43">
              <a:extLst>
                <a:ext uri="{FF2B5EF4-FFF2-40B4-BE49-F238E27FC236}">
                  <a16:creationId xmlns:a16="http://schemas.microsoft.com/office/drawing/2014/main" id="{2B18EBC2-530B-536D-924B-3ED50D5123F8}"/>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8;p43">
              <a:extLst>
                <a:ext uri="{FF2B5EF4-FFF2-40B4-BE49-F238E27FC236}">
                  <a16:creationId xmlns:a16="http://schemas.microsoft.com/office/drawing/2014/main" id="{1EF38B48-7896-F779-6117-9CEFF2E4191C}"/>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39;p43">
              <a:extLst>
                <a:ext uri="{FF2B5EF4-FFF2-40B4-BE49-F238E27FC236}">
                  <a16:creationId xmlns:a16="http://schemas.microsoft.com/office/drawing/2014/main" id="{05981A90-5263-DF4E-43F4-8FF2FDE5A578}"/>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0;p43">
              <a:extLst>
                <a:ext uri="{FF2B5EF4-FFF2-40B4-BE49-F238E27FC236}">
                  <a16:creationId xmlns:a16="http://schemas.microsoft.com/office/drawing/2014/main" id="{347231FA-6409-A273-C5F3-21C73AB5913E}"/>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1;p43">
              <a:extLst>
                <a:ext uri="{FF2B5EF4-FFF2-40B4-BE49-F238E27FC236}">
                  <a16:creationId xmlns:a16="http://schemas.microsoft.com/office/drawing/2014/main" id="{709EAF92-B197-F8E7-6FF3-67D5FDF03692}"/>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42;p43">
              <a:extLst>
                <a:ext uri="{FF2B5EF4-FFF2-40B4-BE49-F238E27FC236}">
                  <a16:creationId xmlns:a16="http://schemas.microsoft.com/office/drawing/2014/main" id="{FF3AC272-101B-5401-A08C-078F5BCE6802}"/>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43;p43">
              <a:extLst>
                <a:ext uri="{FF2B5EF4-FFF2-40B4-BE49-F238E27FC236}">
                  <a16:creationId xmlns:a16="http://schemas.microsoft.com/office/drawing/2014/main" id="{A96E211E-DC2C-15FD-F237-7AD5CF6C56AD}"/>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4;p43">
              <a:extLst>
                <a:ext uri="{FF2B5EF4-FFF2-40B4-BE49-F238E27FC236}">
                  <a16:creationId xmlns:a16="http://schemas.microsoft.com/office/drawing/2014/main" id="{B8961E07-1B93-CA72-A275-9DAD92E3EC52}"/>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5;p43">
              <a:extLst>
                <a:ext uri="{FF2B5EF4-FFF2-40B4-BE49-F238E27FC236}">
                  <a16:creationId xmlns:a16="http://schemas.microsoft.com/office/drawing/2014/main" id="{0B043484-ABB4-AF2C-52C1-B3B7135EBED2}"/>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46;p43">
              <a:extLst>
                <a:ext uri="{FF2B5EF4-FFF2-40B4-BE49-F238E27FC236}">
                  <a16:creationId xmlns:a16="http://schemas.microsoft.com/office/drawing/2014/main" id="{40B29153-6650-9816-400A-A6E41E66092C}"/>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47;p43">
              <a:extLst>
                <a:ext uri="{FF2B5EF4-FFF2-40B4-BE49-F238E27FC236}">
                  <a16:creationId xmlns:a16="http://schemas.microsoft.com/office/drawing/2014/main" id="{CF0CB41B-1BA0-480E-02F1-586631F8174F}"/>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48;p43">
              <a:extLst>
                <a:ext uri="{FF2B5EF4-FFF2-40B4-BE49-F238E27FC236}">
                  <a16:creationId xmlns:a16="http://schemas.microsoft.com/office/drawing/2014/main" id="{208F650C-D4B2-ECD2-11DE-3E54A2482321}"/>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49;p43">
              <a:extLst>
                <a:ext uri="{FF2B5EF4-FFF2-40B4-BE49-F238E27FC236}">
                  <a16:creationId xmlns:a16="http://schemas.microsoft.com/office/drawing/2014/main" id="{B3A27723-93CD-8913-4D0D-06558405EE77}"/>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0;p43">
              <a:extLst>
                <a:ext uri="{FF2B5EF4-FFF2-40B4-BE49-F238E27FC236}">
                  <a16:creationId xmlns:a16="http://schemas.microsoft.com/office/drawing/2014/main" id="{C71FB495-AA84-57D0-4D4E-2632E7F1B517}"/>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51;p43">
              <a:extLst>
                <a:ext uri="{FF2B5EF4-FFF2-40B4-BE49-F238E27FC236}">
                  <a16:creationId xmlns:a16="http://schemas.microsoft.com/office/drawing/2014/main" id="{36479BC6-9A0F-BAA9-1AE6-1B7C896AA0F1}"/>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52;p43">
              <a:extLst>
                <a:ext uri="{FF2B5EF4-FFF2-40B4-BE49-F238E27FC236}">
                  <a16:creationId xmlns:a16="http://schemas.microsoft.com/office/drawing/2014/main" id="{38F69503-A6A2-BA49-D429-A0CD7E60BC97}"/>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3;p43">
              <a:extLst>
                <a:ext uri="{FF2B5EF4-FFF2-40B4-BE49-F238E27FC236}">
                  <a16:creationId xmlns:a16="http://schemas.microsoft.com/office/drawing/2014/main" id="{90CBE216-9401-897C-4A3C-1C5C040B2C55}"/>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4;p43">
              <a:extLst>
                <a:ext uri="{FF2B5EF4-FFF2-40B4-BE49-F238E27FC236}">
                  <a16:creationId xmlns:a16="http://schemas.microsoft.com/office/drawing/2014/main" id="{480F12B6-03BB-6205-75E6-DD595C7B18A9}"/>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5;p43">
              <a:extLst>
                <a:ext uri="{FF2B5EF4-FFF2-40B4-BE49-F238E27FC236}">
                  <a16:creationId xmlns:a16="http://schemas.microsoft.com/office/drawing/2014/main" id="{86C98E7D-B95D-85CF-EDAA-466DB1215129}"/>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6;p43">
              <a:extLst>
                <a:ext uri="{FF2B5EF4-FFF2-40B4-BE49-F238E27FC236}">
                  <a16:creationId xmlns:a16="http://schemas.microsoft.com/office/drawing/2014/main" id="{FA392BBD-8394-6798-6F05-40ED50D15290}"/>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7;p43">
              <a:extLst>
                <a:ext uri="{FF2B5EF4-FFF2-40B4-BE49-F238E27FC236}">
                  <a16:creationId xmlns:a16="http://schemas.microsoft.com/office/drawing/2014/main" id="{A1317AEC-37E5-17BB-31D1-075A49E6BCCC}"/>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58;p43">
              <a:extLst>
                <a:ext uri="{FF2B5EF4-FFF2-40B4-BE49-F238E27FC236}">
                  <a16:creationId xmlns:a16="http://schemas.microsoft.com/office/drawing/2014/main" id="{C84CB1BD-54CD-D1C8-8BD5-CACD4AD71E42}"/>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59;p43">
              <a:extLst>
                <a:ext uri="{FF2B5EF4-FFF2-40B4-BE49-F238E27FC236}">
                  <a16:creationId xmlns:a16="http://schemas.microsoft.com/office/drawing/2014/main" id="{211CD105-5F4F-7483-0BB7-500D88242EAE}"/>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60;p43">
              <a:extLst>
                <a:ext uri="{FF2B5EF4-FFF2-40B4-BE49-F238E27FC236}">
                  <a16:creationId xmlns:a16="http://schemas.microsoft.com/office/drawing/2014/main" id="{A263B6BF-63BF-EA93-80E5-A2ACFF5CA4AE}"/>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61;p43">
              <a:extLst>
                <a:ext uri="{FF2B5EF4-FFF2-40B4-BE49-F238E27FC236}">
                  <a16:creationId xmlns:a16="http://schemas.microsoft.com/office/drawing/2014/main" id="{6CB49DDF-E1A5-E183-AD42-671789E74374}"/>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62;p43">
              <a:extLst>
                <a:ext uri="{FF2B5EF4-FFF2-40B4-BE49-F238E27FC236}">
                  <a16:creationId xmlns:a16="http://schemas.microsoft.com/office/drawing/2014/main" id="{6A87F808-8FAD-02E0-A1E2-49B5B476E01A}"/>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63;p43">
              <a:extLst>
                <a:ext uri="{FF2B5EF4-FFF2-40B4-BE49-F238E27FC236}">
                  <a16:creationId xmlns:a16="http://schemas.microsoft.com/office/drawing/2014/main" id="{36E7B84C-1784-1B97-5431-AA53A6F93B67}"/>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64;p43">
              <a:extLst>
                <a:ext uri="{FF2B5EF4-FFF2-40B4-BE49-F238E27FC236}">
                  <a16:creationId xmlns:a16="http://schemas.microsoft.com/office/drawing/2014/main" id="{F9E2856A-D216-FBA5-B767-6043FC3B5C0C}"/>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65;p43">
              <a:extLst>
                <a:ext uri="{FF2B5EF4-FFF2-40B4-BE49-F238E27FC236}">
                  <a16:creationId xmlns:a16="http://schemas.microsoft.com/office/drawing/2014/main" id="{A6ACC1A6-4B15-9A99-C562-56EE909DE4FD}"/>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66;p43">
              <a:extLst>
                <a:ext uri="{FF2B5EF4-FFF2-40B4-BE49-F238E27FC236}">
                  <a16:creationId xmlns:a16="http://schemas.microsoft.com/office/drawing/2014/main" id="{BA1F9038-7883-DC8E-E2B3-51DE38CEDC8C}"/>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67;p43">
              <a:extLst>
                <a:ext uri="{FF2B5EF4-FFF2-40B4-BE49-F238E27FC236}">
                  <a16:creationId xmlns:a16="http://schemas.microsoft.com/office/drawing/2014/main" id="{D7E8270C-913B-863A-7268-EBA7BA152610}"/>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68;p43">
              <a:extLst>
                <a:ext uri="{FF2B5EF4-FFF2-40B4-BE49-F238E27FC236}">
                  <a16:creationId xmlns:a16="http://schemas.microsoft.com/office/drawing/2014/main" id="{7922A681-1909-74FE-DF18-640B08C71B7F}"/>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69;p43">
              <a:extLst>
                <a:ext uri="{FF2B5EF4-FFF2-40B4-BE49-F238E27FC236}">
                  <a16:creationId xmlns:a16="http://schemas.microsoft.com/office/drawing/2014/main" id="{038D9A10-2621-ECE8-A739-59235004E5A4}"/>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70;p43">
              <a:extLst>
                <a:ext uri="{FF2B5EF4-FFF2-40B4-BE49-F238E27FC236}">
                  <a16:creationId xmlns:a16="http://schemas.microsoft.com/office/drawing/2014/main" id="{B6A1878E-5594-A483-8E56-86EDE3CB6E66}"/>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71;p43">
              <a:extLst>
                <a:ext uri="{FF2B5EF4-FFF2-40B4-BE49-F238E27FC236}">
                  <a16:creationId xmlns:a16="http://schemas.microsoft.com/office/drawing/2014/main" id="{ADEAF30A-24A0-C641-0F2D-833D5F271AA5}"/>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672;p43">
              <a:extLst>
                <a:ext uri="{FF2B5EF4-FFF2-40B4-BE49-F238E27FC236}">
                  <a16:creationId xmlns:a16="http://schemas.microsoft.com/office/drawing/2014/main" id="{15DB5F43-5110-8BB3-4510-21E038FA9337}"/>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673;p43">
              <a:extLst>
                <a:ext uri="{FF2B5EF4-FFF2-40B4-BE49-F238E27FC236}">
                  <a16:creationId xmlns:a16="http://schemas.microsoft.com/office/drawing/2014/main" id="{6C67C21E-29CA-08A3-EC72-A5474A899CD1}"/>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674;p43">
              <a:extLst>
                <a:ext uri="{FF2B5EF4-FFF2-40B4-BE49-F238E27FC236}">
                  <a16:creationId xmlns:a16="http://schemas.microsoft.com/office/drawing/2014/main" id="{1386E613-4DFA-6897-49B0-1F18638E6E2E}"/>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675;p43">
              <a:extLst>
                <a:ext uri="{FF2B5EF4-FFF2-40B4-BE49-F238E27FC236}">
                  <a16:creationId xmlns:a16="http://schemas.microsoft.com/office/drawing/2014/main" id="{E374ED55-7BFE-2D32-58D9-59D76F8CFCEA}"/>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76;p43">
              <a:extLst>
                <a:ext uri="{FF2B5EF4-FFF2-40B4-BE49-F238E27FC236}">
                  <a16:creationId xmlns:a16="http://schemas.microsoft.com/office/drawing/2014/main" id="{DDDD5168-03DD-06C4-8560-4D23E84BE526}"/>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77;p43">
              <a:extLst>
                <a:ext uri="{FF2B5EF4-FFF2-40B4-BE49-F238E27FC236}">
                  <a16:creationId xmlns:a16="http://schemas.microsoft.com/office/drawing/2014/main" id="{98AC3AAE-2891-73C6-77F2-C943936B2FC7}"/>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78;p43">
              <a:extLst>
                <a:ext uri="{FF2B5EF4-FFF2-40B4-BE49-F238E27FC236}">
                  <a16:creationId xmlns:a16="http://schemas.microsoft.com/office/drawing/2014/main" id="{8EB0E5FC-40F3-52C7-D877-05F8912168A3}"/>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79;p43">
              <a:extLst>
                <a:ext uri="{FF2B5EF4-FFF2-40B4-BE49-F238E27FC236}">
                  <a16:creationId xmlns:a16="http://schemas.microsoft.com/office/drawing/2014/main" id="{53C4D900-25E3-F063-9A63-A2211C57632B}"/>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80;p43">
              <a:extLst>
                <a:ext uri="{FF2B5EF4-FFF2-40B4-BE49-F238E27FC236}">
                  <a16:creationId xmlns:a16="http://schemas.microsoft.com/office/drawing/2014/main" id="{EA19D719-CAE5-1A21-AD5D-F4356F0F9F5C}"/>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81;p43">
              <a:extLst>
                <a:ext uri="{FF2B5EF4-FFF2-40B4-BE49-F238E27FC236}">
                  <a16:creationId xmlns:a16="http://schemas.microsoft.com/office/drawing/2014/main" id="{9178D913-730B-45D3-FEE9-2A268E778C39}"/>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0"/>
          <p:cNvSpPr txBox="1">
            <a:spLocks noGrp="1"/>
          </p:cNvSpPr>
          <p:nvPr>
            <p:ph type="title"/>
          </p:nvPr>
        </p:nvSpPr>
        <p:spPr>
          <a:xfrm>
            <a:off x="725350" y="542250"/>
            <a:ext cx="7704000" cy="572700"/>
          </a:xfrm>
          <a:prstGeom prst="rect">
            <a:avLst/>
          </a:prstGeom>
        </p:spPr>
        <p:txBody>
          <a:bodyPr spcFirstLastPara="1" wrap="square" lIns="91425" tIns="91425" rIns="91425" bIns="91425" anchor="ctr" anchorCtr="0">
            <a:noAutofit/>
          </a:bodyPr>
          <a:lstStyle/>
          <a:p>
            <a:pPr>
              <a:lnSpc>
                <a:spcPct val="115000"/>
              </a:lnSpc>
            </a:pPr>
            <a:r>
              <a:rPr lang="en-US" sz="2800" dirty="0"/>
              <a:t>Distribution of Restaurant Types:</a:t>
            </a:r>
            <a:br>
              <a:rPr lang="en-US" sz="2800" dirty="0"/>
            </a:br>
            <a:endParaRPr dirty="0"/>
          </a:p>
        </p:txBody>
      </p:sp>
      <p:grpSp>
        <p:nvGrpSpPr>
          <p:cNvPr id="582" name="Google Shape;582;p40"/>
          <p:cNvGrpSpPr/>
          <p:nvPr/>
        </p:nvGrpSpPr>
        <p:grpSpPr>
          <a:xfrm>
            <a:off x="761635" y="366856"/>
            <a:ext cx="7704093" cy="577207"/>
            <a:chOff x="3667800" y="1583575"/>
            <a:chExt cx="4756200" cy="577207"/>
          </a:xfrm>
        </p:grpSpPr>
        <p:cxnSp>
          <p:nvCxnSpPr>
            <p:cNvPr id="583" name="Google Shape;583;p40"/>
            <p:cNvCxnSpPr/>
            <p:nvPr/>
          </p:nvCxnSpPr>
          <p:spPr>
            <a:xfrm>
              <a:off x="3667800" y="1583575"/>
              <a:ext cx="4756200" cy="0"/>
            </a:xfrm>
            <a:prstGeom prst="straightConnector1">
              <a:avLst/>
            </a:prstGeom>
            <a:noFill/>
            <a:ln w="38100" cap="flat" cmpd="sng">
              <a:solidFill>
                <a:schemeClr val="lt2"/>
              </a:solidFill>
              <a:prstDash val="solid"/>
              <a:round/>
              <a:headEnd type="none" w="med" len="med"/>
              <a:tailEnd type="none" w="med" len="med"/>
            </a:ln>
          </p:spPr>
        </p:cxnSp>
        <p:cxnSp>
          <p:nvCxnSpPr>
            <p:cNvPr id="584" name="Google Shape;584;p40"/>
            <p:cNvCxnSpPr/>
            <p:nvPr/>
          </p:nvCxnSpPr>
          <p:spPr>
            <a:xfrm>
              <a:off x="3667800" y="2160782"/>
              <a:ext cx="4756200" cy="0"/>
            </a:xfrm>
            <a:prstGeom prst="straightConnector1">
              <a:avLst/>
            </a:prstGeom>
            <a:noFill/>
            <a:ln w="38100" cap="flat" cmpd="sng">
              <a:solidFill>
                <a:schemeClr val="lt2"/>
              </a:solidFill>
              <a:prstDash val="solid"/>
              <a:round/>
              <a:headEnd type="none" w="med" len="med"/>
              <a:tailEnd type="none" w="med" len="med"/>
            </a:ln>
          </p:spPr>
        </p:cxnSp>
      </p:grpSp>
      <p:sp>
        <p:nvSpPr>
          <p:cNvPr id="589" name="Google Shape;589;p40"/>
          <p:cNvSpPr/>
          <p:nvPr/>
        </p:nvSpPr>
        <p:spPr>
          <a:xfrm>
            <a:off x="7067565" y="1724356"/>
            <a:ext cx="376472" cy="341212"/>
          </a:xfrm>
          <a:custGeom>
            <a:avLst/>
            <a:gdLst/>
            <a:ahLst/>
            <a:cxnLst/>
            <a:rect l="l" t="t" r="r" b="b"/>
            <a:pathLst>
              <a:path w="10741" h="9735" extrusionOk="0">
                <a:moveTo>
                  <a:pt x="3859" y="2358"/>
                </a:moveTo>
                <a:cubicBezTo>
                  <a:pt x="4049" y="2596"/>
                  <a:pt x="4311" y="2905"/>
                  <a:pt x="4525" y="3239"/>
                </a:cubicBezTo>
                <a:cubicBezTo>
                  <a:pt x="4192" y="4072"/>
                  <a:pt x="4121" y="4787"/>
                  <a:pt x="4311" y="5382"/>
                </a:cubicBezTo>
                <a:cubicBezTo>
                  <a:pt x="4478" y="5930"/>
                  <a:pt x="4859" y="6335"/>
                  <a:pt x="5454" y="6621"/>
                </a:cubicBezTo>
                <a:cubicBezTo>
                  <a:pt x="5216" y="6930"/>
                  <a:pt x="4787" y="7168"/>
                  <a:pt x="4168" y="7287"/>
                </a:cubicBezTo>
                <a:cubicBezTo>
                  <a:pt x="3978" y="7335"/>
                  <a:pt x="3811" y="7359"/>
                  <a:pt x="3644" y="7383"/>
                </a:cubicBezTo>
                <a:cubicBezTo>
                  <a:pt x="3620" y="6573"/>
                  <a:pt x="3668" y="5763"/>
                  <a:pt x="3906" y="4954"/>
                </a:cubicBezTo>
                <a:cubicBezTo>
                  <a:pt x="3964" y="4735"/>
                  <a:pt x="3783" y="4588"/>
                  <a:pt x="3611" y="4588"/>
                </a:cubicBezTo>
                <a:cubicBezTo>
                  <a:pt x="3501" y="4588"/>
                  <a:pt x="3396" y="4648"/>
                  <a:pt x="3358" y="4787"/>
                </a:cubicBezTo>
                <a:cubicBezTo>
                  <a:pt x="3120" y="5668"/>
                  <a:pt x="3073" y="6549"/>
                  <a:pt x="3073" y="7430"/>
                </a:cubicBezTo>
                <a:lnTo>
                  <a:pt x="3001" y="7430"/>
                </a:lnTo>
                <a:cubicBezTo>
                  <a:pt x="2477" y="7430"/>
                  <a:pt x="1549" y="7311"/>
                  <a:pt x="1310" y="6573"/>
                </a:cubicBezTo>
                <a:cubicBezTo>
                  <a:pt x="906" y="5358"/>
                  <a:pt x="2311" y="3596"/>
                  <a:pt x="3859" y="2358"/>
                </a:cubicBezTo>
                <a:close/>
                <a:moveTo>
                  <a:pt x="6764" y="0"/>
                </a:moveTo>
                <a:lnTo>
                  <a:pt x="6502" y="262"/>
                </a:lnTo>
                <a:cubicBezTo>
                  <a:pt x="6478" y="310"/>
                  <a:pt x="5811" y="1024"/>
                  <a:pt x="5192" y="2001"/>
                </a:cubicBezTo>
                <a:cubicBezTo>
                  <a:pt x="5121" y="2120"/>
                  <a:pt x="5049" y="2263"/>
                  <a:pt x="4978" y="2382"/>
                </a:cubicBezTo>
                <a:cubicBezTo>
                  <a:pt x="4573" y="1858"/>
                  <a:pt x="4240" y="1500"/>
                  <a:pt x="4240" y="1477"/>
                </a:cubicBezTo>
                <a:lnTo>
                  <a:pt x="3978" y="1191"/>
                </a:lnTo>
                <a:lnTo>
                  <a:pt x="3668" y="1429"/>
                </a:lnTo>
                <a:cubicBezTo>
                  <a:pt x="1239" y="3215"/>
                  <a:pt x="1" y="5335"/>
                  <a:pt x="501" y="6835"/>
                </a:cubicBezTo>
                <a:cubicBezTo>
                  <a:pt x="787" y="7764"/>
                  <a:pt x="1715" y="8288"/>
                  <a:pt x="3001" y="8288"/>
                </a:cubicBezTo>
                <a:lnTo>
                  <a:pt x="3120" y="8288"/>
                </a:lnTo>
                <a:cubicBezTo>
                  <a:pt x="3144" y="8669"/>
                  <a:pt x="3168" y="9073"/>
                  <a:pt x="3192" y="9454"/>
                </a:cubicBezTo>
                <a:cubicBezTo>
                  <a:pt x="3204" y="9639"/>
                  <a:pt x="3363" y="9735"/>
                  <a:pt x="3510" y="9735"/>
                </a:cubicBezTo>
                <a:cubicBezTo>
                  <a:pt x="3647" y="9735"/>
                  <a:pt x="3775" y="9651"/>
                  <a:pt x="3763" y="9478"/>
                </a:cubicBezTo>
                <a:cubicBezTo>
                  <a:pt x="3740" y="9050"/>
                  <a:pt x="3692" y="8645"/>
                  <a:pt x="3668" y="8240"/>
                </a:cubicBezTo>
                <a:cubicBezTo>
                  <a:pt x="3882" y="8216"/>
                  <a:pt x="4121" y="8192"/>
                  <a:pt x="4359" y="8145"/>
                </a:cubicBezTo>
                <a:cubicBezTo>
                  <a:pt x="5311" y="7930"/>
                  <a:pt x="5954" y="7525"/>
                  <a:pt x="6288" y="6906"/>
                </a:cubicBezTo>
                <a:cubicBezTo>
                  <a:pt x="6335" y="6906"/>
                  <a:pt x="6359" y="6930"/>
                  <a:pt x="6383" y="6930"/>
                </a:cubicBezTo>
                <a:cubicBezTo>
                  <a:pt x="6573" y="6978"/>
                  <a:pt x="6740" y="7002"/>
                  <a:pt x="6931" y="7025"/>
                </a:cubicBezTo>
                <a:cubicBezTo>
                  <a:pt x="6931" y="6882"/>
                  <a:pt x="6954" y="6740"/>
                  <a:pt x="6954" y="6597"/>
                </a:cubicBezTo>
                <a:cubicBezTo>
                  <a:pt x="6954" y="6454"/>
                  <a:pt x="6954" y="6311"/>
                  <a:pt x="6954" y="6168"/>
                </a:cubicBezTo>
                <a:cubicBezTo>
                  <a:pt x="6954" y="5382"/>
                  <a:pt x="6859" y="4596"/>
                  <a:pt x="6740" y="3810"/>
                </a:cubicBezTo>
                <a:cubicBezTo>
                  <a:pt x="6716" y="3644"/>
                  <a:pt x="6812" y="3548"/>
                  <a:pt x="6931" y="3548"/>
                </a:cubicBezTo>
                <a:cubicBezTo>
                  <a:pt x="6907" y="3596"/>
                  <a:pt x="6883" y="3668"/>
                  <a:pt x="6907" y="3739"/>
                </a:cubicBezTo>
                <a:cubicBezTo>
                  <a:pt x="7145" y="4549"/>
                  <a:pt x="7193" y="5382"/>
                  <a:pt x="7169" y="6192"/>
                </a:cubicBezTo>
                <a:cubicBezTo>
                  <a:pt x="7169" y="6335"/>
                  <a:pt x="7169" y="6478"/>
                  <a:pt x="7169" y="6621"/>
                </a:cubicBezTo>
                <a:cubicBezTo>
                  <a:pt x="7169" y="6763"/>
                  <a:pt x="7145" y="6906"/>
                  <a:pt x="7145" y="7049"/>
                </a:cubicBezTo>
                <a:cubicBezTo>
                  <a:pt x="7121" y="7454"/>
                  <a:pt x="7074" y="7859"/>
                  <a:pt x="7050" y="8264"/>
                </a:cubicBezTo>
                <a:cubicBezTo>
                  <a:pt x="7050" y="8407"/>
                  <a:pt x="7121" y="8478"/>
                  <a:pt x="7216" y="8502"/>
                </a:cubicBezTo>
                <a:cubicBezTo>
                  <a:pt x="7253" y="8517"/>
                  <a:pt x="7291" y="8525"/>
                  <a:pt x="7330" y="8525"/>
                </a:cubicBezTo>
                <a:cubicBezTo>
                  <a:pt x="7467" y="8525"/>
                  <a:pt x="7603" y="8426"/>
                  <a:pt x="7621" y="8240"/>
                </a:cubicBezTo>
                <a:cubicBezTo>
                  <a:pt x="7645" y="7859"/>
                  <a:pt x="7669" y="7478"/>
                  <a:pt x="7693" y="7073"/>
                </a:cubicBezTo>
                <a:cubicBezTo>
                  <a:pt x="7717" y="7073"/>
                  <a:pt x="7717" y="7097"/>
                  <a:pt x="7740" y="7097"/>
                </a:cubicBezTo>
                <a:cubicBezTo>
                  <a:pt x="9026" y="7097"/>
                  <a:pt x="9955" y="6549"/>
                  <a:pt x="10241" y="5644"/>
                </a:cubicBezTo>
                <a:cubicBezTo>
                  <a:pt x="10741" y="4144"/>
                  <a:pt x="9503" y="2024"/>
                  <a:pt x="7074" y="214"/>
                </a:cubicBezTo>
                <a:lnTo>
                  <a:pt x="67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1725825" y="1689975"/>
            <a:ext cx="324761" cy="341224"/>
          </a:xfrm>
          <a:custGeom>
            <a:avLst/>
            <a:gdLst/>
            <a:ahLst/>
            <a:cxnLst/>
            <a:rect l="l" t="t" r="r" b="b"/>
            <a:pathLst>
              <a:path w="9265" h="10788" extrusionOk="0">
                <a:moveTo>
                  <a:pt x="4407" y="2262"/>
                </a:moveTo>
                <a:lnTo>
                  <a:pt x="4407" y="2262"/>
                </a:lnTo>
                <a:cubicBezTo>
                  <a:pt x="4240" y="2643"/>
                  <a:pt x="4121" y="3072"/>
                  <a:pt x="4049" y="3477"/>
                </a:cubicBezTo>
                <a:cubicBezTo>
                  <a:pt x="4049" y="3501"/>
                  <a:pt x="4049" y="3524"/>
                  <a:pt x="4049" y="3548"/>
                </a:cubicBezTo>
                <a:cubicBezTo>
                  <a:pt x="3954" y="3501"/>
                  <a:pt x="3835" y="3453"/>
                  <a:pt x="3716" y="3382"/>
                </a:cubicBezTo>
                <a:cubicBezTo>
                  <a:pt x="3668" y="3352"/>
                  <a:pt x="3620" y="3339"/>
                  <a:pt x="3575" y="3339"/>
                </a:cubicBezTo>
                <a:cubicBezTo>
                  <a:pt x="3332" y="3339"/>
                  <a:pt x="3169" y="3721"/>
                  <a:pt x="3430" y="3882"/>
                </a:cubicBezTo>
                <a:cubicBezTo>
                  <a:pt x="3759" y="4066"/>
                  <a:pt x="4096" y="4170"/>
                  <a:pt x="4436" y="4170"/>
                </a:cubicBezTo>
                <a:cubicBezTo>
                  <a:pt x="4710" y="4170"/>
                  <a:pt x="4987" y="4102"/>
                  <a:pt x="5264" y="3953"/>
                </a:cubicBezTo>
                <a:cubicBezTo>
                  <a:pt x="5551" y="3830"/>
                  <a:pt x="5379" y="3443"/>
                  <a:pt x="5114" y="3443"/>
                </a:cubicBezTo>
                <a:cubicBezTo>
                  <a:pt x="5071" y="3443"/>
                  <a:pt x="5025" y="3454"/>
                  <a:pt x="4978" y="3477"/>
                </a:cubicBezTo>
                <a:cubicBezTo>
                  <a:pt x="4931" y="3501"/>
                  <a:pt x="4859" y="3524"/>
                  <a:pt x="4811" y="3548"/>
                </a:cubicBezTo>
                <a:cubicBezTo>
                  <a:pt x="4883" y="3120"/>
                  <a:pt x="5026" y="2715"/>
                  <a:pt x="5192" y="2334"/>
                </a:cubicBezTo>
                <a:cubicBezTo>
                  <a:pt x="5383" y="2381"/>
                  <a:pt x="5574" y="2429"/>
                  <a:pt x="5764" y="2524"/>
                </a:cubicBezTo>
                <a:cubicBezTo>
                  <a:pt x="5788" y="2524"/>
                  <a:pt x="5835" y="2548"/>
                  <a:pt x="5859" y="2548"/>
                </a:cubicBezTo>
                <a:cubicBezTo>
                  <a:pt x="5883" y="2572"/>
                  <a:pt x="5931" y="2572"/>
                  <a:pt x="5955" y="2596"/>
                </a:cubicBezTo>
                <a:cubicBezTo>
                  <a:pt x="5955" y="2667"/>
                  <a:pt x="5955" y="2739"/>
                  <a:pt x="5978" y="2834"/>
                </a:cubicBezTo>
                <a:cubicBezTo>
                  <a:pt x="6097" y="3263"/>
                  <a:pt x="6621" y="3739"/>
                  <a:pt x="7550" y="3977"/>
                </a:cubicBezTo>
                <a:cubicBezTo>
                  <a:pt x="7574" y="4025"/>
                  <a:pt x="7598" y="4072"/>
                  <a:pt x="7598" y="4096"/>
                </a:cubicBezTo>
                <a:cubicBezTo>
                  <a:pt x="7622" y="4120"/>
                  <a:pt x="7645" y="4167"/>
                  <a:pt x="7669" y="4191"/>
                </a:cubicBezTo>
                <a:cubicBezTo>
                  <a:pt x="8003" y="4787"/>
                  <a:pt x="8169" y="5453"/>
                  <a:pt x="8169" y="6168"/>
                </a:cubicBezTo>
                <a:cubicBezTo>
                  <a:pt x="8169" y="8311"/>
                  <a:pt x="6502" y="10050"/>
                  <a:pt x="4454" y="10050"/>
                </a:cubicBezTo>
                <a:cubicBezTo>
                  <a:pt x="2406" y="10050"/>
                  <a:pt x="739" y="8311"/>
                  <a:pt x="739" y="6168"/>
                </a:cubicBezTo>
                <a:cubicBezTo>
                  <a:pt x="739" y="4025"/>
                  <a:pt x="2382" y="2286"/>
                  <a:pt x="4407" y="2262"/>
                </a:cubicBezTo>
                <a:close/>
                <a:moveTo>
                  <a:pt x="6173" y="1"/>
                </a:moveTo>
                <a:cubicBezTo>
                  <a:pt x="6092" y="1"/>
                  <a:pt x="6007" y="29"/>
                  <a:pt x="5931" y="95"/>
                </a:cubicBezTo>
                <a:cubicBezTo>
                  <a:pt x="5454" y="524"/>
                  <a:pt x="5073" y="1000"/>
                  <a:pt x="4764" y="1524"/>
                </a:cubicBezTo>
                <a:lnTo>
                  <a:pt x="4454" y="1524"/>
                </a:lnTo>
                <a:cubicBezTo>
                  <a:pt x="2001" y="1524"/>
                  <a:pt x="1" y="3596"/>
                  <a:pt x="1" y="6168"/>
                </a:cubicBezTo>
                <a:cubicBezTo>
                  <a:pt x="1" y="8716"/>
                  <a:pt x="2001" y="10788"/>
                  <a:pt x="4454" y="10788"/>
                </a:cubicBezTo>
                <a:cubicBezTo>
                  <a:pt x="6907" y="10788"/>
                  <a:pt x="8908" y="8716"/>
                  <a:pt x="8908" y="6168"/>
                </a:cubicBezTo>
                <a:cubicBezTo>
                  <a:pt x="8908" y="5501"/>
                  <a:pt x="8788" y="4906"/>
                  <a:pt x="8550" y="4334"/>
                </a:cubicBezTo>
                <a:cubicBezTo>
                  <a:pt x="8550" y="4310"/>
                  <a:pt x="8527" y="4263"/>
                  <a:pt x="8503" y="4239"/>
                </a:cubicBezTo>
                <a:cubicBezTo>
                  <a:pt x="8503" y="4215"/>
                  <a:pt x="8479" y="4167"/>
                  <a:pt x="8479" y="4144"/>
                </a:cubicBezTo>
                <a:lnTo>
                  <a:pt x="8479" y="4144"/>
                </a:lnTo>
                <a:cubicBezTo>
                  <a:pt x="8669" y="4167"/>
                  <a:pt x="8860" y="4167"/>
                  <a:pt x="9074" y="4167"/>
                </a:cubicBezTo>
                <a:lnTo>
                  <a:pt x="9265" y="4167"/>
                </a:lnTo>
                <a:cubicBezTo>
                  <a:pt x="9169" y="3644"/>
                  <a:pt x="8693" y="1262"/>
                  <a:pt x="7479" y="1262"/>
                </a:cubicBezTo>
                <a:cubicBezTo>
                  <a:pt x="7288" y="1262"/>
                  <a:pt x="7050" y="1334"/>
                  <a:pt x="6812" y="1476"/>
                </a:cubicBezTo>
                <a:cubicBezTo>
                  <a:pt x="6574" y="1619"/>
                  <a:pt x="6407" y="1762"/>
                  <a:pt x="6264" y="1929"/>
                </a:cubicBezTo>
                <a:cubicBezTo>
                  <a:pt x="6216" y="1905"/>
                  <a:pt x="6193" y="1881"/>
                  <a:pt x="6169" y="1881"/>
                </a:cubicBezTo>
                <a:cubicBezTo>
                  <a:pt x="6145" y="1857"/>
                  <a:pt x="6097" y="1857"/>
                  <a:pt x="6074" y="1834"/>
                </a:cubicBezTo>
                <a:cubicBezTo>
                  <a:pt x="5907" y="1762"/>
                  <a:pt x="5740" y="1715"/>
                  <a:pt x="5550" y="1667"/>
                </a:cubicBezTo>
                <a:cubicBezTo>
                  <a:pt x="5812" y="1286"/>
                  <a:pt x="6097" y="929"/>
                  <a:pt x="6455" y="619"/>
                </a:cubicBezTo>
                <a:cubicBezTo>
                  <a:pt x="6735" y="376"/>
                  <a:pt x="6472" y="1"/>
                  <a:pt x="6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D24CDF98-A2CF-6C87-58FC-6ADCB32594BA}"/>
              </a:ext>
            </a:extLst>
          </p:cNvPr>
          <p:cNvSpPr txBox="1"/>
          <p:nvPr/>
        </p:nvSpPr>
        <p:spPr>
          <a:xfrm>
            <a:off x="905163" y="1094743"/>
            <a:ext cx="4050146" cy="2031325"/>
          </a:xfrm>
          <a:prstGeom prst="rect">
            <a:avLst/>
          </a:prstGeom>
          <a:noFill/>
        </p:spPr>
        <p:txBody>
          <a:bodyPr wrap="square" rtlCol="0">
            <a:spAutoFit/>
          </a:bodyPr>
          <a:lstStyle/>
          <a:p>
            <a:endParaRPr lang="en-US" sz="1400" dirty="0"/>
          </a:p>
          <a:p>
            <a:r>
              <a:rPr lang="en-US" sz="1400" dirty="0"/>
              <a:t>  - Food Court (FC) most common, </a:t>
            </a:r>
          </a:p>
          <a:p>
            <a:r>
              <a:rPr lang="en-US" dirty="0"/>
              <a:t>  </a:t>
            </a:r>
            <a:r>
              <a:rPr lang="en-US" sz="1400" dirty="0"/>
              <a:t>- </a:t>
            </a:r>
            <a:r>
              <a:rPr lang="en-US" dirty="0"/>
              <a:t> </a:t>
            </a:r>
            <a:r>
              <a:rPr lang="en-US" sz="1400" dirty="0"/>
              <a:t>Drive Thru (DT)</a:t>
            </a:r>
          </a:p>
          <a:p>
            <a:r>
              <a:rPr lang="en-US" sz="1400" dirty="0"/>
              <a:t>  -  Inline (IL)</a:t>
            </a:r>
          </a:p>
          <a:p>
            <a:endParaRPr lang="en-US" sz="1400" dirty="0"/>
          </a:p>
          <a:p>
            <a:r>
              <a:rPr lang="en-US" sz="1400" dirty="0"/>
              <a:t>- </a:t>
            </a:r>
            <a:r>
              <a:rPr lang="en-US" sz="1400" b="1" dirty="0"/>
              <a:t>Revenue Insights</a:t>
            </a:r>
            <a:r>
              <a:rPr lang="en-US" sz="1400" dirty="0"/>
              <a:t>:</a:t>
            </a:r>
          </a:p>
          <a:p>
            <a:r>
              <a:rPr lang="en-US" sz="1400" dirty="0"/>
              <a:t>  - Highest total and mean revenue for Food Court (FC) restaurants.</a:t>
            </a:r>
          </a:p>
          <a:p>
            <a:endParaRPr lang="en-US" dirty="0"/>
          </a:p>
        </p:txBody>
      </p:sp>
      <p:pic>
        <p:nvPicPr>
          <p:cNvPr id="3" name="Picture 2">
            <a:extLst>
              <a:ext uri="{FF2B5EF4-FFF2-40B4-BE49-F238E27FC236}">
                <a16:creationId xmlns:a16="http://schemas.microsoft.com/office/drawing/2014/main" id="{87D1FA80-EAC0-A7A0-4D71-3B257C09D1BF}"/>
              </a:ext>
            </a:extLst>
          </p:cNvPr>
          <p:cNvPicPr>
            <a:picLocks noChangeAspect="1"/>
          </p:cNvPicPr>
          <p:nvPr/>
        </p:nvPicPr>
        <p:blipFill>
          <a:blip r:embed="rId3"/>
          <a:stretch>
            <a:fillRect/>
          </a:stretch>
        </p:blipFill>
        <p:spPr>
          <a:xfrm>
            <a:off x="5264727" y="1659434"/>
            <a:ext cx="3043997" cy="23731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38"/>
          <p:cNvGrpSpPr/>
          <p:nvPr/>
        </p:nvGrpSpPr>
        <p:grpSpPr>
          <a:xfrm>
            <a:off x="631669" y="1116475"/>
            <a:ext cx="355757" cy="2914628"/>
            <a:chOff x="631669" y="1116475"/>
            <a:chExt cx="355757" cy="2914628"/>
          </a:xfrm>
        </p:grpSpPr>
        <p:cxnSp>
          <p:nvCxnSpPr>
            <p:cNvPr id="509" name="Google Shape;509;p38"/>
            <p:cNvCxnSpPr>
              <a:endCxn id="510" idx="0"/>
            </p:cNvCxnSpPr>
            <p:nvPr/>
          </p:nvCxnSpPr>
          <p:spPr>
            <a:xfrm>
              <a:off x="809550" y="1116475"/>
              <a:ext cx="0" cy="1569600"/>
            </a:xfrm>
            <a:prstGeom prst="straightConnector1">
              <a:avLst/>
            </a:prstGeom>
            <a:noFill/>
            <a:ln w="38100" cap="flat" cmpd="sng">
              <a:solidFill>
                <a:schemeClr val="lt2"/>
              </a:solidFill>
              <a:prstDash val="solid"/>
              <a:round/>
              <a:headEnd type="none" w="med" len="med"/>
              <a:tailEnd type="none" w="med" len="med"/>
            </a:ln>
          </p:spPr>
        </p:cxnSp>
        <p:cxnSp>
          <p:nvCxnSpPr>
            <p:cNvPr id="511" name="Google Shape;511;p38"/>
            <p:cNvCxnSpPr>
              <a:stCxn id="510" idx="2"/>
            </p:cNvCxnSpPr>
            <p:nvPr/>
          </p:nvCxnSpPr>
          <p:spPr>
            <a:xfrm>
              <a:off x="809550" y="2864825"/>
              <a:ext cx="0" cy="1020300"/>
            </a:xfrm>
            <a:prstGeom prst="straightConnector1">
              <a:avLst/>
            </a:prstGeom>
            <a:noFill/>
            <a:ln w="38100" cap="flat" cmpd="sng">
              <a:solidFill>
                <a:schemeClr val="lt2"/>
              </a:solidFill>
              <a:prstDash val="solid"/>
              <a:round/>
              <a:headEnd type="none" w="med" len="med"/>
              <a:tailEnd type="none" w="med" len="med"/>
            </a:ln>
          </p:spPr>
        </p:cxnSp>
        <p:sp>
          <p:nvSpPr>
            <p:cNvPr id="512" name="Google Shape;512;p38"/>
            <p:cNvSpPr/>
            <p:nvPr/>
          </p:nvSpPr>
          <p:spPr>
            <a:xfrm>
              <a:off x="631669" y="1461627"/>
              <a:ext cx="355757" cy="338651"/>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31669" y="2594527"/>
              <a:ext cx="355757" cy="338651"/>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31669" y="3692452"/>
              <a:ext cx="355757" cy="338651"/>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38"/>
          <p:cNvSpPr txBox="1">
            <a:spLocks noGrp="1"/>
          </p:cNvSpPr>
          <p:nvPr>
            <p:ph type="title"/>
          </p:nvPr>
        </p:nvSpPr>
        <p:spPr>
          <a:xfrm>
            <a:off x="720000" y="542381"/>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The bar charts provide insights into the revenue distribution across different city groups.</a:t>
            </a:r>
            <a:endParaRPr sz="1100" dirty="0"/>
          </a:p>
        </p:txBody>
      </p:sp>
      <p:pic>
        <p:nvPicPr>
          <p:cNvPr id="3" name="Picture 2">
            <a:extLst>
              <a:ext uri="{FF2B5EF4-FFF2-40B4-BE49-F238E27FC236}">
                <a16:creationId xmlns:a16="http://schemas.microsoft.com/office/drawing/2014/main" id="{4C2B566D-9C6D-BBBE-D695-B5EEE6BCC5DE}"/>
              </a:ext>
            </a:extLst>
          </p:cNvPr>
          <p:cNvPicPr>
            <a:picLocks noChangeAspect="1"/>
          </p:cNvPicPr>
          <p:nvPr/>
        </p:nvPicPr>
        <p:blipFill>
          <a:blip r:embed="rId3"/>
          <a:stretch>
            <a:fillRect/>
          </a:stretch>
        </p:blipFill>
        <p:spPr>
          <a:xfrm>
            <a:off x="4003580" y="1435719"/>
            <a:ext cx="4784166" cy="2994918"/>
          </a:xfrm>
          <a:prstGeom prst="rect">
            <a:avLst/>
          </a:prstGeom>
        </p:spPr>
      </p:pic>
      <p:sp>
        <p:nvSpPr>
          <p:cNvPr id="4" name="TextBox 3">
            <a:extLst>
              <a:ext uri="{FF2B5EF4-FFF2-40B4-BE49-F238E27FC236}">
                <a16:creationId xmlns:a16="http://schemas.microsoft.com/office/drawing/2014/main" id="{B820384C-FF9D-D6DF-E9C1-C7CAE0D0A39D}"/>
              </a:ext>
            </a:extLst>
          </p:cNvPr>
          <p:cNvSpPr txBox="1"/>
          <p:nvPr/>
        </p:nvSpPr>
        <p:spPr>
          <a:xfrm>
            <a:off x="1000329" y="1224706"/>
            <a:ext cx="2812473" cy="3539430"/>
          </a:xfrm>
          <a:prstGeom prst="rect">
            <a:avLst/>
          </a:prstGeom>
          <a:noFill/>
        </p:spPr>
        <p:txBody>
          <a:bodyPr wrap="square" rtlCol="0">
            <a:spAutoFit/>
          </a:bodyPr>
          <a:lstStyle/>
          <a:p>
            <a:r>
              <a:rPr lang="en-US" b="1" dirty="0"/>
              <a:t>Sum of Revenue by City Group</a:t>
            </a:r>
            <a:r>
              <a:rPr lang="en-US" dirty="0"/>
              <a:t>:</a:t>
            </a:r>
          </a:p>
          <a:p>
            <a:r>
              <a:rPr lang="en-US" dirty="0"/>
              <a:t>“Big Cities” contribute significantly more to the overall revenue compared to the “Other” category.</a:t>
            </a:r>
          </a:p>
          <a:p>
            <a:endParaRPr lang="en-US" dirty="0"/>
          </a:p>
          <a:p>
            <a:r>
              <a:rPr lang="en-US" b="1" dirty="0"/>
              <a:t>Mean of Revenue by City Group</a:t>
            </a:r>
            <a:r>
              <a:rPr lang="en-US" dirty="0"/>
              <a:t>:</a:t>
            </a:r>
          </a:p>
          <a:p>
            <a:r>
              <a:rPr lang="en-US" dirty="0"/>
              <a:t>While “Big Cities” still have a higher mean revenue, the “Other” category also performs well.</a:t>
            </a:r>
          </a:p>
          <a:p>
            <a:endParaRPr lang="en-US" dirty="0"/>
          </a:p>
          <a:p>
            <a:r>
              <a:rPr lang="en-US" b="1" dirty="0"/>
              <a:t>Revenue Insights</a:t>
            </a:r>
            <a:r>
              <a:rPr lang="en-US" dirty="0"/>
              <a:t>:</a:t>
            </a:r>
          </a:p>
          <a:p>
            <a:r>
              <a:rPr lang="en-US" dirty="0"/>
              <a:t>  - Higher total and mean revenue in Big Cities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grpSp>
        <p:nvGrpSpPr>
          <p:cNvPr id="988" name="Google Shape;988;p52"/>
          <p:cNvGrpSpPr/>
          <p:nvPr/>
        </p:nvGrpSpPr>
        <p:grpSpPr>
          <a:xfrm>
            <a:off x="463272" y="2105761"/>
            <a:ext cx="3889378" cy="2311602"/>
            <a:chOff x="4153325" y="1039015"/>
            <a:chExt cx="3889378" cy="2311602"/>
          </a:xfrm>
        </p:grpSpPr>
        <p:cxnSp>
          <p:nvCxnSpPr>
            <p:cNvPr id="989" name="Google Shape;989;p52"/>
            <p:cNvCxnSpPr/>
            <p:nvPr/>
          </p:nvCxnSpPr>
          <p:spPr>
            <a:xfrm>
              <a:off x="4154099" y="3350617"/>
              <a:ext cx="3856200" cy="0"/>
            </a:xfrm>
            <a:prstGeom prst="straightConnector1">
              <a:avLst/>
            </a:prstGeom>
            <a:noFill/>
            <a:ln w="38100" cap="flat" cmpd="sng">
              <a:solidFill>
                <a:schemeClr val="lt2"/>
              </a:solidFill>
              <a:prstDash val="solid"/>
              <a:round/>
              <a:headEnd type="none" w="med" len="med"/>
              <a:tailEnd type="none" w="med" len="med"/>
            </a:ln>
          </p:spPr>
        </p:cxnSp>
        <p:grpSp>
          <p:nvGrpSpPr>
            <p:cNvPr id="990" name="Google Shape;990;p52"/>
            <p:cNvGrpSpPr/>
            <p:nvPr/>
          </p:nvGrpSpPr>
          <p:grpSpPr>
            <a:xfrm>
              <a:off x="4153325" y="1039015"/>
              <a:ext cx="3889378" cy="283322"/>
              <a:chOff x="4153325" y="1168827"/>
              <a:chExt cx="3889378" cy="283322"/>
            </a:xfrm>
          </p:grpSpPr>
          <p:cxnSp>
            <p:nvCxnSpPr>
              <p:cNvPr id="991" name="Google Shape;991;p52"/>
              <p:cNvCxnSpPr/>
              <p:nvPr/>
            </p:nvCxnSpPr>
            <p:spPr>
              <a:xfrm>
                <a:off x="4154099" y="1452149"/>
                <a:ext cx="3856200" cy="0"/>
              </a:xfrm>
              <a:prstGeom prst="straightConnector1">
                <a:avLst/>
              </a:prstGeom>
              <a:noFill/>
              <a:ln w="38100" cap="flat" cmpd="sng">
                <a:solidFill>
                  <a:schemeClr val="lt2"/>
                </a:solidFill>
                <a:prstDash val="solid"/>
                <a:round/>
                <a:headEnd type="none" w="med" len="med"/>
                <a:tailEnd type="none" w="med" len="med"/>
              </a:ln>
            </p:spPr>
          </p:cxnSp>
          <p:grpSp>
            <p:nvGrpSpPr>
              <p:cNvPr id="992" name="Google Shape;992;p52"/>
              <p:cNvGrpSpPr/>
              <p:nvPr/>
            </p:nvGrpSpPr>
            <p:grpSpPr>
              <a:xfrm>
                <a:off x="4153325" y="1168827"/>
                <a:ext cx="3889378" cy="198997"/>
                <a:chOff x="4534325" y="1013201"/>
                <a:chExt cx="3889378" cy="198997"/>
              </a:xfrm>
            </p:grpSpPr>
            <p:sp>
              <p:nvSpPr>
                <p:cNvPr id="993" name="Google Shape;993;p52"/>
                <p:cNvSpPr/>
                <p:nvPr/>
              </p:nvSpPr>
              <p:spPr>
                <a:xfrm>
                  <a:off x="45343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2"/>
                <p:cNvSpPr/>
                <p:nvPr/>
              </p:nvSpPr>
              <p:spPr>
                <a:xfrm>
                  <a:off x="48689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2"/>
                <p:cNvSpPr/>
                <p:nvPr/>
              </p:nvSpPr>
              <p:spPr>
                <a:xfrm>
                  <a:off x="52034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2"/>
                <p:cNvSpPr/>
                <p:nvPr/>
              </p:nvSpPr>
              <p:spPr>
                <a:xfrm>
                  <a:off x="55380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2"/>
                <p:cNvSpPr/>
                <p:nvPr/>
              </p:nvSpPr>
              <p:spPr>
                <a:xfrm>
                  <a:off x="58726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2"/>
                <p:cNvSpPr/>
                <p:nvPr/>
              </p:nvSpPr>
              <p:spPr>
                <a:xfrm>
                  <a:off x="62072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2"/>
                <p:cNvSpPr/>
                <p:nvPr/>
              </p:nvSpPr>
              <p:spPr>
                <a:xfrm>
                  <a:off x="65417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2"/>
                <p:cNvSpPr/>
                <p:nvPr/>
              </p:nvSpPr>
              <p:spPr>
                <a:xfrm>
                  <a:off x="68763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2"/>
                <p:cNvSpPr/>
                <p:nvPr/>
              </p:nvSpPr>
              <p:spPr>
                <a:xfrm>
                  <a:off x="721092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2"/>
                <p:cNvSpPr/>
                <p:nvPr/>
              </p:nvSpPr>
              <p:spPr>
                <a:xfrm>
                  <a:off x="754550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2"/>
                <p:cNvSpPr/>
                <p:nvPr/>
              </p:nvSpPr>
              <p:spPr>
                <a:xfrm>
                  <a:off x="7880075"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2"/>
                <p:cNvSpPr/>
                <p:nvPr/>
              </p:nvSpPr>
              <p:spPr>
                <a:xfrm>
                  <a:off x="8214650" y="1013201"/>
                  <a:ext cx="209053" cy="198997"/>
                </a:xfrm>
                <a:custGeom>
                  <a:avLst/>
                  <a:gdLst/>
                  <a:ahLst/>
                  <a:cxnLst/>
                  <a:rect l="l" t="t" r="r" b="b"/>
                  <a:pathLst>
                    <a:path w="3056" h="2909" extrusionOk="0">
                      <a:moveTo>
                        <a:pt x="1528" y="0"/>
                      </a:moveTo>
                      <a:lnTo>
                        <a:pt x="1067" y="963"/>
                      </a:lnTo>
                      <a:lnTo>
                        <a:pt x="0" y="1109"/>
                      </a:lnTo>
                      <a:lnTo>
                        <a:pt x="774" y="1841"/>
                      </a:lnTo>
                      <a:lnTo>
                        <a:pt x="586" y="2908"/>
                      </a:lnTo>
                      <a:lnTo>
                        <a:pt x="1528" y="2406"/>
                      </a:lnTo>
                      <a:lnTo>
                        <a:pt x="2469" y="2908"/>
                      </a:lnTo>
                      <a:lnTo>
                        <a:pt x="2281" y="1841"/>
                      </a:lnTo>
                      <a:lnTo>
                        <a:pt x="3055" y="1109"/>
                      </a:lnTo>
                      <a:lnTo>
                        <a:pt x="2009" y="963"/>
                      </a:lnTo>
                      <a:lnTo>
                        <a:pt x="15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005" name="Google Shape;1005;p52"/>
          <p:cNvPicPr preferRelativeResize="0"/>
          <p:nvPr/>
        </p:nvPicPr>
        <p:blipFill>
          <a:blip r:embed="rId3">
            <a:alphaModFix/>
          </a:blip>
          <a:stretch>
            <a:fillRect/>
          </a:stretch>
        </p:blipFill>
        <p:spPr>
          <a:xfrm flipH="1">
            <a:off x="294510" y="295637"/>
            <a:ext cx="1750727" cy="1675744"/>
          </a:xfrm>
          <a:prstGeom prst="rect">
            <a:avLst/>
          </a:prstGeom>
          <a:noFill/>
          <a:ln>
            <a:noFill/>
          </a:ln>
        </p:spPr>
      </p:pic>
      <p:pic>
        <p:nvPicPr>
          <p:cNvPr id="7" name="Picture 6">
            <a:extLst>
              <a:ext uri="{FF2B5EF4-FFF2-40B4-BE49-F238E27FC236}">
                <a16:creationId xmlns:a16="http://schemas.microsoft.com/office/drawing/2014/main" id="{8DF79BFB-6EB7-5D00-91DB-7633B9349A8F}"/>
              </a:ext>
            </a:extLst>
          </p:cNvPr>
          <p:cNvPicPr>
            <a:picLocks noChangeAspect="1"/>
          </p:cNvPicPr>
          <p:nvPr/>
        </p:nvPicPr>
        <p:blipFill>
          <a:blip r:embed="rId4"/>
          <a:stretch>
            <a:fillRect/>
          </a:stretch>
        </p:blipFill>
        <p:spPr>
          <a:xfrm>
            <a:off x="4445768" y="910668"/>
            <a:ext cx="4332908" cy="2788180"/>
          </a:xfrm>
          <a:prstGeom prst="rect">
            <a:avLst/>
          </a:prstGeom>
        </p:spPr>
      </p:pic>
      <p:sp>
        <p:nvSpPr>
          <p:cNvPr id="8" name="TextBox 7">
            <a:extLst>
              <a:ext uri="{FF2B5EF4-FFF2-40B4-BE49-F238E27FC236}">
                <a16:creationId xmlns:a16="http://schemas.microsoft.com/office/drawing/2014/main" id="{3DC9EE43-4AFE-384C-1498-ADEE530B7267}"/>
              </a:ext>
            </a:extLst>
          </p:cNvPr>
          <p:cNvSpPr txBox="1"/>
          <p:nvPr/>
        </p:nvSpPr>
        <p:spPr>
          <a:xfrm>
            <a:off x="484786" y="2452415"/>
            <a:ext cx="3749964" cy="1954381"/>
          </a:xfrm>
          <a:prstGeom prst="rect">
            <a:avLst/>
          </a:prstGeom>
          <a:noFill/>
        </p:spPr>
        <p:txBody>
          <a:bodyPr wrap="square" rtlCol="0">
            <a:spAutoFit/>
          </a:bodyPr>
          <a:lstStyle/>
          <a:p>
            <a:r>
              <a:rPr lang="en-US" sz="1100" b="1" dirty="0"/>
              <a:t>Sum of Revenue by Day</a:t>
            </a:r>
            <a:r>
              <a:rPr lang="en-US" sz="1100" dirty="0"/>
              <a:t>:</a:t>
            </a:r>
          </a:p>
          <a:p>
            <a:r>
              <a:rPr lang="en-US" sz="1100" dirty="0"/>
              <a:t>The top chart represents the total revenue generated by restaurants on each day.</a:t>
            </a:r>
          </a:p>
          <a:p>
            <a:r>
              <a:rPr lang="en-US" sz="1100" dirty="0"/>
              <a:t>Saturday and Friday have the highest sum of revenue, followed by Thursday and Sunday.</a:t>
            </a:r>
          </a:p>
          <a:p>
            <a:endParaRPr lang="en-US" sz="1100" dirty="0"/>
          </a:p>
          <a:p>
            <a:r>
              <a:rPr lang="en-US" sz="1100" b="1" dirty="0"/>
              <a:t>Mean of Revenue by Day</a:t>
            </a:r>
            <a:r>
              <a:rPr lang="en-US" sz="1100" dirty="0"/>
              <a:t>:</a:t>
            </a:r>
          </a:p>
          <a:p>
            <a:r>
              <a:rPr lang="en-US" sz="1100" dirty="0"/>
              <a:t>The bottom chart displays the average revenue per restaurant for each day.</a:t>
            </a:r>
          </a:p>
          <a:p>
            <a:r>
              <a:rPr lang="en-US" sz="1100" dirty="0"/>
              <a:t>Saturday and Friday still have higher mean revenues, while Sunday and Monday also perform well.</a:t>
            </a:r>
          </a:p>
        </p:txBody>
      </p:sp>
    </p:spTree>
  </p:cSld>
  <p:clrMapOvr>
    <a:masterClrMapping/>
  </p:clrMapOvr>
</p:sld>
</file>

<file path=ppt/theme/theme1.xml><?xml version="1.0" encoding="utf-8"?>
<a:theme xmlns:a="http://schemas.openxmlformats.org/drawingml/2006/main" name="Western Food Restaurant by Slidesgo">
  <a:themeElements>
    <a:clrScheme name="Simple Light">
      <a:dk1>
        <a:srgbClr val="372814"/>
      </a:dk1>
      <a:lt1>
        <a:srgbClr val="F6F0E4"/>
      </a:lt1>
      <a:dk2>
        <a:srgbClr val="BB9F70"/>
      </a:dk2>
      <a:lt2>
        <a:srgbClr val="990000"/>
      </a:lt2>
      <a:accent1>
        <a:srgbClr val="FFFFFF"/>
      </a:accent1>
      <a:accent2>
        <a:srgbClr val="FFFFFF"/>
      </a:accent2>
      <a:accent3>
        <a:srgbClr val="FFFFFF"/>
      </a:accent3>
      <a:accent4>
        <a:srgbClr val="FFFFFF"/>
      </a:accent4>
      <a:accent5>
        <a:srgbClr val="FFFFFF"/>
      </a:accent5>
      <a:accent6>
        <a:srgbClr val="FFFFFF"/>
      </a:accent6>
      <a:hlink>
        <a:srgbClr val="3728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1134</Words>
  <Application>Microsoft Office PowerPoint</Application>
  <PresentationFormat>On-screen Show (16:9)</PresentationFormat>
  <Paragraphs>132</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Arvo</vt:lpstr>
      <vt:lpstr>Arial</vt:lpstr>
      <vt:lpstr>Anaheim</vt:lpstr>
      <vt:lpstr>Western Food Restaurant by Slidesgo</vt:lpstr>
      <vt:lpstr> RESTAURANT REVENUE PREDICTION</vt:lpstr>
      <vt:lpstr>INTRODUCTION</vt:lpstr>
      <vt:lpstr>WORKFLOW</vt:lpstr>
      <vt:lpstr>PowerPoint Presentation</vt:lpstr>
      <vt:lpstr>PowerPoint Presentation</vt:lpstr>
      <vt:lpstr>The pie chart provides a visual representation of the distribution of restaurants based on their city groups.</vt:lpstr>
      <vt:lpstr>Distribution of Restaurant Types: </vt:lpstr>
      <vt:lpstr>The bar charts provide insights into the revenue distribution across different city groups.</vt:lpstr>
      <vt:lpstr>PowerPoint Presentation</vt:lpstr>
      <vt:lpstr>OUR LOCATIONS</vt:lpstr>
      <vt:lpstr>Yearly Trends</vt:lpstr>
      <vt:lpstr>Models Evaluated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Deepti More</cp:lastModifiedBy>
  <cp:revision>41</cp:revision>
  <dcterms:modified xsi:type="dcterms:W3CDTF">2024-06-20T22:28:04Z</dcterms:modified>
</cp:coreProperties>
</file>