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Bell M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BF0278-F815-4E7E-8638-8CE7A5149F52}">
  <a:tblStyle styleId="{E0BF0278-F815-4E7E-8638-8CE7A5149F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ellM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llMT-italic.fntdata"/><Relationship Id="rId25" Type="http://schemas.openxmlformats.org/officeDocument/2006/relationships/font" Target="fonts/BellMT-bold.fntdata"/><Relationship Id="rId27" Type="http://schemas.openxmlformats.org/officeDocument/2006/relationships/font" Target="fonts/BellM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9b2da7a5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9b2da7a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9b2da7a5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9b2da7a5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9b2da7a5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9b2da7a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9b2da7a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e9b2da7a5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e6843b7d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e6843b7d0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e9b2da7a5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e9b2da7a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e6843b7d0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2e6843b7d01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3c2f7d8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73c2f7d89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3c2f7d8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73c2f7d89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6843b7d0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e6843b7d01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6843b7d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e6843b7d0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a:off x="0" y="0"/>
            <a:ext cx="12191999" cy="6861600"/>
            <a:chOff x="1" y="0"/>
            <a:chExt cx="12191999" cy="6861600"/>
          </a:xfrm>
        </p:grpSpPr>
        <p:sp>
          <p:nvSpPr>
            <p:cNvPr id="13" name="Google Shape;13;p2"/>
            <p:cNvSpPr/>
            <p:nvPr/>
          </p:nvSpPr>
          <p:spPr>
            <a:xfrm rot="-5400000">
              <a:off x="1" y="1640114"/>
              <a:ext cx="5217886" cy="5217886"/>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 name="Google Shape;14;p2"/>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 name="Google Shape;15;p2"/>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6" name="Google Shape;16;p2"/>
            <p:cNvGrpSpPr/>
            <p:nvPr/>
          </p:nvGrpSpPr>
          <p:grpSpPr>
            <a:xfrm>
              <a:off x="690092" y="0"/>
              <a:ext cx="10800000" cy="6858000"/>
              <a:chOff x="2328000" y="0"/>
              <a:chExt cx="2880000" cy="1440000"/>
            </a:xfrm>
          </p:grpSpPr>
          <p:sp>
            <p:nvSpPr>
              <p:cNvPr id="17" name="Google Shape;17;p2"/>
              <p:cNvSpPr/>
              <p:nvPr/>
            </p:nvSpPr>
            <p:spPr>
              <a:xfrm>
                <a:off x="376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 name="Google Shape;18;p2"/>
              <p:cNvSpPr/>
              <p:nvPr/>
            </p:nvSpPr>
            <p:spPr>
              <a:xfrm flipH="1">
                <a:off x="232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9" name="Google Shape;19;p2"/>
            <p:cNvGrpSpPr/>
            <p:nvPr/>
          </p:nvGrpSpPr>
          <p:grpSpPr>
            <a:xfrm rot="5400000">
              <a:off x="7048499" y="1714500"/>
              <a:ext cx="6858000" cy="3429000"/>
              <a:chOff x="0" y="0"/>
              <a:chExt cx="2880000" cy="1440000"/>
            </a:xfrm>
          </p:grpSpPr>
          <p:sp>
            <p:nvSpPr>
              <p:cNvPr id="20" name="Google Shape;20;p2"/>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 name="Google Shape;21;p2"/>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2" name="Google Shape;22;p2"/>
            <p:cNvSpPr/>
            <p:nvPr/>
          </p:nvSpPr>
          <p:spPr>
            <a:xfrm rot="10800000">
              <a:off x="5602287" y="271887"/>
              <a:ext cx="6589713" cy="6589713"/>
            </a:xfrm>
            <a:prstGeom prst="rect">
              <a:avLst/>
            </a:prstGeom>
            <a:gradFill>
              <a:gsLst>
                <a:gs pos="0">
                  <a:schemeClr val="accent3"/>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3" name="Google Shape;23;p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 name="Google Shape;24;p2"/>
          <p:cNvSpPr txBox="1"/>
          <p:nvPr>
            <p:ph type="ctrTitle"/>
          </p:nvPr>
        </p:nvSpPr>
        <p:spPr>
          <a:xfrm>
            <a:off x="540000" y="540000"/>
            <a:ext cx="11090273" cy="379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 type="subTitle"/>
          </p:nvPr>
        </p:nvSpPr>
        <p:spPr>
          <a:xfrm>
            <a:off x="540000" y="4508500"/>
            <a:ext cx="7345362" cy="1800224"/>
          </a:xfrm>
          <a:prstGeom prst="rect">
            <a:avLst/>
          </a:prstGeom>
          <a:noFill/>
          <a:ln>
            <a:noFill/>
          </a:ln>
        </p:spPr>
        <p:txBody>
          <a:bodyPr anchorCtr="0" anchor="t" bIns="45700" lIns="91425" spcFirstLastPara="1" rIns="91425" wrap="square" tIns="4570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grpSp>
        <p:nvGrpSpPr>
          <p:cNvPr id="170" name="Google Shape;170;p11"/>
          <p:cNvGrpSpPr/>
          <p:nvPr/>
        </p:nvGrpSpPr>
        <p:grpSpPr>
          <a:xfrm rot="10800000">
            <a:off x="5921828" y="2876440"/>
            <a:ext cx="6270171" cy="3981559"/>
            <a:chOff x="0" y="0"/>
            <a:chExt cx="10800000" cy="6858000"/>
          </a:xfrm>
        </p:grpSpPr>
        <p:sp>
          <p:nvSpPr>
            <p:cNvPr id="171" name="Google Shape;171;p11"/>
            <p:cNvSpPr/>
            <p:nvPr/>
          </p:nvSpPr>
          <p:spPr>
            <a:xfrm>
              <a:off x="5400000" y="0"/>
              <a:ext cx="5400000" cy="6858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2" name="Google Shape;172;p11"/>
            <p:cNvSpPr/>
            <p:nvPr/>
          </p:nvSpPr>
          <p:spPr>
            <a:xfrm flipH="1">
              <a:off x="0" y="0"/>
              <a:ext cx="5400000" cy="6858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73" name="Google Shape;173;p11"/>
          <p:cNvGrpSpPr/>
          <p:nvPr/>
        </p:nvGrpSpPr>
        <p:grpSpPr>
          <a:xfrm flipH="1">
            <a:off x="0" y="-1"/>
            <a:ext cx="9361714" cy="4680857"/>
            <a:chOff x="0" y="0"/>
            <a:chExt cx="2880000" cy="1440000"/>
          </a:xfrm>
        </p:grpSpPr>
        <p:sp>
          <p:nvSpPr>
            <p:cNvPr id="174" name="Google Shape;174;p11"/>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5" name="Google Shape;175;p11"/>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76" name="Google Shape;176;p11"/>
          <p:cNvSpPr/>
          <p:nvPr/>
        </p:nvSpPr>
        <p:spPr>
          <a:xfrm rot="10800000">
            <a:off x="8430794" y="3096793"/>
            <a:ext cx="3761205" cy="3761205"/>
          </a:xfrm>
          <a:prstGeom prst="rect">
            <a:avLst/>
          </a:prstGeom>
          <a:gradFill>
            <a:gsLst>
              <a:gs pos="0">
                <a:srgbClr val="C6969C">
                  <a:alpha val="4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7" name="Google Shape;177;p11"/>
          <p:cNvSpPr/>
          <p:nvPr/>
        </p:nvSpPr>
        <p:spPr>
          <a:xfrm>
            <a:off x="0" y="0"/>
            <a:ext cx="6589713" cy="6589713"/>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8" name="Google Shape;178;p1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9" name="Google Shape;179;p11"/>
          <p:cNvSpPr txBox="1"/>
          <p:nvPr>
            <p:ph type="title"/>
          </p:nvPr>
        </p:nvSpPr>
        <p:spPr>
          <a:xfrm>
            <a:off x="540000" y="540000"/>
            <a:ext cx="11090273" cy="18002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1"/>
          <p:cNvSpPr txBox="1"/>
          <p:nvPr>
            <p:ph idx="1" type="body"/>
          </p:nvPr>
        </p:nvSpPr>
        <p:spPr>
          <a:xfrm rot="5400000">
            <a:off x="4195219" y="-1126332"/>
            <a:ext cx="3779837" cy="11090276"/>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1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grpSp>
        <p:nvGrpSpPr>
          <p:cNvPr id="185" name="Google Shape;185;p12"/>
          <p:cNvGrpSpPr/>
          <p:nvPr/>
        </p:nvGrpSpPr>
        <p:grpSpPr>
          <a:xfrm>
            <a:off x="0" y="-3"/>
            <a:ext cx="12192000" cy="6858003"/>
            <a:chOff x="0" y="-3"/>
            <a:chExt cx="12192000" cy="6858003"/>
          </a:xfrm>
        </p:grpSpPr>
        <p:sp>
          <p:nvSpPr>
            <p:cNvPr id="186" name="Google Shape;186;p1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87" name="Google Shape;187;p12"/>
            <p:cNvGrpSpPr/>
            <p:nvPr/>
          </p:nvGrpSpPr>
          <p:grpSpPr>
            <a:xfrm>
              <a:off x="672000" y="-3"/>
              <a:ext cx="11520000" cy="5760000"/>
              <a:chOff x="5981700" y="-1"/>
              <a:chExt cx="6042660" cy="3021330"/>
            </a:xfrm>
          </p:grpSpPr>
          <p:sp>
            <p:nvSpPr>
              <p:cNvPr id="188" name="Google Shape;188;p12"/>
              <p:cNvSpPr/>
              <p:nvPr/>
            </p:nvSpPr>
            <p:spPr>
              <a:xfrm>
                <a:off x="9003030" y="-1"/>
                <a:ext cx="3021330" cy="3021330"/>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89" name="Google Shape;189;p12"/>
              <p:cNvSpPr/>
              <p:nvPr/>
            </p:nvSpPr>
            <p:spPr>
              <a:xfrm flipH="1">
                <a:off x="5981700" y="-1"/>
                <a:ext cx="3021330" cy="3021330"/>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0" name="Google Shape;190;p12"/>
            <p:cNvSpPr/>
            <p:nvPr/>
          </p:nvSpPr>
          <p:spPr>
            <a:xfrm rot="5400000">
              <a:off x="5334000" y="0"/>
              <a:ext cx="6858000" cy="6858000"/>
            </a:xfrm>
            <a:prstGeom prst="rect">
              <a:avLst/>
            </a:prstGeom>
            <a:gradFill>
              <a:gsLst>
                <a:gs pos="0">
                  <a:srgbClr val="C492C2">
                    <a:alpha val="60000"/>
                  </a:srgbClr>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1" name="Google Shape;191;p12"/>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92" name="Google Shape;192;p12"/>
            <p:cNvGrpSpPr/>
            <p:nvPr/>
          </p:nvGrpSpPr>
          <p:grpSpPr>
            <a:xfrm rot="10800000">
              <a:off x="1" y="2948940"/>
              <a:ext cx="7818118" cy="3909059"/>
              <a:chOff x="0" y="0"/>
              <a:chExt cx="2880000" cy="1440000"/>
            </a:xfrm>
          </p:grpSpPr>
          <p:sp>
            <p:nvSpPr>
              <p:cNvPr id="193" name="Google Shape;193;p12"/>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4" name="Google Shape;194;p12"/>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5" name="Google Shape;195;p12"/>
            <p:cNvSpPr/>
            <p:nvPr/>
          </p:nvSpPr>
          <p:spPr>
            <a:xfrm flipH="1" rot="10800000">
              <a:off x="0" y="521786"/>
              <a:ext cx="6336213" cy="6336213"/>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6" name="Google Shape;196;p1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97" name="Google Shape;197;p12"/>
          <p:cNvSpPr txBox="1"/>
          <p:nvPr>
            <p:ph type="title"/>
          </p:nvPr>
        </p:nvSpPr>
        <p:spPr>
          <a:xfrm rot="5400000">
            <a:off x="7442325" y="2109912"/>
            <a:ext cx="5768726"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2"/>
          <p:cNvSpPr txBox="1"/>
          <p:nvPr>
            <p:ph idx="1" type="body"/>
          </p:nvPr>
        </p:nvSpPr>
        <p:spPr>
          <a:xfrm rot="5400000">
            <a:off x="1789238" y="-698375"/>
            <a:ext cx="5768726" cy="824547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1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grpSp>
        <p:nvGrpSpPr>
          <p:cNvPr id="30" name="Google Shape;30;p3"/>
          <p:cNvGrpSpPr/>
          <p:nvPr/>
        </p:nvGrpSpPr>
        <p:grpSpPr>
          <a:xfrm flipH="1" rot="10800000">
            <a:off x="0" y="-1"/>
            <a:ext cx="12191999" cy="6861601"/>
            <a:chOff x="0" y="-1"/>
            <a:chExt cx="12191999" cy="6861601"/>
          </a:xfrm>
        </p:grpSpPr>
        <p:sp>
          <p:nvSpPr>
            <p:cNvPr id="31" name="Google Shape;31;p3"/>
            <p:cNvSpPr/>
            <p:nvPr/>
          </p:nvSpPr>
          <p:spPr>
            <a:xfrm>
              <a:off x="0" y="0"/>
              <a:ext cx="5217886" cy="5217886"/>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2" name="Google Shape;32;p3"/>
            <p:cNvSpPr/>
            <p:nvPr/>
          </p:nvSpPr>
          <p:spPr>
            <a:xfrm>
              <a:off x="5750280" y="2148106"/>
              <a:ext cx="4320000" cy="4320000"/>
            </a:xfrm>
            <a:prstGeom prst="ellipse">
              <a:avLst/>
            </a:prstGeom>
            <a:solidFill>
              <a:schemeClr val="accent3">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3" name="Google Shape;33;p3"/>
            <p:cNvSpPr/>
            <p:nvPr/>
          </p:nvSpPr>
          <p:spPr>
            <a:xfrm>
              <a:off x="0" y="0"/>
              <a:ext cx="6347046" cy="6347046"/>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34" name="Google Shape;34;p3"/>
            <p:cNvGrpSpPr/>
            <p:nvPr/>
          </p:nvGrpSpPr>
          <p:grpSpPr>
            <a:xfrm rot="10800000">
              <a:off x="0" y="-1"/>
              <a:ext cx="10800000" cy="6858000"/>
              <a:chOff x="2328000" y="0"/>
              <a:chExt cx="2880000" cy="1440000"/>
            </a:xfrm>
          </p:grpSpPr>
          <p:sp>
            <p:nvSpPr>
              <p:cNvPr id="35" name="Google Shape;35;p3"/>
              <p:cNvSpPr/>
              <p:nvPr/>
            </p:nvSpPr>
            <p:spPr>
              <a:xfrm>
                <a:off x="376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6" name="Google Shape;36;p3"/>
              <p:cNvSpPr/>
              <p:nvPr/>
            </p:nvSpPr>
            <p:spPr>
              <a:xfrm flipH="1">
                <a:off x="232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7" name="Google Shape;37;p3"/>
            <p:cNvSpPr/>
            <p:nvPr/>
          </p:nvSpPr>
          <p:spPr>
            <a:xfrm rot="10800000">
              <a:off x="5602286" y="271887"/>
              <a:ext cx="6589713" cy="6589713"/>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8" name="Google Shape;38;p3"/>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9" name="Google Shape;39;p3"/>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3"/>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4"/>
          <p:cNvGrpSpPr/>
          <p:nvPr/>
        </p:nvGrpSpPr>
        <p:grpSpPr>
          <a:xfrm>
            <a:off x="0" y="0"/>
            <a:ext cx="12192000" cy="6858000"/>
            <a:chOff x="0" y="0"/>
            <a:chExt cx="12192000" cy="6858000"/>
          </a:xfrm>
        </p:grpSpPr>
        <p:sp>
          <p:nvSpPr>
            <p:cNvPr id="46" name="Google Shape;46;p4"/>
            <p:cNvSpPr/>
            <p:nvPr/>
          </p:nvSpPr>
          <p:spPr>
            <a:xfrm flipH="1" rot="10800000">
              <a:off x="0" y="2019649"/>
              <a:ext cx="4838350" cy="483835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7" name="Google Shape;47;p4"/>
            <p:cNvGrpSpPr/>
            <p:nvPr/>
          </p:nvGrpSpPr>
          <p:grpSpPr>
            <a:xfrm>
              <a:off x="5603875" y="0"/>
              <a:ext cx="6521820" cy="3260910"/>
              <a:chOff x="0" y="0"/>
              <a:chExt cx="2880000" cy="1440000"/>
            </a:xfrm>
          </p:grpSpPr>
          <p:sp>
            <p:nvSpPr>
              <p:cNvPr id="48" name="Google Shape;48;p4"/>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9" name="Google Shape;49;p4"/>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0" name="Google Shape;50;p4"/>
            <p:cNvSpPr/>
            <p:nvPr/>
          </p:nvSpPr>
          <p:spPr>
            <a:xfrm rot="5400000">
              <a:off x="5334000" y="0"/>
              <a:ext cx="6858000" cy="6858000"/>
            </a:xfrm>
            <a:prstGeom prst="rect">
              <a:avLst/>
            </a:prstGeom>
            <a:gradFill>
              <a:gsLst>
                <a:gs pos="0">
                  <a:srgbClr val="C492C2">
                    <a:alpha val="60000"/>
                  </a:srgbClr>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1" name="Google Shape;51;p4"/>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2" name="Google Shape;52;p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53" name="Google Shape;53;p4"/>
          <p:cNvSpPr txBox="1"/>
          <p:nvPr>
            <p:ph type="title"/>
          </p:nvPr>
        </p:nvSpPr>
        <p:spPr>
          <a:xfrm>
            <a:off x="540000" y="540000"/>
            <a:ext cx="7345362" cy="57687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4"/>
          <p:cNvSpPr txBox="1"/>
          <p:nvPr>
            <p:ph idx="1" type="body"/>
          </p:nvPr>
        </p:nvSpPr>
        <p:spPr>
          <a:xfrm>
            <a:off x="8075612" y="540000"/>
            <a:ext cx="3565523" cy="576872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800"/>
              <a:buNone/>
              <a:defRPr sz="1800" cap="none">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5" name="Google Shape;55;p4"/>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grpSp>
        <p:nvGrpSpPr>
          <p:cNvPr id="59" name="Google Shape;59;p5"/>
          <p:cNvGrpSpPr/>
          <p:nvPr/>
        </p:nvGrpSpPr>
        <p:grpSpPr>
          <a:xfrm>
            <a:off x="0" y="-3"/>
            <a:ext cx="12192000" cy="6858003"/>
            <a:chOff x="0" y="-3"/>
            <a:chExt cx="12192000" cy="6858003"/>
          </a:xfrm>
        </p:grpSpPr>
        <p:sp>
          <p:nvSpPr>
            <p:cNvPr id="60" name="Google Shape;60;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1" name="Google Shape;61;p5"/>
            <p:cNvGrpSpPr/>
            <p:nvPr/>
          </p:nvGrpSpPr>
          <p:grpSpPr>
            <a:xfrm>
              <a:off x="672000" y="-3"/>
              <a:ext cx="11520000" cy="5760000"/>
              <a:chOff x="5981700" y="-1"/>
              <a:chExt cx="6042660" cy="3021330"/>
            </a:xfrm>
          </p:grpSpPr>
          <p:sp>
            <p:nvSpPr>
              <p:cNvPr id="62" name="Google Shape;62;p5"/>
              <p:cNvSpPr/>
              <p:nvPr/>
            </p:nvSpPr>
            <p:spPr>
              <a:xfrm>
                <a:off x="9003030" y="-1"/>
                <a:ext cx="3021330" cy="3021330"/>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 name="Google Shape;63;p5"/>
              <p:cNvSpPr/>
              <p:nvPr/>
            </p:nvSpPr>
            <p:spPr>
              <a:xfrm flipH="1">
                <a:off x="5981700" y="-1"/>
                <a:ext cx="3021330" cy="3021330"/>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4" name="Google Shape;64;p5"/>
            <p:cNvSpPr/>
            <p:nvPr/>
          </p:nvSpPr>
          <p:spPr>
            <a:xfrm rot="5400000">
              <a:off x="5334000" y="0"/>
              <a:ext cx="6858000" cy="6858000"/>
            </a:xfrm>
            <a:prstGeom prst="rect">
              <a:avLst/>
            </a:prstGeom>
            <a:gradFill>
              <a:gsLst>
                <a:gs pos="0">
                  <a:srgbClr val="C492C2">
                    <a:alpha val="60000"/>
                  </a:srgbClr>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5" name="Google Shape;65;p5"/>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6" name="Google Shape;66;p5"/>
            <p:cNvGrpSpPr/>
            <p:nvPr/>
          </p:nvGrpSpPr>
          <p:grpSpPr>
            <a:xfrm rot="10800000">
              <a:off x="1" y="2948940"/>
              <a:ext cx="7818118" cy="3909059"/>
              <a:chOff x="0" y="0"/>
              <a:chExt cx="2880000" cy="1440000"/>
            </a:xfrm>
          </p:grpSpPr>
          <p:sp>
            <p:nvSpPr>
              <p:cNvPr id="67" name="Google Shape;67;p5"/>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8" name="Google Shape;68;p5"/>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9" name="Google Shape;69;p5"/>
            <p:cNvSpPr/>
            <p:nvPr/>
          </p:nvSpPr>
          <p:spPr>
            <a:xfrm flipH="1" rot="10800000">
              <a:off x="0" y="521786"/>
              <a:ext cx="6336213" cy="6336213"/>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70" name="Google Shape;70;p5"/>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71" name="Google Shape;71;p5"/>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5"/>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5"/>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grpSp>
        <p:nvGrpSpPr>
          <p:cNvPr id="78" name="Google Shape;78;p6"/>
          <p:cNvGrpSpPr/>
          <p:nvPr/>
        </p:nvGrpSpPr>
        <p:grpSpPr>
          <a:xfrm>
            <a:off x="0" y="-2"/>
            <a:ext cx="12191999" cy="6858002"/>
            <a:chOff x="0" y="-2"/>
            <a:chExt cx="12191999" cy="6858002"/>
          </a:xfrm>
        </p:grpSpPr>
        <p:sp>
          <p:nvSpPr>
            <p:cNvPr id="79" name="Google Shape;79;p6"/>
            <p:cNvSpPr/>
            <p:nvPr/>
          </p:nvSpPr>
          <p:spPr>
            <a:xfrm>
              <a:off x="7995665" y="2562224"/>
              <a:ext cx="4196334" cy="4295775"/>
            </a:xfrm>
            <a:prstGeom prst="rect">
              <a:avLst/>
            </a:prstGeom>
            <a:gradFill>
              <a:gsLst>
                <a:gs pos="0">
                  <a:srgbClr val="C492C2">
                    <a:alpha val="40000"/>
                  </a:srgbClr>
                </a:gs>
                <a:gs pos="34000">
                  <a:srgbClr val="C492C2">
                    <a:alpha val="20000"/>
                  </a:srgbClr>
                </a:gs>
                <a:gs pos="65000">
                  <a:srgbClr val="C492C2">
                    <a:alpha val="0"/>
                  </a:srgbClr>
                </a:gs>
                <a:gs pos="100000">
                  <a:srgbClr val="C492C2">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0" name="Google Shape;80;p6"/>
            <p:cNvGrpSpPr/>
            <p:nvPr/>
          </p:nvGrpSpPr>
          <p:grpSpPr>
            <a:xfrm rot="-5400000">
              <a:off x="2295528" y="-2295528"/>
              <a:ext cx="6858000" cy="11449051"/>
              <a:chOff x="0" y="2333625"/>
              <a:chExt cx="9515474" cy="3766109"/>
            </a:xfrm>
          </p:grpSpPr>
          <p:sp>
            <p:nvSpPr>
              <p:cNvPr id="81" name="Google Shape;81;p6"/>
              <p:cNvSpPr/>
              <p:nvPr/>
            </p:nvSpPr>
            <p:spPr>
              <a:xfrm>
                <a:off x="4757737" y="2333625"/>
                <a:ext cx="4757737" cy="3766109"/>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2" name="Google Shape;82;p6"/>
              <p:cNvSpPr/>
              <p:nvPr/>
            </p:nvSpPr>
            <p:spPr>
              <a:xfrm flipH="1">
                <a:off x="0" y="2333625"/>
                <a:ext cx="4757737" cy="3766109"/>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3" name="Google Shape;83;p6"/>
            <p:cNvGrpSpPr/>
            <p:nvPr/>
          </p:nvGrpSpPr>
          <p:grpSpPr>
            <a:xfrm rot="5400000">
              <a:off x="3583369" y="-3583369"/>
              <a:ext cx="4713262" cy="11880000"/>
              <a:chOff x="1" y="0"/>
              <a:chExt cx="8305797" cy="6858000"/>
            </a:xfrm>
          </p:grpSpPr>
          <p:sp>
            <p:nvSpPr>
              <p:cNvPr id="84" name="Google Shape;84;p6"/>
              <p:cNvSpPr/>
              <p:nvPr/>
            </p:nvSpPr>
            <p:spPr>
              <a:xfrm>
                <a:off x="931" y="3429000"/>
                <a:ext cx="8304867" cy="3429000"/>
              </a:xfrm>
              <a:prstGeom prst="rect">
                <a:avLst/>
              </a:prstGeom>
              <a:gradFill>
                <a:gsLst>
                  <a:gs pos="0">
                    <a:srgbClr val="C492C2">
                      <a:alpha val="60000"/>
                    </a:srgbClr>
                  </a:gs>
                  <a:gs pos="63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5" name="Google Shape;85;p6"/>
              <p:cNvSpPr/>
              <p:nvPr/>
            </p:nvSpPr>
            <p:spPr>
              <a:xfrm flipH="1" rot="10800000">
                <a:off x="1" y="0"/>
                <a:ext cx="8304867" cy="3429000"/>
              </a:xfrm>
              <a:prstGeom prst="rect">
                <a:avLst/>
              </a:prstGeom>
              <a:gradFill>
                <a:gsLst>
                  <a:gs pos="0">
                    <a:srgbClr val="C492C2">
                      <a:alpha val="60000"/>
                    </a:srgbClr>
                  </a:gs>
                  <a:gs pos="63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6" name="Google Shape;86;p6"/>
            <p:cNvGrpSpPr/>
            <p:nvPr/>
          </p:nvGrpSpPr>
          <p:grpSpPr>
            <a:xfrm>
              <a:off x="2676525" y="0"/>
              <a:ext cx="9515473" cy="3766109"/>
              <a:chOff x="2333625" y="2433367"/>
              <a:chExt cx="9897159" cy="3766109"/>
            </a:xfrm>
          </p:grpSpPr>
          <p:sp>
            <p:nvSpPr>
              <p:cNvPr id="87" name="Google Shape;87;p6"/>
              <p:cNvSpPr/>
              <p:nvPr/>
            </p:nvSpPr>
            <p:spPr>
              <a:xfrm>
                <a:off x="7282205" y="2433367"/>
                <a:ext cx="4948579" cy="3766109"/>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8" name="Google Shape;88;p6"/>
              <p:cNvSpPr/>
              <p:nvPr/>
            </p:nvSpPr>
            <p:spPr>
              <a:xfrm flipH="1">
                <a:off x="2333625" y="2433367"/>
                <a:ext cx="4948579" cy="3766109"/>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9" name="Google Shape;89;p6"/>
            <p:cNvGrpSpPr/>
            <p:nvPr/>
          </p:nvGrpSpPr>
          <p:grpSpPr>
            <a:xfrm>
              <a:off x="0" y="0"/>
              <a:ext cx="9515473" cy="3766109"/>
              <a:chOff x="0" y="2333625"/>
              <a:chExt cx="9515473" cy="3766109"/>
            </a:xfrm>
          </p:grpSpPr>
          <p:sp>
            <p:nvSpPr>
              <p:cNvPr id="90" name="Google Shape;90;p6"/>
              <p:cNvSpPr/>
              <p:nvPr/>
            </p:nvSpPr>
            <p:spPr>
              <a:xfrm>
                <a:off x="4757737" y="2333625"/>
                <a:ext cx="4757736" cy="3766109"/>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 name="Google Shape;91;p6"/>
              <p:cNvSpPr/>
              <p:nvPr/>
            </p:nvSpPr>
            <p:spPr>
              <a:xfrm flipH="1">
                <a:off x="0" y="2333625"/>
                <a:ext cx="4757736" cy="3766109"/>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92" name="Google Shape;92;p6"/>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93" name="Google Shape;93;p6"/>
          <p:cNvSpPr txBox="1"/>
          <p:nvPr>
            <p:ph type="title"/>
          </p:nvPr>
        </p:nvSpPr>
        <p:spPr>
          <a:xfrm>
            <a:off x="540000" y="539999"/>
            <a:ext cx="11090273" cy="12103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6"/>
          <p:cNvSpPr txBox="1"/>
          <p:nvPr>
            <p:ph idx="1" type="body"/>
          </p:nvPr>
        </p:nvSpPr>
        <p:spPr>
          <a:xfrm>
            <a:off x="540000" y="1929783"/>
            <a:ext cx="5448052" cy="792161"/>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5" name="Google Shape;95;p6"/>
          <p:cNvSpPr txBox="1"/>
          <p:nvPr>
            <p:ph idx="2" type="body"/>
          </p:nvPr>
        </p:nvSpPr>
        <p:spPr>
          <a:xfrm>
            <a:off x="54000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6"/>
          <p:cNvSpPr txBox="1"/>
          <p:nvPr>
            <p:ph idx="3" type="body"/>
          </p:nvPr>
        </p:nvSpPr>
        <p:spPr>
          <a:xfrm>
            <a:off x="6203949" y="1929782"/>
            <a:ext cx="5437187" cy="792000"/>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i="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7" name="Google Shape;97;p6"/>
          <p:cNvSpPr txBox="1"/>
          <p:nvPr>
            <p:ph idx="4" type="body"/>
          </p:nvPr>
        </p:nvSpPr>
        <p:spPr>
          <a:xfrm>
            <a:off x="620395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8" name="Google Shape;98;p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7"/>
          <p:cNvGrpSpPr/>
          <p:nvPr/>
        </p:nvGrpSpPr>
        <p:grpSpPr>
          <a:xfrm rot="10800000">
            <a:off x="1392000" y="0"/>
            <a:ext cx="10800000" cy="6858000"/>
            <a:chOff x="0" y="0"/>
            <a:chExt cx="10800000" cy="6858000"/>
          </a:xfrm>
        </p:grpSpPr>
        <p:sp>
          <p:nvSpPr>
            <p:cNvPr id="103" name="Google Shape;103;p7"/>
            <p:cNvSpPr/>
            <p:nvPr/>
          </p:nvSpPr>
          <p:spPr>
            <a:xfrm>
              <a:off x="5400000" y="0"/>
              <a:ext cx="5400000" cy="6858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4" name="Google Shape;104;p7"/>
            <p:cNvSpPr/>
            <p:nvPr/>
          </p:nvSpPr>
          <p:spPr>
            <a:xfrm flipH="1">
              <a:off x="0" y="0"/>
              <a:ext cx="5400000" cy="6858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05" name="Google Shape;105;p7"/>
          <p:cNvGrpSpPr/>
          <p:nvPr/>
        </p:nvGrpSpPr>
        <p:grpSpPr>
          <a:xfrm flipH="1" rot="-5400000">
            <a:off x="-1714500" y="1714500"/>
            <a:ext cx="6858000" cy="3429000"/>
            <a:chOff x="0" y="0"/>
            <a:chExt cx="2880000" cy="1440000"/>
          </a:xfrm>
        </p:grpSpPr>
        <p:sp>
          <p:nvSpPr>
            <p:cNvPr id="106" name="Google Shape;106;p7"/>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7" name="Google Shape;107;p7"/>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08" name="Google Shape;108;p7"/>
          <p:cNvSpPr/>
          <p:nvPr/>
        </p:nvSpPr>
        <p:spPr>
          <a:xfrm rot="10800000">
            <a:off x="5602287" y="268286"/>
            <a:ext cx="6589713" cy="6589713"/>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9" name="Google Shape;109;p7"/>
          <p:cNvSpPr/>
          <p:nvPr/>
        </p:nvSpPr>
        <p:spPr>
          <a:xfrm>
            <a:off x="0" y="0"/>
            <a:ext cx="6589713" cy="6589713"/>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0" name="Google Shape;110;p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1" name="Google Shape;111;p7"/>
          <p:cNvSpPr txBox="1"/>
          <p:nvPr>
            <p:ph type="title"/>
          </p:nvPr>
        </p:nvSpPr>
        <p:spPr>
          <a:xfrm>
            <a:off x="550863" y="549276"/>
            <a:ext cx="11090275" cy="57594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grpSp>
        <p:nvGrpSpPr>
          <p:cNvPr id="116" name="Google Shape;116;p8"/>
          <p:cNvGrpSpPr/>
          <p:nvPr/>
        </p:nvGrpSpPr>
        <p:grpSpPr>
          <a:xfrm>
            <a:off x="0" y="0"/>
            <a:ext cx="12191999" cy="6861600"/>
            <a:chOff x="1" y="0"/>
            <a:chExt cx="12191999" cy="6861600"/>
          </a:xfrm>
        </p:grpSpPr>
        <p:sp>
          <p:nvSpPr>
            <p:cNvPr id="117" name="Google Shape;117;p8"/>
            <p:cNvSpPr/>
            <p:nvPr/>
          </p:nvSpPr>
          <p:spPr>
            <a:xfrm rot="-5400000">
              <a:off x="1" y="1640114"/>
              <a:ext cx="5217886" cy="5217886"/>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8" name="Google Shape;118;p8"/>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9" name="Google Shape;119;p8"/>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120" name="Google Shape;120;p8"/>
            <p:cNvGrpSpPr/>
            <p:nvPr/>
          </p:nvGrpSpPr>
          <p:grpSpPr>
            <a:xfrm>
              <a:off x="690092" y="0"/>
              <a:ext cx="10800000" cy="6858000"/>
              <a:chOff x="2328000" y="0"/>
              <a:chExt cx="2880000" cy="1440000"/>
            </a:xfrm>
          </p:grpSpPr>
          <p:sp>
            <p:nvSpPr>
              <p:cNvPr id="121" name="Google Shape;121;p8"/>
              <p:cNvSpPr/>
              <p:nvPr/>
            </p:nvSpPr>
            <p:spPr>
              <a:xfrm>
                <a:off x="376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2" name="Google Shape;122;p8"/>
              <p:cNvSpPr/>
              <p:nvPr/>
            </p:nvSpPr>
            <p:spPr>
              <a:xfrm flipH="1">
                <a:off x="232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23" name="Google Shape;123;p8"/>
            <p:cNvGrpSpPr/>
            <p:nvPr/>
          </p:nvGrpSpPr>
          <p:grpSpPr>
            <a:xfrm rot="5400000">
              <a:off x="7048499" y="1714500"/>
              <a:ext cx="6858000" cy="3429000"/>
              <a:chOff x="0" y="0"/>
              <a:chExt cx="2880000" cy="1440000"/>
            </a:xfrm>
          </p:grpSpPr>
          <p:sp>
            <p:nvSpPr>
              <p:cNvPr id="124" name="Google Shape;124;p8"/>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5" name="Google Shape;125;p8"/>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26" name="Google Shape;126;p8"/>
            <p:cNvSpPr/>
            <p:nvPr/>
          </p:nvSpPr>
          <p:spPr>
            <a:xfrm rot="10800000">
              <a:off x="5602287" y="271887"/>
              <a:ext cx="6589713" cy="6589713"/>
            </a:xfrm>
            <a:prstGeom prst="rect">
              <a:avLst/>
            </a:prstGeom>
            <a:gradFill>
              <a:gsLst>
                <a:gs pos="0">
                  <a:schemeClr val="accent3"/>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27" name="Google Shape;127;p8"/>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8" name="Google Shape;128;p8"/>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8"/>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8"/>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grpSp>
        <p:nvGrpSpPr>
          <p:cNvPr id="132" name="Google Shape;132;p9"/>
          <p:cNvGrpSpPr/>
          <p:nvPr/>
        </p:nvGrpSpPr>
        <p:grpSpPr>
          <a:xfrm flipH="1">
            <a:off x="0" y="0"/>
            <a:ext cx="12191999" cy="6858002"/>
            <a:chOff x="0" y="-2"/>
            <a:chExt cx="12191999" cy="6858002"/>
          </a:xfrm>
        </p:grpSpPr>
        <p:sp>
          <p:nvSpPr>
            <p:cNvPr id="133" name="Google Shape;133;p9"/>
            <p:cNvSpPr/>
            <p:nvPr/>
          </p:nvSpPr>
          <p:spPr>
            <a:xfrm>
              <a:off x="7995665" y="2562224"/>
              <a:ext cx="4196334" cy="4295775"/>
            </a:xfrm>
            <a:prstGeom prst="rect">
              <a:avLst/>
            </a:prstGeom>
            <a:gradFill>
              <a:gsLst>
                <a:gs pos="0">
                  <a:srgbClr val="C492C2">
                    <a:alpha val="40000"/>
                  </a:srgbClr>
                </a:gs>
                <a:gs pos="34000">
                  <a:srgbClr val="C492C2">
                    <a:alpha val="20000"/>
                  </a:srgbClr>
                </a:gs>
                <a:gs pos="65000">
                  <a:srgbClr val="C492C2">
                    <a:alpha val="0"/>
                  </a:srgbClr>
                </a:gs>
                <a:gs pos="100000">
                  <a:srgbClr val="C492C2">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34" name="Google Shape;134;p9"/>
            <p:cNvGrpSpPr/>
            <p:nvPr/>
          </p:nvGrpSpPr>
          <p:grpSpPr>
            <a:xfrm rot="-5400000">
              <a:off x="2295528" y="-2295528"/>
              <a:ext cx="6858000" cy="11449051"/>
              <a:chOff x="0" y="2333625"/>
              <a:chExt cx="9515474" cy="3766109"/>
            </a:xfrm>
          </p:grpSpPr>
          <p:sp>
            <p:nvSpPr>
              <p:cNvPr id="135" name="Google Shape;135;p9"/>
              <p:cNvSpPr/>
              <p:nvPr/>
            </p:nvSpPr>
            <p:spPr>
              <a:xfrm>
                <a:off x="4757737" y="2333625"/>
                <a:ext cx="4757737" cy="3766109"/>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6" name="Google Shape;136;p9"/>
              <p:cNvSpPr/>
              <p:nvPr/>
            </p:nvSpPr>
            <p:spPr>
              <a:xfrm flipH="1">
                <a:off x="0" y="2333625"/>
                <a:ext cx="4757737" cy="3766109"/>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37" name="Google Shape;137;p9"/>
            <p:cNvGrpSpPr/>
            <p:nvPr/>
          </p:nvGrpSpPr>
          <p:grpSpPr>
            <a:xfrm rot="5400000">
              <a:off x="3583369" y="-3583369"/>
              <a:ext cx="4713262" cy="11880000"/>
              <a:chOff x="1" y="0"/>
              <a:chExt cx="8305797" cy="6858000"/>
            </a:xfrm>
          </p:grpSpPr>
          <p:sp>
            <p:nvSpPr>
              <p:cNvPr id="138" name="Google Shape;138;p9"/>
              <p:cNvSpPr/>
              <p:nvPr/>
            </p:nvSpPr>
            <p:spPr>
              <a:xfrm>
                <a:off x="931" y="3429000"/>
                <a:ext cx="8304867" cy="3429000"/>
              </a:xfrm>
              <a:prstGeom prst="rect">
                <a:avLst/>
              </a:prstGeom>
              <a:gradFill>
                <a:gsLst>
                  <a:gs pos="0">
                    <a:srgbClr val="C492C2">
                      <a:alpha val="60000"/>
                    </a:srgbClr>
                  </a:gs>
                  <a:gs pos="63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9" name="Google Shape;139;p9"/>
              <p:cNvSpPr/>
              <p:nvPr/>
            </p:nvSpPr>
            <p:spPr>
              <a:xfrm flipH="1" rot="10800000">
                <a:off x="1" y="0"/>
                <a:ext cx="8304867" cy="3429000"/>
              </a:xfrm>
              <a:prstGeom prst="rect">
                <a:avLst/>
              </a:prstGeom>
              <a:gradFill>
                <a:gsLst>
                  <a:gs pos="0">
                    <a:srgbClr val="C492C2">
                      <a:alpha val="60000"/>
                    </a:srgbClr>
                  </a:gs>
                  <a:gs pos="63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40" name="Google Shape;140;p9"/>
            <p:cNvGrpSpPr/>
            <p:nvPr/>
          </p:nvGrpSpPr>
          <p:grpSpPr>
            <a:xfrm>
              <a:off x="2676525" y="0"/>
              <a:ext cx="9515473" cy="3766109"/>
              <a:chOff x="2333625" y="2433367"/>
              <a:chExt cx="9897159" cy="3766109"/>
            </a:xfrm>
          </p:grpSpPr>
          <p:sp>
            <p:nvSpPr>
              <p:cNvPr id="141" name="Google Shape;141;p9"/>
              <p:cNvSpPr/>
              <p:nvPr/>
            </p:nvSpPr>
            <p:spPr>
              <a:xfrm>
                <a:off x="7282205" y="2433367"/>
                <a:ext cx="4948579" cy="3766109"/>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2" name="Google Shape;142;p9"/>
              <p:cNvSpPr/>
              <p:nvPr/>
            </p:nvSpPr>
            <p:spPr>
              <a:xfrm flipH="1">
                <a:off x="2333625" y="2433367"/>
                <a:ext cx="4948579" cy="3766109"/>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43" name="Google Shape;143;p9"/>
            <p:cNvGrpSpPr/>
            <p:nvPr/>
          </p:nvGrpSpPr>
          <p:grpSpPr>
            <a:xfrm>
              <a:off x="0" y="0"/>
              <a:ext cx="9515473" cy="3766109"/>
              <a:chOff x="0" y="2333625"/>
              <a:chExt cx="9515473" cy="3766109"/>
            </a:xfrm>
          </p:grpSpPr>
          <p:sp>
            <p:nvSpPr>
              <p:cNvPr id="144" name="Google Shape;144;p9"/>
              <p:cNvSpPr/>
              <p:nvPr/>
            </p:nvSpPr>
            <p:spPr>
              <a:xfrm>
                <a:off x="4757737" y="2333625"/>
                <a:ext cx="4757736" cy="3766109"/>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5" name="Google Shape;145;p9"/>
              <p:cNvSpPr/>
              <p:nvPr/>
            </p:nvSpPr>
            <p:spPr>
              <a:xfrm flipH="1">
                <a:off x="0" y="2333625"/>
                <a:ext cx="4757736" cy="3766109"/>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146" name="Google Shape;146;p9"/>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47" name="Google Shape;147;p9"/>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9"/>
          <p:cNvSpPr txBox="1"/>
          <p:nvPr>
            <p:ph idx="1" type="body"/>
          </p:nvPr>
        </p:nvSpPr>
        <p:spPr>
          <a:xfrm>
            <a:off x="5232400" y="540000"/>
            <a:ext cx="6408736" cy="575945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381000" lvl="1" marL="914400" algn="l">
              <a:lnSpc>
                <a:spcPct val="125000"/>
              </a:lnSpc>
              <a:spcBef>
                <a:spcPts val="500"/>
              </a:spcBef>
              <a:spcAft>
                <a:spcPts val="0"/>
              </a:spcAft>
              <a:buClr>
                <a:schemeClr val="lt1"/>
              </a:buClr>
              <a:buSzPts val="2400"/>
              <a:buChar char="•"/>
              <a:defRPr sz="2400"/>
            </a:lvl2pPr>
            <a:lvl3pPr indent="-342900" lvl="2" marL="1371600" algn="l">
              <a:lnSpc>
                <a:spcPct val="125000"/>
              </a:lnSpc>
              <a:spcBef>
                <a:spcPts val="500"/>
              </a:spcBef>
              <a:spcAft>
                <a:spcPts val="0"/>
              </a:spcAft>
              <a:buClr>
                <a:schemeClr val="lt1"/>
              </a:buClr>
              <a:buSzPts val="1800"/>
              <a:buChar char="•"/>
              <a:defRPr sz="1800"/>
            </a:lvl3pPr>
            <a:lvl4pPr indent="-342900" lvl="3" marL="1828800" algn="l">
              <a:lnSpc>
                <a:spcPct val="125000"/>
              </a:lnSpc>
              <a:spcBef>
                <a:spcPts val="500"/>
              </a:spcBef>
              <a:spcAft>
                <a:spcPts val="0"/>
              </a:spcAft>
              <a:buClr>
                <a:schemeClr val="lt1"/>
              </a:buClr>
              <a:buSzPts val="1800"/>
              <a:buChar char="•"/>
              <a:defRPr sz="1800"/>
            </a:lvl4pPr>
            <a:lvl5pPr indent="-342900" lvl="4" marL="2286000" algn="l">
              <a:lnSpc>
                <a:spcPct val="125000"/>
              </a:lnSpc>
              <a:spcBef>
                <a:spcPts val="500"/>
              </a:spcBef>
              <a:spcAft>
                <a:spcPts val="0"/>
              </a:spcAft>
              <a:buClr>
                <a:schemeClr val="lt1"/>
              </a:buClr>
              <a:buSzPts val="1800"/>
              <a:buChar char="•"/>
              <a:defRPr sz="18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49" name="Google Shape;149;p9"/>
          <p:cNvSpPr txBox="1"/>
          <p:nvPr>
            <p:ph idx="2" type="body"/>
          </p:nvPr>
        </p:nvSpPr>
        <p:spPr>
          <a:xfrm>
            <a:off x="540000" y="3536950"/>
            <a:ext cx="4511426" cy="277177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0" name="Google Shape;150;p9"/>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9"/>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9"/>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grpSp>
        <p:nvGrpSpPr>
          <p:cNvPr id="154" name="Google Shape;154;p10"/>
          <p:cNvGrpSpPr/>
          <p:nvPr/>
        </p:nvGrpSpPr>
        <p:grpSpPr>
          <a:xfrm rot="10800000">
            <a:off x="1392000" y="0"/>
            <a:ext cx="10800000" cy="6858000"/>
            <a:chOff x="0" y="0"/>
            <a:chExt cx="10800000" cy="6858000"/>
          </a:xfrm>
        </p:grpSpPr>
        <p:sp>
          <p:nvSpPr>
            <p:cNvPr id="155" name="Google Shape;155;p10"/>
            <p:cNvSpPr/>
            <p:nvPr/>
          </p:nvSpPr>
          <p:spPr>
            <a:xfrm>
              <a:off x="5400000" y="0"/>
              <a:ext cx="5400000" cy="6858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56" name="Google Shape;156;p10"/>
            <p:cNvSpPr/>
            <p:nvPr/>
          </p:nvSpPr>
          <p:spPr>
            <a:xfrm flipH="1">
              <a:off x="0" y="0"/>
              <a:ext cx="5400000" cy="6858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57" name="Google Shape;157;p10"/>
          <p:cNvGrpSpPr/>
          <p:nvPr/>
        </p:nvGrpSpPr>
        <p:grpSpPr>
          <a:xfrm flipH="1" rot="-5400000">
            <a:off x="-1714500" y="1714500"/>
            <a:ext cx="6858000" cy="3429000"/>
            <a:chOff x="0" y="0"/>
            <a:chExt cx="2880000" cy="1440000"/>
          </a:xfrm>
        </p:grpSpPr>
        <p:sp>
          <p:nvSpPr>
            <p:cNvPr id="158" name="Google Shape;158;p10"/>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59" name="Google Shape;159;p10"/>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60" name="Google Shape;160;p10"/>
          <p:cNvSpPr/>
          <p:nvPr/>
        </p:nvSpPr>
        <p:spPr>
          <a:xfrm rot="10800000">
            <a:off x="5602287" y="268286"/>
            <a:ext cx="6589713" cy="6589713"/>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1" name="Google Shape;161;p10"/>
          <p:cNvSpPr/>
          <p:nvPr/>
        </p:nvSpPr>
        <p:spPr>
          <a:xfrm>
            <a:off x="0" y="0"/>
            <a:ext cx="6589713" cy="6589713"/>
          </a:xfrm>
          <a:prstGeom prst="rect">
            <a:avLst/>
          </a:prstGeom>
          <a:gradFill>
            <a:gsLst>
              <a:gs pos="0">
                <a:srgbClr val="C6969C">
                  <a:alpha val="60000"/>
                </a:srgbClr>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2" name="Google Shape;162;p1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3" name="Google Shape;163;p10"/>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0"/>
          <p:cNvSpPr/>
          <p:nvPr>
            <p:ph idx="2" type="pic"/>
          </p:nvPr>
        </p:nvSpPr>
        <p:spPr>
          <a:xfrm>
            <a:off x="5232400" y="549275"/>
            <a:ext cx="6408736" cy="5759450"/>
          </a:xfrm>
          <a:prstGeom prst="rect">
            <a:avLst/>
          </a:prstGeom>
          <a:noFill/>
          <a:ln>
            <a:noFill/>
          </a:ln>
        </p:spPr>
      </p:sp>
      <p:sp>
        <p:nvSpPr>
          <p:cNvPr id="165" name="Google Shape;165;p10"/>
          <p:cNvSpPr txBox="1"/>
          <p:nvPr>
            <p:ph idx="1" type="body"/>
          </p:nvPr>
        </p:nvSpPr>
        <p:spPr>
          <a:xfrm>
            <a:off x="539999" y="3536950"/>
            <a:ext cx="4511425" cy="2771774"/>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66" name="Google Shape;166;p10"/>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0"/>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0"/>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6000"/>
              <a:buFont typeface="Bell MT"/>
              <a:buNone/>
              <a:defRPr b="0" i="0" sz="6000" u="none" cap="none" strike="noStrike">
                <a:solidFill>
                  <a:schemeClr val="lt1"/>
                </a:solidFill>
                <a:latin typeface="Bell MT"/>
                <a:ea typeface="Bell MT"/>
                <a:cs typeface="Bell MT"/>
                <a:sym typeface="Bell M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5000"/>
              </a:lnSpc>
              <a:spcBef>
                <a:spcPts val="10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1pPr>
            <a:lvl2pPr indent="-342900" lvl="1" marL="9144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2pPr>
            <a:lvl3pPr indent="-342900" lvl="2" marL="13716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skin-det.com/detect/api=Skin-Disease-Kind&amp;version=1.0.4&amp;imagename=254895324-298644.jpeg&amp;image=###" TargetMode="External"/><Relationship Id="rId4" Type="http://schemas.openxmlformats.org/officeDocument/2006/relationships/hyperlink" Target="https://skin-det.com/detect/api=Skin-Disease-Kind&amp;version=1.0.4&amp;imagename=254895324-298644.jpeg&amp;imag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kaggle.com/code/gracetr/midterm-acne-severity-classific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kaggle.com/datasets/kmader/skin-cancer-mnist-ham10000" TargetMode="External"/><Relationship Id="rId4" Type="http://schemas.openxmlformats.org/officeDocument/2006/relationships/hyperlink" Target="https://dermnetnz.org/image-library" TargetMode="External"/><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1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7" name="Google Shape;207;p13"/>
          <p:cNvSpPr txBox="1"/>
          <p:nvPr>
            <p:ph type="ctrTitle"/>
          </p:nvPr>
        </p:nvSpPr>
        <p:spPr>
          <a:xfrm>
            <a:off x="7153200" y="540000"/>
            <a:ext cx="4500561" cy="425981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900"/>
              <a:buFont typeface="Bell MT"/>
              <a:buNone/>
            </a:pPr>
            <a:r>
              <a:rPr lang="en-US" sz="4900">
                <a:latin typeface="Avenir"/>
                <a:ea typeface="Avenir"/>
                <a:cs typeface="Avenir"/>
                <a:sym typeface="Avenir"/>
              </a:rPr>
              <a:t>SKIN DISEASE</a:t>
            </a:r>
            <a:br>
              <a:rPr lang="en-US" sz="4900">
                <a:latin typeface="Avenir"/>
                <a:ea typeface="Avenir"/>
                <a:cs typeface="Avenir"/>
                <a:sym typeface="Avenir"/>
              </a:rPr>
            </a:br>
            <a:r>
              <a:rPr lang="en-US" sz="4900">
                <a:latin typeface="Avenir"/>
                <a:ea typeface="Avenir"/>
                <a:cs typeface="Avenir"/>
                <a:sym typeface="Avenir"/>
              </a:rPr>
              <a:t>DETECTION</a:t>
            </a:r>
            <a:br>
              <a:rPr lang="en-US"/>
            </a:br>
            <a:endParaRPr/>
          </a:p>
        </p:txBody>
      </p:sp>
      <p:grpSp>
        <p:nvGrpSpPr>
          <p:cNvPr id="208" name="Google Shape;208;p13"/>
          <p:cNvGrpSpPr/>
          <p:nvPr/>
        </p:nvGrpSpPr>
        <p:grpSpPr>
          <a:xfrm flipH="1" rot="10800000">
            <a:off x="1" y="3600"/>
            <a:ext cx="7266875" cy="6854400"/>
            <a:chOff x="4925125" y="3600"/>
            <a:chExt cx="7266875" cy="6854400"/>
          </a:xfrm>
        </p:grpSpPr>
        <p:sp>
          <p:nvSpPr>
            <p:cNvPr id="209" name="Google Shape;209;p13"/>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0" name="Google Shape;210;p13"/>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1" name="Google Shape;211;p13"/>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pic>
        <p:nvPicPr>
          <p:cNvPr descr="Blue and pink paint mixture" id="212" name="Google Shape;212;p13"/>
          <p:cNvPicPr preferRelativeResize="0"/>
          <p:nvPr/>
        </p:nvPicPr>
        <p:blipFill rotWithShape="1">
          <a:blip r:embed="rId3">
            <a:alphaModFix/>
          </a:blip>
          <a:srcRect b="-2" l="7676" r="25573" t="0"/>
          <a:stretch/>
        </p:blipFill>
        <p:spPr>
          <a:xfrm>
            <a:off x="20" y="-1"/>
            <a:ext cx="6857980"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pic>
        <p:nvPicPr>
          <p:cNvPr descr="A close-up of a hand&#10;&#10;Description automatically generated" id="213" name="Google Shape;213;p13"/>
          <p:cNvPicPr preferRelativeResize="0"/>
          <p:nvPr/>
        </p:nvPicPr>
        <p:blipFill rotWithShape="1">
          <a:blip r:embed="rId4">
            <a:alphaModFix/>
          </a:blip>
          <a:srcRect b="0" l="0" r="0" t="0"/>
          <a:stretch/>
        </p:blipFill>
        <p:spPr>
          <a:xfrm>
            <a:off x="8673224" y="3652463"/>
            <a:ext cx="1460513" cy="2681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540000" y="540000"/>
            <a:ext cx="11101200" cy="699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3200">
                <a:latin typeface="Avenir"/>
                <a:ea typeface="Avenir"/>
                <a:cs typeface="Avenir"/>
                <a:sym typeface="Avenir"/>
              </a:rPr>
              <a:t>REST API</a:t>
            </a:r>
            <a:endParaRPr sz="3200">
              <a:latin typeface="Avenir"/>
              <a:ea typeface="Avenir"/>
              <a:cs typeface="Avenir"/>
              <a:sym typeface="Avenir"/>
            </a:endParaRPr>
          </a:p>
        </p:txBody>
      </p:sp>
      <p:sp>
        <p:nvSpPr>
          <p:cNvPr id="334" name="Google Shape;334;p22"/>
          <p:cNvSpPr txBox="1"/>
          <p:nvPr>
            <p:ph idx="1" type="body"/>
          </p:nvPr>
        </p:nvSpPr>
        <p:spPr>
          <a:xfrm>
            <a:off x="545400" y="1539162"/>
            <a:ext cx="11101200" cy="37797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275"/>
              <a:buFont typeface="Arial"/>
              <a:buNone/>
            </a:pPr>
            <a:r>
              <a:rPr lang="en-US"/>
              <a:t>1. Name: Model Testing</a:t>
            </a:r>
            <a:endParaRPr/>
          </a:p>
          <a:p>
            <a:pPr indent="0" lvl="0" marL="0" rtl="0" algn="l">
              <a:lnSpc>
                <a:spcPct val="95000"/>
              </a:lnSpc>
              <a:spcBef>
                <a:spcPts val="1200"/>
              </a:spcBef>
              <a:spcAft>
                <a:spcPts val="0"/>
              </a:spcAft>
              <a:buClr>
                <a:schemeClr val="dk1"/>
              </a:buClr>
              <a:buSzPts val="275"/>
              <a:buFont typeface="Arial"/>
              <a:buNone/>
            </a:pPr>
            <a:r>
              <a:rPr lang="en-US"/>
              <a:t>2. Description: Provide test input image to the trained model to get disease name.</a:t>
            </a:r>
            <a:endParaRPr/>
          </a:p>
          <a:p>
            <a:pPr indent="0" lvl="0" marL="0" rtl="0" algn="l">
              <a:lnSpc>
                <a:spcPct val="95000"/>
              </a:lnSpc>
              <a:spcBef>
                <a:spcPts val="1200"/>
              </a:spcBef>
              <a:spcAft>
                <a:spcPts val="0"/>
              </a:spcAft>
              <a:buClr>
                <a:schemeClr val="dk1"/>
              </a:buClr>
              <a:buSzPts val="275"/>
              <a:buFont typeface="Arial"/>
              <a:buNone/>
            </a:pPr>
            <a:r>
              <a:rPr lang="en-US"/>
              <a:t>3. HTTP Command: POST</a:t>
            </a:r>
            <a:endParaRPr/>
          </a:p>
          <a:p>
            <a:pPr indent="0" lvl="0" marL="0" rtl="0" algn="l">
              <a:lnSpc>
                <a:spcPct val="95000"/>
              </a:lnSpc>
              <a:spcBef>
                <a:spcPts val="1200"/>
              </a:spcBef>
              <a:spcAft>
                <a:spcPts val="0"/>
              </a:spcAft>
              <a:buClr>
                <a:schemeClr val="dk1"/>
              </a:buClr>
              <a:buSzPts val="275"/>
              <a:buFont typeface="Arial"/>
              <a:buNone/>
            </a:pPr>
            <a:r>
              <a:rPr lang="en-US"/>
              <a:t>4. Signature:</a:t>
            </a:r>
            <a:r>
              <a:rPr lang="en-US">
                <a:uFill>
                  <a:noFill/>
                </a:uFill>
                <a:hlinkClick r:id="rId3"/>
              </a:rPr>
              <a:t> </a:t>
            </a:r>
            <a:r>
              <a:rPr lang="en-US" u="sng">
                <a:hlinkClick r:id="rId4"/>
              </a:rPr>
              <a:t>https://skin-det.com/detect/api=Skin-Disease-Kind&amp;version=1.0.4&amp;imagename=254895324-298644.jpeg&amp;image=###</a:t>
            </a:r>
            <a:endParaRPr u="sng"/>
          </a:p>
          <a:p>
            <a:pPr indent="0" lvl="0" marL="0" rtl="0" algn="l">
              <a:lnSpc>
                <a:spcPct val="95000"/>
              </a:lnSpc>
              <a:spcBef>
                <a:spcPts val="1200"/>
              </a:spcBef>
              <a:spcAft>
                <a:spcPts val="0"/>
              </a:spcAft>
              <a:buClr>
                <a:schemeClr val="dk1"/>
              </a:buClr>
              <a:buSzPts val="275"/>
              <a:buFont typeface="Arial"/>
              <a:buNone/>
            </a:pPr>
            <a:r>
              <a:rPr lang="en-US"/>
              <a:t>5. Responses:</a:t>
            </a:r>
            <a:endParaRPr/>
          </a:p>
          <a:p>
            <a:pPr indent="0" lvl="0" marL="0" rtl="0" algn="l">
              <a:lnSpc>
                <a:spcPct val="95000"/>
              </a:lnSpc>
              <a:spcBef>
                <a:spcPts val="1200"/>
              </a:spcBef>
              <a:spcAft>
                <a:spcPts val="0"/>
              </a:spcAft>
              <a:buClr>
                <a:schemeClr val="dk1"/>
              </a:buClr>
              <a:buSzPts val="275"/>
              <a:buFont typeface="Arial"/>
              <a:buNone/>
            </a:pPr>
            <a:r>
              <a:rPr lang="en-US"/>
              <a:t>  1. Code 200 = Success. Response received with the test result.</a:t>
            </a:r>
            <a:endParaRPr/>
          </a:p>
          <a:p>
            <a:pPr indent="0" lvl="0" marL="0" rtl="0" algn="l">
              <a:lnSpc>
                <a:spcPct val="95000"/>
              </a:lnSpc>
              <a:spcBef>
                <a:spcPts val="1200"/>
              </a:spcBef>
              <a:spcAft>
                <a:spcPts val="0"/>
              </a:spcAft>
              <a:buClr>
                <a:schemeClr val="dk1"/>
              </a:buClr>
              <a:buSzPts val="275"/>
              <a:buFont typeface="Arial"/>
              <a:buNone/>
            </a:pPr>
            <a:r>
              <a:rPr lang="en-US"/>
              <a:t>  2. Code 201 = Success. Request timed out.</a:t>
            </a:r>
            <a:endParaRPr/>
          </a:p>
          <a:p>
            <a:pPr indent="0" lvl="0" marL="0" rtl="0" algn="l">
              <a:lnSpc>
                <a:spcPct val="95000"/>
              </a:lnSpc>
              <a:spcBef>
                <a:spcPts val="1200"/>
              </a:spcBef>
              <a:spcAft>
                <a:spcPts val="0"/>
              </a:spcAft>
              <a:buClr>
                <a:schemeClr val="dk1"/>
              </a:buClr>
              <a:buSzPts val="275"/>
              <a:buFont typeface="Arial"/>
              <a:buNone/>
            </a:pPr>
            <a:r>
              <a:rPr lang="en-US"/>
              <a:t>  3. Code 404 = Error. Request invalid and missing parameters.</a:t>
            </a:r>
            <a:endParaRPr/>
          </a:p>
          <a:p>
            <a:pPr indent="0" lvl="0" marL="0" rtl="0" algn="l">
              <a:lnSpc>
                <a:spcPct val="95000"/>
              </a:lnSpc>
              <a:spcBef>
                <a:spcPts val="1200"/>
              </a:spcBef>
              <a:spcAft>
                <a:spcPts val="0"/>
              </a:spcAft>
              <a:buSzPts val="275"/>
              <a:buNone/>
            </a:pPr>
            <a:r>
              <a:rPr lang="en-US"/>
              <a:t>  </a:t>
            </a:r>
            <a:r>
              <a:rPr lang="en-US"/>
              <a:t>4. Code 503 = Error. Service unavailable.</a:t>
            </a:r>
            <a:endParaRPr/>
          </a:p>
          <a:p>
            <a:pPr indent="0" lvl="0" marL="0" rtl="0" algn="l">
              <a:lnSpc>
                <a:spcPct val="105000"/>
              </a:lnSpc>
              <a:spcBef>
                <a:spcPts val="1200"/>
              </a:spcBef>
              <a:spcAft>
                <a:spcPts val="0"/>
              </a:spcAft>
              <a:buSzPts val="275"/>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540000" y="540000"/>
            <a:ext cx="11101200" cy="699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3200">
                <a:latin typeface="Avenir"/>
                <a:ea typeface="Avenir"/>
                <a:cs typeface="Avenir"/>
                <a:sym typeface="Avenir"/>
              </a:rPr>
              <a:t>REST API</a:t>
            </a:r>
            <a:endParaRPr sz="3200">
              <a:latin typeface="Avenir"/>
              <a:ea typeface="Avenir"/>
              <a:cs typeface="Avenir"/>
              <a:sym typeface="Avenir"/>
            </a:endParaRPr>
          </a:p>
        </p:txBody>
      </p:sp>
      <p:sp>
        <p:nvSpPr>
          <p:cNvPr id="340" name="Google Shape;340;p23"/>
          <p:cNvSpPr txBox="1"/>
          <p:nvPr>
            <p:ph idx="1" type="body"/>
          </p:nvPr>
        </p:nvSpPr>
        <p:spPr>
          <a:xfrm>
            <a:off x="545400" y="1539162"/>
            <a:ext cx="11101200" cy="37797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275"/>
              <a:buFont typeface="Arial"/>
              <a:buNone/>
            </a:pPr>
            <a:r>
              <a:rPr lang="en-US"/>
              <a:t>6. Model (JSON):</a:t>
            </a:r>
            <a:endParaRPr/>
          </a:p>
          <a:p>
            <a:pPr indent="0" lvl="0" marL="0" rtl="0" algn="l">
              <a:lnSpc>
                <a:spcPct val="95000"/>
              </a:lnSpc>
              <a:spcBef>
                <a:spcPts val="1200"/>
              </a:spcBef>
              <a:spcAft>
                <a:spcPts val="0"/>
              </a:spcAft>
              <a:buClr>
                <a:schemeClr val="dk1"/>
              </a:buClr>
              <a:buSzPts val="275"/>
              <a:buFont typeface="Arial"/>
              <a:buNone/>
            </a:pPr>
            <a:r>
              <a:rPr lang="en-US"/>
              <a:t>  {</a:t>
            </a:r>
            <a:endParaRPr/>
          </a:p>
          <a:p>
            <a:pPr indent="0" lvl="0" marL="0" rtl="0" algn="l">
              <a:lnSpc>
                <a:spcPct val="95000"/>
              </a:lnSpc>
              <a:spcBef>
                <a:spcPts val="1200"/>
              </a:spcBef>
              <a:spcAft>
                <a:spcPts val="0"/>
              </a:spcAft>
              <a:buClr>
                <a:schemeClr val="dk1"/>
              </a:buClr>
              <a:buSzPts val="275"/>
              <a:buFont typeface="Arial"/>
              <a:buNone/>
            </a:pPr>
            <a:r>
              <a:rPr lang="en-US"/>
              <a:t>    "api": "Skin-Disease-Kind",</a:t>
            </a:r>
            <a:endParaRPr/>
          </a:p>
          <a:p>
            <a:pPr indent="0" lvl="0" marL="0" rtl="0" algn="l">
              <a:lnSpc>
                <a:spcPct val="95000"/>
              </a:lnSpc>
              <a:spcBef>
                <a:spcPts val="1200"/>
              </a:spcBef>
              <a:spcAft>
                <a:spcPts val="0"/>
              </a:spcAft>
              <a:buClr>
                <a:schemeClr val="dk1"/>
              </a:buClr>
              <a:buSzPts val="275"/>
              <a:buFont typeface="Arial"/>
              <a:buNone/>
            </a:pPr>
            <a:r>
              <a:rPr lang="en-US"/>
              <a:t>    "version": "1.0.4",</a:t>
            </a:r>
            <a:endParaRPr/>
          </a:p>
          <a:p>
            <a:pPr indent="0" lvl="0" marL="0" rtl="0" algn="l">
              <a:lnSpc>
                <a:spcPct val="95000"/>
              </a:lnSpc>
              <a:spcBef>
                <a:spcPts val="1200"/>
              </a:spcBef>
              <a:spcAft>
                <a:spcPts val="0"/>
              </a:spcAft>
              <a:buClr>
                <a:schemeClr val="dk1"/>
              </a:buClr>
              <a:buSzPts val="275"/>
              <a:buFont typeface="Arial"/>
              <a:buNone/>
            </a:pPr>
            <a:r>
              <a:rPr lang="en-US"/>
              <a:t>    "imagename": "254895324-298644.jpeg",</a:t>
            </a:r>
            <a:endParaRPr/>
          </a:p>
          <a:p>
            <a:pPr indent="0" lvl="0" marL="0" rtl="0" algn="l">
              <a:lnSpc>
                <a:spcPct val="95000"/>
              </a:lnSpc>
              <a:spcBef>
                <a:spcPts val="1200"/>
              </a:spcBef>
              <a:spcAft>
                <a:spcPts val="0"/>
              </a:spcAft>
              <a:buClr>
                <a:schemeClr val="dk1"/>
              </a:buClr>
              <a:buSzPts val="275"/>
              <a:buFont typeface="Arial"/>
              <a:buNone/>
            </a:pPr>
            <a:r>
              <a:rPr lang="en-US"/>
              <a:t>    "image": "###"</a:t>
            </a:r>
            <a:endParaRPr/>
          </a:p>
          <a:p>
            <a:pPr indent="0" lvl="0" marL="0" rtl="0" algn="l">
              <a:lnSpc>
                <a:spcPct val="95000"/>
              </a:lnSpc>
              <a:spcBef>
                <a:spcPts val="1200"/>
              </a:spcBef>
              <a:spcAft>
                <a:spcPts val="0"/>
              </a:spcAft>
              <a:buSzPts val="275"/>
              <a:buNone/>
            </a:pPr>
            <a:r>
              <a:rPr lang="en-US"/>
              <a:t>  }</a:t>
            </a:r>
            <a:endParaRPr/>
          </a:p>
          <a:p>
            <a:pPr indent="0" lvl="0" marL="0" rtl="0" algn="l">
              <a:lnSpc>
                <a:spcPct val="105000"/>
              </a:lnSpc>
              <a:spcBef>
                <a:spcPts val="1200"/>
              </a:spcBef>
              <a:spcAft>
                <a:spcPts val="0"/>
              </a:spcAft>
              <a:buSzPts val="275"/>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540000" y="540000"/>
            <a:ext cx="11101200" cy="699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3200">
                <a:latin typeface="Avenir"/>
                <a:ea typeface="Avenir"/>
                <a:cs typeface="Avenir"/>
                <a:sym typeface="Avenir"/>
              </a:rPr>
              <a:t>REST API</a:t>
            </a:r>
            <a:endParaRPr sz="3200">
              <a:latin typeface="Avenir"/>
              <a:ea typeface="Avenir"/>
              <a:cs typeface="Avenir"/>
              <a:sym typeface="Avenir"/>
            </a:endParaRPr>
          </a:p>
        </p:txBody>
      </p:sp>
      <p:sp>
        <p:nvSpPr>
          <p:cNvPr id="346" name="Google Shape;346;p24"/>
          <p:cNvSpPr txBox="1"/>
          <p:nvPr>
            <p:ph idx="1" type="body"/>
          </p:nvPr>
        </p:nvSpPr>
        <p:spPr>
          <a:xfrm>
            <a:off x="545400" y="1126737"/>
            <a:ext cx="11101200" cy="37797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275"/>
              <a:buFont typeface="Arial"/>
              <a:buNone/>
            </a:pPr>
            <a:r>
              <a:rPr lang="en-US"/>
              <a:t>7. Example HTTPS Response (JSON):</a:t>
            </a:r>
            <a:endParaRPr/>
          </a:p>
          <a:p>
            <a:pPr indent="0" lvl="0" marL="0" rtl="0" algn="l">
              <a:lnSpc>
                <a:spcPct val="95000"/>
              </a:lnSpc>
              <a:spcBef>
                <a:spcPts val="1200"/>
              </a:spcBef>
              <a:spcAft>
                <a:spcPts val="0"/>
              </a:spcAft>
              <a:buClr>
                <a:schemeClr val="dk1"/>
              </a:buClr>
              <a:buSzPts val="275"/>
              <a:buFont typeface="Arial"/>
              <a:buNone/>
            </a:pPr>
            <a:r>
              <a:rPr lang="en-US"/>
              <a:t>  { "status": "ResultGenerated",</a:t>
            </a:r>
            <a:endParaRPr/>
          </a:p>
          <a:p>
            <a:pPr indent="0" lvl="0" marL="0" rtl="0" algn="l">
              <a:lnSpc>
                <a:spcPct val="95000"/>
              </a:lnSpc>
              <a:spcBef>
                <a:spcPts val="1200"/>
              </a:spcBef>
              <a:spcAft>
                <a:spcPts val="0"/>
              </a:spcAft>
              <a:buClr>
                <a:schemeClr val="dk1"/>
              </a:buClr>
              <a:buSzPts val="275"/>
              <a:buFont typeface="Arial"/>
              <a:buNone/>
            </a:pPr>
            <a:r>
              <a:rPr lang="en-US"/>
              <a:t>    "test_id": "1345645",</a:t>
            </a:r>
            <a:endParaRPr/>
          </a:p>
          <a:p>
            <a:pPr indent="0" lvl="0" marL="0" rtl="0" algn="l">
              <a:lnSpc>
                <a:spcPct val="95000"/>
              </a:lnSpc>
              <a:spcBef>
                <a:spcPts val="1200"/>
              </a:spcBef>
              <a:spcAft>
                <a:spcPts val="0"/>
              </a:spcAft>
              <a:buClr>
                <a:schemeClr val="dk1"/>
              </a:buClr>
              <a:buSzPts val="275"/>
              <a:buFont typeface="Arial"/>
              <a:buNone/>
            </a:pPr>
            <a:r>
              <a:rPr lang="en-US"/>
              <a:t>    "message": {</a:t>
            </a:r>
            <a:endParaRPr/>
          </a:p>
          <a:p>
            <a:pPr indent="0" lvl="0" marL="0" rtl="0" algn="l">
              <a:lnSpc>
                <a:spcPct val="95000"/>
              </a:lnSpc>
              <a:spcBef>
                <a:spcPts val="1200"/>
              </a:spcBef>
              <a:spcAft>
                <a:spcPts val="0"/>
              </a:spcAft>
              <a:buClr>
                <a:schemeClr val="dk1"/>
              </a:buClr>
              <a:buSzPts val="275"/>
              <a:buFont typeface="Arial"/>
              <a:buNone/>
            </a:pPr>
            <a:r>
              <a:rPr lang="en-US"/>
              <a:t>      "diseaseJson": { "diseaseNames": { "acral-lentiginous-melanoma",</a:t>
            </a:r>
            <a:endParaRPr/>
          </a:p>
          <a:p>
            <a:pPr indent="0" lvl="0" marL="0" rtl="0" algn="l">
              <a:lnSpc>
                <a:spcPct val="95000"/>
              </a:lnSpc>
              <a:spcBef>
                <a:spcPts val="1200"/>
              </a:spcBef>
              <a:spcAft>
                <a:spcPts val="0"/>
              </a:spcAft>
              <a:buClr>
                <a:schemeClr val="dk1"/>
              </a:buClr>
              <a:buSzPts val="275"/>
              <a:buFont typeface="Arial"/>
              <a:buNone/>
            </a:pPr>
            <a:r>
              <a:rPr lang="en-US"/>
              <a:t>                                                                 "anogenital-warts",</a:t>
            </a:r>
            <a:endParaRPr/>
          </a:p>
          <a:p>
            <a:pPr indent="0" lvl="0" marL="0" rtl="0" algn="l">
              <a:lnSpc>
                <a:spcPct val="95000"/>
              </a:lnSpc>
              <a:spcBef>
                <a:spcPts val="1200"/>
              </a:spcBef>
              <a:spcAft>
                <a:spcPts val="0"/>
              </a:spcAft>
              <a:buClr>
                <a:schemeClr val="dk1"/>
              </a:buClr>
              <a:buSzPts val="275"/>
              <a:buFont typeface="Arial"/>
              <a:buNone/>
            </a:pPr>
            <a:r>
              <a:rPr lang="en-US"/>
              <a:t>                                                                  "morbihan-disease" },</a:t>
            </a:r>
            <a:endParaRPr/>
          </a:p>
          <a:p>
            <a:pPr indent="0" lvl="0" marL="0" rtl="0" algn="l">
              <a:lnSpc>
                <a:spcPct val="95000"/>
              </a:lnSpc>
              <a:spcBef>
                <a:spcPts val="1200"/>
              </a:spcBef>
              <a:spcAft>
                <a:spcPts val="0"/>
              </a:spcAft>
              <a:buClr>
                <a:schemeClr val="dk1"/>
              </a:buClr>
              <a:buSzPts val="275"/>
              <a:buFont typeface="Arial"/>
              <a:buNone/>
            </a:pPr>
            <a:r>
              <a:rPr lang="en-US"/>
              <a:t>      "predictions": { "0.7934",</a:t>
            </a:r>
            <a:endParaRPr/>
          </a:p>
          <a:p>
            <a:pPr indent="0" lvl="0" marL="0" rtl="0" algn="l">
              <a:lnSpc>
                <a:spcPct val="95000"/>
              </a:lnSpc>
              <a:spcBef>
                <a:spcPts val="1200"/>
              </a:spcBef>
              <a:spcAft>
                <a:spcPts val="0"/>
              </a:spcAft>
              <a:buClr>
                <a:schemeClr val="dk1"/>
              </a:buClr>
              <a:buSzPts val="275"/>
              <a:buFont typeface="Arial"/>
              <a:buNone/>
            </a:pPr>
            <a:r>
              <a:rPr lang="en-US"/>
              <a:t>                                "0.1276",</a:t>
            </a:r>
            <a:endParaRPr/>
          </a:p>
          <a:p>
            <a:pPr indent="0" lvl="0" marL="0" rtl="0" algn="l">
              <a:lnSpc>
                <a:spcPct val="95000"/>
              </a:lnSpc>
              <a:spcBef>
                <a:spcPts val="1200"/>
              </a:spcBef>
              <a:spcAft>
                <a:spcPts val="0"/>
              </a:spcAft>
              <a:buSzPts val="275"/>
              <a:buNone/>
            </a:pPr>
            <a:r>
              <a:rPr lang="en-US"/>
              <a:t>                                "0.0894" } </a:t>
            </a:r>
            <a:endParaRPr/>
          </a:p>
          <a:p>
            <a:pPr indent="0" lvl="0" marL="0" rtl="0" algn="l">
              <a:lnSpc>
                <a:spcPct val="95000"/>
              </a:lnSpc>
              <a:spcBef>
                <a:spcPts val="1200"/>
              </a:spcBef>
              <a:spcAft>
                <a:spcPts val="0"/>
              </a:spcAft>
              <a:buClr>
                <a:schemeClr val="dk1"/>
              </a:buClr>
              <a:buSzPts val="275"/>
              <a:buFont typeface="Arial"/>
              <a:buNone/>
            </a:pPr>
            <a:r>
              <a:rPr lang="en-US"/>
              <a:t>                               }</a:t>
            </a:r>
            <a:endParaRPr/>
          </a:p>
          <a:p>
            <a:pPr indent="0" lvl="0" marL="0" rtl="0" algn="l">
              <a:lnSpc>
                <a:spcPct val="95000"/>
              </a:lnSpc>
              <a:spcBef>
                <a:spcPts val="1200"/>
              </a:spcBef>
              <a:spcAft>
                <a:spcPts val="0"/>
              </a:spcAft>
              <a:buClr>
                <a:schemeClr val="dk1"/>
              </a:buClr>
              <a:buSzPts val="275"/>
              <a:buFont typeface="Arial"/>
              <a:buNone/>
            </a:pPr>
            <a:r>
              <a:rPr lang="en-US"/>
              <a:t>                         }</a:t>
            </a:r>
            <a:endParaRPr/>
          </a:p>
          <a:p>
            <a:pPr indent="0" lvl="0" marL="0" rtl="0" algn="l">
              <a:lnSpc>
                <a:spcPct val="95000"/>
              </a:lnSpc>
              <a:spcBef>
                <a:spcPts val="1200"/>
              </a:spcBef>
              <a:spcAft>
                <a:spcPts val="1200"/>
              </a:spcAft>
              <a:buSzPts val="275"/>
              <a:buNone/>
            </a:pP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ctrTitle"/>
          </p:nvPr>
        </p:nvSpPr>
        <p:spPr>
          <a:xfrm>
            <a:off x="540000" y="227067"/>
            <a:ext cx="8205101" cy="75484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Bell MT"/>
              <a:buNone/>
            </a:pPr>
            <a:r>
              <a:rPr lang="en-US" sz="3200">
                <a:latin typeface="Avenir"/>
                <a:ea typeface="Avenir"/>
                <a:cs typeface="Avenir"/>
                <a:sym typeface="Avenir"/>
              </a:rPr>
              <a:t>Use Case 2 - Skin Condition Progress Tracking</a:t>
            </a:r>
            <a:endParaRPr sz="3200">
              <a:latin typeface="Avenir"/>
              <a:ea typeface="Avenir"/>
              <a:cs typeface="Avenir"/>
              <a:sym typeface="Avenir"/>
            </a:endParaRPr>
          </a:p>
        </p:txBody>
      </p:sp>
      <p:sp>
        <p:nvSpPr>
          <p:cNvPr id="352" name="Google Shape;352;p25"/>
          <p:cNvSpPr txBox="1"/>
          <p:nvPr/>
        </p:nvSpPr>
        <p:spPr>
          <a:xfrm>
            <a:off x="540000" y="1360800"/>
            <a:ext cx="10322400" cy="48024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lt1"/>
              </a:buClr>
              <a:buSzPts val="1800"/>
              <a:buFont typeface="Avenir"/>
              <a:buChar char="●"/>
            </a:pPr>
            <a:r>
              <a:rPr b="1" lang="en-US" sz="1800">
                <a:solidFill>
                  <a:schemeClr val="lt1"/>
                </a:solidFill>
                <a:latin typeface="Avenir"/>
                <a:ea typeface="Avenir"/>
                <a:cs typeface="Avenir"/>
                <a:sym typeface="Avenir"/>
              </a:rPr>
              <a:t>Disease Progress Tracking</a:t>
            </a:r>
            <a:r>
              <a:rPr lang="en-US" sz="1800">
                <a:solidFill>
                  <a:schemeClr val="lt1"/>
                </a:solidFill>
                <a:latin typeface="Avenir"/>
                <a:ea typeface="Avenir"/>
                <a:cs typeface="Avenir"/>
                <a:sym typeface="Avenir"/>
              </a:rPr>
              <a:t> involves monitoring the progression of a disease over time to evaluate the effectiveness of treatments, adjust medical interventions, and predict future health outcomes.</a:t>
            </a:r>
            <a:endParaRPr sz="1800">
              <a:solidFill>
                <a:schemeClr val="lt1"/>
              </a:solidFill>
              <a:latin typeface="Avenir"/>
              <a:ea typeface="Avenir"/>
              <a:cs typeface="Avenir"/>
              <a:sym typeface="Avenir"/>
            </a:endParaRPr>
          </a:p>
          <a:p>
            <a:pPr indent="0" lvl="0" marL="457200" rtl="0" algn="l">
              <a:spcBef>
                <a:spcPts val="0"/>
              </a:spcBef>
              <a:spcAft>
                <a:spcPts val="0"/>
              </a:spcAft>
              <a:buNone/>
            </a:pPr>
            <a:r>
              <a:t/>
            </a:r>
            <a:endParaRPr sz="1800">
              <a:solidFill>
                <a:schemeClr val="lt1"/>
              </a:solidFill>
              <a:latin typeface="Avenir"/>
              <a:ea typeface="Avenir"/>
              <a:cs typeface="Avenir"/>
              <a:sym typeface="Avenir"/>
            </a:endParaRPr>
          </a:p>
          <a:p>
            <a:pPr indent="-342900" lvl="0" marL="45720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 ML algorithms can analyze patterns in the input image to provide a result on the severity of the disease.</a:t>
            </a:r>
            <a:endParaRPr sz="1800">
              <a:latin typeface="Avenir"/>
              <a:ea typeface="Avenir"/>
              <a:cs typeface="Avenir"/>
              <a:sym typeface="Avenir"/>
            </a:endParaRPr>
          </a:p>
          <a:p>
            <a:pPr indent="0" lvl="0" marL="457200" marR="0" rtl="0" algn="l">
              <a:spcBef>
                <a:spcPts val="0"/>
              </a:spcBef>
              <a:spcAft>
                <a:spcPts val="0"/>
              </a:spcAft>
              <a:buNone/>
            </a:pPr>
            <a:r>
              <a:t/>
            </a:r>
            <a:endParaRPr sz="1800">
              <a:solidFill>
                <a:schemeClr val="lt1"/>
              </a:solidFill>
              <a:latin typeface="Avenir"/>
              <a:ea typeface="Avenir"/>
              <a:cs typeface="Avenir"/>
              <a:sym typeface="Avenir"/>
            </a:endParaRPr>
          </a:p>
          <a:p>
            <a:pPr indent="-342900" lvl="0" marL="457200" marR="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If the disease worsens or does not improve as expected, progress tracking provides the evidence needed to change medication or escalate treatment plans.</a:t>
            </a:r>
            <a:endParaRPr sz="1800">
              <a:solidFill>
                <a:schemeClr val="lt1"/>
              </a:solidFill>
              <a:latin typeface="Avenir"/>
              <a:ea typeface="Avenir"/>
              <a:cs typeface="Avenir"/>
              <a:sym typeface="Avenir"/>
            </a:endParaRPr>
          </a:p>
          <a:p>
            <a:pPr indent="0" lvl="0" marL="457200" marR="0" rtl="0" algn="l">
              <a:spcBef>
                <a:spcPts val="0"/>
              </a:spcBef>
              <a:spcAft>
                <a:spcPts val="0"/>
              </a:spcAft>
              <a:buNone/>
            </a:pPr>
            <a:r>
              <a:t/>
            </a:r>
            <a:endParaRPr sz="1800">
              <a:solidFill>
                <a:schemeClr val="lt1"/>
              </a:solidFill>
              <a:latin typeface="Avenir"/>
              <a:ea typeface="Avenir"/>
              <a:cs typeface="Avenir"/>
              <a:sym typeface="Avenir"/>
            </a:endParaRPr>
          </a:p>
          <a:p>
            <a:pPr indent="-342900" lvl="0" marL="457200" marR="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Regular monitoring helps in the early detection of complications, which can be critical in preventing severe outcomes</a:t>
            </a:r>
            <a:endParaRPr sz="1800">
              <a:solidFill>
                <a:schemeClr val="lt1"/>
              </a:solidFill>
              <a:latin typeface="Avenir"/>
              <a:ea typeface="Avenir"/>
              <a:cs typeface="Avenir"/>
              <a:sym typeface="Avenir"/>
            </a:endParaRPr>
          </a:p>
          <a:p>
            <a:pPr indent="0" lvl="0" marL="457200" marR="0" rtl="0" algn="l">
              <a:spcBef>
                <a:spcPts val="0"/>
              </a:spcBef>
              <a:spcAft>
                <a:spcPts val="0"/>
              </a:spcAft>
              <a:buNone/>
            </a:pPr>
            <a:r>
              <a:t/>
            </a:r>
            <a:endParaRPr sz="1800">
              <a:solidFill>
                <a:schemeClr val="lt1"/>
              </a:solidFill>
              <a:latin typeface="Avenir"/>
              <a:ea typeface="Avenir"/>
              <a:cs typeface="Avenir"/>
              <a:sym typeface="Avenir"/>
            </a:endParaRPr>
          </a:p>
          <a:p>
            <a:pPr indent="-342900" lvl="0" marL="457200" marR="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Understanding their progress can motivate patients to adhere more closely to treatment regimens and lifestyle recommendations.</a:t>
            </a:r>
            <a:endParaRPr sz="1800">
              <a:solidFill>
                <a:schemeClr val="lt1"/>
              </a:solidFill>
              <a:latin typeface="Avenir"/>
              <a:ea typeface="Avenir"/>
              <a:cs typeface="Avenir"/>
              <a:sym typeface="Avenir"/>
            </a:endParaRPr>
          </a:p>
          <a:p>
            <a:pPr indent="0" lvl="0" marL="457200" marR="0" rtl="0" algn="l">
              <a:spcBef>
                <a:spcPts val="0"/>
              </a:spcBef>
              <a:spcAft>
                <a:spcPts val="0"/>
              </a:spcAft>
              <a:buNone/>
            </a:pPr>
            <a:r>
              <a:t/>
            </a:r>
            <a:endParaRPr sz="1800">
              <a:solidFill>
                <a:schemeClr val="lt1"/>
              </a:solidFill>
              <a:latin typeface="Avenir"/>
              <a:ea typeface="Avenir"/>
              <a:cs typeface="Avenir"/>
              <a:sym typeface="Avenir"/>
            </a:endParaRPr>
          </a:p>
          <a:p>
            <a:pPr indent="-342900" lvl="0" marL="457200" marR="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A form of maintaining track record for future reference or </a:t>
            </a:r>
            <a:r>
              <a:rPr lang="en-US" sz="1800">
                <a:solidFill>
                  <a:schemeClr val="lt1"/>
                </a:solidFill>
                <a:latin typeface="Avenir"/>
                <a:ea typeface="Avenir"/>
                <a:cs typeface="Avenir"/>
                <a:sym typeface="Avenir"/>
              </a:rPr>
              <a:t>consultation</a:t>
            </a:r>
            <a:r>
              <a:rPr lang="en-US" sz="1800">
                <a:solidFill>
                  <a:schemeClr val="lt1"/>
                </a:solidFill>
                <a:latin typeface="Avenir"/>
                <a:ea typeface="Avenir"/>
                <a:cs typeface="Avenir"/>
                <a:sym typeface="Avenir"/>
              </a:rPr>
              <a:t>.</a:t>
            </a:r>
            <a:endParaRPr sz="1800">
              <a:solidFill>
                <a:schemeClr val="lt1"/>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ctrTitle"/>
          </p:nvPr>
        </p:nvSpPr>
        <p:spPr>
          <a:xfrm>
            <a:off x="540000" y="227067"/>
            <a:ext cx="8205000" cy="754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Bell MT"/>
              <a:buNone/>
            </a:pPr>
            <a:r>
              <a:rPr lang="en-US" sz="3200">
                <a:latin typeface="Avenir"/>
                <a:ea typeface="Avenir"/>
                <a:cs typeface="Avenir"/>
                <a:sym typeface="Avenir"/>
              </a:rPr>
              <a:t>Use Case 2 Implementation</a:t>
            </a:r>
            <a:endParaRPr sz="3200">
              <a:latin typeface="Avenir"/>
              <a:ea typeface="Avenir"/>
              <a:cs typeface="Avenir"/>
              <a:sym typeface="Avenir"/>
            </a:endParaRPr>
          </a:p>
        </p:txBody>
      </p:sp>
      <p:sp>
        <p:nvSpPr>
          <p:cNvPr id="358" name="Google Shape;358;p26"/>
          <p:cNvSpPr txBox="1"/>
          <p:nvPr/>
        </p:nvSpPr>
        <p:spPr>
          <a:xfrm>
            <a:off x="540000" y="1157525"/>
            <a:ext cx="10322400" cy="40689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15000"/>
              </a:lnSpc>
              <a:spcBef>
                <a:spcPts val="0"/>
              </a:spcBef>
              <a:spcAft>
                <a:spcPts val="0"/>
              </a:spcAft>
              <a:buClr>
                <a:schemeClr val="lt1"/>
              </a:buClr>
              <a:buSzPts val="1900"/>
              <a:buFont typeface="Avenir"/>
              <a:buChar char="●"/>
            </a:pPr>
            <a:r>
              <a:rPr lang="en-US" sz="1900">
                <a:solidFill>
                  <a:schemeClr val="lt1"/>
                </a:solidFill>
                <a:latin typeface="Avenir"/>
                <a:ea typeface="Avenir"/>
                <a:cs typeface="Avenir"/>
                <a:sym typeface="Avenir"/>
              </a:rPr>
              <a:t>Dataset - </a:t>
            </a:r>
            <a:r>
              <a:rPr lang="en-US" sz="1900" u="sng">
                <a:solidFill>
                  <a:srgbClr val="D9D2E9"/>
                </a:solidFill>
                <a:latin typeface="Avenir"/>
                <a:ea typeface="Avenir"/>
                <a:cs typeface="Avenir"/>
                <a:sym typeface="Avenir"/>
                <a:hlinkClick r:id="rId3">
                  <a:extLst>
                    <a:ext uri="{A12FA001-AC4F-418D-AE19-62706E023703}">
                      <ahyp:hlinkClr val="tx"/>
                    </a:ext>
                  </a:extLst>
                </a:hlinkClick>
              </a:rPr>
              <a:t>https://www.kaggle.com/code/gracetr/midterm-acne-severity-classification</a:t>
            </a:r>
            <a:br>
              <a:rPr lang="en-US" sz="1900">
                <a:solidFill>
                  <a:schemeClr val="lt1"/>
                </a:solidFill>
                <a:latin typeface="Avenir"/>
                <a:ea typeface="Avenir"/>
                <a:cs typeface="Avenir"/>
                <a:sym typeface="Avenir"/>
              </a:rPr>
            </a:br>
            <a:endParaRPr sz="1900">
              <a:solidFill>
                <a:schemeClr val="lt1"/>
              </a:solidFill>
              <a:latin typeface="Avenir"/>
              <a:ea typeface="Avenir"/>
              <a:cs typeface="Avenir"/>
              <a:sym typeface="Avenir"/>
            </a:endParaRPr>
          </a:p>
          <a:p>
            <a:pPr indent="-349250" lvl="0" marL="457200" marR="0" rtl="0" algn="l">
              <a:lnSpc>
                <a:spcPct val="115000"/>
              </a:lnSpc>
              <a:spcBef>
                <a:spcPts val="0"/>
              </a:spcBef>
              <a:spcAft>
                <a:spcPts val="0"/>
              </a:spcAft>
              <a:buClr>
                <a:schemeClr val="lt1"/>
              </a:buClr>
              <a:buSzPts val="1900"/>
              <a:buFont typeface="Avenir"/>
              <a:buChar char="●"/>
            </a:pPr>
            <a:r>
              <a:rPr b="1" lang="en-US" sz="1900">
                <a:solidFill>
                  <a:schemeClr val="lt1"/>
                </a:solidFill>
                <a:latin typeface="Avenir"/>
                <a:ea typeface="Avenir"/>
                <a:cs typeface="Avenir"/>
                <a:sym typeface="Avenir"/>
              </a:rPr>
              <a:t>EfficientNet-v2</a:t>
            </a:r>
            <a:r>
              <a:rPr b="1" lang="en-US" sz="1900">
                <a:solidFill>
                  <a:schemeClr val="lt1"/>
                </a:solidFill>
                <a:latin typeface="Avenir"/>
                <a:ea typeface="Avenir"/>
                <a:cs typeface="Avenir"/>
                <a:sym typeface="Avenir"/>
              </a:rPr>
              <a:t> model is a type of deep neural network architecture designed for image classification and other computer vision tasks.</a:t>
            </a:r>
            <a:endParaRPr sz="1900">
              <a:solidFill>
                <a:schemeClr val="lt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1900">
              <a:solidFill>
                <a:schemeClr val="lt1"/>
              </a:solidFill>
              <a:latin typeface="Avenir"/>
              <a:ea typeface="Avenir"/>
              <a:cs typeface="Avenir"/>
              <a:sym typeface="Avenir"/>
            </a:endParaRPr>
          </a:p>
          <a:p>
            <a:pPr indent="-349250" lvl="0" marL="457200" marR="0" rtl="0" algn="l">
              <a:lnSpc>
                <a:spcPct val="115000"/>
              </a:lnSpc>
              <a:spcBef>
                <a:spcPts val="0"/>
              </a:spcBef>
              <a:spcAft>
                <a:spcPts val="0"/>
              </a:spcAft>
              <a:buClr>
                <a:schemeClr val="lt1"/>
              </a:buClr>
              <a:buSzPts val="1900"/>
              <a:buFont typeface="Avenir"/>
              <a:buChar char="●"/>
            </a:pPr>
            <a:r>
              <a:rPr lang="en-US" sz="1900">
                <a:solidFill>
                  <a:schemeClr val="lt1"/>
                </a:solidFill>
                <a:latin typeface="Avenir"/>
                <a:ea typeface="Avenir"/>
                <a:cs typeface="Avenir"/>
                <a:sym typeface="Avenir"/>
              </a:rPr>
              <a:t>EfficientNet uses a compound scaling method to systematically scale up the network's depth, width, and resolution, resulting in models that achieve high accuracy while being computationally efficient.</a:t>
            </a:r>
            <a:endParaRPr sz="1900">
              <a:solidFill>
                <a:schemeClr val="lt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1900">
              <a:solidFill>
                <a:schemeClr val="lt1"/>
              </a:solidFill>
              <a:latin typeface="Avenir"/>
              <a:ea typeface="Avenir"/>
              <a:cs typeface="Avenir"/>
              <a:sym typeface="Avenir"/>
            </a:endParaRPr>
          </a:p>
          <a:p>
            <a:pPr indent="-349250" lvl="0" marL="457200" marR="0" rtl="0" algn="l">
              <a:lnSpc>
                <a:spcPct val="115000"/>
              </a:lnSpc>
              <a:spcBef>
                <a:spcPts val="0"/>
              </a:spcBef>
              <a:spcAft>
                <a:spcPts val="0"/>
              </a:spcAft>
              <a:buClr>
                <a:schemeClr val="lt1"/>
              </a:buClr>
              <a:buSzPts val="1900"/>
              <a:buFont typeface="Avenir"/>
              <a:buChar char="●"/>
            </a:pPr>
            <a:r>
              <a:rPr lang="en-US" sz="1900">
                <a:solidFill>
                  <a:schemeClr val="lt1"/>
                </a:solidFill>
                <a:latin typeface="Avenir"/>
                <a:ea typeface="Avenir"/>
                <a:cs typeface="Avenir"/>
                <a:sym typeface="Avenir"/>
              </a:rPr>
              <a:t>Model Cross-Validated in 5 folds using different subsets of dataset. At the end of fold 5, the model achieved 98% accuracy.</a:t>
            </a:r>
            <a:endParaRPr sz="1900">
              <a:solidFill>
                <a:schemeClr val="lt1"/>
              </a:solidFill>
              <a:latin typeface="Avenir"/>
              <a:ea typeface="Avenir"/>
              <a:cs typeface="Avenir"/>
              <a:sym typeface="Avenir"/>
            </a:endParaRPr>
          </a:p>
          <a:p>
            <a:pPr indent="0" lvl="0" marL="0" marR="0" rtl="0" algn="l">
              <a:lnSpc>
                <a:spcPct val="115000"/>
              </a:lnSpc>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ctrTitle"/>
          </p:nvPr>
        </p:nvSpPr>
        <p:spPr>
          <a:xfrm>
            <a:off x="540000" y="227067"/>
            <a:ext cx="8205000" cy="754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Bell MT"/>
              <a:buNone/>
            </a:pPr>
            <a:r>
              <a:rPr lang="en-US" sz="3200">
                <a:latin typeface="Avenir"/>
                <a:ea typeface="Avenir"/>
                <a:cs typeface="Avenir"/>
                <a:sym typeface="Avenir"/>
              </a:rPr>
              <a:t>Use Case 2 Implementation</a:t>
            </a:r>
            <a:endParaRPr sz="3200">
              <a:latin typeface="Avenir"/>
              <a:ea typeface="Avenir"/>
              <a:cs typeface="Avenir"/>
              <a:sym typeface="Avenir"/>
            </a:endParaRPr>
          </a:p>
        </p:txBody>
      </p:sp>
      <p:sp>
        <p:nvSpPr>
          <p:cNvPr id="364" name="Google Shape;364;p27"/>
          <p:cNvSpPr txBox="1"/>
          <p:nvPr/>
        </p:nvSpPr>
        <p:spPr>
          <a:xfrm>
            <a:off x="540000" y="1157525"/>
            <a:ext cx="10322400" cy="47571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15000"/>
              </a:lnSpc>
              <a:spcBef>
                <a:spcPts val="0"/>
              </a:spcBef>
              <a:spcAft>
                <a:spcPts val="0"/>
              </a:spcAft>
              <a:buClr>
                <a:schemeClr val="lt1"/>
              </a:buClr>
              <a:buSzPts val="1900"/>
              <a:buFont typeface="Avenir"/>
              <a:buChar char="●"/>
            </a:pPr>
            <a:r>
              <a:rPr lang="en-US" sz="1900">
                <a:solidFill>
                  <a:schemeClr val="lt1"/>
                </a:solidFill>
                <a:latin typeface="Avenir"/>
                <a:ea typeface="Avenir"/>
                <a:cs typeface="Avenir"/>
                <a:sym typeface="Avenir"/>
              </a:rPr>
              <a:t>We used torchvision library to transform the input images.</a:t>
            </a:r>
            <a:endParaRPr sz="1900">
              <a:solidFill>
                <a:schemeClr val="lt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1900">
              <a:solidFill>
                <a:schemeClr val="lt1"/>
              </a:solidFill>
              <a:latin typeface="Avenir"/>
              <a:ea typeface="Avenir"/>
              <a:cs typeface="Avenir"/>
              <a:sym typeface="Avenir"/>
            </a:endParaRPr>
          </a:p>
          <a:p>
            <a:pPr indent="-349250" lvl="0" marL="457200" marR="0" rtl="0" algn="l">
              <a:lnSpc>
                <a:spcPct val="115000"/>
              </a:lnSpc>
              <a:spcBef>
                <a:spcPts val="0"/>
              </a:spcBef>
              <a:spcAft>
                <a:spcPts val="0"/>
              </a:spcAft>
              <a:buClr>
                <a:schemeClr val="lt1"/>
              </a:buClr>
              <a:buSzPts val="1900"/>
              <a:buFont typeface="Avenir"/>
              <a:buChar char="●"/>
            </a:pPr>
            <a:r>
              <a:rPr lang="en-US" sz="1900">
                <a:solidFill>
                  <a:schemeClr val="lt1"/>
                </a:solidFill>
                <a:latin typeface="Avenir"/>
                <a:ea typeface="Avenir"/>
                <a:cs typeface="Avenir"/>
                <a:sym typeface="Avenir"/>
              </a:rPr>
              <a:t>Transformations like image resize, horizontal flip, vertical flip, elastic transform and rotation is being done on the images to perform both data augmentation and standard preprocessing</a:t>
            </a:r>
            <a:endParaRPr sz="1900">
              <a:solidFill>
                <a:schemeClr val="lt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1900">
              <a:solidFill>
                <a:schemeClr val="lt1"/>
              </a:solidFill>
              <a:latin typeface="Avenir"/>
              <a:ea typeface="Avenir"/>
              <a:cs typeface="Avenir"/>
              <a:sym typeface="Avenir"/>
            </a:endParaRPr>
          </a:p>
          <a:p>
            <a:pPr indent="-349250" lvl="0" marL="457200" marR="0" rtl="0" algn="l">
              <a:lnSpc>
                <a:spcPct val="115000"/>
              </a:lnSpc>
              <a:spcBef>
                <a:spcPts val="0"/>
              </a:spcBef>
              <a:spcAft>
                <a:spcPts val="0"/>
              </a:spcAft>
              <a:buClr>
                <a:schemeClr val="lt1"/>
              </a:buClr>
              <a:buSzPts val="1900"/>
              <a:buFont typeface="Avenir"/>
              <a:buChar char="●"/>
            </a:pPr>
            <a:r>
              <a:rPr lang="en-US" sz="1900">
                <a:solidFill>
                  <a:schemeClr val="lt1"/>
                </a:solidFill>
                <a:latin typeface="Avenir"/>
                <a:ea typeface="Avenir"/>
                <a:cs typeface="Avenir"/>
                <a:sym typeface="Avenir"/>
              </a:rPr>
              <a:t>Based on the validation loss, we adjust the learning rate of the model to find a balance between convergence speed and stability.</a:t>
            </a:r>
            <a:endParaRPr sz="1900">
              <a:solidFill>
                <a:schemeClr val="lt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1900">
              <a:solidFill>
                <a:schemeClr val="lt1"/>
              </a:solidFill>
              <a:latin typeface="Avenir"/>
              <a:ea typeface="Avenir"/>
              <a:cs typeface="Avenir"/>
              <a:sym typeface="Avenir"/>
            </a:endParaRPr>
          </a:p>
          <a:p>
            <a:pPr indent="-349250" lvl="0" marL="457200" marR="0" rtl="0" algn="l">
              <a:lnSpc>
                <a:spcPct val="115000"/>
              </a:lnSpc>
              <a:spcBef>
                <a:spcPts val="0"/>
              </a:spcBef>
              <a:spcAft>
                <a:spcPts val="0"/>
              </a:spcAft>
              <a:buClr>
                <a:schemeClr val="lt1"/>
              </a:buClr>
              <a:buSzPts val="1900"/>
              <a:buFont typeface="Avenir"/>
              <a:buChar char="●"/>
            </a:pPr>
            <a:r>
              <a:rPr lang="en-US" sz="1900">
                <a:solidFill>
                  <a:schemeClr val="lt1"/>
                </a:solidFill>
                <a:latin typeface="Avenir"/>
                <a:ea typeface="Avenir"/>
                <a:cs typeface="Avenir"/>
                <a:sym typeface="Avenir"/>
              </a:rPr>
              <a:t>We use ReduceLROnPlateau learning rate scheduler to reduce the learning rate when the performance of the model has plateaued.</a:t>
            </a:r>
            <a:endParaRPr sz="1900">
              <a:solidFill>
                <a:schemeClr val="lt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1900">
              <a:solidFill>
                <a:schemeClr val="lt1"/>
              </a:solidFill>
              <a:latin typeface="Avenir"/>
              <a:ea typeface="Avenir"/>
              <a:cs typeface="Avenir"/>
              <a:sym typeface="Avenir"/>
            </a:endParaRPr>
          </a:p>
          <a:p>
            <a:pPr indent="-349250" lvl="0" marL="457200" marR="0" rtl="0" algn="l">
              <a:lnSpc>
                <a:spcPct val="115000"/>
              </a:lnSpc>
              <a:spcBef>
                <a:spcPts val="0"/>
              </a:spcBef>
              <a:spcAft>
                <a:spcPts val="0"/>
              </a:spcAft>
              <a:buClr>
                <a:schemeClr val="lt1"/>
              </a:buClr>
              <a:buSzPts val="1900"/>
              <a:buFont typeface="Avenir"/>
              <a:buChar char="●"/>
            </a:pPr>
            <a:r>
              <a:rPr lang="en-US" sz="1900">
                <a:solidFill>
                  <a:schemeClr val="lt1"/>
                </a:solidFill>
                <a:latin typeface="Avenir"/>
                <a:ea typeface="Avenir"/>
                <a:cs typeface="Avenir"/>
                <a:sym typeface="Avenir"/>
              </a:rPr>
              <a:t>Lowering</a:t>
            </a:r>
            <a:r>
              <a:rPr lang="en-US" sz="1900">
                <a:solidFill>
                  <a:schemeClr val="lt1"/>
                </a:solidFill>
                <a:latin typeface="Avenir"/>
                <a:ea typeface="Avenir"/>
                <a:cs typeface="Avenir"/>
                <a:sym typeface="Avenir"/>
              </a:rPr>
              <a:t> the learning rate can prevent the model from overfitting by making too many small adjustments when they are no longer needed.</a:t>
            </a:r>
            <a:endParaRPr sz="1900">
              <a:solidFill>
                <a:schemeClr val="lt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ctrTitle"/>
          </p:nvPr>
        </p:nvSpPr>
        <p:spPr>
          <a:xfrm>
            <a:off x="540000" y="540000"/>
            <a:ext cx="11090400" cy="8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200">
                <a:latin typeface="Avenir"/>
                <a:ea typeface="Avenir"/>
                <a:cs typeface="Avenir"/>
                <a:sym typeface="Avenir"/>
              </a:rPr>
              <a:t>Test dataset metrics:</a:t>
            </a:r>
            <a:endParaRPr sz="3200">
              <a:latin typeface="Avenir"/>
              <a:ea typeface="Avenir"/>
              <a:cs typeface="Avenir"/>
              <a:sym typeface="Avenir"/>
            </a:endParaRPr>
          </a:p>
        </p:txBody>
      </p:sp>
      <p:graphicFrame>
        <p:nvGraphicFramePr>
          <p:cNvPr id="370" name="Google Shape;370;p28"/>
          <p:cNvGraphicFramePr/>
          <p:nvPr/>
        </p:nvGraphicFramePr>
        <p:xfrm>
          <a:off x="952500" y="2240400"/>
          <a:ext cx="3000000" cy="3000000"/>
        </p:xfrm>
        <a:graphic>
          <a:graphicData uri="http://schemas.openxmlformats.org/drawingml/2006/table">
            <a:tbl>
              <a:tblPr>
                <a:noFill/>
                <a:tableStyleId>{E0BF0278-F815-4E7E-8638-8CE7A5149F52}</a:tableStyleId>
              </a:tblPr>
              <a:tblGrid>
                <a:gridCol w="3429000"/>
                <a:gridCol w="3429000"/>
                <a:gridCol w="3429000"/>
              </a:tblGrid>
              <a:tr h="381000">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Fold</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Accuracy </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F1-Score</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0</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63%</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65%</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1</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93%</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94%</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2</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95%</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96%</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3</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98%</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98%</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4</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98%</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chemeClr val="lt1"/>
                          </a:solidFill>
                          <a:latin typeface="Avenir"/>
                          <a:ea typeface="Avenir"/>
                          <a:cs typeface="Avenir"/>
                          <a:sym typeface="Avenir"/>
                        </a:rPr>
                        <a:t>99%</a:t>
                      </a:r>
                      <a:endParaRPr b="1" sz="1700">
                        <a:solidFill>
                          <a:schemeClr val="lt1"/>
                        </a:solidFill>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type="ctrTitle"/>
          </p:nvPr>
        </p:nvSpPr>
        <p:spPr>
          <a:xfrm>
            <a:off x="540000" y="227067"/>
            <a:ext cx="8205000" cy="754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Bell MT"/>
              <a:buNone/>
            </a:pPr>
            <a:r>
              <a:rPr lang="en-US" sz="3200">
                <a:latin typeface="Avenir"/>
                <a:ea typeface="Avenir"/>
                <a:cs typeface="Avenir"/>
                <a:sym typeface="Avenir"/>
              </a:rPr>
              <a:t>Use Case 2 Implementation - WIP</a:t>
            </a:r>
            <a:endParaRPr sz="3200">
              <a:latin typeface="Avenir"/>
              <a:ea typeface="Avenir"/>
              <a:cs typeface="Avenir"/>
              <a:sym typeface="Avenir"/>
            </a:endParaRPr>
          </a:p>
        </p:txBody>
      </p:sp>
      <p:sp>
        <p:nvSpPr>
          <p:cNvPr id="376" name="Google Shape;376;p29"/>
          <p:cNvSpPr txBox="1"/>
          <p:nvPr/>
        </p:nvSpPr>
        <p:spPr>
          <a:xfrm>
            <a:off x="540000" y="1360800"/>
            <a:ext cx="10322400" cy="3343200"/>
          </a:xfrm>
          <a:prstGeom prst="rect">
            <a:avLst/>
          </a:prstGeom>
          <a:noFill/>
          <a:ln>
            <a:noFill/>
          </a:ln>
        </p:spPr>
        <p:txBody>
          <a:bodyPr anchorCtr="0" anchor="t" bIns="45700" lIns="91425" spcFirstLastPara="1" rIns="91425" wrap="square" tIns="45700">
            <a:spAutoFit/>
          </a:bodyPr>
          <a:lstStyle/>
          <a:p>
            <a:pPr indent="-361950" lvl="0" marL="457200" marR="0" rtl="0" algn="l">
              <a:lnSpc>
                <a:spcPct val="115000"/>
              </a:lnSpc>
              <a:spcBef>
                <a:spcPts val="0"/>
              </a:spcBef>
              <a:spcAft>
                <a:spcPts val="0"/>
              </a:spcAft>
              <a:buClr>
                <a:schemeClr val="lt1"/>
              </a:buClr>
              <a:buSzPts val="2100"/>
              <a:buFont typeface="Avenir"/>
              <a:buChar char="●"/>
            </a:pPr>
            <a:r>
              <a:rPr lang="en-US" sz="2100">
                <a:solidFill>
                  <a:schemeClr val="lt1"/>
                </a:solidFill>
                <a:latin typeface="Avenir"/>
                <a:ea typeface="Avenir"/>
                <a:cs typeface="Avenir"/>
                <a:sym typeface="Avenir"/>
              </a:rPr>
              <a:t>Implement user login to have a record of the date of the image input and the level of severity of the disease.</a:t>
            </a:r>
            <a:endParaRPr sz="2100">
              <a:solidFill>
                <a:schemeClr val="lt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2100">
              <a:solidFill>
                <a:schemeClr val="lt1"/>
              </a:solidFill>
              <a:latin typeface="Avenir"/>
              <a:ea typeface="Avenir"/>
              <a:cs typeface="Avenir"/>
              <a:sym typeface="Avenir"/>
            </a:endParaRPr>
          </a:p>
          <a:p>
            <a:pPr indent="-361950" lvl="0" marL="457200" marR="0" rtl="0" algn="l">
              <a:lnSpc>
                <a:spcPct val="115000"/>
              </a:lnSpc>
              <a:spcBef>
                <a:spcPts val="0"/>
              </a:spcBef>
              <a:spcAft>
                <a:spcPts val="0"/>
              </a:spcAft>
              <a:buClr>
                <a:schemeClr val="lt1"/>
              </a:buClr>
              <a:buSzPts val="2100"/>
              <a:buFont typeface="Avenir"/>
              <a:buChar char="●"/>
            </a:pPr>
            <a:r>
              <a:rPr lang="en-US" sz="2100">
                <a:solidFill>
                  <a:schemeClr val="lt1"/>
                </a:solidFill>
                <a:latin typeface="Avenir"/>
                <a:ea typeface="Avenir"/>
                <a:cs typeface="Avenir"/>
                <a:sym typeface="Avenir"/>
              </a:rPr>
              <a:t>Have</a:t>
            </a:r>
            <a:r>
              <a:rPr lang="en-US" sz="2100">
                <a:solidFill>
                  <a:schemeClr val="lt1"/>
                </a:solidFill>
                <a:latin typeface="Avenir"/>
                <a:ea typeface="Avenir"/>
                <a:cs typeface="Avenir"/>
                <a:sym typeface="Avenir"/>
              </a:rPr>
              <a:t> a local database to maintain the track </a:t>
            </a:r>
            <a:r>
              <a:rPr lang="en-US" sz="2100">
                <a:solidFill>
                  <a:schemeClr val="lt1"/>
                </a:solidFill>
                <a:latin typeface="Avenir"/>
                <a:ea typeface="Avenir"/>
                <a:cs typeface="Avenir"/>
                <a:sym typeface="Avenir"/>
              </a:rPr>
              <a:t>records.</a:t>
            </a:r>
            <a:endParaRPr sz="2100">
              <a:solidFill>
                <a:schemeClr val="lt1"/>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2100">
              <a:solidFill>
                <a:schemeClr val="lt1"/>
              </a:solidFill>
              <a:latin typeface="Avenir"/>
              <a:ea typeface="Avenir"/>
              <a:cs typeface="Avenir"/>
              <a:sym typeface="Avenir"/>
            </a:endParaRPr>
          </a:p>
          <a:p>
            <a:pPr indent="-361950" lvl="0" marL="457200" marR="0" rtl="0" algn="l">
              <a:lnSpc>
                <a:spcPct val="115000"/>
              </a:lnSpc>
              <a:spcBef>
                <a:spcPts val="0"/>
              </a:spcBef>
              <a:spcAft>
                <a:spcPts val="0"/>
              </a:spcAft>
              <a:buClr>
                <a:schemeClr val="lt1"/>
              </a:buClr>
              <a:buSzPts val="2100"/>
              <a:buFont typeface="Avenir"/>
              <a:buChar char="●"/>
            </a:pPr>
            <a:r>
              <a:rPr lang="en-US" sz="2100">
                <a:solidFill>
                  <a:schemeClr val="lt1"/>
                </a:solidFill>
                <a:latin typeface="Avenir"/>
                <a:ea typeface="Avenir"/>
                <a:cs typeface="Avenir"/>
                <a:sym typeface="Avenir"/>
              </a:rPr>
              <a:t>Using the model’s result (probability), we will compare the previous status of the disease and inform the user if the condition has progressed positively or negatively.</a:t>
            </a:r>
            <a:endParaRPr sz="2100">
              <a:solidFill>
                <a:schemeClr val="lt1"/>
              </a:solidFill>
              <a:latin typeface="Avenir"/>
              <a:ea typeface="Avenir"/>
              <a:cs typeface="Avenir"/>
              <a:sym typeface="Avenir"/>
            </a:endParaRPr>
          </a:p>
          <a:p>
            <a:pPr indent="0" lvl="0" marL="0" marR="0" rtl="0" algn="l">
              <a:lnSpc>
                <a:spcPct val="115000"/>
              </a:lnSpc>
              <a:spcBef>
                <a:spcPts val="0"/>
              </a:spcBef>
              <a:spcAft>
                <a:spcPts val="0"/>
              </a:spcAft>
              <a:buNone/>
            </a:pPr>
            <a:r>
              <a:t/>
            </a:r>
            <a:endParaRPr sz="1800">
              <a:solidFill>
                <a:srgbClr val="D9D2E9"/>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type="ctrTitle"/>
          </p:nvPr>
        </p:nvSpPr>
        <p:spPr>
          <a:xfrm>
            <a:off x="540000" y="540000"/>
            <a:ext cx="11090273" cy="8101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Bell MT"/>
              <a:buNone/>
            </a:pPr>
            <a:r>
              <a:rPr lang="en-US" sz="4400"/>
              <a:t>Github</a:t>
            </a:r>
            <a:endParaRPr/>
          </a:p>
        </p:txBody>
      </p:sp>
      <p:sp>
        <p:nvSpPr>
          <p:cNvPr id="382" name="Google Shape;382;p30"/>
          <p:cNvSpPr txBox="1"/>
          <p:nvPr>
            <p:ph idx="1" type="subTitle"/>
          </p:nvPr>
        </p:nvSpPr>
        <p:spPr>
          <a:xfrm>
            <a:off x="539999" y="1578762"/>
            <a:ext cx="10481895" cy="571501"/>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lt1"/>
              </a:buClr>
              <a:buSzPts val="1600"/>
              <a:buNone/>
            </a:pPr>
            <a:r>
              <a:rPr lang="en-US"/>
              <a:t>HTTPS://GITHUB.COM/SHIREESHATN/SKIN-DISEASE-DETECTION</a:t>
            </a:r>
            <a:endParaRPr/>
          </a:p>
        </p:txBody>
      </p:sp>
      <p:pic>
        <p:nvPicPr>
          <p:cNvPr id="383" name="Google Shape;383;p30"/>
          <p:cNvPicPr preferRelativeResize="0"/>
          <p:nvPr/>
        </p:nvPicPr>
        <p:blipFill rotWithShape="1">
          <a:blip r:embed="rId3">
            <a:alphaModFix/>
          </a:blip>
          <a:srcRect b="0" l="0" r="0" t="0"/>
          <a:stretch/>
        </p:blipFill>
        <p:spPr>
          <a:xfrm>
            <a:off x="864394" y="2271700"/>
            <a:ext cx="4963226" cy="42862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type="title"/>
          </p:nvPr>
        </p:nvSpPr>
        <p:spPr>
          <a:xfrm>
            <a:off x="540000" y="540000"/>
            <a:ext cx="11101135" cy="101263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sz="3600">
                <a:latin typeface="Avenir"/>
                <a:ea typeface="Avenir"/>
                <a:cs typeface="Avenir"/>
                <a:sym typeface="Avenir"/>
              </a:rPr>
              <a:t>Overview</a:t>
            </a:r>
            <a:br>
              <a:rPr lang="en-US" sz="1800">
                <a:latin typeface="Arial"/>
                <a:ea typeface="Arial"/>
                <a:cs typeface="Arial"/>
                <a:sym typeface="Arial"/>
              </a:rPr>
            </a:br>
            <a:endParaRPr/>
          </a:p>
        </p:txBody>
      </p:sp>
      <p:sp>
        <p:nvSpPr>
          <p:cNvPr id="219" name="Google Shape;219;p14"/>
          <p:cNvSpPr txBox="1"/>
          <p:nvPr>
            <p:ph idx="1" type="body"/>
          </p:nvPr>
        </p:nvSpPr>
        <p:spPr>
          <a:xfrm>
            <a:off x="540000" y="1552653"/>
            <a:ext cx="11101200" cy="3479700"/>
          </a:xfrm>
          <a:prstGeom prst="rect">
            <a:avLst/>
          </a:prstGeom>
          <a:noFill/>
          <a:ln>
            <a:noFill/>
          </a:ln>
        </p:spPr>
        <p:txBody>
          <a:bodyPr anchorCtr="0" anchor="t" bIns="45700" lIns="91425" spcFirstLastPara="1" rIns="91425" wrap="square" tIns="45700">
            <a:normAutofit/>
          </a:bodyPr>
          <a:lstStyle/>
          <a:p>
            <a:pPr indent="-269999" lvl="0" marL="269999" rtl="0" algn="l">
              <a:lnSpc>
                <a:spcPct val="125000"/>
              </a:lnSpc>
              <a:spcBef>
                <a:spcPts val="0"/>
              </a:spcBef>
              <a:spcAft>
                <a:spcPts val="0"/>
              </a:spcAft>
              <a:buClr>
                <a:schemeClr val="lt1"/>
              </a:buClr>
              <a:buSzPts val="1800"/>
              <a:buFont typeface="Avenir"/>
              <a:buChar char="•"/>
            </a:pPr>
            <a:r>
              <a:rPr b="1" lang="en-US" sz="1800"/>
              <a:t>Develop an AI-powered system that uses machine learning to detect skin diseases from images provided by users. The system will analyze the images, provide a description of the potential disease, offer recommendations for nearby dermatologists, and suggest if the disease requires isolation or special care measures.</a:t>
            </a:r>
            <a:endParaRPr b="1" sz="1800"/>
          </a:p>
          <a:p>
            <a:pPr indent="0" lvl="0" marL="269999" rtl="0" algn="l">
              <a:lnSpc>
                <a:spcPct val="125000"/>
              </a:lnSpc>
              <a:spcBef>
                <a:spcPts val="0"/>
              </a:spcBef>
              <a:spcAft>
                <a:spcPts val="0"/>
              </a:spcAft>
              <a:buNone/>
            </a:pPr>
            <a:r>
              <a:t/>
            </a:r>
            <a:endParaRPr b="1"/>
          </a:p>
          <a:p>
            <a:pPr indent="-269999" lvl="0" marL="269999" rtl="0" algn="l">
              <a:lnSpc>
                <a:spcPct val="125000"/>
              </a:lnSpc>
              <a:spcBef>
                <a:spcPts val="0"/>
              </a:spcBef>
              <a:spcAft>
                <a:spcPts val="0"/>
              </a:spcAft>
              <a:buSzPts val="1800"/>
              <a:buChar char="•"/>
            </a:pPr>
            <a:r>
              <a:rPr b="1" lang="en-US"/>
              <a:t>ML Use Cases</a:t>
            </a:r>
            <a:endParaRPr b="1"/>
          </a:p>
          <a:p>
            <a:pPr indent="-269999" lvl="1" marL="719999" rtl="0" algn="l">
              <a:lnSpc>
                <a:spcPct val="125000"/>
              </a:lnSpc>
              <a:spcBef>
                <a:spcPts val="0"/>
              </a:spcBef>
              <a:spcAft>
                <a:spcPts val="0"/>
              </a:spcAft>
              <a:buSzPts val="1800"/>
              <a:buChar char="•"/>
            </a:pPr>
            <a:r>
              <a:rPr b="1" lang="en-US"/>
              <a:t>Skin Disease Detection 	</a:t>
            </a:r>
            <a:endParaRPr b="1"/>
          </a:p>
          <a:p>
            <a:pPr indent="-269999" lvl="1" marL="719999" rtl="0" algn="l">
              <a:lnSpc>
                <a:spcPct val="125000"/>
              </a:lnSpc>
              <a:spcBef>
                <a:spcPts val="0"/>
              </a:spcBef>
              <a:spcAft>
                <a:spcPts val="0"/>
              </a:spcAft>
              <a:buSzPts val="1800"/>
              <a:buChar char="•"/>
            </a:pPr>
            <a:r>
              <a:rPr b="1" lang="en-US"/>
              <a:t>Skin Condition Progress Tracking </a:t>
            </a:r>
            <a:r>
              <a:rPr b="1" lang="en-US"/>
              <a:t>⇽ Current Work</a:t>
            </a:r>
            <a:endParaRPr b="1"/>
          </a:p>
          <a:p>
            <a:pPr indent="-269999" lvl="1" marL="719999" rtl="0" algn="l">
              <a:lnSpc>
                <a:spcPct val="125000"/>
              </a:lnSpc>
              <a:spcBef>
                <a:spcPts val="0"/>
              </a:spcBef>
              <a:spcAft>
                <a:spcPts val="0"/>
              </a:spcAft>
              <a:buSzPts val="1800"/>
              <a:buChar char="•"/>
            </a:pPr>
            <a:r>
              <a:rPr b="1" lang="en-US"/>
              <a:t>Isolation/Preventive Measures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3" name="Shape 223"/>
        <p:cNvGrpSpPr/>
        <p:nvPr/>
      </p:nvGrpSpPr>
      <p:grpSpPr>
        <a:xfrm>
          <a:off x="0" y="0"/>
          <a:ext cx="0" cy="0"/>
          <a:chOff x="0" y="0"/>
          <a:chExt cx="0" cy="0"/>
        </a:xfrm>
      </p:grpSpPr>
      <p:sp>
        <p:nvSpPr>
          <p:cNvPr id="224" name="Google Shape;224;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5" name="Google Shape;225;p15"/>
          <p:cNvSpPr txBox="1"/>
          <p:nvPr>
            <p:ph type="ctrTitle"/>
          </p:nvPr>
        </p:nvSpPr>
        <p:spPr>
          <a:xfrm>
            <a:off x="6925962" y="61785"/>
            <a:ext cx="4727799" cy="67344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Bell MT"/>
              <a:buNone/>
            </a:pPr>
            <a:r>
              <a:rPr lang="en-US" sz="3200">
                <a:latin typeface="Avenir"/>
                <a:ea typeface="Avenir"/>
                <a:cs typeface="Avenir"/>
                <a:sym typeface="Avenir"/>
              </a:rPr>
              <a:t>Dataset</a:t>
            </a:r>
            <a:endParaRPr sz="8000">
              <a:latin typeface="Avenir"/>
              <a:ea typeface="Avenir"/>
              <a:cs typeface="Avenir"/>
              <a:sym typeface="Avenir"/>
            </a:endParaRPr>
          </a:p>
        </p:txBody>
      </p:sp>
      <p:sp>
        <p:nvSpPr>
          <p:cNvPr id="226" name="Google Shape;226;p15"/>
          <p:cNvSpPr txBox="1"/>
          <p:nvPr>
            <p:ph idx="1" type="subTitle"/>
          </p:nvPr>
        </p:nvSpPr>
        <p:spPr>
          <a:xfrm>
            <a:off x="6814125" y="793400"/>
            <a:ext cx="4845900" cy="58977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Font typeface="Avenir"/>
              <a:buChar char="●"/>
            </a:pPr>
            <a:r>
              <a:rPr lang="en-US" sz="1800"/>
              <a:t>Combination dataset of ISIC HAM10000 &amp; DermNet Free dataset</a:t>
            </a:r>
            <a:endParaRPr sz="1800"/>
          </a:p>
          <a:p>
            <a:pPr indent="-342900" lvl="0" marL="457200" rtl="0" algn="l">
              <a:lnSpc>
                <a:spcPct val="115833"/>
              </a:lnSpc>
              <a:spcBef>
                <a:spcPts val="0"/>
              </a:spcBef>
              <a:spcAft>
                <a:spcPts val="0"/>
              </a:spcAft>
              <a:buSzPts val="1800"/>
              <a:buFont typeface="Avenir"/>
              <a:buChar char="●"/>
            </a:pPr>
            <a:r>
              <a:rPr lang="en-US" sz="1800"/>
              <a:t>The International Skin Imaging Collaboration (ISIC) is an academia and industry partnership designed to use digital skin imaging to help reduce skin cancer mortality.</a:t>
            </a:r>
            <a:endParaRPr sz="1800"/>
          </a:p>
          <a:p>
            <a:pPr indent="-342900" lvl="0" marL="457200" rtl="0" algn="l">
              <a:lnSpc>
                <a:spcPct val="115000"/>
              </a:lnSpc>
              <a:spcBef>
                <a:spcPts val="800"/>
              </a:spcBef>
              <a:spcAft>
                <a:spcPts val="0"/>
              </a:spcAft>
              <a:buSzPts val="1800"/>
              <a:buFont typeface="Avenir"/>
              <a:buChar char="●"/>
            </a:pPr>
            <a:r>
              <a:rPr b="1" lang="en-US" sz="1800" u="sng">
                <a:solidFill>
                  <a:schemeClr val="hlink"/>
                </a:solidFill>
                <a:hlinkClick r:id="rId3"/>
              </a:rPr>
              <a:t>HTTPS://WWW.KAGGLE.COM/DATASETS/KMADER/SKIN-CANCER-MNIST-HAM10000</a:t>
            </a:r>
            <a:endParaRPr sz="1800"/>
          </a:p>
          <a:p>
            <a:pPr indent="-342900" lvl="0" marL="457200" rtl="0" algn="l">
              <a:lnSpc>
                <a:spcPct val="115000"/>
              </a:lnSpc>
              <a:spcBef>
                <a:spcPts val="0"/>
              </a:spcBef>
              <a:spcAft>
                <a:spcPts val="0"/>
              </a:spcAft>
              <a:buSzPts val="1800"/>
              <a:buFont typeface="Avenir"/>
              <a:buChar char="●"/>
            </a:pPr>
            <a:r>
              <a:rPr lang="en-US" sz="1800"/>
              <a:t>DermNet - The world’s leading free dermatology resource.</a:t>
            </a:r>
            <a:endParaRPr sz="1800"/>
          </a:p>
          <a:p>
            <a:pPr indent="-342900" lvl="0" marL="457200" rtl="0" algn="l">
              <a:lnSpc>
                <a:spcPct val="115000"/>
              </a:lnSpc>
              <a:spcBef>
                <a:spcPts val="0"/>
              </a:spcBef>
              <a:spcAft>
                <a:spcPts val="0"/>
              </a:spcAft>
              <a:buSzPts val="1800"/>
              <a:buFont typeface="Avenir"/>
              <a:buChar char="●"/>
            </a:pPr>
            <a:r>
              <a:rPr b="1" lang="en-US" sz="1800" u="sng">
                <a:solidFill>
                  <a:schemeClr val="hlink"/>
                </a:solidFill>
                <a:hlinkClick r:id="rId4"/>
              </a:rPr>
              <a:t>HTTPS://DERMNETNZ.ORG/IMAGE-LIBRARY</a:t>
            </a:r>
            <a:endParaRPr b="1" sz="1800"/>
          </a:p>
        </p:txBody>
      </p:sp>
      <p:grpSp>
        <p:nvGrpSpPr>
          <p:cNvPr id="227" name="Google Shape;227;p15"/>
          <p:cNvGrpSpPr/>
          <p:nvPr/>
        </p:nvGrpSpPr>
        <p:grpSpPr>
          <a:xfrm flipH="1" rot="10800000">
            <a:off x="1" y="3600"/>
            <a:ext cx="7266875" cy="6854400"/>
            <a:chOff x="4925125" y="3600"/>
            <a:chExt cx="7266875" cy="6854400"/>
          </a:xfrm>
        </p:grpSpPr>
        <p:sp>
          <p:nvSpPr>
            <p:cNvPr id="228" name="Google Shape;228;p15"/>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9" name="Google Shape;229;p15"/>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0" name="Google Shape;230;p15"/>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pic>
        <p:nvPicPr>
          <p:cNvPr descr="101010 gegevens lijnen naar oneindig" id="231" name="Google Shape;231;p15"/>
          <p:cNvPicPr preferRelativeResize="0"/>
          <p:nvPr/>
        </p:nvPicPr>
        <p:blipFill rotWithShape="1">
          <a:blip r:embed="rId5">
            <a:alphaModFix/>
          </a:blip>
          <a:srcRect b="1" l="19414" r="15837" t="0"/>
          <a:stretch/>
        </p:blipFill>
        <p:spPr>
          <a:xfrm>
            <a:off x="-43849" y="-122740"/>
            <a:ext cx="6857980"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540000" y="211385"/>
            <a:ext cx="11101135" cy="50299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Bell MT"/>
              <a:buNone/>
            </a:pPr>
            <a:r>
              <a:rPr lang="en-US" sz="3200">
                <a:latin typeface="Avenir"/>
                <a:ea typeface="Avenir"/>
                <a:cs typeface="Avenir"/>
                <a:sym typeface="Avenir"/>
              </a:rPr>
              <a:t>Ensemble Model</a:t>
            </a:r>
            <a:endParaRPr sz="3200">
              <a:latin typeface="Avenir"/>
              <a:ea typeface="Avenir"/>
              <a:cs typeface="Avenir"/>
              <a:sym typeface="Avenir"/>
            </a:endParaRPr>
          </a:p>
        </p:txBody>
      </p:sp>
      <p:sp>
        <p:nvSpPr>
          <p:cNvPr id="237" name="Google Shape;237;p16"/>
          <p:cNvSpPr txBox="1"/>
          <p:nvPr>
            <p:ph idx="1" type="body"/>
          </p:nvPr>
        </p:nvSpPr>
        <p:spPr>
          <a:xfrm>
            <a:off x="540000" y="992575"/>
            <a:ext cx="11101200" cy="56109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lt1"/>
              </a:buClr>
              <a:buSzPts val="1400"/>
              <a:buNone/>
            </a:pPr>
            <a:r>
              <a:rPr b="1" lang="en-US" sz="2000"/>
              <a:t>InceptionResNetV2</a:t>
            </a:r>
            <a:r>
              <a:rPr b="1" lang="en-US" sz="2000"/>
              <a:t> </a:t>
            </a:r>
            <a:endParaRPr b="1" sz="2000"/>
          </a:p>
          <a:p>
            <a:pPr indent="0" lvl="0" marL="0" rtl="0" algn="l">
              <a:lnSpc>
                <a:spcPct val="125000"/>
              </a:lnSpc>
              <a:spcBef>
                <a:spcPts val="1000"/>
              </a:spcBef>
              <a:spcAft>
                <a:spcPts val="0"/>
              </a:spcAft>
              <a:buClr>
                <a:schemeClr val="lt1"/>
              </a:buClr>
              <a:buSzPts val="1400"/>
              <a:buNone/>
            </a:pPr>
            <a:r>
              <a:rPr lang="en-US"/>
              <a:t>1. Combines the strengths of the Inception architecture and residual connections, allowing it to capture both spatial hierarchies and skip connections that help in gradient flow, which is crucial for deep networks.</a:t>
            </a:r>
            <a:endParaRPr/>
          </a:p>
          <a:p>
            <a:pPr indent="0" lvl="0" marL="0" rtl="0" algn="l">
              <a:lnSpc>
                <a:spcPct val="125000"/>
              </a:lnSpc>
              <a:spcBef>
                <a:spcPts val="1000"/>
              </a:spcBef>
              <a:spcAft>
                <a:spcPts val="0"/>
              </a:spcAft>
              <a:buClr>
                <a:schemeClr val="lt1"/>
              </a:buClr>
              <a:buSzPts val="1400"/>
              <a:buNone/>
            </a:pPr>
            <a:r>
              <a:rPr lang="en-US"/>
              <a:t>2. It is known for its deep and complex architecture, which is excellent at capturing intricate patterns and details in high-resolution images, making it suitable for identifying subtle features in skin lesions.</a:t>
            </a:r>
            <a:endParaRPr/>
          </a:p>
          <a:p>
            <a:pPr indent="0" lvl="0" marL="0" rtl="0" algn="l">
              <a:lnSpc>
                <a:spcPct val="125000"/>
              </a:lnSpc>
              <a:spcBef>
                <a:spcPts val="1000"/>
              </a:spcBef>
              <a:spcAft>
                <a:spcPts val="0"/>
              </a:spcAft>
              <a:buClr>
                <a:schemeClr val="lt1"/>
              </a:buClr>
              <a:buSzPts val="1400"/>
              <a:buNone/>
            </a:pPr>
            <a:r>
              <a:rPr b="1" lang="en-US" sz="2000"/>
              <a:t>DensNet201</a:t>
            </a:r>
            <a:endParaRPr sz="2000"/>
          </a:p>
          <a:p>
            <a:pPr indent="0" lvl="0" marL="0" rtl="0" algn="l">
              <a:lnSpc>
                <a:spcPct val="125000"/>
              </a:lnSpc>
              <a:spcBef>
                <a:spcPts val="1000"/>
              </a:spcBef>
              <a:spcAft>
                <a:spcPts val="0"/>
              </a:spcAft>
              <a:buClr>
                <a:schemeClr val="lt1"/>
              </a:buClr>
              <a:buSzPts val="1400"/>
              <a:buNone/>
            </a:pPr>
            <a:r>
              <a:rPr lang="en-US"/>
              <a:t>1. Uses dense connections, where each layer is connected to every other layer in a feed-forward fashion. This architecture helps in better feature reuse and mitigates the vanishing gradient problem, making it effective in capturing fine details in images.</a:t>
            </a:r>
            <a:endParaRPr/>
          </a:p>
          <a:p>
            <a:pPr indent="0" lvl="0" marL="0" rtl="0" algn="l">
              <a:lnSpc>
                <a:spcPct val="125000"/>
              </a:lnSpc>
              <a:spcBef>
                <a:spcPts val="1000"/>
              </a:spcBef>
              <a:spcAft>
                <a:spcPts val="0"/>
              </a:spcAft>
              <a:buClr>
                <a:schemeClr val="lt1"/>
              </a:buClr>
              <a:buSzPts val="1400"/>
              <a:buNone/>
            </a:pPr>
            <a:r>
              <a:rPr lang="en-US"/>
              <a:t>2. </a:t>
            </a:r>
            <a:r>
              <a:rPr lang="en-US"/>
              <a:t>It excels</a:t>
            </a:r>
            <a:r>
              <a:rPr lang="en-US"/>
              <a:t> at feature propagation and extraction due to its densely connected layers, which is particularly beneficial for detecting fine-grained details and textures in skin images.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540000" y="211385"/>
            <a:ext cx="11101200" cy="50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Bell MT"/>
              <a:buNone/>
            </a:pPr>
            <a:r>
              <a:rPr lang="en-US" sz="3200">
                <a:latin typeface="Avenir"/>
                <a:ea typeface="Avenir"/>
                <a:cs typeface="Avenir"/>
                <a:sym typeface="Avenir"/>
              </a:rPr>
              <a:t>Ensemble Model</a:t>
            </a:r>
            <a:endParaRPr sz="3200">
              <a:latin typeface="Avenir"/>
              <a:ea typeface="Avenir"/>
              <a:cs typeface="Avenir"/>
              <a:sym typeface="Avenir"/>
            </a:endParaRPr>
          </a:p>
        </p:txBody>
      </p:sp>
      <p:sp>
        <p:nvSpPr>
          <p:cNvPr id="243" name="Google Shape;243;p17"/>
          <p:cNvSpPr txBox="1"/>
          <p:nvPr>
            <p:ph idx="1" type="body"/>
          </p:nvPr>
        </p:nvSpPr>
        <p:spPr>
          <a:xfrm>
            <a:off x="540000" y="992575"/>
            <a:ext cx="11101200" cy="561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lt1"/>
              </a:buClr>
              <a:buSzPts val="1400"/>
              <a:buFont typeface="Arial"/>
              <a:buNone/>
            </a:pPr>
            <a:r>
              <a:rPr b="1" lang="en-US" sz="2000"/>
              <a:t>InceptionV3</a:t>
            </a:r>
            <a:r>
              <a:rPr lang="en-US" sz="2000"/>
              <a:t> </a:t>
            </a:r>
            <a:endParaRPr sz="2000"/>
          </a:p>
          <a:p>
            <a:pPr indent="0" lvl="0" marL="0" rtl="0" algn="l">
              <a:spcBef>
                <a:spcPts val="1000"/>
              </a:spcBef>
              <a:spcAft>
                <a:spcPts val="0"/>
              </a:spcAft>
              <a:buClr>
                <a:schemeClr val="lt1"/>
              </a:buClr>
              <a:buSzPts val="1400"/>
              <a:buNone/>
            </a:pPr>
            <a:r>
              <a:rPr lang="en-US"/>
              <a:t>1. Follows the Inception architecture, which divides the input into multiple paths and processes them with different filter sizes, enabling the model to learn spatial hierarchies and extract features at multiple scales.</a:t>
            </a:r>
            <a:endParaRPr/>
          </a:p>
          <a:p>
            <a:pPr indent="0" lvl="0" marL="0" rtl="0" algn="l">
              <a:spcBef>
                <a:spcPts val="1000"/>
              </a:spcBef>
              <a:spcAft>
                <a:spcPts val="0"/>
              </a:spcAft>
              <a:buClr>
                <a:schemeClr val="lt1"/>
              </a:buClr>
              <a:buSzPts val="1400"/>
              <a:buNone/>
            </a:pPr>
            <a:r>
              <a:rPr lang="en-US"/>
              <a:t>2. Its ability to analyze images at multiple scales and resolutions makes it effective in identifying both small lesions and larger disease patterns.</a:t>
            </a:r>
            <a:endParaRPr/>
          </a:p>
          <a:p>
            <a:pPr indent="0" lvl="0" marL="82232" rtl="0" algn="l">
              <a:spcBef>
                <a:spcPts val="1000"/>
              </a:spcBef>
              <a:spcAft>
                <a:spcPts val="0"/>
              </a:spcAft>
              <a:buClr>
                <a:schemeClr val="lt1"/>
              </a:buClr>
              <a:buSzPts val="1400"/>
              <a:buNone/>
            </a:pPr>
            <a:r>
              <a:t/>
            </a:r>
            <a:endParaRPr/>
          </a:p>
          <a:p>
            <a:pPr indent="0" lvl="0" marL="82232" rtl="0" algn="l">
              <a:spcBef>
                <a:spcPts val="1000"/>
              </a:spcBef>
              <a:spcAft>
                <a:spcPts val="0"/>
              </a:spcAft>
              <a:buClr>
                <a:schemeClr val="lt1"/>
              </a:buClr>
              <a:buSzPts val="1400"/>
              <a:buNone/>
            </a:pPr>
            <a:r>
              <a:rPr i="1" lang="en-US"/>
              <a:t>What is Transfer Learning?</a:t>
            </a:r>
            <a:endParaRPr i="1"/>
          </a:p>
          <a:p>
            <a:pPr indent="0" lvl="0" marL="0" rtl="0" algn="l">
              <a:spcBef>
                <a:spcPts val="1000"/>
              </a:spcBef>
              <a:spcAft>
                <a:spcPts val="0"/>
              </a:spcAft>
              <a:buClr>
                <a:schemeClr val="lt1"/>
              </a:buClr>
              <a:buSzPts val="1400"/>
              <a:buFont typeface="Arial"/>
              <a:buNone/>
            </a:pPr>
            <a:r>
              <a:rPr lang="en-US"/>
              <a:t>These models are pre-trained on large datasets like ImageNet, which provides a good starting point, as they have already learned to extract general features from images. When fine-tuned to a specific dataset like skin disease images, they can adapt these features to detect and classify various skin conditions more effectively.</a:t>
            </a:r>
            <a:endParaRPr/>
          </a:p>
          <a:p>
            <a:pPr indent="0" lvl="0" marL="0" rtl="0" algn="l">
              <a:lnSpc>
                <a:spcPct val="125000"/>
              </a:lnSpc>
              <a:spcBef>
                <a:spcPts val="1000"/>
              </a:spcBef>
              <a:spcAft>
                <a:spcPts val="0"/>
              </a:spcAft>
              <a:buClr>
                <a:schemeClr val="lt1"/>
              </a:buClr>
              <a:buSzPts val="1400"/>
              <a:buNone/>
            </a:pPr>
            <a:r>
              <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540000" y="540000"/>
            <a:ext cx="11101200" cy="10125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sz="3600">
                <a:latin typeface="Avenir"/>
                <a:ea typeface="Avenir"/>
                <a:cs typeface="Avenir"/>
                <a:sym typeface="Avenir"/>
              </a:rPr>
              <a:t>Overview</a:t>
            </a:r>
            <a:br>
              <a:rPr lang="en-US" sz="1800">
                <a:latin typeface="Arial"/>
                <a:ea typeface="Arial"/>
                <a:cs typeface="Arial"/>
                <a:sym typeface="Arial"/>
              </a:rPr>
            </a:br>
            <a:endParaRPr/>
          </a:p>
        </p:txBody>
      </p:sp>
      <p:sp>
        <p:nvSpPr>
          <p:cNvPr id="249" name="Google Shape;249;p18"/>
          <p:cNvSpPr txBox="1"/>
          <p:nvPr>
            <p:ph idx="1" type="body"/>
          </p:nvPr>
        </p:nvSpPr>
        <p:spPr>
          <a:xfrm>
            <a:off x="540000" y="1552653"/>
            <a:ext cx="11101200" cy="3479700"/>
          </a:xfrm>
          <a:prstGeom prst="rect">
            <a:avLst/>
          </a:prstGeom>
          <a:noFill/>
          <a:ln>
            <a:noFill/>
          </a:ln>
        </p:spPr>
        <p:txBody>
          <a:bodyPr anchorCtr="0" anchor="t" bIns="45700" lIns="91425" spcFirstLastPara="1" rIns="91425" wrap="square" tIns="45700">
            <a:normAutofit/>
          </a:bodyPr>
          <a:lstStyle/>
          <a:p>
            <a:pPr indent="-269999" lvl="0" marL="269999" rtl="0" algn="l">
              <a:lnSpc>
                <a:spcPct val="125000"/>
              </a:lnSpc>
              <a:spcBef>
                <a:spcPts val="0"/>
              </a:spcBef>
              <a:spcAft>
                <a:spcPts val="0"/>
              </a:spcAft>
              <a:buClr>
                <a:schemeClr val="lt1"/>
              </a:buClr>
              <a:buSzPts val="1800"/>
              <a:buFont typeface="Avenir"/>
              <a:buChar char="•"/>
            </a:pPr>
            <a:r>
              <a:rPr b="1" lang="en-US" sz="1800"/>
              <a:t>Develop an AI-powered system that uses machine learning to detect skin diseases from images provided by users. The system will analyze the images, provide a description of the potential disease, offer recommendations for nearby dermatologists, and suggest if the disease requires isolation or special care measures.</a:t>
            </a:r>
            <a:endParaRPr b="1" sz="1800"/>
          </a:p>
          <a:p>
            <a:pPr indent="0" lvl="0" marL="269999" rtl="0" algn="l">
              <a:lnSpc>
                <a:spcPct val="125000"/>
              </a:lnSpc>
              <a:spcBef>
                <a:spcPts val="0"/>
              </a:spcBef>
              <a:spcAft>
                <a:spcPts val="0"/>
              </a:spcAft>
              <a:buNone/>
            </a:pPr>
            <a:r>
              <a:t/>
            </a:r>
            <a:endParaRPr b="1"/>
          </a:p>
          <a:p>
            <a:pPr indent="-269999" lvl="0" marL="269999" rtl="0" algn="l">
              <a:lnSpc>
                <a:spcPct val="125000"/>
              </a:lnSpc>
              <a:spcBef>
                <a:spcPts val="0"/>
              </a:spcBef>
              <a:spcAft>
                <a:spcPts val="0"/>
              </a:spcAft>
              <a:buSzPts val="1800"/>
              <a:buChar char="•"/>
            </a:pPr>
            <a:r>
              <a:rPr b="1" lang="en-US"/>
              <a:t>ML Use Cases</a:t>
            </a:r>
            <a:endParaRPr b="1"/>
          </a:p>
          <a:p>
            <a:pPr indent="-269999" lvl="1" marL="719999" rtl="0" algn="l">
              <a:lnSpc>
                <a:spcPct val="125000"/>
              </a:lnSpc>
              <a:spcBef>
                <a:spcPts val="0"/>
              </a:spcBef>
              <a:spcAft>
                <a:spcPts val="0"/>
              </a:spcAft>
              <a:buSzPts val="1800"/>
              <a:buChar char="•"/>
            </a:pPr>
            <a:r>
              <a:rPr b="1" lang="en-US"/>
              <a:t>Skin Disease Detection 	⇽ Further Improvements</a:t>
            </a:r>
            <a:endParaRPr b="1"/>
          </a:p>
          <a:p>
            <a:pPr indent="-269999" lvl="1" marL="719999" rtl="0" algn="l">
              <a:lnSpc>
                <a:spcPct val="125000"/>
              </a:lnSpc>
              <a:spcBef>
                <a:spcPts val="0"/>
              </a:spcBef>
              <a:spcAft>
                <a:spcPts val="0"/>
              </a:spcAft>
              <a:buSzPts val="1800"/>
              <a:buChar char="•"/>
            </a:pPr>
            <a:r>
              <a:rPr b="1" lang="en-US"/>
              <a:t>Skin Condition Progress Tracking </a:t>
            </a:r>
            <a:r>
              <a:rPr b="1" lang="en-US"/>
              <a:t>⇽ Current Work</a:t>
            </a:r>
            <a:endParaRPr b="1"/>
          </a:p>
          <a:p>
            <a:pPr indent="-269999" lvl="1" marL="719999" rtl="0" algn="l">
              <a:lnSpc>
                <a:spcPct val="125000"/>
              </a:lnSpc>
              <a:spcBef>
                <a:spcPts val="0"/>
              </a:spcBef>
              <a:spcAft>
                <a:spcPts val="0"/>
              </a:spcAft>
              <a:buSzPts val="1800"/>
              <a:buChar char="•"/>
            </a:pPr>
            <a:r>
              <a:rPr b="1" lang="en-US"/>
              <a:t>Isolation/Preventive Measures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grpSp>
        <p:nvGrpSpPr>
          <p:cNvPr id="254" name="Google Shape;254;p19"/>
          <p:cNvGrpSpPr/>
          <p:nvPr/>
        </p:nvGrpSpPr>
        <p:grpSpPr>
          <a:xfrm>
            <a:off x="0" y="0"/>
            <a:ext cx="12191999" cy="6861600"/>
            <a:chOff x="1" y="0"/>
            <a:chExt cx="12191999" cy="6861600"/>
          </a:xfrm>
        </p:grpSpPr>
        <p:sp>
          <p:nvSpPr>
            <p:cNvPr id="255" name="Google Shape;255;p19"/>
            <p:cNvSpPr/>
            <p:nvPr/>
          </p:nvSpPr>
          <p:spPr>
            <a:xfrm rot="-5400000">
              <a:off x="1" y="1640114"/>
              <a:ext cx="5217886" cy="5217886"/>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6" name="Google Shape;256;p19"/>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7" name="Google Shape;257;p19"/>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58" name="Google Shape;258;p19"/>
            <p:cNvGrpSpPr/>
            <p:nvPr/>
          </p:nvGrpSpPr>
          <p:grpSpPr>
            <a:xfrm>
              <a:off x="690092" y="0"/>
              <a:ext cx="10800000" cy="6858000"/>
              <a:chOff x="2328000" y="0"/>
              <a:chExt cx="2880000" cy="1440000"/>
            </a:xfrm>
          </p:grpSpPr>
          <p:sp>
            <p:nvSpPr>
              <p:cNvPr id="259" name="Google Shape;259;p19"/>
              <p:cNvSpPr/>
              <p:nvPr/>
            </p:nvSpPr>
            <p:spPr>
              <a:xfrm>
                <a:off x="376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0" name="Google Shape;260;p19"/>
              <p:cNvSpPr/>
              <p:nvPr/>
            </p:nvSpPr>
            <p:spPr>
              <a:xfrm flipH="1">
                <a:off x="232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61" name="Google Shape;261;p19"/>
            <p:cNvGrpSpPr/>
            <p:nvPr/>
          </p:nvGrpSpPr>
          <p:grpSpPr>
            <a:xfrm rot="5400000">
              <a:off x="7048499" y="1714500"/>
              <a:ext cx="6858000" cy="3429000"/>
              <a:chOff x="0" y="0"/>
              <a:chExt cx="2880000" cy="1440000"/>
            </a:xfrm>
          </p:grpSpPr>
          <p:sp>
            <p:nvSpPr>
              <p:cNvPr id="262" name="Google Shape;262;p19"/>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3" name="Google Shape;263;p19"/>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64" name="Google Shape;264;p19"/>
            <p:cNvSpPr/>
            <p:nvPr/>
          </p:nvSpPr>
          <p:spPr>
            <a:xfrm rot="10800000">
              <a:off x="5602287" y="271887"/>
              <a:ext cx="6589713" cy="6589713"/>
            </a:xfrm>
            <a:prstGeom prst="rect">
              <a:avLst/>
            </a:prstGeom>
            <a:gradFill>
              <a:gsLst>
                <a:gs pos="0">
                  <a:schemeClr val="accent3"/>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65" name="Google Shape;265;p19"/>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6" name="Google Shape;266;p1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67" name="Google Shape;267;p19"/>
          <p:cNvGrpSpPr/>
          <p:nvPr/>
        </p:nvGrpSpPr>
        <p:grpSpPr>
          <a:xfrm>
            <a:off x="0" y="0"/>
            <a:ext cx="12192000" cy="6858000"/>
            <a:chOff x="0" y="0"/>
            <a:chExt cx="12192000" cy="6858000"/>
          </a:xfrm>
        </p:grpSpPr>
        <p:sp>
          <p:nvSpPr>
            <p:cNvPr id="268" name="Google Shape;268;p19"/>
            <p:cNvSpPr/>
            <p:nvPr/>
          </p:nvSpPr>
          <p:spPr>
            <a:xfrm flipH="1" rot="10800000">
              <a:off x="0" y="2019649"/>
              <a:ext cx="4838350" cy="483835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69" name="Google Shape;269;p19"/>
            <p:cNvGrpSpPr/>
            <p:nvPr/>
          </p:nvGrpSpPr>
          <p:grpSpPr>
            <a:xfrm>
              <a:off x="5603875" y="0"/>
              <a:ext cx="6521820" cy="3260910"/>
              <a:chOff x="0" y="0"/>
              <a:chExt cx="2880000" cy="1440000"/>
            </a:xfrm>
          </p:grpSpPr>
          <p:sp>
            <p:nvSpPr>
              <p:cNvPr id="270" name="Google Shape;270;p19"/>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71" name="Google Shape;271;p19"/>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72" name="Google Shape;272;p19"/>
            <p:cNvSpPr/>
            <p:nvPr/>
          </p:nvSpPr>
          <p:spPr>
            <a:xfrm rot="5400000">
              <a:off x="5334000" y="0"/>
              <a:ext cx="6858000" cy="6858000"/>
            </a:xfrm>
            <a:prstGeom prst="rect">
              <a:avLst/>
            </a:prstGeom>
            <a:gradFill>
              <a:gsLst>
                <a:gs pos="0">
                  <a:srgbClr val="C492C2">
                    <a:alpha val="60000"/>
                  </a:srgbClr>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73" name="Google Shape;273;p19"/>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74" name="Google Shape;274;p19"/>
          <p:cNvSpPr txBox="1"/>
          <p:nvPr>
            <p:ph type="title"/>
          </p:nvPr>
        </p:nvSpPr>
        <p:spPr>
          <a:xfrm>
            <a:off x="701901" y="545125"/>
            <a:ext cx="10002600" cy="1019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Bell MT"/>
              <a:buNone/>
            </a:pPr>
            <a:r>
              <a:rPr lang="en-US" sz="3200">
                <a:latin typeface="Avenir"/>
                <a:ea typeface="Avenir"/>
                <a:cs typeface="Avenir"/>
                <a:sym typeface="Avenir"/>
              </a:rPr>
              <a:t>Suggested Work for Use Case 1:</a:t>
            </a:r>
            <a:endParaRPr sz="3200">
              <a:latin typeface="Avenir"/>
              <a:ea typeface="Avenir"/>
              <a:cs typeface="Avenir"/>
              <a:sym typeface="Avenir"/>
            </a:endParaRPr>
          </a:p>
        </p:txBody>
      </p:sp>
      <p:sp>
        <p:nvSpPr>
          <p:cNvPr id="275" name="Google Shape;275;p19"/>
          <p:cNvSpPr txBox="1"/>
          <p:nvPr/>
        </p:nvSpPr>
        <p:spPr>
          <a:xfrm>
            <a:off x="701900" y="2016497"/>
            <a:ext cx="10118400" cy="39711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Since validation results and test data had low accuracy, an additional neural network layer was suggested.</a:t>
            </a:r>
            <a:endParaRPr sz="1800">
              <a:solidFill>
                <a:schemeClr val="lt1"/>
              </a:solidFill>
              <a:latin typeface="Avenir"/>
              <a:ea typeface="Avenir"/>
              <a:cs typeface="Avenir"/>
              <a:sym typeface="Aveni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a:p>
            <a:pPr indent="-342900" lvl="0" marL="457200" marR="0" rtl="0" algn="l">
              <a:spcBef>
                <a:spcPts val="0"/>
              </a:spcBef>
              <a:spcAft>
                <a:spcPts val="0"/>
              </a:spcAft>
              <a:buClr>
                <a:schemeClr val="lt1"/>
              </a:buClr>
              <a:buSzPts val="1800"/>
              <a:buFont typeface="Avenir"/>
              <a:buChar char="●"/>
            </a:pPr>
            <a:r>
              <a:rPr b="0" i="0" lang="en-US" sz="1800" u="none" cap="none" strike="noStrike">
                <a:solidFill>
                  <a:schemeClr val="lt1"/>
                </a:solidFill>
                <a:latin typeface="Avenir"/>
                <a:ea typeface="Avenir"/>
                <a:cs typeface="Avenir"/>
                <a:sym typeface="Avenir"/>
              </a:rPr>
              <a:t>VGG16, known for its deep and straightforward structure, excels at capturing detailed hierarchical patterns in images, making it effective for feature extraction in skin disease detection. </a:t>
            </a: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a:p>
            <a:pPr indent="-342900" lvl="0" marL="457200" marR="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Usually when used in an ensemble model, VGG16 enhances prediction accuracy and robustness, enabling reliable identification of subtle features in skin lesions.</a:t>
            </a:r>
            <a:endParaRPr sz="1800">
              <a:solidFill>
                <a:schemeClr val="lt1"/>
              </a:solidFill>
              <a:latin typeface="Avenir"/>
              <a:ea typeface="Avenir"/>
              <a:cs typeface="Avenir"/>
              <a:sym typeface="Avenir"/>
            </a:endParaRPr>
          </a:p>
          <a:p>
            <a:pPr indent="0" lvl="0" marL="457200" marR="0" rtl="0" algn="l">
              <a:spcBef>
                <a:spcPts val="0"/>
              </a:spcBef>
              <a:spcAft>
                <a:spcPts val="0"/>
              </a:spcAft>
              <a:buNone/>
            </a:pPr>
            <a:r>
              <a:t/>
            </a:r>
            <a:endParaRPr sz="1800">
              <a:solidFill>
                <a:schemeClr val="lt1"/>
              </a:solidFill>
              <a:latin typeface="Avenir"/>
              <a:ea typeface="Avenir"/>
              <a:cs typeface="Avenir"/>
              <a:sym typeface="Avenir"/>
            </a:endParaRPr>
          </a:p>
          <a:p>
            <a:pPr indent="-342900" lvl="0" marL="457200" marR="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Adding VGG16 to our final model layer with ‘Imagenet’ initial weights.</a:t>
            </a:r>
            <a:endParaRPr sz="1800">
              <a:solidFill>
                <a:schemeClr val="lt1"/>
              </a:solidFill>
              <a:latin typeface="Avenir"/>
              <a:ea typeface="Avenir"/>
              <a:cs typeface="Avenir"/>
              <a:sym typeface="Aveni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 name="Shape 279"/>
        <p:cNvGrpSpPr/>
        <p:nvPr/>
      </p:nvGrpSpPr>
      <p:grpSpPr>
        <a:xfrm>
          <a:off x="0" y="0"/>
          <a:ext cx="0" cy="0"/>
          <a:chOff x="0" y="0"/>
          <a:chExt cx="0" cy="0"/>
        </a:xfrm>
      </p:grpSpPr>
      <p:grpSp>
        <p:nvGrpSpPr>
          <p:cNvPr id="280" name="Google Shape;280;p20"/>
          <p:cNvGrpSpPr/>
          <p:nvPr/>
        </p:nvGrpSpPr>
        <p:grpSpPr>
          <a:xfrm>
            <a:off x="0" y="0"/>
            <a:ext cx="12191999" cy="6861600"/>
            <a:chOff x="1" y="0"/>
            <a:chExt cx="12191999" cy="6861600"/>
          </a:xfrm>
        </p:grpSpPr>
        <p:sp>
          <p:nvSpPr>
            <p:cNvPr id="281" name="Google Shape;281;p20"/>
            <p:cNvSpPr/>
            <p:nvPr/>
          </p:nvSpPr>
          <p:spPr>
            <a:xfrm rot="-5400000">
              <a:off x="1" y="1640100"/>
              <a:ext cx="5217900" cy="5217900"/>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2" name="Google Shape;282;p20"/>
            <p:cNvSpPr/>
            <p:nvPr/>
          </p:nvSpPr>
          <p:spPr>
            <a:xfrm>
              <a:off x="6384514" y="0"/>
              <a:ext cx="4320000" cy="4320000"/>
            </a:xfrm>
            <a:prstGeom prst="ellipse">
              <a:avLst/>
            </a:prstGeom>
            <a:solidFill>
              <a:schemeClr val="accent3">
                <a:alpha val="9569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3" name="Google Shape;283;p20"/>
            <p:cNvSpPr/>
            <p:nvPr/>
          </p:nvSpPr>
          <p:spPr>
            <a:xfrm>
              <a:off x="6119057" y="1230054"/>
              <a:ext cx="5506800" cy="55068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84" name="Google Shape;284;p20"/>
            <p:cNvGrpSpPr/>
            <p:nvPr/>
          </p:nvGrpSpPr>
          <p:grpSpPr>
            <a:xfrm>
              <a:off x="690092" y="0"/>
              <a:ext cx="10800000" cy="6858000"/>
              <a:chOff x="2328000" y="0"/>
              <a:chExt cx="2880000" cy="1440000"/>
            </a:xfrm>
          </p:grpSpPr>
          <p:sp>
            <p:nvSpPr>
              <p:cNvPr id="285" name="Google Shape;285;p20"/>
              <p:cNvSpPr/>
              <p:nvPr/>
            </p:nvSpPr>
            <p:spPr>
              <a:xfrm>
                <a:off x="376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6" name="Google Shape;286;p20"/>
              <p:cNvSpPr/>
              <p:nvPr/>
            </p:nvSpPr>
            <p:spPr>
              <a:xfrm flipH="1">
                <a:off x="232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87" name="Google Shape;287;p20"/>
            <p:cNvGrpSpPr/>
            <p:nvPr/>
          </p:nvGrpSpPr>
          <p:grpSpPr>
            <a:xfrm rot="5400000">
              <a:off x="7048463" y="1714608"/>
              <a:ext cx="6858144" cy="3428928"/>
              <a:chOff x="0" y="0"/>
              <a:chExt cx="2880000" cy="1440000"/>
            </a:xfrm>
          </p:grpSpPr>
          <p:sp>
            <p:nvSpPr>
              <p:cNvPr id="288" name="Google Shape;288;p20"/>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9" name="Google Shape;289;p20"/>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90" name="Google Shape;290;p20"/>
            <p:cNvSpPr/>
            <p:nvPr/>
          </p:nvSpPr>
          <p:spPr>
            <a:xfrm rot="10800000">
              <a:off x="5602200" y="271800"/>
              <a:ext cx="6589800" cy="6589800"/>
            </a:xfrm>
            <a:prstGeom prst="rect">
              <a:avLst/>
            </a:prstGeom>
            <a:gradFill>
              <a:gsLst>
                <a:gs pos="0">
                  <a:schemeClr val="accent3"/>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91" name="Google Shape;291;p2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92" name="Google Shape;292;p2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93" name="Google Shape;293;p20"/>
          <p:cNvGrpSpPr/>
          <p:nvPr/>
        </p:nvGrpSpPr>
        <p:grpSpPr>
          <a:xfrm>
            <a:off x="0" y="0"/>
            <a:ext cx="12192000" cy="6858000"/>
            <a:chOff x="0" y="0"/>
            <a:chExt cx="12192000" cy="6858000"/>
          </a:xfrm>
        </p:grpSpPr>
        <p:sp>
          <p:nvSpPr>
            <p:cNvPr id="294" name="Google Shape;294;p20"/>
            <p:cNvSpPr/>
            <p:nvPr/>
          </p:nvSpPr>
          <p:spPr>
            <a:xfrm flipH="1" rot="10800000">
              <a:off x="0" y="2019599"/>
              <a:ext cx="4838400" cy="48384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95" name="Google Shape;295;p20"/>
            <p:cNvGrpSpPr/>
            <p:nvPr/>
          </p:nvGrpSpPr>
          <p:grpSpPr>
            <a:xfrm>
              <a:off x="5603875" y="0"/>
              <a:ext cx="6521760" cy="3260880"/>
              <a:chOff x="0" y="0"/>
              <a:chExt cx="2880000" cy="1440000"/>
            </a:xfrm>
          </p:grpSpPr>
          <p:sp>
            <p:nvSpPr>
              <p:cNvPr id="296" name="Google Shape;296;p20"/>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97" name="Google Shape;297;p20"/>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98" name="Google Shape;298;p20"/>
            <p:cNvSpPr/>
            <p:nvPr/>
          </p:nvSpPr>
          <p:spPr>
            <a:xfrm rot="5400000">
              <a:off x="5334000" y="0"/>
              <a:ext cx="6858000" cy="6858000"/>
            </a:xfrm>
            <a:prstGeom prst="rect">
              <a:avLst/>
            </a:prstGeom>
            <a:gradFill>
              <a:gsLst>
                <a:gs pos="0">
                  <a:srgbClr val="C492C2">
                    <a:alpha val="60000"/>
                  </a:srgbClr>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99" name="Google Shape;299;p20"/>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pic>
        <p:nvPicPr>
          <p:cNvPr id="300" name="Google Shape;300;p20"/>
          <p:cNvPicPr preferRelativeResize="0"/>
          <p:nvPr/>
        </p:nvPicPr>
        <p:blipFill>
          <a:blip r:embed="rId3">
            <a:alphaModFix/>
          </a:blip>
          <a:stretch>
            <a:fillRect/>
          </a:stretch>
        </p:blipFill>
        <p:spPr>
          <a:xfrm>
            <a:off x="1992086" y="0"/>
            <a:ext cx="8360228" cy="6857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grpSp>
        <p:nvGrpSpPr>
          <p:cNvPr id="305" name="Google Shape;305;p21"/>
          <p:cNvGrpSpPr/>
          <p:nvPr/>
        </p:nvGrpSpPr>
        <p:grpSpPr>
          <a:xfrm>
            <a:off x="0" y="0"/>
            <a:ext cx="12191999" cy="6861600"/>
            <a:chOff x="1" y="0"/>
            <a:chExt cx="12191999" cy="6861600"/>
          </a:xfrm>
        </p:grpSpPr>
        <p:sp>
          <p:nvSpPr>
            <p:cNvPr id="306" name="Google Shape;306;p21"/>
            <p:cNvSpPr/>
            <p:nvPr/>
          </p:nvSpPr>
          <p:spPr>
            <a:xfrm rot="-5400000">
              <a:off x="1" y="1640100"/>
              <a:ext cx="5217900" cy="5217900"/>
            </a:xfrm>
            <a:prstGeom prst="rect">
              <a:avLst/>
            </a:prstGeom>
            <a:gradFill>
              <a:gsLst>
                <a:gs pos="0">
                  <a:srgbClr val="BA7F9F">
                    <a:alpha val="60000"/>
                  </a:srgbClr>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7" name="Google Shape;307;p21"/>
            <p:cNvSpPr/>
            <p:nvPr/>
          </p:nvSpPr>
          <p:spPr>
            <a:xfrm>
              <a:off x="6384514" y="0"/>
              <a:ext cx="4320000" cy="4320000"/>
            </a:xfrm>
            <a:prstGeom prst="ellipse">
              <a:avLst/>
            </a:prstGeom>
            <a:solidFill>
              <a:schemeClr val="accent3">
                <a:alpha val="9569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8" name="Google Shape;308;p21"/>
            <p:cNvSpPr/>
            <p:nvPr/>
          </p:nvSpPr>
          <p:spPr>
            <a:xfrm>
              <a:off x="6119057" y="1230054"/>
              <a:ext cx="5506800" cy="55068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309" name="Google Shape;309;p21"/>
            <p:cNvGrpSpPr/>
            <p:nvPr/>
          </p:nvGrpSpPr>
          <p:grpSpPr>
            <a:xfrm>
              <a:off x="690092" y="0"/>
              <a:ext cx="10800000" cy="6858000"/>
              <a:chOff x="2328000" y="0"/>
              <a:chExt cx="2880000" cy="1440000"/>
            </a:xfrm>
          </p:grpSpPr>
          <p:sp>
            <p:nvSpPr>
              <p:cNvPr id="310" name="Google Shape;310;p21"/>
              <p:cNvSpPr/>
              <p:nvPr/>
            </p:nvSpPr>
            <p:spPr>
              <a:xfrm>
                <a:off x="376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11" name="Google Shape;311;p21"/>
              <p:cNvSpPr/>
              <p:nvPr/>
            </p:nvSpPr>
            <p:spPr>
              <a:xfrm flipH="1">
                <a:off x="2328000" y="0"/>
                <a:ext cx="1440000" cy="14400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312" name="Google Shape;312;p21"/>
            <p:cNvGrpSpPr/>
            <p:nvPr/>
          </p:nvGrpSpPr>
          <p:grpSpPr>
            <a:xfrm rot="5400000">
              <a:off x="7048463" y="1714608"/>
              <a:ext cx="6858144" cy="3428928"/>
              <a:chOff x="0" y="0"/>
              <a:chExt cx="2880000" cy="1440000"/>
            </a:xfrm>
          </p:grpSpPr>
          <p:sp>
            <p:nvSpPr>
              <p:cNvPr id="313" name="Google Shape;313;p21"/>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14" name="Google Shape;314;p21"/>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15" name="Google Shape;315;p21"/>
            <p:cNvSpPr/>
            <p:nvPr/>
          </p:nvSpPr>
          <p:spPr>
            <a:xfrm rot="10800000">
              <a:off x="5602200" y="271800"/>
              <a:ext cx="6589800" cy="6589800"/>
            </a:xfrm>
            <a:prstGeom prst="rect">
              <a:avLst/>
            </a:prstGeom>
            <a:gradFill>
              <a:gsLst>
                <a:gs pos="0">
                  <a:schemeClr val="accent3"/>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16" name="Google Shape;316;p2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17" name="Google Shape;317;p21"/>
          <p:cNvSpPr/>
          <p:nvPr/>
        </p:nvSpPr>
        <p:spPr>
          <a:xfrm>
            <a:off x="0" y="180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318" name="Google Shape;318;p21"/>
          <p:cNvGrpSpPr/>
          <p:nvPr/>
        </p:nvGrpSpPr>
        <p:grpSpPr>
          <a:xfrm>
            <a:off x="0" y="0"/>
            <a:ext cx="12192000" cy="6858000"/>
            <a:chOff x="0" y="0"/>
            <a:chExt cx="12192000" cy="6858000"/>
          </a:xfrm>
        </p:grpSpPr>
        <p:sp>
          <p:nvSpPr>
            <p:cNvPr id="319" name="Google Shape;319;p21"/>
            <p:cNvSpPr/>
            <p:nvPr/>
          </p:nvSpPr>
          <p:spPr>
            <a:xfrm flipH="1" rot="10800000">
              <a:off x="0" y="2019599"/>
              <a:ext cx="4838400" cy="4838400"/>
            </a:xfrm>
            <a:prstGeom prst="rect">
              <a:avLst/>
            </a:prstGeom>
            <a:gradFill>
              <a:gsLst>
                <a:gs pos="0">
                  <a:schemeClr val="accent1"/>
                </a:gs>
                <a:gs pos="60000">
                  <a:srgbClr val="C6969C">
                    <a:alpha val="0"/>
                  </a:srgbClr>
                </a:gs>
                <a:gs pos="100000">
                  <a:srgbClr val="C6969C">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320" name="Google Shape;320;p21"/>
            <p:cNvGrpSpPr/>
            <p:nvPr/>
          </p:nvGrpSpPr>
          <p:grpSpPr>
            <a:xfrm>
              <a:off x="5603875" y="0"/>
              <a:ext cx="6521760" cy="3260880"/>
              <a:chOff x="0" y="0"/>
              <a:chExt cx="2880000" cy="1440000"/>
            </a:xfrm>
          </p:grpSpPr>
          <p:sp>
            <p:nvSpPr>
              <p:cNvPr id="321" name="Google Shape;321;p21"/>
              <p:cNvSpPr/>
              <p:nvPr/>
            </p:nvSpPr>
            <p:spPr>
              <a:xfrm>
                <a:off x="144000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22" name="Google Shape;322;p21"/>
              <p:cNvSpPr/>
              <p:nvPr/>
            </p:nvSpPr>
            <p:spPr>
              <a:xfrm flipH="1">
                <a:off x="0" y="0"/>
                <a:ext cx="1440000" cy="1440000"/>
              </a:xfrm>
              <a:prstGeom prst="rect">
                <a:avLst/>
              </a:prstGeom>
              <a:gradFill>
                <a:gsLst>
                  <a:gs pos="0">
                    <a:schemeClr val="accent2"/>
                  </a:gs>
                  <a:gs pos="60000">
                    <a:srgbClr val="BA7F9F">
                      <a:alpha val="0"/>
                    </a:srgbClr>
                  </a:gs>
                  <a:gs pos="100000">
                    <a:srgbClr val="BA7F9F">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23" name="Google Shape;323;p21"/>
            <p:cNvSpPr/>
            <p:nvPr/>
          </p:nvSpPr>
          <p:spPr>
            <a:xfrm rot="5400000">
              <a:off x="5334000" y="0"/>
              <a:ext cx="6858000" cy="6858000"/>
            </a:xfrm>
            <a:prstGeom prst="rect">
              <a:avLst/>
            </a:prstGeom>
            <a:gradFill>
              <a:gsLst>
                <a:gs pos="0">
                  <a:srgbClr val="C492C2">
                    <a:alpha val="60000"/>
                  </a:srgbClr>
                </a:gs>
                <a:gs pos="60000">
                  <a:srgbClr val="C492C2">
                    <a:alpha val="0"/>
                  </a:srgbClr>
                </a:gs>
                <a:gs pos="100000">
                  <a:srgbClr val="C492C2">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24" name="Google Shape;324;p21"/>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25" name="Google Shape;325;p21"/>
          <p:cNvSpPr txBox="1"/>
          <p:nvPr>
            <p:ph type="title"/>
          </p:nvPr>
        </p:nvSpPr>
        <p:spPr>
          <a:xfrm>
            <a:off x="701901" y="545125"/>
            <a:ext cx="10002600" cy="1019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Bell MT"/>
              <a:buNone/>
            </a:pPr>
            <a:r>
              <a:rPr lang="en-US" sz="3200">
                <a:latin typeface="Avenir"/>
                <a:ea typeface="Avenir"/>
                <a:cs typeface="Avenir"/>
                <a:sym typeface="Avenir"/>
              </a:rPr>
              <a:t>Performance Comparison</a:t>
            </a:r>
            <a:endParaRPr sz="3200">
              <a:latin typeface="Avenir"/>
              <a:ea typeface="Avenir"/>
              <a:cs typeface="Avenir"/>
              <a:sym typeface="Avenir"/>
            </a:endParaRPr>
          </a:p>
        </p:txBody>
      </p:sp>
      <p:sp>
        <p:nvSpPr>
          <p:cNvPr id="326" name="Google Shape;326;p21"/>
          <p:cNvSpPr txBox="1"/>
          <p:nvPr/>
        </p:nvSpPr>
        <p:spPr>
          <a:xfrm>
            <a:off x="701900" y="5116796"/>
            <a:ext cx="10118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venir"/>
                <a:ea typeface="Avenir"/>
                <a:cs typeface="Avenir"/>
                <a:sym typeface="Avenir"/>
              </a:rPr>
              <a:t>Further Improvement</a:t>
            </a:r>
            <a:endParaRPr sz="3200">
              <a:solidFill>
                <a:schemeClr val="lt1"/>
              </a:solidFill>
              <a:latin typeface="Avenir"/>
              <a:ea typeface="Avenir"/>
              <a:cs typeface="Avenir"/>
              <a:sym typeface="Avenir"/>
            </a:endParaRPr>
          </a:p>
        </p:txBody>
      </p:sp>
      <p:graphicFrame>
        <p:nvGraphicFramePr>
          <p:cNvPr id="327" name="Google Shape;327;p21"/>
          <p:cNvGraphicFramePr/>
          <p:nvPr/>
        </p:nvGraphicFramePr>
        <p:xfrm>
          <a:off x="667900" y="1696950"/>
          <a:ext cx="3000000" cy="3000000"/>
        </p:xfrm>
        <a:graphic>
          <a:graphicData uri="http://schemas.openxmlformats.org/drawingml/2006/table">
            <a:tbl>
              <a:tblPr>
                <a:noFill/>
                <a:tableStyleId>{E0BF0278-F815-4E7E-8638-8CE7A5149F52}</a:tableStyleId>
              </a:tblPr>
              <a:tblGrid>
                <a:gridCol w="3429000"/>
                <a:gridCol w="3429000"/>
                <a:gridCol w="3429000"/>
              </a:tblGrid>
              <a:tr h="381000">
                <a:tc>
                  <a:txBody>
                    <a:bodyPr/>
                    <a:lstStyle/>
                    <a:p>
                      <a:pPr indent="0" lvl="0" marL="0" rtl="0" algn="ctr">
                        <a:spcBef>
                          <a:spcPts val="0"/>
                        </a:spcBef>
                        <a:spcAft>
                          <a:spcPts val="0"/>
                        </a:spcAft>
                        <a:buNone/>
                      </a:pPr>
                      <a:r>
                        <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Without VGG16</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With VGG16</a:t>
                      </a:r>
                      <a:endParaRPr sz="1800">
                        <a:solidFill>
                          <a:schemeClr val="lt1"/>
                        </a:solidFill>
                        <a:latin typeface="Avenir"/>
                        <a:ea typeface="Avenir"/>
                        <a:cs typeface="Avenir"/>
                        <a:sym typeface="Avenir"/>
                      </a:endParaRPr>
                    </a:p>
                  </a:txBody>
                  <a:tcPr marT="91425" marB="91425" marR="91425" marL="91425"/>
                </a:tc>
              </a:tr>
              <a:tr h="381000">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Training accuracy (15 epochs)</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95.83%</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95.13%</a:t>
                      </a:r>
                      <a:endParaRPr sz="1800">
                        <a:solidFill>
                          <a:schemeClr val="lt1"/>
                        </a:solidFill>
                        <a:latin typeface="Avenir"/>
                        <a:ea typeface="Avenir"/>
                        <a:cs typeface="Avenir"/>
                        <a:sym typeface="Avenir"/>
                      </a:endParaRPr>
                    </a:p>
                  </a:txBody>
                  <a:tcPr marT="91425" marB="91425" marR="91425" marL="91425"/>
                </a:tc>
              </a:tr>
              <a:tr h="381000">
                <a:tc gridSpan="3">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Validation Set</a:t>
                      </a:r>
                      <a:endParaRPr sz="1800">
                        <a:solidFill>
                          <a:schemeClr val="lt1"/>
                        </a:solidFill>
                        <a:latin typeface="Avenir"/>
                        <a:ea typeface="Avenir"/>
                        <a:cs typeface="Avenir"/>
                        <a:sym typeface="Avenir"/>
                      </a:endParaRPr>
                    </a:p>
                  </a:txBody>
                  <a:tcPr marT="91425" marB="91425" marR="91425" marL="91425"/>
                </a:tc>
                <a:tc hMerge="1"/>
                <a:tc hMerge="1"/>
              </a:tr>
              <a:tr h="381000">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Loss</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16.499</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16.682</a:t>
                      </a:r>
                      <a:endParaRPr sz="1800">
                        <a:solidFill>
                          <a:schemeClr val="lt1"/>
                        </a:solidFill>
                        <a:latin typeface="Avenir"/>
                        <a:ea typeface="Avenir"/>
                        <a:cs typeface="Avenir"/>
                        <a:sym typeface="Avenir"/>
                      </a:endParaRPr>
                    </a:p>
                  </a:txBody>
                  <a:tcPr marT="91425" marB="91425" marR="91425" marL="91425"/>
                </a:tc>
              </a:tr>
              <a:tr h="381000">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Accuracy</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35.24%</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35.29%</a:t>
                      </a:r>
                      <a:endParaRPr sz="1800">
                        <a:solidFill>
                          <a:schemeClr val="lt1"/>
                        </a:solidFill>
                        <a:latin typeface="Avenir"/>
                        <a:ea typeface="Avenir"/>
                        <a:cs typeface="Avenir"/>
                        <a:sym typeface="Avenir"/>
                      </a:endParaRPr>
                    </a:p>
                  </a:txBody>
                  <a:tcPr marT="91425" marB="91425" marR="91425" marL="91425"/>
                </a:tc>
              </a:tr>
              <a:tr h="381000">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Precision</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37.66%</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37.34%</a:t>
                      </a:r>
                      <a:endParaRPr sz="1800">
                        <a:solidFill>
                          <a:schemeClr val="lt1"/>
                        </a:solidFill>
                        <a:latin typeface="Avenir"/>
                        <a:ea typeface="Avenir"/>
                        <a:cs typeface="Avenir"/>
                        <a:sym typeface="Avenir"/>
                      </a:endParaRPr>
                    </a:p>
                  </a:txBody>
                  <a:tcPr marT="91425" marB="91425" marR="91425" marL="91425"/>
                </a:tc>
              </a:tr>
              <a:tr h="381000">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Recall</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34.90%</a:t>
                      </a:r>
                      <a:endParaRPr sz="1800">
                        <a:solidFill>
                          <a:schemeClr val="lt1"/>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sz="1800">
                          <a:solidFill>
                            <a:schemeClr val="lt1"/>
                          </a:solidFill>
                          <a:latin typeface="Avenir"/>
                          <a:ea typeface="Avenir"/>
                          <a:cs typeface="Avenir"/>
                          <a:sym typeface="Avenir"/>
                        </a:rPr>
                        <a:t>34.96%</a:t>
                      </a:r>
                      <a:endParaRPr sz="1800">
                        <a:solidFill>
                          <a:schemeClr val="lt1"/>
                        </a:solidFill>
                        <a:latin typeface="Avenir"/>
                        <a:ea typeface="Avenir"/>
                        <a:cs typeface="Avenir"/>
                        <a:sym typeface="Avenir"/>
                      </a:endParaRPr>
                    </a:p>
                  </a:txBody>
                  <a:tcPr marT="91425" marB="91425" marR="91425" marL="91425"/>
                </a:tc>
              </a:tr>
            </a:tbl>
          </a:graphicData>
        </a:graphic>
      </p:graphicFrame>
      <p:sp>
        <p:nvSpPr>
          <p:cNvPr id="328" name="Google Shape;328;p21"/>
          <p:cNvSpPr txBox="1"/>
          <p:nvPr/>
        </p:nvSpPr>
        <p:spPr>
          <a:xfrm>
            <a:off x="752200" y="5893721"/>
            <a:ext cx="10118400" cy="6465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lt1"/>
              </a:buClr>
              <a:buSzPts val="1800"/>
              <a:buFont typeface="Avenir"/>
              <a:buChar char="●"/>
            </a:pPr>
            <a:r>
              <a:rPr lang="en-US" sz="1800">
                <a:solidFill>
                  <a:schemeClr val="lt1"/>
                </a:solidFill>
                <a:latin typeface="Avenir"/>
                <a:ea typeface="Avenir"/>
                <a:cs typeface="Avenir"/>
                <a:sym typeface="Avenir"/>
              </a:rPr>
              <a:t>Use SMOTE to balance minority classes to have a balanced dataset and re-verify performance.</a:t>
            </a:r>
            <a:endParaRPr sz="1800">
              <a:solidFill>
                <a:schemeClr val="lt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wVTI">
  <a:themeElements>
    <a:clrScheme name="AnalogousFromLightSeedLeftStep">
      <a:dk1>
        <a:srgbClr val="000000"/>
      </a:dk1>
      <a:lt1>
        <a:srgbClr val="FFFFFF"/>
      </a:lt1>
      <a:dk2>
        <a:srgbClr val="243541"/>
      </a:dk2>
      <a:lt2>
        <a:srgbClr val="E2E8E7"/>
      </a:lt2>
      <a:accent1>
        <a:srgbClr val="C6969C"/>
      </a:accent1>
      <a:accent2>
        <a:srgbClr val="BA7F9F"/>
      </a:accent2>
      <a:accent3>
        <a:srgbClr val="C492C2"/>
      </a:accent3>
      <a:accent4>
        <a:srgbClr val="A47FBA"/>
      </a:accent4>
      <a:accent5>
        <a:srgbClr val="A096C6"/>
      </a:accent5>
      <a:accent6>
        <a:srgbClr val="7F8BBA"/>
      </a:accent6>
      <a:hlink>
        <a:srgbClr val="568E87"/>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