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0"/>
  </p:notesMasterIdLst>
  <p:handoutMasterIdLst>
    <p:handoutMasterId r:id="rId21"/>
  </p:handoutMasterIdLst>
  <p:sldIdLst>
    <p:sldId id="256" r:id="rId5"/>
    <p:sldId id="292" r:id="rId6"/>
    <p:sldId id="299" r:id="rId7"/>
    <p:sldId id="266" r:id="rId8"/>
    <p:sldId id="264" r:id="rId9"/>
    <p:sldId id="300" r:id="rId10"/>
    <p:sldId id="293" r:id="rId11"/>
    <p:sldId id="283" r:id="rId12"/>
    <p:sldId id="297" r:id="rId13"/>
    <p:sldId id="298" r:id="rId14"/>
    <p:sldId id="296" r:id="rId15"/>
    <p:sldId id="301" r:id="rId16"/>
    <p:sldId id="302" r:id="rId17"/>
    <p:sldId id="303" r:id="rId18"/>
    <p:sldId id="29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5388" autoAdjust="0"/>
  </p:normalViewPr>
  <p:slideViewPr>
    <p:cSldViewPr snapToGrid="0" showGuides="1">
      <p:cViewPr varScale="1">
        <p:scale>
          <a:sx n="46" d="100"/>
          <a:sy n="46" d="100"/>
        </p:scale>
        <p:origin x="53" y="893"/>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5/28/2024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5/28/2024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3604612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1806707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15</a:t>
            </a:fld>
            <a:endParaRPr lang="en-US" dirty="0"/>
          </a:p>
        </p:txBody>
      </p:sp>
    </p:spTree>
    <p:extLst>
      <p:ext uri="{BB962C8B-B14F-4D97-AF65-F5344CB8AC3E}">
        <p14:creationId xmlns:p14="http://schemas.microsoft.com/office/powerpoint/2010/main" val="119346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101324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29685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89231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512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4" name="Content Placeholder 3"/>
          <p:cNvSpPr>
            <a:spLocks noGrp="1"/>
          </p:cNvSpPr>
          <p:nvPr>
            <p:ph sz="half" idx="2" hasCustomPrompt="1"/>
          </p:nvPr>
        </p:nvSpPr>
        <p:spPr>
          <a:xfrm>
            <a:off x="457200" y="2318490"/>
            <a:ext cx="737108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8E6EDC6B-B9AA-A4D9-A782-C38A0F84F63F}"/>
              </a:ext>
            </a:extLst>
          </p:cNvPr>
          <p:cNvSpPr>
            <a:spLocks noGrp="1"/>
          </p:cNvSpPr>
          <p:nvPr>
            <p:ph sz="half" idx="13" hasCustomPrompt="1"/>
          </p:nvPr>
        </p:nvSpPr>
        <p:spPr>
          <a:xfrm>
            <a:off x="7993378" y="2318490"/>
            <a:ext cx="3731262" cy="3633047"/>
          </a:xfrm>
        </p:spPr>
        <p:txBody>
          <a:bodyPr anchor="t">
            <a:normAutofit/>
          </a:bodyPr>
          <a:lstStyle>
            <a:lvl1pPr marL="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154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5" r:id="rId15"/>
    <p:sldLayoutId id="2147483816" r:id="rId16"/>
    <p:sldLayoutId id="2147483822" r:id="rId17"/>
    <p:sldLayoutId id="2147483823" r:id="rId18"/>
    <p:sldLayoutId id="2147483824" r:id="rId19"/>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de/tanshihjen/nlp-task-skindiseasetextclassification"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kmader/skin-cancer-mnist-ham10000"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p:txBody>
          <a:bodyPr/>
          <a:lstStyle/>
          <a:p>
            <a:r>
              <a:rPr lang="en-US" dirty="0"/>
              <a:t>SKIN DISEASE DETECTION</a:t>
            </a:r>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1524000" y="1143000"/>
            <a:ext cx="9144000" cy="1194473"/>
          </a:xfrm>
          <a:noFill/>
        </p:spPr>
        <p:txBody>
          <a:bodyPr/>
          <a:lstStyle/>
          <a:p>
            <a:br>
              <a:rPr lang="en-CA"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CA"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Identifying Highly Contagious Skin Diseases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xfrm>
            <a:off x="1524000" y="2149747"/>
            <a:ext cx="9144000" cy="4329775"/>
          </a:xfrm>
          <a:noFill/>
        </p:spPr>
        <p:txBody>
          <a:bodyPr anchor="t"/>
          <a:lstStyle/>
          <a:p>
            <a:pPr algn="l">
              <a:lnSpc>
                <a:spcPct val="107000"/>
              </a:lnSpc>
              <a:spcAft>
                <a:spcPts val="800"/>
              </a:spcAft>
            </a:pPr>
            <a:r>
              <a:rPr lang="en-CA"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system will detect highly contagious skin diseases (e.g., impetigo, scabies) and provide guidance on necessary isolation measures and immediate medical consultation. Prevents the spread of contagious skin diseases. Ensures users take appropriate precautions and seek timely medical help. Reduces the risk of outbreaks in communities.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b="1" kern="0" dirty="0">
                <a:latin typeface="Times New Roman" panose="02020603050405020304" pitchFamily="18" charset="0"/>
                <a:cs typeface="Times New Roman" panose="02020603050405020304" pitchFamily="18" charset="0"/>
              </a:rPr>
              <a:t>Implementation</a:t>
            </a:r>
            <a:r>
              <a:rPr lang="en-US" kern="0" dirty="0">
                <a:latin typeface="Times New Roman" panose="02020603050405020304" pitchFamily="18" charset="0"/>
                <a:cs typeface="Times New Roman" panose="02020603050405020304" pitchFamily="18" charset="0"/>
              </a:rPr>
              <a:t>:</a:t>
            </a:r>
          </a:p>
          <a:p>
            <a:pPr algn="l">
              <a:lnSpc>
                <a:spcPct val="107000"/>
              </a:lnSpc>
              <a:spcAft>
                <a:spcPts val="800"/>
              </a:spcAft>
            </a:pPr>
            <a:r>
              <a:rPr lang="en-US" kern="0" dirty="0">
                <a:latin typeface="Times New Roman" panose="02020603050405020304" pitchFamily="18" charset="0"/>
                <a:cs typeface="Times New Roman" panose="02020603050405020304" pitchFamily="18" charset="0"/>
              </a:rPr>
              <a:t>Train models on datasets of contagious skin diseases.</a:t>
            </a:r>
          </a:p>
          <a:p>
            <a:pPr algn="l">
              <a:lnSpc>
                <a:spcPct val="107000"/>
              </a:lnSpc>
              <a:spcAft>
                <a:spcPts val="800"/>
              </a:spcAft>
            </a:pPr>
            <a:r>
              <a:rPr lang="en-US" kern="0" dirty="0">
                <a:latin typeface="Times New Roman" panose="02020603050405020304" pitchFamily="18" charset="0"/>
                <a:cs typeface="Times New Roman" panose="02020603050405020304" pitchFamily="18" charset="0"/>
              </a:rPr>
              <a:t>Use NLP to provide clear instructions on isolation and hygiene measures if a contagious disease is detected.</a:t>
            </a:r>
          </a:p>
          <a:p>
            <a:pPr algn="l">
              <a:lnSpc>
                <a:spcPct val="107000"/>
              </a:lnSpc>
              <a:spcAft>
                <a:spcPts val="800"/>
              </a:spcAft>
            </a:pPr>
            <a:r>
              <a:rPr lang="en-US" kern="0" dirty="0">
                <a:latin typeface="Times New Roman" panose="02020603050405020304" pitchFamily="18" charset="0"/>
                <a:cs typeface="Times New Roman" panose="02020603050405020304" pitchFamily="18" charset="0"/>
              </a:rPr>
              <a:t>Highlight the urgency and recommend immediate consultation with dermatologists or primary care providers.</a:t>
            </a:r>
          </a:p>
        </p:txBody>
      </p:sp>
    </p:spTree>
    <p:extLst>
      <p:ext uri="{BB962C8B-B14F-4D97-AF65-F5344CB8AC3E}">
        <p14:creationId xmlns:p14="http://schemas.microsoft.com/office/powerpoint/2010/main" val="81909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p:txBody>
          <a:bodyPr/>
          <a:lstStyle/>
          <a:p>
            <a:pPr algn="l"/>
            <a:r>
              <a:rPr lang="en-US" b="1" i="0" dirty="0">
                <a:solidFill>
                  <a:srgbClr val="0D0D0D"/>
                </a:solidFill>
                <a:effectLst/>
                <a:highlight>
                  <a:srgbClr val="FFFFFF"/>
                </a:highlight>
                <a:latin typeface="Söhne"/>
              </a:rPr>
              <a:t>Challenges and Solutions</a:t>
            </a:r>
          </a:p>
        </p:txBody>
      </p:sp>
      <p:sp>
        <p:nvSpPr>
          <p:cNvPr id="4" name="Content Placeholder 3">
            <a:extLst>
              <a:ext uri="{FF2B5EF4-FFF2-40B4-BE49-F238E27FC236}">
                <a16:creationId xmlns:a16="http://schemas.microsoft.com/office/drawing/2014/main" id="{308443D9-BCAD-2F33-9DE7-54605EFCC263}"/>
              </a:ext>
            </a:extLst>
          </p:cNvPr>
          <p:cNvSpPr>
            <a:spLocks noGrp="1"/>
          </p:cNvSpPr>
          <p:nvPr>
            <p:ph sz="half" idx="2"/>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 Data Privacy:</a:t>
            </a:r>
            <a:r>
              <a:rPr lang="en-US" b="0" i="0" dirty="0">
                <a:solidFill>
                  <a:srgbClr val="0D0D0D"/>
                </a:solidFill>
                <a:effectLst/>
                <a:highlight>
                  <a:srgbClr val="FFFFFF"/>
                </a:highlight>
                <a:latin typeface="Söhne"/>
              </a:rPr>
              <a:t> Ensure user data is securely stored and complies with regulations (e.g., GDPR, HIPAA).</a:t>
            </a:r>
          </a:p>
          <a:p>
            <a:pPr algn="l">
              <a:buFont typeface="Arial" panose="020B0604020202020204" pitchFamily="34" charset="0"/>
              <a:buChar char="•"/>
            </a:pPr>
            <a:r>
              <a:rPr lang="en-US" b="1" i="0" dirty="0">
                <a:solidFill>
                  <a:srgbClr val="0D0D0D"/>
                </a:solidFill>
                <a:effectLst/>
                <a:highlight>
                  <a:srgbClr val="FFFFFF"/>
                </a:highlight>
                <a:latin typeface="Söhne"/>
              </a:rPr>
              <a:t> Model Accuracy:</a:t>
            </a:r>
            <a:r>
              <a:rPr lang="en-US" b="0" i="0" dirty="0">
                <a:solidFill>
                  <a:srgbClr val="0D0D0D"/>
                </a:solidFill>
                <a:effectLst/>
                <a:highlight>
                  <a:srgbClr val="FFFFFF"/>
                </a:highlight>
                <a:latin typeface="Söhne"/>
              </a:rPr>
              <a:t> Continuous improvement through regular updates and retraining with new data.</a:t>
            </a:r>
          </a:p>
          <a:p>
            <a:pPr algn="l">
              <a:buFont typeface="Arial" panose="020B0604020202020204" pitchFamily="34" charset="0"/>
              <a:buChar char="•"/>
            </a:pPr>
            <a:r>
              <a:rPr lang="en-US" b="1" i="0" dirty="0">
                <a:solidFill>
                  <a:srgbClr val="0D0D0D"/>
                </a:solidFill>
                <a:effectLst/>
                <a:highlight>
                  <a:srgbClr val="FFFFFF"/>
                </a:highlight>
                <a:latin typeface="Söhne"/>
              </a:rPr>
              <a:t> User Engagement:</a:t>
            </a:r>
            <a:r>
              <a:rPr lang="en-US" b="0" i="0" dirty="0">
                <a:solidFill>
                  <a:srgbClr val="0D0D0D"/>
                </a:solidFill>
                <a:effectLst/>
                <a:highlight>
                  <a:srgbClr val="FFFFFF"/>
                </a:highlight>
                <a:latin typeface="Söhne"/>
              </a:rPr>
              <a:t> Educate users on how to take clear and accurate images for better analysis.</a:t>
            </a:r>
          </a:p>
          <a:p>
            <a:endParaRPr lang="en-US" dirty="0"/>
          </a:p>
        </p:txBody>
      </p:sp>
      <p:sp>
        <p:nvSpPr>
          <p:cNvPr id="3" name="Content Placeholder 2">
            <a:extLst>
              <a:ext uri="{FF2B5EF4-FFF2-40B4-BE49-F238E27FC236}">
                <a16:creationId xmlns:a16="http://schemas.microsoft.com/office/drawing/2014/main" id="{831D2219-E3DF-929F-48CC-5C470A21A177}"/>
              </a:ext>
            </a:extLst>
          </p:cNvPr>
          <p:cNvSpPr>
            <a:spLocks noGrp="1"/>
          </p:cNvSpPr>
          <p:nvPr>
            <p:ph sz="half" idx="13"/>
          </p:nvPr>
        </p:nvSpPr>
        <p:spPr/>
        <p:txBody>
          <a:bodyPr/>
          <a:lstStyle/>
          <a:p>
            <a:pPr indent="0">
              <a:buNone/>
            </a:pPr>
            <a:r>
              <a:rPr lang="en-US" b="1" i="0" dirty="0">
                <a:solidFill>
                  <a:srgbClr val="0D0D0D"/>
                </a:solidFill>
                <a:effectLst/>
                <a:highlight>
                  <a:srgbClr val="FFFFFF"/>
                </a:highlight>
                <a:latin typeface="Söhne"/>
              </a:rPr>
              <a:t>Future Directions</a:t>
            </a:r>
          </a:p>
          <a:p>
            <a:pPr indent="0" algn="l">
              <a:buNone/>
            </a:pPr>
            <a:r>
              <a:rPr lang="en-US" b="1" i="0" dirty="0">
                <a:solidFill>
                  <a:srgbClr val="0D0D0D"/>
                </a:solidFill>
                <a:effectLst/>
                <a:highlight>
                  <a:srgbClr val="FFFFFF"/>
                </a:highlight>
                <a:latin typeface="Söhne"/>
              </a:rPr>
              <a:t>Expanded Dataset:</a:t>
            </a:r>
            <a:r>
              <a:rPr lang="en-US" b="0" i="0" dirty="0">
                <a:solidFill>
                  <a:srgbClr val="0D0D0D"/>
                </a:solidFill>
                <a:effectLst/>
                <a:highlight>
                  <a:srgbClr val="FFFFFF"/>
                </a:highlight>
                <a:latin typeface="Söhne"/>
              </a:rPr>
              <a:t> Incorporate more diverse images to improve model accuracy across different skin types.</a:t>
            </a:r>
          </a:p>
          <a:p>
            <a:pPr indent="0" algn="l">
              <a:buNone/>
            </a:pPr>
            <a:r>
              <a:rPr lang="en-US" b="1" i="0" dirty="0">
                <a:solidFill>
                  <a:srgbClr val="0D0D0D"/>
                </a:solidFill>
                <a:effectLst/>
                <a:highlight>
                  <a:srgbClr val="FFFFFF"/>
                </a:highlight>
                <a:latin typeface="Söhne"/>
              </a:rPr>
              <a:t>Integration with Wearables:</a:t>
            </a:r>
            <a:r>
              <a:rPr lang="en-US" b="0" i="0" dirty="0">
                <a:solidFill>
                  <a:srgbClr val="0D0D0D"/>
                </a:solidFill>
                <a:effectLst/>
                <a:highlight>
                  <a:srgbClr val="FFFFFF"/>
                </a:highlight>
                <a:latin typeface="Söhne"/>
              </a:rPr>
              <a:t> Connect with smart devices to monitor skin health continuously.</a:t>
            </a:r>
          </a:p>
          <a:p>
            <a:pPr indent="0" algn="l">
              <a:buNone/>
            </a:pPr>
            <a:r>
              <a:rPr lang="en-US" b="1" i="0" dirty="0">
                <a:solidFill>
                  <a:srgbClr val="0D0D0D"/>
                </a:solidFill>
                <a:effectLst/>
                <a:highlight>
                  <a:srgbClr val="FFFFFF"/>
                </a:highlight>
                <a:latin typeface="Söhne"/>
              </a:rPr>
              <a:t>Real-Time Diagnosis:</a:t>
            </a:r>
            <a:r>
              <a:rPr lang="en-US" b="0" i="0" dirty="0">
                <a:solidFill>
                  <a:srgbClr val="0D0D0D"/>
                </a:solidFill>
                <a:effectLst/>
                <a:highlight>
                  <a:srgbClr val="FFFFFF"/>
                </a:highlight>
                <a:latin typeface="Söhne"/>
              </a:rPr>
              <a:t> Develop a mobile app for instant analysis and feedback.</a:t>
            </a:r>
          </a:p>
          <a:p>
            <a:pPr indent="0">
              <a:buNone/>
            </a:pPr>
            <a:endParaRPr lang="en-US" dirty="0"/>
          </a:p>
        </p:txBody>
      </p:sp>
    </p:spTree>
    <p:extLst>
      <p:ext uri="{BB962C8B-B14F-4D97-AF65-F5344CB8AC3E}">
        <p14:creationId xmlns:p14="http://schemas.microsoft.com/office/powerpoint/2010/main" val="37047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B578-2528-6887-44C5-5F21A9A25AD3}"/>
              </a:ext>
            </a:extLst>
          </p:cNvPr>
          <p:cNvSpPr>
            <a:spLocks noGrp="1"/>
          </p:cNvSpPr>
          <p:nvPr>
            <p:ph type="title"/>
          </p:nvPr>
        </p:nvSpPr>
        <p:spPr/>
        <p:txBody>
          <a:bodyPr/>
          <a:lstStyle/>
          <a:p>
            <a:r>
              <a:rPr lang="en-IN" b="1" dirty="0"/>
              <a:t>Literature Survey</a:t>
            </a:r>
          </a:p>
        </p:txBody>
      </p:sp>
      <p:sp>
        <p:nvSpPr>
          <p:cNvPr id="3" name="Content Placeholder 2">
            <a:extLst>
              <a:ext uri="{FF2B5EF4-FFF2-40B4-BE49-F238E27FC236}">
                <a16:creationId xmlns:a16="http://schemas.microsoft.com/office/drawing/2014/main" id="{D89D8B92-E0CD-9740-0E68-CF7C257A7014}"/>
              </a:ext>
            </a:extLst>
          </p:cNvPr>
          <p:cNvSpPr>
            <a:spLocks noGrp="1"/>
          </p:cNvSpPr>
          <p:nvPr>
            <p:ph sz="half" idx="2"/>
          </p:nvPr>
        </p:nvSpPr>
        <p:spPr/>
        <p:txBody>
          <a:bodyPr/>
          <a:lstStyle/>
          <a:p>
            <a:pPr marL="342900" indent="-342900">
              <a:buAutoNum type="arabicPeriod"/>
            </a:pPr>
            <a:r>
              <a:rPr lang="en-US" sz="1800" b="1" kern="0" dirty="0">
                <a:effectLst/>
                <a:latin typeface="Times New Roman" panose="02020603050405020304" pitchFamily="18" charset="0"/>
                <a:ea typeface="Times New Roman" panose="02020603050405020304" pitchFamily="18" charset="0"/>
              </a:rPr>
              <a:t>AI-Powered Diagnosis of Skin Cancer: A Contemporary Review, Open Challenges and Future Research Directions, Publishes in 2023</a:t>
            </a:r>
          </a:p>
          <a:p>
            <a:r>
              <a:rPr lang="en-US" sz="1800" kern="0" dirty="0">
                <a:effectLst/>
                <a:latin typeface="Times New Roman" panose="02020603050405020304" pitchFamily="18" charset="0"/>
                <a:ea typeface="Times New Roman" panose="02020603050405020304" pitchFamily="18" charset="0"/>
              </a:rPr>
              <a:t> AI-based methods, particularly machine learning and deep learning, offer promise in automating diagnosis processes, potentially reducing morbidity and mortality rates associated with skin cancer.</a:t>
            </a:r>
            <a:endParaRPr lang="en-US" sz="1800" b="1" kern="0" dirty="0">
              <a:effectLst/>
              <a:latin typeface="Times New Roman" panose="02020603050405020304" pitchFamily="18" charset="0"/>
              <a:ea typeface="Times New Roman" panose="02020603050405020304" pitchFamily="18" charset="0"/>
            </a:endParaRPr>
          </a:p>
          <a:p>
            <a:r>
              <a:rPr lang="en-US" sz="1800" b="1" kern="0" dirty="0">
                <a:effectLst/>
                <a:latin typeface="Times New Roman" panose="02020603050405020304" pitchFamily="18" charset="0"/>
                <a:ea typeface="Times New Roman" panose="02020603050405020304" pitchFamily="18" charset="0"/>
              </a:rPr>
              <a:t>ALGORITHM AND TECHNIQUE</a:t>
            </a:r>
          </a:p>
          <a:p>
            <a: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t>Machine learning models, SVM, Navies Bais, Models, Long Short-Term Memory ,Deep Belief Network</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 CNN, RNN,</a:t>
            </a:r>
            <a: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t> man-machine systems; skin cancer; skin neoplasms.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2CBA8FA2-2998-5B8A-19E3-AE1F325288F2}"/>
              </a:ext>
            </a:extLst>
          </p:cNvPr>
          <p:cNvSpPr>
            <a:spLocks noGrp="1"/>
          </p:cNvSpPr>
          <p:nvPr>
            <p:ph sz="half" idx="13"/>
          </p:nvPr>
        </p:nvSpPr>
        <p:spPr/>
        <p:txBody>
          <a:bodyPr/>
          <a:lstStyle/>
          <a:p>
            <a:pPr indent="0">
              <a:buNone/>
            </a:pPr>
            <a:r>
              <a:rPr lang="en-IN" b="1" dirty="0"/>
              <a:t>APPLICATIONS</a:t>
            </a: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AI healthcare for skin cancer diagnosis offers potential, but it must address prerequisites and biases.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0" dirty="0">
                <a:effectLst/>
                <a:latin typeface="Times New Roman" panose="02020603050405020304" pitchFamily="18" charset="0"/>
                <a:ea typeface="Times New Roman" panose="02020603050405020304" pitchFamily="18" charset="0"/>
              </a:rPr>
              <a:t>Dermatologists should embrace AI as a complimentary tool while working to enhance lesion identification accuracy</a:t>
            </a:r>
            <a:endParaRPr lang="en-IN" b="1" dirty="0"/>
          </a:p>
        </p:txBody>
      </p:sp>
    </p:spTree>
    <p:extLst>
      <p:ext uri="{BB962C8B-B14F-4D97-AF65-F5344CB8AC3E}">
        <p14:creationId xmlns:p14="http://schemas.microsoft.com/office/powerpoint/2010/main" val="245868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BB94-9580-C949-39FE-73AB4B7A3B4C}"/>
              </a:ext>
            </a:extLst>
          </p:cNvPr>
          <p:cNvSpPr>
            <a:spLocks noGrp="1"/>
          </p:cNvSpPr>
          <p:nvPr>
            <p:ph type="title"/>
          </p:nvPr>
        </p:nvSpPr>
        <p:spPr/>
        <p:txBody>
          <a:bodyPr/>
          <a:lstStyle/>
          <a:p>
            <a:r>
              <a:rPr lang="en-IN" b="1" dirty="0"/>
              <a:t>Literature Survey</a:t>
            </a:r>
            <a:endParaRPr lang="en-IN" dirty="0"/>
          </a:p>
        </p:txBody>
      </p:sp>
      <p:sp>
        <p:nvSpPr>
          <p:cNvPr id="3" name="Content Placeholder 2">
            <a:extLst>
              <a:ext uri="{FF2B5EF4-FFF2-40B4-BE49-F238E27FC236}">
                <a16:creationId xmlns:a16="http://schemas.microsoft.com/office/drawing/2014/main" id="{FBE62C36-D024-E5AC-F470-94DAA72A1231}"/>
              </a:ext>
            </a:extLst>
          </p:cNvPr>
          <p:cNvSpPr>
            <a:spLocks noGrp="1"/>
          </p:cNvSpPr>
          <p:nvPr>
            <p:ph sz="half" idx="2"/>
          </p:nvPr>
        </p:nvSpPr>
        <p:spPr/>
        <p:txBody>
          <a:bodyPr/>
          <a:lstStyle/>
          <a:p>
            <a:r>
              <a:rPr lang="en-IN" dirty="0"/>
              <a:t>2. </a:t>
            </a:r>
            <a:r>
              <a:rPr lang="en-US" sz="1800" b="1" kern="0" dirty="0">
                <a:effectLst/>
                <a:latin typeface="Times New Roman" panose="02020603050405020304" pitchFamily="18" charset="0"/>
                <a:ea typeface="Times New Roman" panose="02020603050405020304" pitchFamily="18" charset="0"/>
              </a:rPr>
              <a:t>Artificial intelligence for skin cancer detection and classification for clinical environment: a systematic review, Published in 2024</a:t>
            </a:r>
          </a:p>
          <a:p>
            <a:endParaRPr lang="en-US" b="1" kern="0" dirty="0">
              <a:latin typeface="Times New Roman" panose="02020603050405020304" pitchFamily="18" charset="0"/>
              <a:ea typeface="Times New Roman" panose="02020603050405020304" pitchFamily="18" charset="0"/>
            </a:endParaRP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Research identification, selection, eligibility, data extraction, and data synthesis. Descriptive Analysis.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systematic review focuses on the detection, categorization, and assessment of skin cancer pictures in clinical settings.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3CE0B845-97DF-8C42-A81F-5C802E2C1210}"/>
              </a:ext>
            </a:extLst>
          </p:cNvPr>
          <p:cNvSpPr>
            <a:spLocks noGrp="1"/>
          </p:cNvSpPr>
          <p:nvPr>
            <p:ph sz="half" idx="13"/>
          </p:nvPr>
        </p:nvSpPr>
        <p:spPr/>
        <p:txBody>
          <a:bodyPr/>
          <a:lstStyle/>
          <a:p>
            <a:pPr indent="0">
              <a:buNone/>
            </a:pPr>
            <a:r>
              <a:rPr lang="en-IN" b="1" dirty="0"/>
              <a:t>APPLICATIONS</a:t>
            </a:r>
          </a:p>
          <a:p>
            <a:pPr indent="0">
              <a:buNone/>
            </a:pPr>
            <a:r>
              <a:rPr lang="en-US" b="1" dirty="0"/>
              <a:t>Artificial intelligence shows great promise for improving skin lesion detection, notably for melanoma. While advances in image processing and deep learning offer promise for real-time diagnostics, clinical validation and collaboration with healthcare experts are critical to ensuring efficacy and patient-centric care.</a:t>
            </a:r>
            <a:endParaRPr lang="en-IN" b="1" dirty="0"/>
          </a:p>
        </p:txBody>
      </p:sp>
    </p:spTree>
    <p:extLst>
      <p:ext uri="{BB962C8B-B14F-4D97-AF65-F5344CB8AC3E}">
        <p14:creationId xmlns:p14="http://schemas.microsoft.com/office/powerpoint/2010/main" val="387513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CE3A-873F-5486-B1E5-93B001A8D66E}"/>
              </a:ext>
            </a:extLst>
          </p:cNvPr>
          <p:cNvSpPr>
            <a:spLocks noGrp="1"/>
          </p:cNvSpPr>
          <p:nvPr>
            <p:ph type="title"/>
          </p:nvPr>
        </p:nvSpPr>
        <p:spPr/>
        <p:txBody>
          <a:bodyPr/>
          <a:lstStyle/>
          <a:p>
            <a:r>
              <a:rPr lang="en-IN" b="1" dirty="0"/>
              <a:t>Literature Survey</a:t>
            </a:r>
            <a:endParaRPr lang="en-IN" dirty="0"/>
          </a:p>
        </p:txBody>
      </p:sp>
      <p:sp>
        <p:nvSpPr>
          <p:cNvPr id="3" name="Content Placeholder 2">
            <a:extLst>
              <a:ext uri="{FF2B5EF4-FFF2-40B4-BE49-F238E27FC236}">
                <a16:creationId xmlns:a16="http://schemas.microsoft.com/office/drawing/2014/main" id="{B53D5649-DA6F-B70D-3CB5-1CE990678EE3}"/>
              </a:ext>
            </a:extLst>
          </p:cNvPr>
          <p:cNvSpPr>
            <a:spLocks noGrp="1"/>
          </p:cNvSpPr>
          <p:nvPr>
            <p:ph sz="half" idx="2"/>
          </p:nvPr>
        </p:nvSpPr>
        <p:spPr/>
        <p:txBody>
          <a:bodyPr/>
          <a:lstStyle/>
          <a:p>
            <a:r>
              <a:rPr lang="en-IN" dirty="0"/>
              <a:t>3. </a:t>
            </a:r>
            <a:r>
              <a:rPr lang="en-US" sz="1800" b="1" kern="0" dirty="0">
                <a:effectLst/>
                <a:latin typeface="Times New Roman" panose="02020603050405020304" pitchFamily="18" charset="0"/>
                <a:ea typeface="Times New Roman" panose="02020603050405020304" pitchFamily="18" charset="0"/>
              </a:rPr>
              <a:t>A Study on the Application of Machine Learning and Deep Learning Techniques for Skin Cancer Detection, published in 2024</a:t>
            </a:r>
          </a:p>
          <a:p>
            <a:r>
              <a:rPr lang="en-US" sz="1800" kern="0" dirty="0">
                <a:effectLst/>
                <a:latin typeface="Times New Roman" panose="02020603050405020304" pitchFamily="18" charset="0"/>
                <a:ea typeface="Times New Roman" panose="02020603050405020304" pitchFamily="18" charset="0"/>
              </a:rPr>
              <a:t>Skin cancer diagnosis relies on precise detection, which is sometimes hampered by invasive and time-consuming procedures. Leveraging AI, particularly Deep Learning (DL), has promise for effective categorization using neural network simulations.</a:t>
            </a:r>
          </a:p>
          <a:p>
            <a:r>
              <a:rPr lang="en-US" sz="1800" kern="0" dirty="0">
                <a:effectLst/>
                <a:latin typeface="Times New Roman" panose="02020603050405020304" pitchFamily="18" charset="0"/>
                <a:ea typeface="Times New Roman" panose="02020603050405020304" pitchFamily="18" charset="0"/>
              </a:rPr>
              <a:t>This paper presents a hybrid deep learning model that combines VGG16 and ResNet50 to address class imbalances and improve classification performance, enhancing the potential for precise skin cancer diagnosis.</a:t>
            </a:r>
          </a:p>
          <a:p>
            <a:endParaRPr lang="en-US" sz="1800" b="1" kern="0" dirty="0">
              <a:effectLst/>
              <a:latin typeface="Times New Roman" panose="02020603050405020304" pitchFamily="18" charset="0"/>
              <a:ea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CE4BE01C-CE3D-B684-5DA5-8974C92A483C}"/>
              </a:ext>
            </a:extLst>
          </p:cNvPr>
          <p:cNvSpPr>
            <a:spLocks noGrp="1"/>
          </p:cNvSpPr>
          <p:nvPr>
            <p:ph sz="half" idx="13"/>
          </p:nvPr>
        </p:nvSpPr>
        <p:spPr/>
        <p:txBody>
          <a:bodyPr>
            <a:normAutofit fontScale="92500" lnSpcReduction="20000"/>
          </a:bodyPr>
          <a:lstStyle/>
          <a:p>
            <a:pPr indent="0">
              <a:buNone/>
            </a:pPr>
            <a:r>
              <a:rPr lang="en-IN" b="1" dirty="0"/>
              <a:t>APPLICATIONS</a:t>
            </a:r>
          </a:p>
          <a:p>
            <a:pPr indent="0">
              <a:buNone/>
            </a:pPr>
            <a:r>
              <a:rPr lang="en-US" b="1" dirty="0"/>
              <a:t>The study demonstrated the effectiveness of various DL architectures, such as DenseNet121 and ResNet50, in skin cancer identification, achieving high accuracy and precision scores. However, while these models offer promising support to dermatologists, they are not substitutes for professional medical diagnoses, highlighting the need for ongoing research and enhancements to ensure reliability in real-world clinical settings.</a:t>
            </a:r>
          </a:p>
          <a:p>
            <a:pPr indent="0">
              <a:buNone/>
            </a:pPr>
            <a:endParaRPr lang="en-US" b="1" dirty="0"/>
          </a:p>
          <a:p>
            <a:pPr indent="0">
              <a:buNone/>
            </a:pPr>
            <a:endParaRPr lang="en-US" b="1" dirty="0"/>
          </a:p>
          <a:p>
            <a:pPr indent="0">
              <a:buNone/>
            </a:pPr>
            <a:endParaRPr lang="en-IN" b="1" dirty="0"/>
          </a:p>
        </p:txBody>
      </p:sp>
    </p:spTree>
    <p:extLst>
      <p:ext uri="{BB962C8B-B14F-4D97-AF65-F5344CB8AC3E}">
        <p14:creationId xmlns:p14="http://schemas.microsoft.com/office/powerpoint/2010/main" val="2911251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p:txBody>
          <a:bodyPr/>
          <a:lstStyle/>
          <a:p>
            <a:r>
              <a:rPr lang="en-US" dirty="0"/>
              <a:t>Thank you</a:t>
            </a:r>
          </a:p>
        </p:txBody>
      </p:sp>
      <p:pic>
        <p:nvPicPr>
          <p:cNvPr id="23" name="Picture Placeholder 22" descr="A group of people giving each other a high five">
            <a:extLst>
              <a:ext uri="{FF2B5EF4-FFF2-40B4-BE49-F238E27FC236}">
                <a16:creationId xmlns:a16="http://schemas.microsoft.com/office/drawing/2014/main" id="{D92A2E6E-E7AB-92FB-0E6F-133483021C22}"/>
              </a:ext>
            </a:extLst>
          </p:cNvPr>
          <p:cNvPicPr>
            <a:picLocks noGrp="1" noChangeAspect="1"/>
          </p:cNvPicPr>
          <p:nvPr>
            <p:ph type="pic" sz="quarter" idx="13"/>
          </p:nvPr>
        </p:nvPicPr>
        <p:blipFill rotWithShape="1">
          <a:blip r:embed="rId3"/>
          <a:srcRect l="6095" r="6095"/>
          <a:stretch/>
        </p:blipFill>
        <p:spPr/>
      </p:pic>
    </p:spTree>
    <p:extLst>
      <p:ext uri="{BB962C8B-B14F-4D97-AF65-F5344CB8AC3E}">
        <p14:creationId xmlns:p14="http://schemas.microsoft.com/office/powerpoint/2010/main" val="277095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p:txBody>
          <a:bodyPr/>
          <a:lstStyle/>
          <a:p>
            <a:r>
              <a:rPr lang="en-US" dirty="0"/>
              <a:t>Agenda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p:txBody>
          <a:bodyPr/>
          <a:lstStyle/>
          <a:p>
            <a:r>
              <a:rPr lang="en-CA" sz="1800" kern="0" dirty="0">
                <a:effectLst/>
                <a:latin typeface="Times New Roman" panose="02020603050405020304" pitchFamily="18" charset="0"/>
                <a:ea typeface="Times New Roman" panose="02020603050405020304" pitchFamily="18" charset="0"/>
                <a:cs typeface="Times New Roman" panose="02020603050405020304" pitchFamily="18" charset="0"/>
              </a:rPr>
              <a:t>Develop an AI-powered system that uses machine learning to detect skin diseases from images provided by users. The system will analyze the images, provide a description of the potential disease, offer recommendations for nearby dermatologists, and suggest if the disease requires isolation or special care measures.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l="148" r="148"/>
          <a:stretch/>
        </p:blipFill>
        <p:spPr/>
      </p:pic>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noFill/>
        </p:spPr>
        <p:txBody>
          <a:bodyPr/>
          <a:lstStyle/>
          <a:p>
            <a:r>
              <a:rPr lang="en-US" dirty="0"/>
              <a:t>INTRODUCTION</a:t>
            </a:r>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noFill/>
        </p:spPr>
        <p:txBody>
          <a:bodyPr anchor="t"/>
          <a:lstStyle/>
          <a:p>
            <a:pPr algn="l"/>
            <a:r>
              <a:rPr lang="en-US" b="0" i="0" dirty="0">
                <a:solidFill>
                  <a:srgbClr val="0D0D0D"/>
                </a:solidFill>
                <a:effectLst/>
                <a:highlight>
                  <a:srgbClr val="FFFFFF"/>
                </a:highlight>
                <a:latin typeface="Söhne"/>
              </a:rPr>
              <a:t>Skin diseases are among the most common health issues in Canada. According to the Canadian Dermatology Association, 1 in 3 Canadians will suffer from a skin condition at some point in their lives.</a:t>
            </a:r>
          </a:p>
          <a:p>
            <a:pPr algn="l"/>
            <a:r>
              <a:rPr lang="en-US" b="0" i="0" dirty="0">
                <a:solidFill>
                  <a:srgbClr val="0D0D0D"/>
                </a:solidFill>
                <a:effectLst/>
                <a:highlight>
                  <a:srgbClr val="FFFFFF"/>
                </a:highlight>
                <a:latin typeface="Söhne"/>
              </a:rPr>
              <a:t>Common conditions include eczema, psoriasis, acne, and skin cancer. </a:t>
            </a:r>
          </a:p>
          <a:p>
            <a:pPr algn="l"/>
            <a:r>
              <a:rPr lang="en-US" b="0" i="0" dirty="0">
                <a:solidFill>
                  <a:srgbClr val="0D0D0D"/>
                </a:solidFill>
                <a:effectLst/>
                <a:highlight>
                  <a:srgbClr val="FFFFFF"/>
                </a:highlight>
                <a:latin typeface="Söhne"/>
              </a:rPr>
              <a:t>Skin cancer is particularly concerning, with approximately 80,000 new cases diagnosed annually in Canada.</a:t>
            </a:r>
          </a:p>
          <a:p>
            <a:endParaRPr lang="en-US" dirty="0"/>
          </a:p>
        </p:txBody>
      </p:sp>
    </p:spTree>
    <p:extLst>
      <p:ext uri="{BB962C8B-B14F-4D97-AF65-F5344CB8AC3E}">
        <p14:creationId xmlns:p14="http://schemas.microsoft.com/office/powerpoint/2010/main" val="155643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p:txBody>
          <a:bodyPr>
            <a:normAutofit/>
          </a:bodyPr>
          <a:lstStyle/>
          <a:p>
            <a:r>
              <a:rPr lang="en-US" dirty="0"/>
              <a:t>Dataset:  </a:t>
            </a:r>
            <a:r>
              <a:rPr lang="en-US" dirty="0">
                <a:hlinkClick r:id="rId3"/>
              </a:rPr>
              <a:t>https://www.kaggle.com/code/tanshihjen/nlp-task-skindiseasetextclassification</a:t>
            </a:r>
            <a:endParaRPr lang="en-US" dirty="0"/>
          </a:p>
        </p:txBody>
      </p:sp>
      <p:pic>
        <p:nvPicPr>
          <p:cNvPr id="19" name="Picture Placeholder 18" descr="A close-up of a person wearing scrubs">
            <a:extLst>
              <a:ext uri="{FF2B5EF4-FFF2-40B4-BE49-F238E27FC236}">
                <a16:creationId xmlns:a16="http://schemas.microsoft.com/office/drawing/2014/main" id="{B92D438B-6D57-86B9-0B77-0CC42EC18FF0}"/>
              </a:ext>
            </a:extLst>
          </p:cNvPr>
          <p:cNvPicPr>
            <a:picLocks noGrp="1" noChangeAspect="1"/>
          </p:cNvPicPr>
          <p:nvPr>
            <p:ph type="pic" sz="quarter" idx="13"/>
          </p:nvPr>
        </p:nvPicPr>
        <p:blipFill>
          <a:blip r:embed="rId4"/>
          <a:srcRect t="163" b="163"/>
          <a:stretch/>
        </p:blipFill>
        <p:spPr/>
      </p:pic>
    </p:spTree>
    <p:extLst>
      <p:ext uri="{BB962C8B-B14F-4D97-AF65-F5344CB8AC3E}">
        <p14:creationId xmlns:p14="http://schemas.microsoft.com/office/powerpoint/2010/main" val="172184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p:txBody>
          <a:bodyPr/>
          <a:lstStyle/>
          <a:p>
            <a:pPr algn="l"/>
            <a:r>
              <a:rPr lang="en-US" b="1" i="0" dirty="0">
                <a:solidFill>
                  <a:srgbClr val="0D0D0D"/>
                </a:solidFill>
                <a:effectLst/>
                <a:highlight>
                  <a:srgbClr val="FFFFFF"/>
                </a:highlight>
                <a:latin typeface="Söhne"/>
              </a:rPr>
              <a:t>Overview of the System</a:t>
            </a:r>
          </a:p>
        </p:txBody>
      </p:sp>
      <p:sp>
        <p:nvSpPr>
          <p:cNvPr id="34" name="Content Placeholder 33">
            <a:extLst>
              <a:ext uri="{FF2B5EF4-FFF2-40B4-BE49-F238E27FC236}">
                <a16:creationId xmlns:a16="http://schemas.microsoft.com/office/drawing/2014/main" id="{C69167C3-302B-24DE-9CF7-D85D5D5DD20A}"/>
              </a:ext>
            </a:extLst>
          </p:cNvPr>
          <p:cNvSpPr>
            <a:spLocks noGrp="1"/>
          </p:cNvSpPr>
          <p:nvPr>
            <p:ph sz="half" idx="13"/>
          </p:nvPr>
        </p:nvSpPr>
        <p:spPr/>
        <p:txBody>
          <a:bodyPr/>
          <a:lstStyle/>
          <a:p>
            <a:pPr marL="0" indent="0">
              <a:buNone/>
            </a:pPr>
            <a:r>
              <a:rPr lang="en-US" b="1" i="0" dirty="0">
                <a:solidFill>
                  <a:srgbClr val="0D0D0D"/>
                </a:solidFill>
                <a:effectLst/>
                <a:highlight>
                  <a:srgbClr val="FFFFFF"/>
                </a:highlight>
                <a:latin typeface="Söhne"/>
              </a:rPr>
              <a:t>User Interface:</a:t>
            </a:r>
            <a:r>
              <a:rPr lang="en-US" b="0" i="0" dirty="0">
                <a:solidFill>
                  <a:srgbClr val="0D0D0D"/>
                </a:solidFill>
                <a:effectLst/>
                <a:highlight>
                  <a:srgbClr val="FFFFFF"/>
                </a:highlight>
                <a:latin typeface="Söhne"/>
              </a:rPr>
              <a:t> Allows users to upload images of their skin condition.</a:t>
            </a:r>
          </a:p>
          <a:p>
            <a:pPr marL="0" indent="0" algn="l">
              <a:buNone/>
            </a:pPr>
            <a:r>
              <a:rPr lang="en-US" b="1" i="0" dirty="0">
                <a:solidFill>
                  <a:srgbClr val="0D0D0D"/>
                </a:solidFill>
                <a:effectLst/>
                <a:highlight>
                  <a:srgbClr val="FFFFFF"/>
                </a:highlight>
                <a:latin typeface="Söhne"/>
              </a:rPr>
              <a:t>Image Preprocessing:</a:t>
            </a:r>
            <a:r>
              <a:rPr lang="en-US" b="0" i="0" dirty="0">
                <a:solidFill>
                  <a:srgbClr val="0D0D0D"/>
                </a:solidFill>
                <a:effectLst/>
                <a:highlight>
                  <a:srgbClr val="FFFFFF"/>
                </a:highlight>
                <a:latin typeface="Söhne"/>
              </a:rPr>
              <a:t> Enhances image quality, removes noise, and standardizes images for analysis.</a:t>
            </a:r>
          </a:p>
          <a:p>
            <a:pPr marL="0" indent="0">
              <a:buNone/>
            </a:pPr>
            <a:br>
              <a:rPr lang="en-US" dirty="0"/>
            </a:br>
            <a:endParaRPr lang="en-US" dirty="0"/>
          </a:p>
        </p:txBody>
      </p:sp>
      <p:sp>
        <p:nvSpPr>
          <p:cNvPr id="20" name="Content Placeholder 3">
            <a:extLst>
              <a:ext uri="{FF2B5EF4-FFF2-40B4-BE49-F238E27FC236}">
                <a16:creationId xmlns:a16="http://schemas.microsoft.com/office/drawing/2014/main" id="{7C987B03-58AE-7E8A-A1C7-83569FBBCD1F}"/>
              </a:ext>
            </a:extLst>
          </p:cNvPr>
          <p:cNvSpPr>
            <a:spLocks noGrp="1"/>
          </p:cNvSpPr>
          <p:nvPr>
            <p:ph sz="half" idx="2"/>
          </p:nvPr>
        </p:nvSpPr>
        <p:spPr>
          <a:noFill/>
        </p:spPr>
        <p:txBody>
          <a:bodyPr>
            <a:normAutofit/>
          </a:bodyPr>
          <a:lstStyle/>
          <a:p>
            <a:r>
              <a:rPr lang="en-US" b="1" i="0" dirty="0">
                <a:solidFill>
                  <a:srgbClr val="0D0D0D"/>
                </a:solidFill>
                <a:effectLst/>
                <a:highlight>
                  <a:srgbClr val="FFFFFF"/>
                </a:highlight>
                <a:latin typeface="Söhne"/>
              </a:rPr>
              <a:t>ML Model:</a:t>
            </a:r>
            <a:r>
              <a:rPr lang="en-US" b="0" i="0" dirty="0">
                <a:solidFill>
                  <a:srgbClr val="0D0D0D"/>
                </a:solidFill>
                <a:effectLst/>
                <a:highlight>
                  <a:srgbClr val="FFFFFF"/>
                </a:highlight>
                <a:latin typeface="Söhne"/>
              </a:rPr>
              <a:t> Uses convolutional neural networks (CNNs) to analyze images and detect skin diseases.</a:t>
            </a:r>
          </a:p>
          <a:p>
            <a:r>
              <a:rPr lang="en-US" b="1" i="0" dirty="0">
                <a:solidFill>
                  <a:srgbClr val="0D0D0D"/>
                </a:solidFill>
                <a:effectLst/>
                <a:highlight>
                  <a:srgbClr val="FFFFFF"/>
                </a:highlight>
                <a:latin typeface="Söhne"/>
              </a:rPr>
              <a:t>Output:</a:t>
            </a:r>
            <a:r>
              <a:rPr lang="en-US" b="0" i="0" dirty="0">
                <a:solidFill>
                  <a:srgbClr val="0D0D0D"/>
                </a:solidFill>
                <a:effectLst/>
                <a:highlight>
                  <a:srgbClr val="FFFFFF"/>
                </a:highlight>
                <a:latin typeface="Söhne"/>
              </a:rPr>
              <a:t> Provides a description of the potential disease, suggests nearby dermatologists, and recommends care measures.</a:t>
            </a:r>
          </a:p>
          <a:p>
            <a:r>
              <a:rPr lang="en-US" b="1" dirty="0"/>
              <a:t>Related paper: </a:t>
            </a:r>
            <a:r>
              <a:rPr lang="en-US" dirty="0">
                <a:solidFill>
                  <a:schemeClr val="accent1"/>
                </a:solidFill>
              </a:rPr>
              <a:t>A Web-Based Skin Disease Diagnosis Using Convolutional Neural Networks  </a:t>
            </a:r>
            <a:r>
              <a:rPr lang="en-US" dirty="0"/>
              <a:t>-https://www.researchgate.net/publication/337171348_A_Web-Based_Skin_Disease_Diagnosis_Using_Convolutional_Neural_Networks</a:t>
            </a:r>
          </a:p>
        </p:txBody>
      </p:sp>
    </p:spTree>
    <p:extLst>
      <p:ext uri="{BB962C8B-B14F-4D97-AF65-F5344CB8AC3E}">
        <p14:creationId xmlns:p14="http://schemas.microsoft.com/office/powerpoint/2010/main" val="83740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p:txBody>
          <a:bodyPr/>
          <a:lstStyle/>
          <a:p>
            <a:r>
              <a:rPr lang="en-US" dirty="0"/>
              <a:t>ADVANTAGES</a:t>
            </a:r>
          </a:p>
        </p:txBody>
      </p:sp>
      <p:sp>
        <p:nvSpPr>
          <p:cNvPr id="34" name="Content Placeholder 33">
            <a:extLst>
              <a:ext uri="{FF2B5EF4-FFF2-40B4-BE49-F238E27FC236}">
                <a16:creationId xmlns:a16="http://schemas.microsoft.com/office/drawing/2014/main" id="{C69167C3-302B-24DE-9CF7-D85D5D5DD20A}"/>
              </a:ext>
            </a:extLst>
          </p:cNvPr>
          <p:cNvSpPr>
            <a:spLocks noGrp="1"/>
          </p:cNvSpPr>
          <p:nvPr>
            <p:ph sz="half" idx="13"/>
          </p:nvPr>
        </p:nvSpPr>
        <p:spPr/>
        <p:txBody>
          <a:bodyPr/>
          <a:lstStyle/>
          <a:p>
            <a:pPr marL="0" indent="0">
              <a:buNone/>
            </a:pPr>
            <a:r>
              <a:rPr lang="en-US" b="1" dirty="0"/>
              <a:t>Accessibility</a:t>
            </a:r>
            <a:r>
              <a:rPr lang="en-US" dirty="0"/>
              <a:t>: Provides dermatological insights to users in remote or underserved areas.</a:t>
            </a:r>
          </a:p>
          <a:p>
            <a:pPr marL="0" indent="0">
              <a:buNone/>
            </a:pPr>
            <a:endParaRPr lang="en-US" dirty="0"/>
          </a:p>
          <a:p>
            <a:pPr marL="0" indent="0">
              <a:buNone/>
            </a:pPr>
            <a:r>
              <a:rPr lang="en-US" b="1" dirty="0"/>
              <a:t>Early Detection</a:t>
            </a:r>
            <a:r>
              <a:rPr lang="en-US" dirty="0"/>
              <a:t>: Facilitates early diagnosis and treatment, improving patient outcomes.</a:t>
            </a:r>
          </a:p>
        </p:txBody>
      </p:sp>
      <p:sp>
        <p:nvSpPr>
          <p:cNvPr id="20" name="Content Placeholder 3">
            <a:extLst>
              <a:ext uri="{FF2B5EF4-FFF2-40B4-BE49-F238E27FC236}">
                <a16:creationId xmlns:a16="http://schemas.microsoft.com/office/drawing/2014/main" id="{7C987B03-58AE-7E8A-A1C7-83569FBBCD1F}"/>
              </a:ext>
            </a:extLst>
          </p:cNvPr>
          <p:cNvSpPr>
            <a:spLocks noGrp="1"/>
          </p:cNvSpPr>
          <p:nvPr>
            <p:ph sz="half" idx="2"/>
          </p:nvPr>
        </p:nvSpPr>
        <p:spPr>
          <a:noFill/>
        </p:spPr>
        <p:txBody>
          <a:bodyPr>
            <a:normAutofit/>
          </a:bodyPr>
          <a:lstStyle/>
          <a:p>
            <a:r>
              <a:rPr lang="en-US" b="1" dirty="0"/>
              <a:t>Cost-Effective: </a:t>
            </a:r>
            <a:r>
              <a:rPr lang="en-US" dirty="0"/>
              <a:t>Reduces the need for initial in-person consultations, saving time and money.</a:t>
            </a:r>
          </a:p>
          <a:p>
            <a:endParaRPr lang="en-US" dirty="0"/>
          </a:p>
          <a:p>
            <a:r>
              <a:rPr lang="en-US" b="1" dirty="0"/>
              <a:t>Scalability</a:t>
            </a:r>
            <a:r>
              <a:rPr lang="en-US" dirty="0"/>
              <a:t>: Can be scaled to handle a large number of users with minimal additional cost.</a:t>
            </a:r>
          </a:p>
          <a:p>
            <a:endParaRPr lang="en-US" dirty="0"/>
          </a:p>
        </p:txBody>
      </p:sp>
    </p:spTree>
    <p:extLst>
      <p:ext uri="{BB962C8B-B14F-4D97-AF65-F5344CB8AC3E}">
        <p14:creationId xmlns:p14="http://schemas.microsoft.com/office/powerpoint/2010/main" val="191627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p:txBody>
          <a:bodyPr/>
          <a:lstStyle/>
          <a:p>
            <a:r>
              <a:rPr lang="en-US" dirty="0"/>
              <a:t>ML USE CASES</a:t>
            </a:r>
          </a:p>
        </p:txBody>
      </p:sp>
      <p:pic>
        <p:nvPicPr>
          <p:cNvPr id="16" name="Picture Placeholder 15" descr="A group of surgeons wearing surgical caps and masks">
            <a:extLst>
              <a:ext uri="{FF2B5EF4-FFF2-40B4-BE49-F238E27FC236}">
                <a16:creationId xmlns:a16="http://schemas.microsoft.com/office/drawing/2014/main" id="{6EFD6230-A50E-3A63-7B72-59A8449CAEE2}"/>
              </a:ext>
            </a:extLst>
          </p:cNvPr>
          <p:cNvPicPr>
            <a:picLocks noGrp="1" noChangeAspect="1"/>
          </p:cNvPicPr>
          <p:nvPr>
            <p:ph type="pic" sz="quarter" idx="19"/>
          </p:nvPr>
        </p:nvPicPr>
        <p:blipFill rotWithShape="1">
          <a:blip r:embed="rId3"/>
          <a:srcRect t="35757" b="35757"/>
          <a:stretch/>
        </p:blipFill>
        <p:spPr/>
      </p:pic>
      <p:sp>
        <p:nvSpPr>
          <p:cNvPr id="10" name="Content Placeholder 9">
            <a:extLst>
              <a:ext uri="{FF2B5EF4-FFF2-40B4-BE49-F238E27FC236}">
                <a16:creationId xmlns:a16="http://schemas.microsoft.com/office/drawing/2014/main" id="{C9475E86-FFB0-87BC-084C-C728916152B0}"/>
              </a:ext>
            </a:extLst>
          </p:cNvPr>
          <p:cNvSpPr>
            <a:spLocks noGrp="1"/>
          </p:cNvSpPr>
          <p:nvPr>
            <p:ph sz="quarter" idx="4"/>
          </p:nvPr>
        </p:nvSpPr>
        <p:spPr/>
        <p:txBody>
          <a:bodyPr/>
          <a:lstStyle/>
          <a:p>
            <a:r>
              <a:rPr lang="en-CA" sz="1800" b="1" kern="0" dirty="0">
                <a:effectLst/>
                <a:latin typeface="Times New Roman" panose="02020603050405020304" pitchFamily="18" charset="0"/>
                <a:ea typeface="Times New Roman" panose="02020603050405020304" pitchFamily="18" charset="0"/>
                <a:cs typeface="Times New Roman" panose="02020603050405020304" pitchFamily="18" charset="0"/>
              </a:rPr>
              <a:t>1. Early Detection of Skin Diseases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CA"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 Monitoring Chronic Skin Conditions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CA" sz="1800" b="1" kern="0" dirty="0">
                <a:effectLst/>
                <a:latin typeface="Times New Roman" panose="02020603050405020304" pitchFamily="18" charset="0"/>
                <a:ea typeface="Times New Roman" panose="02020603050405020304" pitchFamily="18" charset="0"/>
                <a:cs typeface="Times New Roman" panose="02020603050405020304" pitchFamily="18" charset="0"/>
              </a:rPr>
              <a:t>3. Identifying Highly Contagious Skin Diseases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9582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1524000" y="1142999"/>
            <a:ext cx="9144000" cy="1297419"/>
          </a:xfrm>
          <a:noFill/>
        </p:spPr>
        <p:txBody>
          <a:bodyPr/>
          <a:lstStyle/>
          <a:p>
            <a:r>
              <a:rPr lang="en-CA"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Early Detection of Skin Diseases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xfrm>
            <a:off x="1524000" y="2246639"/>
            <a:ext cx="9144000" cy="4372164"/>
          </a:xfrm>
          <a:noFill/>
        </p:spPr>
        <p:txBody>
          <a:bodyPr anchor="t"/>
          <a:lstStyle/>
          <a:p>
            <a:pPr algn="l"/>
            <a:r>
              <a:rPr lang="en-CA"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system will analyze images of skin conditions (e.g., rashes, moles, lesions) to detect and diagnose potential skin diseases. It will provide a description of the detected condition and recommend dermatologists nearby. Enables early detection and treatment of skin diseases. Provides users with quick access to professional healthcare. Reduces the need for initial physical consultations.</a:t>
            </a:r>
          </a:p>
          <a:p>
            <a:pPr algn="l"/>
            <a:r>
              <a:rPr lang="en-US" b="1" kern="0" dirty="0">
                <a:latin typeface="Times New Roman" panose="02020603050405020304" pitchFamily="18" charset="0"/>
                <a:cs typeface="Times New Roman" panose="02020603050405020304" pitchFamily="18" charset="0"/>
              </a:rPr>
              <a:t>Implementation</a:t>
            </a:r>
            <a:r>
              <a:rPr lang="en-US" kern="0" dirty="0">
                <a:latin typeface="Times New Roman" panose="02020603050405020304" pitchFamily="18" charset="0"/>
                <a:cs typeface="Times New Roman" panose="02020603050405020304" pitchFamily="18" charset="0"/>
              </a:rPr>
              <a:t>:</a:t>
            </a:r>
          </a:p>
          <a:p>
            <a:pPr algn="l"/>
            <a:r>
              <a:rPr lang="en-US" kern="0" dirty="0">
                <a:latin typeface="Times New Roman" panose="02020603050405020304" pitchFamily="18" charset="0"/>
                <a:cs typeface="Times New Roman" panose="02020603050405020304" pitchFamily="18" charset="0"/>
              </a:rPr>
              <a:t>Utilize CNNs such as EfficientNet or InceptionV3 trained on dermatology datasets to classify skin conditions. Eg: HAM10000 - </a:t>
            </a:r>
            <a:r>
              <a:rPr lang="en-US" kern="0" dirty="0">
                <a:latin typeface="Times New Roman" panose="02020603050405020304" pitchFamily="18" charset="0"/>
                <a:cs typeface="Times New Roman" panose="02020603050405020304" pitchFamily="18" charset="0"/>
                <a:hlinkClick r:id="rId3"/>
              </a:rPr>
              <a:t>https://www.kaggle.com/datasets/kmader/skin-cancer-mnist-ham10000</a:t>
            </a:r>
            <a:endParaRPr lang="en-US" kern="0" dirty="0">
              <a:latin typeface="Times New Roman" panose="02020603050405020304" pitchFamily="18" charset="0"/>
              <a:cs typeface="Times New Roman" panose="02020603050405020304" pitchFamily="18" charset="0"/>
            </a:endParaRPr>
          </a:p>
          <a:p>
            <a:pPr algn="l"/>
            <a:r>
              <a:rPr lang="en-US" kern="0" dirty="0">
                <a:latin typeface="Times New Roman" panose="02020603050405020304" pitchFamily="18" charset="0"/>
                <a:cs typeface="Times New Roman" panose="02020603050405020304" pitchFamily="18" charset="0"/>
              </a:rPr>
              <a:t>Generate a textual description of the detected condition using natural language processing (NLP) techniques.</a:t>
            </a:r>
          </a:p>
          <a:p>
            <a:pPr algn="l"/>
            <a:r>
              <a:rPr lang="en-US" kern="0" dirty="0">
                <a:latin typeface="Times New Roman" panose="02020603050405020304" pitchFamily="18" charset="0"/>
                <a:cs typeface="Times New Roman" panose="02020603050405020304" pitchFamily="18" charset="0"/>
              </a:rPr>
              <a:t>Integrate services to suggest nearby dermatologists.</a:t>
            </a:r>
          </a:p>
          <a:p>
            <a:pPr algn="l"/>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3519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1524000" y="1143000"/>
            <a:ext cx="9144000" cy="1212640"/>
          </a:xfrm>
          <a:noFill/>
        </p:spPr>
        <p:txBody>
          <a:bodyPr/>
          <a:lstStyle/>
          <a:p>
            <a:br>
              <a:rPr lang="en-CA"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CA"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CA"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Monitoring Chronic Skin Conditions</a:t>
            </a:r>
            <a:br>
              <a:rPr lang="en-CA"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xfrm>
            <a:off x="1772280" y="2355640"/>
            <a:ext cx="9144000" cy="4051216"/>
          </a:xfrm>
          <a:noFill/>
        </p:spPr>
        <p:txBody>
          <a:bodyPr anchor="t"/>
          <a:lstStyle/>
          <a:p>
            <a:pPr algn="l">
              <a:lnSpc>
                <a:spcPct val="107000"/>
              </a:lnSpc>
              <a:spcAft>
                <a:spcPts val="800"/>
              </a:spcAft>
            </a:pPr>
            <a:r>
              <a:rPr lang="en-CA"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system will help patients with chronic skin conditions (e.g., eczema, psoriasis) monitor their condition by regularly analyzing images and providing feedback on disease progression or improvement. Assists in effective management of chronic skin conditions. Provides continuous monitoring and early intervention.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Implementation</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gn="l">
              <a:lnSpc>
                <a:spcPct val="107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Implement models to track changes over time by comparing current and previous images.</a:t>
            </a:r>
          </a:p>
          <a:p>
            <a:pPr algn="l">
              <a:lnSpc>
                <a:spcPct val="107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Use NLP to generate detailed reports on the condition’s progression.</a:t>
            </a:r>
          </a:p>
          <a:p>
            <a:pPr algn="l">
              <a:lnSpc>
                <a:spcPct val="107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Recommend follow-up visits with dermatologists based on changes detected.</a:t>
            </a:r>
          </a:p>
          <a:p>
            <a:pPr algn="l"/>
            <a:endParaRPr lang="en-US" dirty="0"/>
          </a:p>
        </p:txBody>
      </p:sp>
    </p:spTree>
    <p:extLst>
      <p:ext uri="{BB962C8B-B14F-4D97-AF65-F5344CB8AC3E}">
        <p14:creationId xmlns:p14="http://schemas.microsoft.com/office/powerpoint/2010/main" val="3863821938"/>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1F84C-D1FD-4B1B-9CFD-8E0D96AC4DF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{CAD41792-C7DE-4A4C-AC7C-808A8CA8DC36}tf45205285_win32</Template>
  <TotalTime>487</TotalTime>
  <Words>1164</Words>
  <Application>Microsoft Office PowerPoint</Application>
  <PresentationFormat>Widescreen</PresentationFormat>
  <Paragraphs>90</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Calibri</vt:lpstr>
      <vt:lpstr>Gill Sans MT</vt:lpstr>
      <vt:lpstr>Söhne</vt:lpstr>
      <vt:lpstr>Times New Roman</vt:lpstr>
      <vt:lpstr>Wingdings 2</vt:lpstr>
      <vt:lpstr>DividendVTI</vt:lpstr>
      <vt:lpstr>SKIN DISEASE DETECTION</vt:lpstr>
      <vt:lpstr>Agenda </vt:lpstr>
      <vt:lpstr>INTRODUCTION</vt:lpstr>
      <vt:lpstr>Dataset:  https://www.kaggle.com/code/tanshihjen/nlp-task-skindiseasetextclassification</vt:lpstr>
      <vt:lpstr>Overview of the System</vt:lpstr>
      <vt:lpstr>ADVANTAGES</vt:lpstr>
      <vt:lpstr>ML USE CASES</vt:lpstr>
      <vt:lpstr>Early Detection of Skin Diseases </vt:lpstr>
      <vt:lpstr>  Monitoring Chronic Skin Conditions </vt:lpstr>
      <vt:lpstr> Identifying Highly Contagious Skin Diseases </vt:lpstr>
      <vt:lpstr>Challenges and Solutions</vt:lpstr>
      <vt:lpstr>Literature Survey</vt:lpstr>
      <vt:lpstr>Literature Survey</vt:lpstr>
      <vt:lpstr>Literature Survey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DETECTION</dc:title>
  <dc:creator>deepti pawar</dc:creator>
  <cp:lastModifiedBy>Shireesha Thyaranahalli Narayana</cp:lastModifiedBy>
  <cp:revision>19</cp:revision>
  <dcterms:created xsi:type="dcterms:W3CDTF">2024-05-21T17:55:58Z</dcterms:created>
  <dcterms:modified xsi:type="dcterms:W3CDTF">2024-05-28T15:29:28Z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