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theme" Target="theme/theme1.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slide" Target="slides/slide101.xml" /><Relationship Id="rId110" Type="http://schemas.openxmlformats.org/officeDocument/2006/relationships/slide" Target="slides/slide109.xml" /><Relationship Id="rId115" Type="http://schemas.openxmlformats.org/officeDocument/2006/relationships/presProps" Target="pres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7.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3837-DBDA-2E4C-CEEE-FC2C0CD0F776}"/>
              </a:ext>
            </a:extLst>
          </p:cNvPr>
          <p:cNvSpPr>
            <a:spLocks noGrp="1"/>
          </p:cNvSpPr>
          <p:nvPr>
            <p:ph type="title"/>
          </p:nvPr>
        </p:nvSpPr>
        <p:spPr/>
        <p:txBody>
          <a:bodyPr/>
          <a:lstStyle/>
          <a:p>
            <a:r>
              <a:rPr lang="en-US" dirty="0"/>
              <a:t>Predicting House prices using machine learning </a:t>
            </a:r>
          </a:p>
        </p:txBody>
      </p:sp>
      <p:sp>
        <p:nvSpPr>
          <p:cNvPr id="3" name="Subtitle 2">
            <a:extLst>
              <a:ext uri="{FF2B5EF4-FFF2-40B4-BE49-F238E27FC236}">
                <a16:creationId xmlns:a16="http://schemas.microsoft.com/office/drawing/2014/main" id="{4075A17D-4C3F-D1AF-D111-B3CCA02BED67}"/>
              </a:ext>
            </a:extLst>
          </p:cNvPr>
          <p:cNvSpPr>
            <a:spLocks noGrp="1"/>
          </p:cNvSpPr>
          <p:nvPr>
            <p:ph idx="1"/>
          </p:nvPr>
        </p:nvSpPr>
        <p:spPr/>
        <p:txBody>
          <a:bodyPr>
            <a:normAutofit fontScale="92500" lnSpcReduction="10000"/>
          </a:bodyPr>
          <a:lstStyle/>
          <a:p>
            <a:pPr marL="0" indent="0">
              <a:buNone/>
            </a:pPr>
            <a:r>
              <a:rPr lang="en-US" sz="2400" dirty="0"/>
              <a:t>TEAM MEMBER</a:t>
            </a:r>
          </a:p>
          <a:p>
            <a:pPr marL="0" indent="0">
              <a:buNone/>
            </a:pPr>
            <a:r>
              <a:rPr lang="en-US" sz="2400" dirty="0"/>
              <a:t>963321106701 : SUDHA E</a:t>
            </a:r>
          </a:p>
          <a:p>
            <a:pPr marL="0" indent="0">
              <a:buNone/>
            </a:pPr>
            <a:r>
              <a:rPr lang="en-US" sz="2400" dirty="0"/>
              <a:t>Phase 5 submission document</a:t>
            </a:r>
          </a:p>
          <a:p>
            <a:pPr marL="0" indent="0">
              <a:buNone/>
            </a:pPr>
            <a:r>
              <a:rPr lang="en-US" sz="2400" dirty="0"/>
              <a:t>Project Title: House Price Predictor</a:t>
            </a:r>
          </a:p>
          <a:p>
            <a:pPr marL="0" indent="0">
              <a:buNone/>
            </a:pPr>
            <a:r>
              <a:rPr lang="en-US" sz="2400" dirty="0"/>
              <a:t>Phase 5: Project Documentation &amp; Submission</a:t>
            </a:r>
          </a:p>
          <a:p>
            <a:pPr marL="0" indent="0">
              <a:buNone/>
            </a:pPr>
            <a:r>
              <a:rPr lang="en-US" sz="2400" dirty="0"/>
              <a:t>Topic: In this section we will document the complete project and prepare it for submission.</a:t>
            </a:r>
          </a:p>
        </p:txBody>
      </p:sp>
    </p:spTree>
    <p:extLst>
      <p:ext uri="{BB962C8B-B14F-4D97-AF65-F5344CB8AC3E}">
        <p14:creationId xmlns:p14="http://schemas.microsoft.com/office/powerpoint/2010/main" val="223089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453B-F1B0-0656-C5FD-A4041F1EB126}"/>
              </a:ext>
            </a:extLst>
          </p:cNvPr>
          <p:cNvSpPr>
            <a:spLocks noGrp="1"/>
          </p:cNvSpPr>
          <p:nvPr>
            <p:ph type="title"/>
          </p:nvPr>
        </p:nvSpPr>
        <p:spPr/>
        <p:txBody>
          <a:bodyPr>
            <a:normAutofit/>
          </a:bodyPr>
          <a:lstStyle/>
          <a:p>
            <a:r>
              <a:rPr lang="en-US" dirty="0"/>
              <a:t>Here's a list of tools and software commonly used in the process:</a:t>
            </a:r>
          </a:p>
        </p:txBody>
      </p:sp>
      <p:sp>
        <p:nvSpPr>
          <p:cNvPr id="3" name="Content Placeholder 2">
            <a:extLst>
              <a:ext uri="{FF2B5EF4-FFF2-40B4-BE49-F238E27FC236}">
                <a16:creationId xmlns:a16="http://schemas.microsoft.com/office/drawing/2014/main" id="{5523F389-895C-56E7-EB37-459DF3EA2C6C}"/>
              </a:ext>
            </a:extLst>
          </p:cNvPr>
          <p:cNvSpPr>
            <a:spLocks noGrp="1"/>
          </p:cNvSpPr>
          <p:nvPr>
            <p:ph idx="1"/>
          </p:nvPr>
        </p:nvSpPr>
        <p:spPr/>
        <p:txBody>
          <a:bodyPr>
            <a:normAutofit fontScale="92500" lnSpcReduction="20000"/>
          </a:bodyPr>
          <a:lstStyle/>
          <a:p>
            <a:pPr marL="514350" indent="-514350">
              <a:buAutoNum type="arabicPeriod"/>
            </a:pPr>
            <a:r>
              <a:rPr lang="en-US" sz="2800" dirty="0"/>
              <a:t>Programming Language:</a:t>
            </a:r>
          </a:p>
          <a:p>
            <a:pPr marL="0" indent="0">
              <a:buNone/>
            </a:pPr>
            <a:r>
              <a:rPr lang="en-US" sz="2400" dirty="0"/>
              <a:t>Python is the most popular language for machine learning due to its extensive libraries and frameworks. You can use libraries like </a:t>
            </a:r>
            <a:r>
              <a:rPr lang="en-US" sz="2400" dirty="0" err="1"/>
              <a:t>NumPy,pandas</a:t>
            </a:r>
            <a:r>
              <a:rPr lang="en-US" sz="2400" dirty="0"/>
              <a:t>, </a:t>
            </a:r>
            <a:r>
              <a:rPr lang="en-US" sz="2400" dirty="0" err="1"/>
              <a:t>scikit</a:t>
            </a:r>
            <a:r>
              <a:rPr lang="en-US" sz="2400" dirty="0"/>
              <a:t>-learn, and more.</a:t>
            </a:r>
          </a:p>
          <a:p>
            <a:pPr marL="0" indent="0">
              <a:buNone/>
            </a:pPr>
            <a:r>
              <a:rPr lang="en-US" sz="2800" dirty="0"/>
              <a:t>2. Integrated Development Environment (IDE):</a:t>
            </a:r>
          </a:p>
          <a:p>
            <a:pPr marL="0" indent="0">
              <a:buNone/>
            </a:pPr>
            <a:r>
              <a:rPr lang="en-US" sz="2400" dirty="0"/>
              <a:t>Choose an IDE for coding and running machine learning experiments. Some popular options include </a:t>
            </a:r>
            <a:r>
              <a:rPr lang="en-US" sz="2400" dirty="0" err="1"/>
              <a:t>Jupyter</a:t>
            </a:r>
            <a:r>
              <a:rPr lang="en-US" sz="2400" dirty="0"/>
              <a:t> Notebook, Google </a:t>
            </a:r>
            <a:r>
              <a:rPr lang="en-US" sz="2400" dirty="0" err="1"/>
              <a:t>Colab</a:t>
            </a:r>
            <a:r>
              <a:rPr lang="en-US" sz="2400" dirty="0"/>
              <a:t>, or traditional IDEs like </a:t>
            </a:r>
            <a:r>
              <a:rPr lang="en-US" sz="2400" dirty="0" err="1"/>
              <a:t>PyCharm</a:t>
            </a:r>
            <a:r>
              <a:rPr lang="en-US" sz="2400" dirty="0"/>
              <a:t>.</a:t>
            </a:r>
          </a:p>
        </p:txBody>
      </p:sp>
    </p:spTree>
    <p:extLst>
      <p:ext uri="{BB962C8B-B14F-4D97-AF65-F5344CB8AC3E}">
        <p14:creationId xmlns:p14="http://schemas.microsoft.com/office/powerpoint/2010/main" val="8493632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EA000-B69F-D563-7D22-7BDAE07C6FC7}"/>
              </a:ext>
            </a:extLst>
          </p:cNvPr>
          <p:cNvSpPr>
            <a:spLocks noGrp="1"/>
          </p:cNvSpPr>
          <p:nvPr>
            <p:ph idx="1"/>
          </p:nvPr>
        </p:nvSpPr>
        <p:spPr>
          <a:xfrm>
            <a:off x="1451579" y="1942352"/>
            <a:ext cx="9603275" cy="3523993"/>
          </a:xfrm>
        </p:spPr>
        <p:txBody>
          <a:bodyPr>
            <a:normAutofit/>
          </a:bodyPr>
          <a:lstStyle/>
          <a:p>
            <a:pPr marL="0" indent="0">
              <a:buNone/>
            </a:pPr>
            <a:r>
              <a:rPr lang="en-US" sz="2800" dirty="0"/>
              <a:t>In [31]:</a:t>
            </a:r>
          </a:p>
          <a:p>
            <a:pPr marL="0" indent="0">
              <a:buNone/>
            </a:pPr>
            <a:r>
              <a:rPr lang="en-US" sz="2400" dirty="0" err="1"/>
              <a:t>plt.figure</a:t>
            </a:r>
            <a:r>
              <a:rPr lang="en-US" sz="2400" dirty="0"/>
              <a:t>(</a:t>
            </a:r>
            <a:r>
              <a:rPr lang="en-US" sz="2400" dirty="0" err="1"/>
              <a:t>figsize</a:t>
            </a:r>
            <a:r>
              <a:rPr lang="en-US" sz="2400" dirty="0"/>
              <a:t>=(12,8))</a:t>
            </a:r>
          </a:p>
          <a:p>
            <a:pPr marL="0" indent="0">
              <a:buNone/>
            </a:pPr>
            <a:r>
              <a:rPr lang="en-US" sz="2400" dirty="0" err="1"/>
              <a:t>sns.barplot</a:t>
            </a:r>
            <a:r>
              <a:rPr lang="en-US" sz="2400" dirty="0"/>
              <a:t>(x=models["Model"], y=models["RMSE (Cross-Validation)</a:t>
            </a:r>
          </a:p>
          <a:p>
            <a:pPr marL="0" indent="0">
              <a:buNone/>
            </a:pPr>
            <a:r>
              <a:rPr lang="en-US" sz="2400" dirty="0"/>
              <a:t>"])</a:t>
            </a:r>
          </a:p>
          <a:p>
            <a:pPr marL="0" indent="0">
              <a:buNone/>
            </a:pPr>
            <a:r>
              <a:rPr lang="en-US" sz="2400" dirty="0" err="1"/>
              <a:t>plt.title</a:t>
            </a:r>
            <a:r>
              <a:rPr lang="en-US" sz="2400" dirty="0"/>
              <a:t>("Models' RMSE Scores (Cross-Validated)", size=15)</a:t>
            </a:r>
          </a:p>
          <a:p>
            <a:pPr marL="0" indent="0">
              <a:buNone/>
            </a:pPr>
            <a:r>
              <a:rPr lang="en-US" sz="2400" dirty="0" err="1"/>
              <a:t>plt.xticks</a:t>
            </a:r>
            <a:r>
              <a:rPr lang="en-US" sz="2400" dirty="0"/>
              <a:t>(rotation=30, size=12)</a:t>
            </a:r>
          </a:p>
          <a:p>
            <a:pPr marL="0" indent="0">
              <a:buNone/>
            </a:pPr>
            <a:r>
              <a:rPr lang="en-US" sz="2400" dirty="0" err="1"/>
              <a:t>plt.show</a:t>
            </a:r>
            <a:r>
              <a:rPr lang="en-US" sz="2400" dirty="0"/>
              <a:t>()</a:t>
            </a:r>
          </a:p>
        </p:txBody>
      </p:sp>
    </p:spTree>
    <p:extLst>
      <p:ext uri="{BB962C8B-B14F-4D97-AF65-F5344CB8AC3E}">
        <p14:creationId xmlns:p14="http://schemas.microsoft.com/office/powerpoint/2010/main" val="12505742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C6CBEA9-35F3-213F-880F-305E838BE2A0}"/>
              </a:ext>
            </a:extLst>
          </p:cNvPr>
          <p:cNvPicPr>
            <a:picLocks noChangeAspect="1"/>
          </p:cNvPicPr>
          <p:nvPr/>
        </p:nvPicPr>
        <p:blipFill>
          <a:blip r:embed="rId2"/>
          <a:stretch>
            <a:fillRect/>
          </a:stretch>
        </p:blipFill>
        <p:spPr>
          <a:xfrm>
            <a:off x="1512794" y="653676"/>
            <a:ext cx="9375588" cy="5086253"/>
          </a:xfrm>
          <a:prstGeom prst="rect">
            <a:avLst/>
          </a:prstGeom>
        </p:spPr>
      </p:pic>
    </p:spTree>
    <p:extLst>
      <p:ext uri="{BB962C8B-B14F-4D97-AF65-F5344CB8AC3E}">
        <p14:creationId xmlns:p14="http://schemas.microsoft.com/office/powerpoint/2010/main" val="423159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F0E33-7405-837F-3307-B9BE26441ED4}"/>
              </a:ext>
            </a:extLst>
          </p:cNvPr>
          <p:cNvSpPr>
            <a:spLocks noGrp="1"/>
          </p:cNvSpPr>
          <p:nvPr>
            <p:ph idx="1"/>
          </p:nvPr>
        </p:nvSpPr>
        <p:spPr>
          <a:xfrm>
            <a:off x="1294362" y="1438088"/>
            <a:ext cx="9603275" cy="5148845"/>
          </a:xfrm>
        </p:spPr>
        <p:txBody>
          <a:bodyPr>
            <a:normAutofit fontScale="92500"/>
          </a:bodyPr>
          <a:lstStyle/>
          <a:p>
            <a:pPr marL="0" indent="0">
              <a:buNone/>
            </a:pPr>
            <a:r>
              <a:rPr lang="en-US" sz="2800" dirty="0"/>
              <a:t>6. </a:t>
            </a:r>
            <a:r>
              <a:rPr lang="en-US" sz="2800" dirty="0" err="1"/>
              <a:t>Hyperparameter</a:t>
            </a:r>
            <a:r>
              <a:rPr lang="en-US" sz="2800" dirty="0"/>
              <a:t> Tuning:</a:t>
            </a:r>
          </a:p>
          <a:p>
            <a:r>
              <a:rPr lang="en-US" sz="2400" dirty="0"/>
              <a:t>Optimize the model's </a:t>
            </a:r>
            <a:r>
              <a:rPr lang="en-US" sz="2400" dirty="0" err="1"/>
              <a:t>hyperparameters</a:t>
            </a:r>
            <a:r>
              <a:rPr lang="en-US" sz="2400" dirty="0"/>
              <a:t> to improve its performance. Depending on the model, you can use techniques like grid search or random search.</a:t>
            </a:r>
          </a:p>
          <a:p>
            <a:pPr marL="0" indent="0">
              <a:buNone/>
            </a:pPr>
            <a:r>
              <a:rPr lang="en-US" sz="2800" dirty="0"/>
              <a:t>7. Cross-Validation:</a:t>
            </a:r>
          </a:p>
          <a:p>
            <a:r>
              <a:rPr lang="en-US" sz="2400" dirty="0"/>
              <a:t>Implement cross-validation to ensure that your model’s performance is consistent across different subsets of your data. This helps prevent overfitting.</a:t>
            </a:r>
          </a:p>
          <a:p>
            <a:r>
              <a:rPr lang="en-US" sz="2800" dirty="0"/>
              <a:t>8. Regularization:</a:t>
            </a:r>
          </a:p>
          <a:p>
            <a:r>
              <a:rPr lang="en-US" sz="2400" dirty="0"/>
              <a:t>Apply regularization techniques like L1 (Lasso) or L2 (Ridge) if needed to prevent overfitting and improve model generalization.</a:t>
            </a:r>
          </a:p>
        </p:txBody>
      </p:sp>
    </p:spTree>
    <p:extLst>
      <p:ext uri="{BB962C8B-B14F-4D97-AF65-F5344CB8AC3E}">
        <p14:creationId xmlns:p14="http://schemas.microsoft.com/office/powerpoint/2010/main" val="16406027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DE86-472A-3D89-9879-C6DEDDB14798}"/>
              </a:ext>
            </a:extLst>
          </p:cNvPr>
          <p:cNvSpPr>
            <a:spLocks noGrp="1"/>
          </p:cNvSpPr>
          <p:nvPr>
            <p:ph type="title"/>
          </p:nvPr>
        </p:nvSpPr>
        <p:spPr/>
        <p:txBody>
          <a:bodyPr/>
          <a:lstStyle/>
          <a:p>
            <a:r>
              <a:rPr lang="en-US"/>
              <a:t>Feature Selection:</a:t>
            </a:r>
          </a:p>
        </p:txBody>
      </p:sp>
      <p:sp>
        <p:nvSpPr>
          <p:cNvPr id="3" name="Content Placeholder 2">
            <a:extLst>
              <a:ext uri="{FF2B5EF4-FFF2-40B4-BE49-F238E27FC236}">
                <a16:creationId xmlns:a16="http://schemas.microsoft.com/office/drawing/2014/main" id="{91E302DA-7B85-4728-C58D-66560C569EA0}"/>
              </a:ext>
            </a:extLst>
          </p:cNvPr>
          <p:cNvSpPr>
            <a:spLocks noGrp="1"/>
          </p:cNvSpPr>
          <p:nvPr>
            <p:ph idx="1"/>
          </p:nvPr>
        </p:nvSpPr>
        <p:spPr/>
        <p:txBody>
          <a:bodyPr>
            <a:normAutofit lnSpcReduction="10000"/>
          </a:bodyPr>
          <a:lstStyle/>
          <a:p>
            <a:r>
              <a:rPr lang="en-US" sz="2400" dirty="0"/>
              <a:t>Use feature importance scores from your model or techniques like recursive feature elimination to identify the most important features for predictions.</a:t>
            </a:r>
          </a:p>
          <a:p>
            <a:pPr marL="0" indent="0">
              <a:buNone/>
            </a:pPr>
            <a:r>
              <a:rPr lang="en-US" sz="2800" dirty="0"/>
              <a:t>Interpretability:</a:t>
            </a:r>
          </a:p>
          <a:p>
            <a:r>
              <a:rPr lang="en-US" sz="2400" dirty="0"/>
              <a:t>Ensure that the model's predictions are interpretable and explainable. Stakeholders may want to understand how each feature impacts the predicted house price.</a:t>
            </a:r>
          </a:p>
        </p:txBody>
      </p:sp>
    </p:spTree>
    <p:extLst>
      <p:ext uri="{BB962C8B-B14F-4D97-AF65-F5344CB8AC3E}">
        <p14:creationId xmlns:p14="http://schemas.microsoft.com/office/powerpoint/2010/main" val="42372274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1F6AB-A6F0-9B7E-FD8E-B1A7CDCCA22F}"/>
              </a:ext>
            </a:extLst>
          </p:cNvPr>
          <p:cNvSpPr>
            <a:spLocks noGrp="1"/>
          </p:cNvSpPr>
          <p:nvPr>
            <p:ph idx="1"/>
          </p:nvPr>
        </p:nvSpPr>
        <p:spPr>
          <a:xfrm>
            <a:off x="1294362" y="1783861"/>
            <a:ext cx="9603275" cy="5074139"/>
          </a:xfrm>
        </p:spPr>
        <p:txBody>
          <a:bodyPr>
            <a:normAutofit/>
          </a:bodyPr>
          <a:lstStyle/>
          <a:p>
            <a:pPr marL="0" indent="0">
              <a:buNone/>
            </a:pPr>
            <a:r>
              <a:rPr lang="en-US" sz="2800" dirty="0"/>
              <a:t>Deployment:</a:t>
            </a:r>
          </a:p>
          <a:p>
            <a:r>
              <a:rPr lang="en-US" sz="2400" dirty="0"/>
              <a:t>Deploy your trained model in a real-world setting, whether it’s through a web application, API, or any other user-friendly </a:t>
            </a:r>
            <a:r>
              <a:rPr lang="en-US" sz="2400" dirty="0" err="1"/>
              <a:t>interface.Users</a:t>
            </a:r>
            <a:r>
              <a:rPr lang="en-US" sz="2400" dirty="0"/>
              <a:t> can input property details, and the model provides price predictions.</a:t>
            </a:r>
          </a:p>
          <a:p>
            <a:pPr marL="0" indent="0">
              <a:buNone/>
            </a:pPr>
            <a:r>
              <a:rPr lang="en-US" sz="2800" dirty="0"/>
              <a:t>Monitoring and Maintenance:</a:t>
            </a:r>
          </a:p>
          <a:p>
            <a:r>
              <a:rPr lang="en-US" sz="2400" dirty="0"/>
              <a:t>Continuously monitor the model's performance and update it as needed. Real estate markets change, so it's essential to retrain the model with new data periodically.</a:t>
            </a:r>
            <a:endParaRPr lang="en-US" sz="2800" dirty="0"/>
          </a:p>
          <a:p>
            <a:endParaRPr lang="en-US" sz="2400" dirty="0"/>
          </a:p>
        </p:txBody>
      </p:sp>
    </p:spTree>
    <p:extLst>
      <p:ext uri="{BB962C8B-B14F-4D97-AF65-F5344CB8AC3E}">
        <p14:creationId xmlns:p14="http://schemas.microsoft.com/office/powerpoint/2010/main" val="17333450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EC7C7-19F1-4EA1-9D5D-765E4B4ED033}"/>
              </a:ext>
            </a:extLst>
          </p:cNvPr>
          <p:cNvSpPr>
            <a:spLocks noGrp="1"/>
          </p:cNvSpPr>
          <p:nvPr>
            <p:ph idx="1"/>
          </p:nvPr>
        </p:nvSpPr>
        <p:spPr>
          <a:xfrm>
            <a:off x="1451579" y="354854"/>
            <a:ext cx="9603275" cy="5111492"/>
          </a:xfrm>
        </p:spPr>
        <p:txBody>
          <a:bodyPr>
            <a:normAutofit/>
          </a:bodyPr>
          <a:lstStyle/>
          <a:p>
            <a:pPr marL="0" indent="0">
              <a:buNone/>
            </a:pPr>
            <a:r>
              <a:rPr lang="en-US" sz="2800" dirty="0"/>
              <a:t>Ethical Considerations:</a:t>
            </a:r>
          </a:p>
          <a:p>
            <a:r>
              <a:rPr lang="en-US" sz="2400" dirty="0"/>
              <a:t>Ensure that your model doesn't introduce or perpetuate biases in pricing. Implement fairness and transparency measures</a:t>
            </a:r>
          </a:p>
          <a:p>
            <a:pPr marL="0" indent="0">
              <a:buNone/>
            </a:pPr>
            <a:r>
              <a:rPr lang="en-US" sz="2800" dirty="0"/>
              <a:t>Innovation:</a:t>
            </a:r>
          </a:p>
          <a:p>
            <a:r>
              <a:rPr lang="en-US" sz="2400" dirty="0"/>
              <a:t>Explore innovative approaches such as incorporating external data sources (e.g., satellite imagery, </a:t>
            </a:r>
            <a:r>
              <a:rPr lang="en-US" sz="2400" dirty="0" err="1"/>
              <a:t>IoT</a:t>
            </a:r>
            <a:r>
              <a:rPr lang="en-US" sz="2400" dirty="0"/>
              <a:t> data) for better predictions.</a:t>
            </a:r>
          </a:p>
          <a:p>
            <a:pPr marL="0" indent="0">
              <a:buNone/>
            </a:pPr>
            <a:r>
              <a:rPr lang="en-US" sz="3200" dirty="0"/>
              <a:t>ADVANTAGES:</a:t>
            </a:r>
          </a:p>
          <a:p>
            <a:r>
              <a:rPr lang="en-US" sz="2400" dirty="0"/>
              <a:t>Predicting house prices using machine learning offers several significant advantages</a:t>
            </a:r>
          </a:p>
        </p:txBody>
      </p:sp>
    </p:spTree>
    <p:extLst>
      <p:ext uri="{BB962C8B-B14F-4D97-AF65-F5344CB8AC3E}">
        <p14:creationId xmlns:p14="http://schemas.microsoft.com/office/powerpoint/2010/main" val="31501148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8398A-CF32-7C4C-DB2C-8378754DA174}"/>
              </a:ext>
            </a:extLst>
          </p:cNvPr>
          <p:cNvSpPr>
            <a:spLocks noGrp="1"/>
          </p:cNvSpPr>
          <p:nvPr>
            <p:ph idx="1"/>
          </p:nvPr>
        </p:nvSpPr>
        <p:spPr>
          <a:xfrm>
            <a:off x="1451579" y="485588"/>
            <a:ext cx="9603275" cy="4980757"/>
          </a:xfrm>
        </p:spPr>
        <p:txBody>
          <a:bodyPr>
            <a:normAutofit/>
          </a:bodyPr>
          <a:lstStyle/>
          <a:p>
            <a:pPr marL="0" indent="0">
              <a:buNone/>
            </a:pPr>
            <a:r>
              <a:rPr lang="en-US" sz="2800" dirty="0"/>
              <a:t>1.Accuracy:</a:t>
            </a:r>
          </a:p>
          <a:p>
            <a:r>
              <a:rPr lang="en-US" sz="2400" dirty="0"/>
              <a:t>Machine learning models can process and analyze vast amounts of data, including various property and market factors. This results in more accurate house price predictions compared to traditional methods that rely on a limited set of variables.</a:t>
            </a:r>
          </a:p>
          <a:p>
            <a:pPr marL="0" indent="0">
              <a:buNone/>
            </a:pPr>
            <a:r>
              <a:rPr lang="en-US" sz="2800" dirty="0"/>
              <a:t>2.Complex Data Handling:</a:t>
            </a:r>
          </a:p>
          <a:p>
            <a:r>
              <a:rPr lang="en-US" sz="2400" dirty="0"/>
              <a:t>Machine learning algorithms can handle complex, non-linear relationships in the data. They can recognize patterns and interactions among different features, allowing for a more comprehensive assessment of a property's value.</a:t>
            </a:r>
          </a:p>
        </p:txBody>
      </p:sp>
    </p:spTree>
    <p:extLst>
      <p:ext uri="{BB962C8B-B14F-4D97-AF65-F5344CB8AC3E}">
        <p14:creationId xmlns:p14="http://schemas.microsoft.com/office/powerpoint/2010/main" val="30843680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A8CBD-56A3-B4B8-3C2F-6929B5C144E6}"/>
              </a:ext>
            </a:extLst>
          </p:cNvPr>
          <p:cNvSpPr>
            <a:spLocks noGrp="1"/>
          </p:cNvSpPr>
          <p:nvPr>
            <p:ph idx="1"/>
          </p:nvPr>
        </p:nvSpPr>
        <p:spPr>
          <a:xfrm>
            <a:off x="1294362" y="1774266"/>
            <a:ext cx="9603275" cy="4943404"/>
          </a:xfrm>
        </p:spPr>
        <p:txBody>
          <a:bodyPr>
            <a:normAutofit/>
          </a:bodyPr>
          <a:lstStyle/>
          <a:p>
            <a:pPr marL="0" indent="0">
              <a:buNone/>
            </a:pPr>
            <a:r>
              <a:rPr lang="en-US" sz="2800" dirty="0"/>
              <a:t>3.Continuous Learning:</a:t>
            </a:r>
          </a:p>
          <a:p>
            <a:r>
              <a:rPr lang="en-US" sz="2400" dirty="0"/>
              <a:t>Machine learning models can be continually updated with new data, enabling them to adapt to changing market conditions and </a:t>
            </a:r>
            <a:r>
              <a:rPr lang="en-US" sz="2400" dirty="0" err="1"/>
              <a:t>trends.This</a:t>
            </a:r>
            <a:r>
              <a:rPr lang="en-US" sz="2400" dirty="0"/>
              <a:t> ensures that predictions remain relevant and up-to-date.</a:t>
            </a:r>
          </a:p>
          <a:p>
            <a:pPr marL="0" indent="0">
              <a:buNone/>
            </a:pPr>
            <a:r>
              <a:rPr lang="en-US" sz="2800" dirty="0"/>
              <a:t>4.Efficiency:</a:t>
            </a:r>
          </a:p>
          <a:p>
            <a:r>
              <a:rPr lang="en-US" sz="2400" dirty="0"/>
              <a:t>Automated valuation models powered by machine learning can evaluate properties rapidly. This efficiency is beneficial for both property appraisers and individuals looking to determine the value of a property quickly.</a:t>
            </a:r>
          </a:p>
          <a:p>
            <a:endParaRPr lang="en-US" sz="2800" dirty="0"/>
          </a:p>
        </p:txBody>
      </p:sp>
    </p:spTree>
    <p:extLst>
      <p:ext uri="{BB962C8B-B14F-4D97-AF65-F5344CB8AC3E}">
        <p14:creationId xmlns:p14="http://schemas.microsoft.com/office/powerpoint/2010/main" val="29035429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D7A34-324B-61A3-7482-C90F72721228}"/>
              </a:ext>
            </a:extLst>
          </p:cNvPr>
          <p:cNvSpPr>
            <a:spLocks noGrp="1"/>
          </p:cNvSpPr>
          <p:nvPr>
            <p:ph idx="1"/>
          </p:nvPr>
        </p:nvSpPr>
        <p:spPr>
          <a:xfrm>
            <a:off x="1582314" y="1624854"/>
            <a:ext cx="9603275" cy="4962080"/>
          </a:xfrm>
        </p:spPr>
        <p:txBody>
          <a:bodyPr>
            <a:normAutofit/>
          </a:bodyPr>
          <a:lstStyle/>
          <a:p>
            <a:pPr marL="0" indent="0">
              <a:buNone/>
            </a:pPr>
            <a:r>
              <a:rPr lang="en-US" sz="2800" dirty="0"/>
              <a:t>5. Data Integration:</a:t>
            </a:r>
          </a:p>
          <a:p>
            <a:r>
              <a:rPr lang="en-US" sz="2400" dirty="0"/>
              <a:t>Machine learning models can incorporate a wide range of data sources, including property characteristics, neighborhood </a:t>
            </a:r>
            <a:r>
              <a:rPr lang="en-US" sz="2400" dirty="0" err="1"/>
              <a:t>information,economic</a:t>
            </a:r>
            <a:r>
              <a:rPr lang="en-US" sz="2400" dirty="0"/>
              <a:t> indicators, and even social trends. This holistic approach provides a more complete picture of the factors influencing house prices.</a:t>
            </a:r>
          </a:p>
          <a:p>
            <a:pPr marL="0" indent="0">
              <a:buNone/>
            </a:pPr>
            <a:r>
              <a:rPr lang="en-US" sz="2800" dirty="0"/>
              <a:t>6.Reduced Bias:</a:t>
            </a:r>
          </a:p>
          <a:p>
            <a:r>
              <a:rPr lang="en-US" sz="2400" dirty="0"/>
              <a:t>Machine learning can help reduce human bias in property valuation. It evaluates properties objectively based on data, which can lead to fairer and more consistent pricing.</a:t>
            </a:r>
          </a:p>
        </p:txBody>
      </p:sp>
    </p:spTree>
    <p:extLst>
      <p:ext uri="{BB962C8B-B14F-4D97-AF65-F5344CB8AC3E}">
        <p14:creationId xmlns:p14="http://schemas.microsoft.com/office/powerpoint/2010/main" val="28822614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38C10-8492-1283-A751-63A891C3FA28}"/>
              </a:ext>
            </a:extLst>
          </p:cNvPr>
          <p:cNvSpPr>
            <a:spLocks noGrp="1"/>
          </p:cNvSpPr>
          <p:nvPr>
            <p:ph idx="1"/>
          </p:nvPr>
        </p:nvSpPr>
        <p:spPr>
          <a:xfrm>
            <a:off x="1544962" y="1783861"/>
            <a:ext cx="9603275" cy="5074139"/>
          </a:xfrm>
        </p:spPr>
        <p:txBody>
          <a:bodyPr>
            <a:normAutofit/>
          </a:bodyPr>
          <a:lstStyle/>
          <a:p>
            <a:pPr marL="0" indent="0">
              <a:buNone/>
            </a:pPr>
            <a:r>
              <a:rPr lang="en-US" sz="2800" dirty="0"/>
              <a:t>7.Market Insights:</a:t>
            </a:r>
          </a:p>
          <a:p>
            <a:r>
              <a:rPr lang="en-US" sz="2400" dirty="0"/>
              <a:t>By analyzing historical data and current market </a:t>
            </a:r>
            <a:r>
              <a:rPr lang="en-US" sz="2400" dirty="0" err="1"/>
              <a:t>conditions,machine</a:t>
            </a:r>
            <a:r>
              <a:rPr lang="en-US" sz="2400" dirty="0"/>
              <a:t> learning can offer valuable insights into market trends, helping investors and developers make informed decisions.</a:t>
            </a:r>
          </a:p>
          <a:p>
            <a:pPr marL="0" indent="0">
              <a:buNone/>
            </a:pPr>
            <a:r>
              <a:rPr lang="en-US" sz="2800" dirty="0"/>
              <a:t>8.Risk Assessment:</a:t>
            </a:r>
          </a:p>
          <a:p>
            <a:r>
              <a:rPr lang="en-US" sz="2400" dirty="0"/>
              <a:t>Machine learning can assess the risk associated with a property, which is crucial for mortgage lenders and investors. It helps identify potential issues or opportunities related to a property's value.</a:t>
            </a:r>
          </a:p>
        </p:txBody>
      </p:sp>
    </p:spTree>
    <p:extLst>
      <p:ext uri="{BB962C8B-B14F-4D97-AF65-F5344CB8AC3E}">
        <p14:creationId xmlns:p14="http://schemas.microsoft.com/office/powerpoint/2010/main" val="121262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BEAE9-47E7-B36B-8F69-5F509630294F}"/>
              </a:ext>
            </a:extLst>
          </p:cNvPr>
          <p:cNvSpPr>
            <a:spLocks noGrp="1"/>
          </p:cNvSpPr>
          <p:nvPr>
            <p:ph idx="1"/>
          </p:nvPr>
        </p:nvSpPr>
        <p:spPr>
          <a:xfrm>
            <a:off x="1451579" y="410882"/>
            <a:ext cx="9603275" cy="5055463"/>
          </a:xfrm>
        </p:spPr>
        <p:txBody>
          <a:bodyPr>
            <a:normAutofit/>
          </a:bodyPr>
          <a:lstStyle/>
          <a:p>
            <a:pPr marL="0" indent="0">
              <a:buNone/>
            </a:pPr>
            <a:r>
              <a:rPr lang="en-US" sz="2800" dirty="0"/>
              <a:t>3. Machine Learning Libraries:</a:t>
            </a:r>
          </a:p>
          <a:p>
            <a:pPr marL="0" indent="0">
              <a:buNone/>
            </a:pPr>
            <a:r>
              <a:rPr lang="en-US" sz="2400" dirty="0"/>
              <a:t>-You'll need various machine learning libraries, including:</a:t>
            </a:r>
          </a:p>
          <a:p>
            <a:pPr marL="0" indent="0">
              <a:buNone/>
            </a:pPr>
            <a:r>
              <a:rPr lang="en-US" sz="2400" dirty="0"/>
              <a:t>- </a:t>
            </a:r>
            <a:r>
              <a:rPr lang="en-US" sz="2400" dirty="0" err="1"/>
              <a:t>scikit</a:t>
            </a:r>
            <a:r>
              <a:rPr lang="en-US" sz="2400" dirty="0"/>
              <a:t>-learn for building and evaluating machine learning models.</a:t>
            </a:r>
          </a:p>
          <a:p>
            <a:pPr marL="0" indent="0">
              <a:buNone/>
            </a:pPr>
            <a:r>
              <a:rPr lang="en-US" sz="2400" dirty="0"/>
              <a:t>- </a:t>
            </a:r>
            <a:r>
              <a:rPr lang="en-US" sz="2400" dirty="0" err="1"/>
              <a:t>TensorFlow</a:t>
            </a:r>
            <a:r>
              <a:rPr lang="en-US" sz="2400" dirty="0"/>
              <a:t> or </a:t>
            </a:r>
            <a:r>
              <a:rPr lang="en-US" sz="2400" dirty="0" err="1"/>
              <a:t>PyTorch</a:t>
            </a:r>
            <a:r>
              <a:rPr lang="en-US" sz="2400" dirty="0"/>
              <a:t> for deep learning, if needed.</a:t>
            </a:r>
          </a:p>
          <a:p>
            <a:pPr marL="0" indent="0">
              <a:buNone/>
            </a:pPr>
            <a:r>
              <a:rPr lang="en-US" sz="2400" dirty="0"/>
              <a:t>- </a:t>
            </a:r>
            <a:r>
              <a:rPr lang="en-US" sz="2400" dirty="0" err="1"/>
              <a:t>XGBoost</a:t>
            </a:r>
            <a:r>
              <a:rPr lang="en-US" sz="2400" dirty="0"/>
              <a:t>, </a:t>
            </a:r>
            <a:r>
              <a:rPr lang="en-US" sz="2400" dirty="0" err="1"/>
              <a:t>LightGBM</a:t>
            </a:r>
            <a:r>
              <a:rPr lang="en-US" sz="2400" dirty="0"/>
              <a:t>, or </a:t>
            </a:r>
            <a:r>
              <a:rPr lang="en-US" sz="2400" dirty="0" err="1"/>
              <a:t>CatBoost</a:t>
            </a:r>
            <a:r>
              <a:rPr lang="en-US" sz="2400" dirty="0"/>
              <a:t> for gradient boosting models</a:t>
            </a:r>
          </a:p>
          <a:p>
            <a:pPr marL="0" indent="0">
              <a:buNone/>
            </a:pPr>
            <a:r>
              <a:rPr lang="en-US" sz="2800" dirty="0"/>
              <a:t>4. Data Visualization Tools:</a:t>
            </a:r>
          </a:p>
          <a:p>
            <a:pPr marL="0" indent="0">
              <a:buNone/>
            </a:pPr>
            <a:r>
              <a:rPr lang="en-US" sz="2400" dirty="0"/>
              <a:t>Tools like </a:t>
            </a:r>
            <a:r>
              <a:rPr lang="en-US" sz="2400" dirty="0" err="1"/>
              <a:t>Matplotlib</a:t>
            </a:r>
            <a:r>
              <a:rPr lang="en-US" sz="2400" dirty="0"/>
              <a:t>, </a:t>
            </a:r>
            <a:r>
              <a:rPr lang="en-US" sz="2400" dirty="0" err="1"/>
              <a:t>Seaborn</a:t>
            </a:r>
            <a:r>
              <a:rPr lang="en-US" sz="2400" dirty="0"/>
              <a:t>, or </a:t>
            </a:r>
            <a:r>
              <a:rPr lang="en-US" sz="2400" dirty="0" err="1"/>
              <a:t>Plotly</a:t>
            </a:r>
            <a:r>
              <a:rPr lang="en-US" sz="2400" dirty="0"/>
              <a:t> are essential for data</a:t>
            </a:r>
          </a:p>
          <a:p>
            <a:pPr marL="0" indent="0">
              <a:buNone/>
            </a:pPr>
            <a:r>
              <a:rPr lang="en-US" sz="2400" dirty="0"/>
              <a:t>exploration and visualization.</a:t>
            </a:r>
          </a:p>
        </p:txBody>
      </p:sp>
    </p:spTree>
    <p:extLst>
      <p:ext uri="{BB962C8B-B14F-4D97-AF65-F5344CB8AC3E}">
        <p14:creationId xmlns:p14="http://schemas.microsoft.com/office/powerpoint/2010/main" val="3118613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8848-6199-7B9B-638D-A3BE089E636C}"/>
              </a:ext>
            </a:extLst>
          </p:cNvPr>
          <p:cNvSpPr>
            <a:spLocks noGrp="1"/>
          </p:cNvSpPr>
          <p:nvPr>
            <p:ph idx="1"/>
          </p:nvPr>
        </p:nvSpPr>
        <p:spPr>
          <a:xfrm>
            <a:off x="1294362" y="1821214"/>
            <a:ext cx="9603275" cy="5036786"/>
          </a:xfrm>
        </p:spPr>
        <p:txBody>
          <a:bodyPr>
            <a:normAutofit/>
          </a:bodyPr>
          <a:lstStyle/>
          <a:p>
            <a:pPr marL="0" indent="0">
              <a:buNone/>
            </a:pPr>
            <a:r>
              <a:rPr lang="en-US" sz="2800" dirty="0"/>
              <a:t>9. Transparency:</a:t>
            </a:r>
          </a:p>
          <a:p>
            <a:r>
              <a:rPr lang="en-US" sz="2400" dirty="0"/>
              <a:t>Machine learning models can provide clear and transparent explanations for their predictions, which is essential for building trust among stakeholders in the real estate market.</a:t>
            </a:r>
          </a:p>
          <a:p>
            <a:pPr marL="0" indent="0">
              <a:buNone/>
            </a:pPr>
            <a:r>
              <a:rPr lang="en-US" sz="2800" dirty="0"/>
              <a:t>10. Scalability:</a:t>
            </a:r>
          </a:p>
          <a:p>
            <a:r>
              <a:rPr lang="en-US" sz="2400" dirty="0"/>
              <a:t>Machine learning models can be deployed at scale, making it possible to assess property values in large real estate portfolios, entire neighborhoods, or even across entire cities.</a:t>
            </a:r>
          </a:p>
          <a:p>
            <a:endParaRPr lang="en-US" sz="2800" dirty="0"/>
          </a:p>
        </p:txBody>
      </p:sp>
    </p:spTree>
    <p:extLst>
      <p:ext uri="{BB962C8B-B14F-4D97-AF65-F5344CB8AC3E}">
        <p14:creationId xmlns:p14="http://schemas.microsoft.com/office/powerpoint/2010/main" val="42377901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82EAB-7DAC-E208-15E8-BBE84BFD2BB6}"/>
              </a:ext>
            </a:extLst>
          </p:cNvPr>
          <p:cNvSpPr>
            <a:spLocks noGrp="1"/>
          </p:cNvSpPr>
          <p:nvPr>
            <p:ph idx="1"/>
          </p:nvPr>
        </p:nvSpPr>
        <p:spPr>
          <a:xfrm>
            <a:off x="1294362" y="1783861"/>
            <a:ext cx="9603275" cy="5074139"/>
          </a:xfrm>
        </p:spPr>
        <p:txBody>
          <a:bodyPr>
            <a:normAutofit/>
          </a:bodyPr>
          <a:lstStyle/>
          <a:p>
            <a:pPr marL="0" indent="0">
              <a:buNone/>
            </a:pPr>
            <a:r>
              <a:rPr lang="en-US" sz="2800" dirty="0"/>
              <a:t>11. Time and Cost Savings:</a:t>
            </a:r>
          </a:p>
          <a:p>
            <a:r>
              <a:rPr lang="en-US" sz="2400" dirty="0"/>
              <a:t>Using machine learning for property valuation can save time and reduce costs associated with manual appraisals, making it an efficient and cost-effective solution for both businesses and individuals.</a:t>
            </a:r>
          </a:p>
          <a:p>
            <a:pPr marL="0" indent="0">
              <a:buNone/>
            </a:pPr>
            <a:r>
              <a:rPr lang="en-US" sz="2800" dirty="0"/>
              <a:t>12. Customization:</a:t>
            </a:r>
          </a:p>
          <a:p>
            <a:r>
              <a:rPr lang="en-US" sz="2400" dirty="0"/>
              <a:t>Machine learning models can be customized to cater to specific markets, types of properties, or regional variations, allowing for more tailored and precise predictions.</a:t>
            </a:r>
          </a:p>
        </p:txBody>
      </p:sp>
    </p:spTree>
    <p:extLst>
      <p:ext uri="{BB962C8B-B14F-4D97-AF65-F5344CB8AC3E}">
        <p14:creationId xmlns:p14="http://schemas.microsoft.com/office/powerpoint/2010/main" val="19177499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27FC-2A3D-5598-9C29-D606EE155D99}"/>
              </a:ext>
            </a:extLst>
          </p:cNvPr>
          <p:cNvSpPr>
            <a:spLocks noGrp="1"/>
          </p:cNvSpPr>
          <p:nvPr>
            <p:ph type="title"/>
          </p:nvPr>
        </p:nvSpPr>
        <p:spPr/>
        <p:txBody>
          <a:bodyPr/>
          <a:lstStyle/>
          <a:p>
            <a:r>
              <a:rPr lang="en-US"/>
              <a:t>DISADVANTAGES:</a:t>
            </a:r>
          </a:p>
        </p:txBody>
      </p:sp>
      <p:sp>
        <p:nvSpPr>
          <p:cNvPr id="3" name="Content Placeholder 2">
            <a:extLst>
              <a:ext uri="{FF2B5EF4-FFF2-40B4-BE49-F238E27FC236}">
                <a16:creationId xmlns:a16="http://schemas.microsoft.com/office/drawing/2014/main" id="{B00D0753-65BD-A655-C157-9C01A7733784}"/>
              </a:ext>
            </a:extLst>
          </p:cNvPr>
          <p:cNvSpPr>
            <a:spLocks noGrp="1"/>
          </p:cNvSpPr>
          <p:nvPr>
            <p:ph idx="1"/>
          </p:nvPr>
        </p:nvSpPr>
        <p:spPr/>
        <p:txBody>
          <a:bodyPr>
            <a:normAutofit/>
          </a:bodyPr>
          <a:lstStyle/>
          <a:p>
            <a:r>
              <a:rPr lang="en-US" sz="2400" dirty="0"/>
              <a:t>While predicting house prices using machine learning offers numerous advantages, it also comes with several disadvantages and challenges:</a:t>
            </a:r>
          </a:p>
          <a:p>
            <a:endParaRPr lang="en-US" sz="2400" dirty="0"/>
          </a:p>
        </p:txBody>
      </p:sp>
      <p:pic>
        <p:nvPicPr>
          <p:cNvPr id="4" name="Picture 4">
            <a:extLst>
              <a:ext uri="{FF2B5EF4-FFF2-40B4-BE49-F238E27FC236}">
                <a16:creationId xmlns:a16="http://schemas.microsoft.com/office/drawing/2014/main" id="{61802B08-62DC-D7E4-67C2-FD3AF75BE15D}"/>
              </a:ext>
            </a:extLst>
          </p:cNvPr>
          <p:cNvPicPr>
            <a:picLocks noChangeAspect="1"/>
          </p:cNvPicPr>
          <p:nvPr/>
        </p:nvPicPr>
        <p:blipFill>
          <a:blip r:embed="rId2"/>
          <a:stretch>
            <a:fillRect/>
          </a:stretch>
        </p:blipFill>
        <p:spPr>
          <a:xfrm>
            <a:off x="3331883" y="2957670"/>
            <a:ext cx="5528234" cy="3095811"/>
          </a:xfrm>
          <a:prstGeom prst="rect">
            <a:avLst/>
          </a:prstGeom>
        </p:spPr>
      </p:pic>
    </p:spTree>
    <p:extLst>
      <p:ext uri="{BB962C8B-B14F-4D97-AF65-F5344CB8AC3E}">
        <p14:creationId xmlns:p14="http://schemas.microsoft.com/office/powerpoint/2010/main" val="28867740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1091A-DB0E-397F-D083-4F616B83D306}"/>
              </a:ext>
            </a:extLst>
          </p:cNvPr>
          <p:cNvSpPr>
            <a:spLocks noGrp="1"/>
          </p:cNvSpPr>
          <p:nvPr>
            <p:ph idx="1"/>
          </p:nvPr>
        </p:nvSpPr>
        <p:spPr>
          <a:xfrm>
            <a:off x="1294362" y="1979706"/>
            <a:ext cx="9603275" cy="5148845"/>
          </a:xfrm>
        </p:spPr>
        <p:txBody>
          <a:bodyPr>
            <a:normAutofit/>
          </a:bodyPr>
          <a:lstStyle/>
          <a:p>
            <a:pPr marL="0" indent="0">
              <a:buNone/>
            </a:pPr>
            <a:r>
              <a:rPr lang="en-US" sz="2800" dirty="0"/>
              <a:t>1.Data Quality:</a:t>
            </a:r>
          </a:p>
          <a:p>
            <a:r>
              <a:rPr lang="en-US" sz="2400" dirty="0"/>
              <a:t>Machine learning models heavily rely on data quality. Inaccurate or incomplete data can lead to unreliable predictions. Ensuring the data used for training and evaluation is of high quality is essential.</a:t>
            </a:r>
          </a:p>
          <a:p>
            <a:pPr marL="0" indent="0">
              <a:buNone/>
            </a:pPr>
            <a:r>
              <a:rPr lang="en-US" sz="2800" dirty="0"/>
              <a:t>2. Overfitting:</a:t>
            </a:r>
          </a:p>
          <a:p>
            <a:r>
              <a:rPr lang="en-US" sz="2400" dirty="0"/>
              <a:t>Machine learning models can be prone to overfitting, where they perform exceptionally well on the training data but struggle with new, unseen data. This can result in overly optimistic or inaccurate predictions.</a:t>
            </a:r>
          </a:p>
          <a:p>
            <a:pPr marL="0" indent="0">
              <a:buNone/>
            </a:pPr>
            <a:endParaRPr lang="en-US" sz="2800" dirty="0"/>
          </a:p>
        </p:txBody>
      </p:sp>
    </p:spTree>
    <p:extLst>
      <p:ext uri="{BB962C8B-B14F-4D97-AF65-F5344CB8AC3E}">
        <p14:creationId xmlns:p14="http://schemas.microsoft.com/office/powerpoint/2010/main" val="44452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590B2-C5EE-ADC7-A528-DD7A5C5C89B5}"/>
              </a:ext>
            </a:extLst>
          </p:cNvPr>
          <p:cNvSpPr>
            <a:spLocks noGrp="1"/>
          </p:cNvSpPr>
          <p:nvPr>
            <p:ph idx="1"/>
          </p:nvPr>
        </p:nvSpPr>
        <p:spPr>
          <a:xfrm>
            <a:off x="1451579" y="522942"/>
            <a:ext cx="9603275" cy="4943404"/>
          </a:xfrm>
        </p:spPr>
        <p:txBody>
          <a:bodyPr>
            <a:normAutofit lnSpcReduction="10000"/>
          </a:bodyPr>
          <a:lstStyle/>
          <a:p>
            <a:pPr marL="0" indent="0">
              <a:buNone/>
            </a:pPr>
            <a:r>
              <a:rPr lang="en-US" sz="2800" dirty="0"/>
              <a:t>5. Data Preprocessing Tools:</a:t>
            </a:r>
          </a:p>
          <a:p>
            <a:pPr marL="0" indent="0">
              <a:buNone/>
            </a:pPr>
            <a:r>
              <a:rPr lang="en-US" sz="2400" dirty="0"/>
              <a:t>Libraries like pandas help with data cleaning, manipulation, and Preprocessing</a:t>
            </a:r>
          </a:p>
          <a:p>
            <a:pPr marL="0" indent="0">
              <a:buNone/>
            </a:pPr>
            <a:r>
              <a:rPr lang="en-US" sz="2800" dirty="0"/>
              <a:t>6. Data Collection and Storage:</a:t>
            </a:r>
          </a:p>
          <a:p>
            <a:pPr marL="0" indent="0">
              <a:buNone/>
            </a:pPr>
            <a:r>
              <a:rPr lang="en-US" sz="2400" dirty="0"/>
              <a:t>Depending on your data source, you might need web scraping tools (e.g., </a:t>
            </a:r>
            <a:r>
              <a:rPr lang="en-US" sz="2400" dirty="0" err="1"/>
              <a:t>BeautifulSoup</a:t>
            </a:r>
            <a:r>
              <a:rPr lang="en-US" sz="2400" dirty="0"/>
              <a:t> or </a:t>
            </a:r>
            <a:r>
              <a:rPr lang="en-US" sz="2400" dirty="0" err="1"/>
              <a:t>Scrapy</a:t>
            </a:r>
            <a:r>
              <a:rPr lang="en-US" sz="2400" dirty="0"/>
              <a:t>) or databases (e.g., </a:t>
            </a:r>
            <a:r>
              <a:rPr lang="en-US" sz="2400" dirty="0" err="1"/>
              <a:t>SQLite,PostgreSQL</a:t>
            </a:r>
            <a:r>
              <a:rPr lang="en-US" sz="2400" dirty="0"/>
              <a:t>) for data storage.</a:t>
            </a:r>
          </a:p>
          <a:p>
            <a:pPr marL="0" indent="0">
              <a:buNone/>
            </a:pPr>
            <a:r>
              <a:rPr lang="en-US" sz="2800" dirty="0"/>
              <a:t>7. Version Control:</a:t>
            </a:r>
          </a:p>
          <a:p>
            <a:pPr marL="0" indent="0">
              <a:buNone/>
            </a:pPr>
            <a:r>
              <a:rPr lang="en-US" sz="2400" dirty="0"/>
              <a:t>Version control systems like </a:t>
            </a:r>
            <a:r>
              <a:rPr lang="en-US" sz="2400" dirty="0" err="1"/>
              <a:t>Git</a:t>
            </a:r>
            <a:r>
              <a:rPr lang="en-US" sz="2400" dirty="0"/>
              <a:t> are valuable for tracking changes in your code and collaborating with others.</a:t>
            </a:r>
          </a:p>
        </p:txBody>
      </p:sp>
    </p:spTree>
    <p:extLst>
      <p:ext uri="{BB962C8B-B14F-4D97-AF65-F5344CB8AC3E}">
        <p14:creationId xmlns:p14="http://schemas.microsoft.com/office/powerpoint/2010/main" val="2750732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D864D4-2C0D-6379-B3D3-CCD38447B9AE}"/>
              </a:ext>
            </a:extLst>
          </p:cNvPr>
          <p:cNvSpPr>
            <a:spLocks noGrp="1"/>
          </p:cNvSpPr>
          <p:nvPr>
            <p:ph idx="1"/>
          </p:nvPr>
        </p:nvSpPr>
        <p:spPr>
          <a:xfrm>
            <a:off x="1451579" y="373530"/>
            <a:ext cx="9603275" cy="5092816"/>
          </a:xfrm>
        </p:spPr>
        <p:txBody>
          <a:bodyPr>
            <a:normAutofit lnSpcReduction="10000"/>
          </a:bodyPr>
          <a:lstStyle/>
          <a:p>
            <a:pPr marL="0" indent="0">
              <a:buNone/>
            </a:pPr>
            <a:r>
              <a:rPr lang="en-US" sz="2800" dirty="0"/>
              <a:t>8. Notebooks and Documentation:</a:t>
            </a:r>
          </a:p>
          <a:p>
            <a:r>
              <a:rPr lang="en-US" sz="2400" dirty="0"/>
              <a:t>Tools for documenting your work, such as </a:t>
            </a:r>
            <a:r>
              <a:rPr lang="en-US" sz="2400" dirty="0" err="1"/>
              <a:t>Jupyter</a:t>
            </a:r>
            <a:r>
              <a:rPr lang="en-US" sz="2400" dirty="0"/>
              <a:t> Notebooks or Markdown for creating README files and documentation.</a:t>
            </a:r>
          </a:p>
          <a:p>
            <a:pPr marL="0" indent="0">
              <a:buNone/>
            </a:pPr>
            <a:r>
              <a:rPr lang="en-US" sz="2800" dirty="0"/>
              <a:t>9. </a:t>
            </a:r>
            <a:r>
              <a:rPr lang="en-US" sz="2800" dirty="0" err="1"/>
              <a:t>Hyperparameter</a:t>
            </a:r>
            <a:r>
              <a:rPr lang="en-US" sz="2800" dirty="0"/>
              <a:t> Tuning:</a:t>
            </a:r>
          </a:p>
          <a:p>
            <a:r>
              <a:rPr lang="en-US" sz="2400" dirty="0"/>
              <a:t>Tools like </a:t>
            </a:r>
            <a:r>
              <a:rPr lang="en-US" sz="2400" dirty="0" err="1"/>
              <a:t>GridSearchCV</a:t>
            </a:r>
            <a:r>
              <a:rPr lang="en-US" sz="2400" dirty="0"/>
              <a:t> or </a:t>
            </a:r>
            <a:r>
              <a:rPr lang="en-US" sz="2400" dirty="0" err="1"/>
              <a:t>RandomizedSearchCV</a:t>
            </a:r>
            <a:r>
              <a:rPr lang="en-US" sz="2400" dirty="0"/>
              <a:t> from </a:t>
            </a:r>
            <a:r>
              <a:rPr lang="en-US" sz="2400" dirty="0" err="1"/>
              <a:t>scikit</a:t>
            </a:r>
            <a:r>
              <a:rPr lang="en-US" sz="2400" dirty="0"/>
              <a:t>-learn can help with </a:t>
            </a:r>
            <a:r>
              <a:rPr lang="en-US" sz="2400" dirty="0" err="1"/>
              <a:t>hyperparameter</a:t>
            </a:r>
            <a:r>
              <a:rPr lang="en-US" sz="2400" dirty="0"/>
              <a:t> tuning.</a:t>
            </a:r>
          </a:p>
          <a:p>
            <a:pPr marL="0" indent="0">
              <a:buNone/>
            </a:pPr>
            <a:r>
              <a:rPr lang="en-US" sz="2800" dirty="0"/>
              <a:t>10. Web Development Tools (for Deployment):</a:t>
            </a:r>
          </a:p>
          <a:p>
            <a:r>
              <a:rPr lang="en-US" sz="2400" dirty="0"/>
              <a:t>If you plan to create a web application for model </a:t>
            </a:r>
            <a:r>
              <a:rPr lang="en-US" sz="2400" dirty="0" err="1"/>
              <a:t>deployment,knowledge</a:t>
            </a:r>
            <a:r>
              <a:rPr lang="en-US" sz="2400" dirty="0"/>
              <a:t> of web development tools like Flask or Django for backend development, and HTML, CSS, and JavaScript for the front-end can be useful.</a:t>
            </a:r>
          </a:p>
        </p:txBody>
      </p:sp>
    </p:spTree>
    <p:extLst>
      <p:ext uri="{BB962C8B-B14F-4D97-AF65-F5344CB8AC3E}">
        <p14:creationId xmlns:p14="http://schemas.microsoft.com/office/powerpoint/2010/main" val="165253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9040C-FF03-A091-EDFE-F22BE7583AA7}"/>
              </a:ext>
            </a:extLst>
          </p:cNvPr>
          <p:cNvSpPr>
            <a:spLocks noGrp="1"/>
          </p:cNvSpPr>
          <p:nvPr>
            <p:ph idx="1"/>
          </p:nvPr>
        </p:nvSpPr>
        <p:spPr>
          <a:xfrm>
            <a:off x="1451579" y="392206"/>
            <a:ext cx="9603275" cy="5074139"/>
          </a:xfrm>
        </p:spPr>
        <p:txBody>
          <a:bodyPr>
            <a:normAutofit/>
          </a:bodyPr>
          <a:lstStyle/>
          <a:p>
            <a:pPr marL="0" indent="0">
              <a:buNone/>
            </a:pPr>
            <a:r>
              <a:rPr lang="en-US" sz="2800" dirty="0"/>
              <a:t>11. Cloud Services (for Scalability):</a:t>
            </a:r>
          </a:p>
          <a:p>
            <a:pPr marL="0" indent="0">
              <a:buNone/>
            </a:pPr>
            <a:r>
              <a:rPr lang="en-US" sz="2400" dirty="0"/>
              <a:t>For large-scale applications, cloud platforms like AWS, Google Cloud, or Azure can provide scalable computing and storage resources.</a:t>
            </a:r>
          </a:p>
          <a:p>
            <a:pPr marL="0" indent="0">
              <a:buNone/>
            </a:pPr>
            <a:r>
              <a:rPr lang="en-US" sz="2800" dirty="0"/>
              <a:t>12. External Data Sources (if applicable):</a:t>
            </a:r>
          </a:p>
          <a:p>
            <a:pPr marL="0" indent="0">
              <a:buNone/>
            </a:pPr>
            <a:r>
              <a:rPr lang="en-US" sz="2400" dirty="0"/>
              <a:t>Depending on your project's scope, you might require tools to access external data sources, such as APIs or data scraping tools.</a:t>
            </a:r>
          </a:p>
          <a:p>
            <a:pPr marL="0" indent="0">
              <a:buNone/>
            </a:pPr>
            <a:r>
              <a:rPr lang="en-US" sz="2800" dirty="0"/>
              <a:t>13. Data Annotation and Labeling Tools (if applicable):</a:t>
            </a:r>
          </a:p>
          <a:p>
            <a:pPr marL="0" indent="0">
              <a:buNone/>
            </a:pPr>
            <a:r>
              <a:rPr lang="en-US" sz="2400" dirty="0"/>
              <a:t>For specialized projects, tools for data annotation and labeling may be necessary, such as </a:t>
            </a:r>
            <a:r>
              <a:rPr lang="en-US" sz="2400" dirty="0" err="1"/>
              <a:t>Labelbox</a:t>
            </a:r>
            <a:r>
              <a:rPr lang="en-US" sz="2400" dirty="0"/>
              <a:t> or </a:t>
            </a:r>
            <a:r>
              <a:rPr lang="en-US" sz="2400" dirty="0" err="1"/>
              <a:t>Supervisely</a:t>
            </a:r>
            <a:r>
              <a:rPr lang="en-US" sz="2400" dirty="0"/>
              <a:t>.</a:t>
            </a:r>
          </a:p>
        </p:txBody>
      </p:sp>
    </p:spTree>
    <p:extLst>
      <p:ext uri="{BB962C8B-B14F-4D97-AF65-F5344CB8AC3E}">
        <p14:creationId xmlns:p14="http://schemas.microsoft.com/office/powerpoint/2010/main" val="117179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C65EE-CA1C-0E7A-6E5C-CE94EE47FA9D}"/>
              </a:ext>
            </a:extLst>
          </p:cNvPr>
          <p:cNvSpPr>
            <a:spLocks noGrp="1"/>
          </p:cNvSpPr>
          <p:nvPr>
            <p:ph idx="1"/>
          </p:nvPr>
        </p:nvSpPr>
        <p:spPr>
          <a:xfrm>
            <a:off x="1451579" y="466912"/>
            <a:ext cx="9603275" cy="4999433"/>
          </a:xfrm>
        </p:spPr>
        <p:txBody>
          <a:bodyPr>
            <a:normAutofit/>
          </a:bodyPr>
          <a:lstStyle/>
          <a:p>
            <a:pPr marL="0" indent="0">
              <a:buNone/>
            </a:pPr>
            <a:r>
              <a:rPr lang="en-US" sz="2800" dirty="0"/>
              <a:t>14. Geospatial Tools (for location-based features):</a:t>
            </a:r>
          </a:p>
          <a:p>
            <a:pPr marL="0" indent="0">
              <a:buNone/>
            </a:pPr>
            <a:r>
              <a:rPr lang="en-US" sz="2400" dirty="0"/>
              <a:t>If your dataset includes geospatial data, </a:t>
            </a:r>
            <a:r>
              <a:rPr lang="en-US" sz="2400"/>
              <a:t>geospatial libraries like </a:t>
            </a:r>
            <a:r>
              <a:rPr lang="en-US" sz="2400" dirty="0" err="1"/>
              <a:t>GeoPandas</a:t>
            </a:r>
            <a:r>
              <a:rPr lang="en-US" sz="2400" dirty="0"/>
              <a:t> can be helpful.</a:t>
            </a:r>
          </a:p>
        </p:txBody>
      </p:sp>
      <p:pic>
        <p:nvPicPr>
          <p:cNvPr id="2" name="Picture 3">
            <a:extLst>
              <a:ext uri="{FF2B5EF4-FFF2-40B4-BE49-F238E27FC236}">
                <a16:creationId xmlns:a16="http://schemas.microsoft.com/office/drawing/2014/main" id="{4D001E7D-94F0-02F7-8BD3-FB3EA67B3460}"/>
              </a:ext>
            </a:extLst>
          </p:cNvPr>
          <p:cNvPicPr>
            <a:picLocks noChangeAspect="1"/>
          </p:cNvPicPr>
          <p:nvPr/>
        </p:nvPicPr>
        <p:blipFill>
          <a:blip r:embed="rId2"/>
          <a:stretch>
            <a:fillRect/>
          </a:stretch>
        </p:blipFill>
        <p:spPr>
          <a:xfrm>
            <a:off x="1451579" y="2017060"/>
            <a:ext cx="9603275" cy="3903382"/>
          </a:xfrm>
          <a:prstGeom prst="rect">
            <a:avLst/>
          </a:prstGeom>
        </p:spPr>
      </p:pic>
    </p:spTree>
    <p:extLst>
      <p:ext uri="{BB962C8B-B14F-4D97-AF65-F5344CB8AC3E}">
        <p14:creationId xmlns:p14="http://schemas.microsoft.com/office/powerpoint/2010/main" val="205704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EF8A-090D-C10C-3A08-3291E1537A33}"/>
              </a:ext>
            </a:extLst>
          </p:cNvPr>
          <p:cNvSpPr>
            <a:spLocks noGrp="1"/>
          </p:cNvSpPr>
          <p:nvPr>
            <p:ph type="title"/>
          </p:nvPr>
        </p:nvSpPr>
        <p:spPr/>
        <p:txBody>
          <a:bodyPr/>
          <a:lstStyle/>
          <a:p>
            <a:r>
              <a:rPr lang="en-US" dirty="0"/>
              <a:t>1.DESIGN THINKING AND PRESENT IN FORM</a:t>
            </a:r>
            <a:br>
              <a:rPr lang="en-US" dirty="0"/>
            </a:br>
            <a:r>
              <a:rPr lang="en-US" dirty="0"/>
              <a:t>OF DOCUMENT</a:t>
            </a:r>
          </a:p>
        </p:txBody>
      </p:sp>
      <p:sp>
        <p:nvSpPr>
          <p:cNvPr id="3" name="Content Placeholder 2">
            <a:extLst>
              <a:ext uri="{FF2B5EF4-FFF2-40B4-BE49-F238E27FC236}">
                <a16:creationId xmlns:a16="http://schemas.microsoft.com/office/drawing/2014/main" id="{DBBDECCA-6BAA-8165-B0E3-03BC15732664}"/>
              </a:ext>
            </a:extLst>
          </p:cNvPr>
          <p:cNvSpPr>
            <a:spLocks noGrp="1"/>
          </p:cNvSpPr>
          <p:nvPr>
            <p:ph idx="1"/>
          </p:nvPr>
        </p:nvSpPr>
        <p:spPr/>
        <p:txBody>
          <a:bodyPr>
            <a:normAutofit lnSpcReduction="10000"/>
          </a:bodyPr>
          <a:lstStyle/>
          <a:p>
            <a:pPr marL="0" indent="0">
              <a:buNone/>
            </a:pPr>
            <a:r>
              <a:rPr lang="en-US" sz="2800" dirty="0"/>
              <a:t>1.Empathize:</a:t>
            </a:r>
          </a:p>
          <a:p>
            <a:pPr marL="0" indent="0">
              <a:buNone/>
            </a:pPr>
            <a:r>
              <a:rPr lang="en-US" sz="2400" dirty="0"/>
              <a:t>Understand the needs and challenges of all stakeholders involved in the house price prediction process, including homebuyers, </a:t>
            </a:r>
            <a:r>
              <a:rPr lang="en-US" sz="2400" dirty="0" err="1"/>
              <a:t>sellers,real</a:t>
            </a:r>
            <a:r>
              <a:rPr lang="en-US" sz="2400" dirty="0"/>
              <a:t> estate professionals, appraisers, and investors.</a:t>
            </a:r>
          </a:p>
          <a:p>
            <a:r>
              <a:rPr lang="en-US" sz="2400" dirty="0"/>
              <a:t>Conduct interviews and surveys to gather insights on what users value in property valuation and what information is most critical for their decision-making.</a:t>
            </a:r>
          </a:p>
        </p:txBody>
      </p:sp>
    </p:spTree>
    <p:extLst>
      <p:ext uri="{BB962C8B-B14F-4D97-AF65-F5344CB8AC3E}">
        <p14:creationId xmlns:p14="http://schemas.microsoft.com/office/powerpoint/2010/main" val="241984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AABCF-A19D-CFB8-D46D-BE5360D83DF8}"/>
              </a:ext>
            </a:extLst>
          </p:cNvPr>
          <p:cNvSpPr>
            <a:spLocks noGrp="1"/>
          </p:cNvSpPr>
          <p:nvPr>
            <p:ph idx="1"/>
          </p:nvPr>
        </p:nvSpPr>
        <p:spPr>
          <a:xfrm>
            <a:off x="1451579" y="410882"/>
            <a:ext cx="9603275" cy="5055463"/>
          </a:xfrm>
        </p:spPr>
        <p:txBody>
          <a:bodyPr>
            <a:normAutofit fontScale="92500" lnSpcReduction="20000"/>
          </a:bodyPr>
          <a:lstStyle/>
          <a:p>
            <a:pPr marL="0" indent="0">
              <a:buNone/>
            </a:pPr>
            <a:r>
              <a:rPr lang="en-US" sz="2800" dirty="0"/>
              <a:t>2.Define:</a:t>
            </a:r>
          </a:p>
          <a:p>
            <a:r>
              <a:rPr lang="en-US" sz="2400" dirty="0"/>
              <a:t>Clearly articulate the problem statement, such as "How might we predict house prices more accurately and transparently using machine learning?"</a:t>
            </a:r>
          </a:p>
          <a:p>
            <a:r>
              <a:rPr lang="en-US" sz="2400" dirty="0"/>
              <a:t> Identify the key goals and success criteria for the project, such as increasing prediction accuracy, reducing bias, or improving user trust in the valuation process.</a:t>
            </a:r>
          </a:p>
          <a:p>
            <a:pPr marL="0" indent="0">
              <a:buNone/>
            </a:pPr>
            <a:r>
              <a:rPr lang="en-US" sz="2800" dirty="0"/>
              <a:t>3.Ideate:</a:t>
            </a:r>
          </a:p>
          <a:p>
            <a:r>
              <a:rPr lang="en-US" sz="2400" dirty="0"/>
              <a:t>Brainstorm creative solutions and data sources that can enhance the accuracy and transparency of house price predictions.</a:t>
            </a:r>
          </a:p>
          <a:p>
            <a:r>
              <a:rPr lang="en-US" sz="2400" dirty="0"/>
              <a:t>Encourage interdisciplinary collaboration to generate a wide range of ideas, including the use of alternative data, new algorithms, or improved visualization techniques.</a:t>
            </a:r>
          </a:p>
          <a:p>
            <a:pPr marL="0" indent="0">
              <a:buNone/>
            </a:pPr>
            <a:endParaRPr lang="en-US" sz="2400" dirty="0"/>
          </a:p>
        </p:txBody>
      </p:sp>
    </p:spTree>
    <p:extLst>
      <p:ext uri="{BB962C8B-B14F-4D97-AF65-F5344CB8AC3E}">
        <p14:creationId xmlns:p14="http://schemas.microsoft.com/office/powerpoint/2010/main" val="82711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B436A-26BC-688C-8AAF-277D03E94653}"/>
              </a:ext>
            </a:extLst>
          </p:cNvPr>
          <p:cNvSpPr>
            <a:spLocks noGrp="1"/>
          </p:cNvSpPr>
          <p:nvPr>
            <p:ph idx="1"/>
          </p:nvPr>
        </p:nvSpPr>
        <p:spPr>
          <a:xfrm>
            <a:off x="1451579" y="336176"/>
            <a:ext cx="9603275" cy="5130169"/>
          </a:xfrm>
        </p:spPr>
        <p:txBody>
          <a:bodyPr>
            <a:normAutofit lnSpcReduction="10000"/>
          </a:bodyPr>
          <a:lstStyle/>
          <a:p>
            <a:pPr marL="0" indent="0">
              <a:buNone/>
            </a:pPr>
            <a:r>
              <a:rPr lang="en-US" sz="2800" dirty="0"/>
              <a:t>4.Prototype:</a:t>
            </a:r>
          </a:p>
          <a:p>
            <a:r>
              <a:rPr lang="en-US" sz="2400" dirty="0"/>
              <a:t>Create prototype machine learning models based on the ideas generated during the ideation phase.</a:t>
            </a:r>
          </a:p>
          <a:p>
            <a:r>
              <a:rPr lang="en-US" sz="2400" dirty="0"/>
              <a:t>Test and iterate on these prototypes to determine which approaches are most promising in terms of accuracy and usability.</a:t>
            </a:r>
          </a:p>
          <a:p>
            <a:pPr marL="0" indent="0">
              <a:buNone/>
            </a:pPr>
            <a:r>
              <a:rPr lang="en-US" sz="2800" dirty="0"/>
              <a:t>5.Test:</a:t>
            </a:r>
          </a:p>
          <a:p>
            <a:r>
              <a:rPr lang="en-US" sz="2400" dirty="0"/>
              <a:t>Gather feedback from users and stakeholders by testing the machine learning models with real-world data and scenarios.</a:t>
            </a:r>
          </a:p>
          <a:p>
            <a:r>
              <a:rPr lang="en-US" sz="2400" dirty="0"/>
              <a:t> Assess how well the models meet the defined goals and success criteria, and make adjustments based on user feedback.</a:t>
            </a:r>
          </a:p>
        </p:txBody>
      </p:sp>
    </p:spTree>
    <p:extLst>
      <p:ext uri="{BB962C8B-B14F-4D97-AF65-F5344CB8AC3E}">
        <p14:creationId xmlns:p14="http://schemas.microsoft.com/office/powerpoint/2010/main" val="2192335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A7462-7C30-E2EB-C3BC-582D8952EF83}"/>
              </a:ext>
            </a:extLst>
          </p:cNvPr>
          <p:cNvSpPr>
            <a:spLocks noGrp="1"/>
          </p:cNvSpPr>
          <p:nvPr>
            <p:ph idx="1"/>
          </p:nvPr>
        </p:nvSpPr>
        <p:spPr>
          <a:xfrm>
            <a:off x="349668" y="317499"/>
            <a:ext cx="11373409" cy="5055463"/>
          </a:xfrm>
        </p:spPr>
        <p:txBody>
          <a:bodyPr>
            <a:normAutofit lnSpcReduction="10000"/>
          </a:bodyPr>
          <a:lstStyle/>
          <a:p>
            <a:pPr marL="0" indent="0">
              <a:buNone/>
            </a:pPr>
            <a:r>
              <a:rPr lang="en-US" sz="2800" dirty="0"/>
              <a:t>6.Implement:</a:t>
            </a:r>
          </a:p>
          <a:p>
            <a:r>
              <a:rPr lang="en-US" sz="2400" dirty="0"/>
              <a:t>Develop a production-ready machine learning solution for predicting house prices, integrating the best-performing algorithms and data sources.</a:t>
            </a:r>
          </a:p>
          <a:p>
            <a:r>
              <a:rPr lang="en-US" sz="2400" dirty="0"/>
              <a:t> Implement transparency measures, such as model interpretability tools, to ensure users understand how predictions are generated.</a:t>
            </a:r>
          </a:p>
          <a:p>
            <a:pPr marL="0" indent="0">
              <a:buNone/>
            </a:pPr>
            <a:r>
              <a:rPr lang="en-US" sz="2800" dirty="0"/>
              <a:t>7.Evaluate:</a:t>
            </a:r>
          </a:p>
          <a:p>
            <a:r>
              <a:rPr lang="en-US" sz="2400" dirty="0"/>
              <a:t>Continuously monitor the performance of the machine learning model after implementation to ensure it remains accurate and relevant in a changing real estate market.</a:t>
            </a:r>
          </a:p>
          <a:p>
            <a:r>
              <a:rPr lang="en-US" sz="2400" dirty="0"/>
              <a:t>Gather feedback and insights from users to identify areas for improvement.</a:t>
            </a:r>
          </a:p>
          <a:p>
            <a:endParaRPr lang="en-US" sz="2400" dirty="0"/>
          </a:p>
        </p:txBody>
      </p:sp>
    </p:spTree>
    <p:extLst>
      <p:ext uri="{BB962C8B-B14F-4D97-AF65-F5344CB8AC3E}">
        <p14:creationId xmlns:p14="http://schemas.microsoft.com/office/powerpoint/2010/main" val="31640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4A1F9D-70B9-3079-A577-C607188D7B29}"/>
              </a:ext>
            </a:extLst>
          </p:cNvPr>
          <p:cNvPicPr>
            <a:picLocks noChangeAspect="1"/>
          </p:cNvPicPr>
          <p:nvPr/>
        </p:nvPicPr>
        <p:blipFill>
          <a:blip r:embed="rId2"/>
          <a:stretch>
            <a:fillRect/>
          </a:stretch>
        </p:blipFill>
        <p:spPr>
          <a:xfrm>
            <a:off x="410882" y="373529"/>
            <a:ext cx="11392647" cy="5322795"/>
          </a:xfrm>
          <a:prstGeom prst="rect">
            <a:avLst/>
          </a:prstGeom>
        </p:spPr>
      </p:pic>
    </p:spTree>
    <p:extLst>
      <p:ext uri="{BB962C8B-B14F-4D97-AF65-F5344CB8AC3E}">
        <p14:creationId xmlns:p14="http://schemas.microsoft.com/office/powerpoint/2010/main" val="3515631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B941F-C30B-0B13-841F-6E6525C5D34B}"/>
              </a:ext>
            </a:extLst>
          </p:cNvPr>
          <p:cNvSpPr>
            <a:spLocks noGrp="1"/>
          </p:cNvSpPr>
          <p:nvPr>
            <p:ph idx="1"/>
          </p:nvPr>
        </p:nvSpPr>
        <p:spPr>
          <a:xfrm>
            <a:off x="1451579" y="261472"/>
            <a:ext cx="9603275" cy="5204874"/>
          </a:xfrm>
        </p:spPr>
        <p:txBody>
          <a:bodyPr>
            <a:normAutofit fontScale="92500" lnSpcReduction="10000"/>
          </a:bodyPr>
          <a:lstStyle/>
          <a:p>
            <a:pPr marL="0" indent="0">
              <a:buNone/>
            </a:pPr>
            <a:r>
              <a:rPr lang="en-US" sz="2800" dirty="0"/>
              <a:t>8.Iterate:</a:t>
            </a:r>
          </a:p>
          <a:p>
            <a:r>
              <a:rPr lang="en-US" sz="2400" dirty="0"/>
              <a:t>Apply an iterative approach to refine the machine learning model based on ongoing feedback and changing user needs.</a:t>
            </a:r>
          </a:p>
          <a:p>
            <a:r>
              <a:rPr lang="en-US" sz="2400" dirty="0"/>
              <a:t>Continuously seek ways to enhance prediction </a:t>
            </a:r>
            <a:r>
              <a:rPr lang="en-US" sz="2400" dirty="0" err="1"/>
              <a:t>accuracy,transparency</a:t>
            </a:r>
            <a:r>
              <a:rPr lang="en-US" sz="2400" dirty="0"/>
              <a:t>, and user satisfaction.</a:t>
            </a:r>
          </a:p>
          <a:p>
            <a:pPr marL="0" indent="0">
              <a:buNone/>
            </a:pPr>
            <a:r>
              <a:rPr lang="en-US" sz="2800" dirty="0"/>
              <a:t>9.Scale and Deploy:</a:t>
            </a:r>
          </a:p>
          <a:p>
            <a:r>
              <a:rPr lang="en-US" sz="2400" dirty="0"/>
              <a:t>Once the machine learning model has been optimized and </a:t>
            </a:r>
            <a:r>
              <a:rPr lang="en-US" sz="2400" dirty="0" err="1"/>
              <a:t>validated,deploy</a:t>
            </a:r>
            <a:r>
              <a:rPr lang="en-US" sz="2400" dirty="0"/>
              <a:t> it at scale to serve a broader audience, such as real estate professionals, investors, and homeowners.</a:t>
            </a:r>
          </a:p>
          <a:p>
            <a:r>
              <a:rPr lang="en-US" sz="2400" dirty="0"/>
              <a:t> Ensure the model is accessible through user-friendly interfaces and integrates seamlessly into real estate workflows.</a:t>
            </a:r>
          </a:p>
        </p:txBody>
      </p:sp>
    </p:spTree>
    <p:extLst>
      <p:ext uri="{BB962C8B-B14F-4D97-AF65-F5344CB8AC3E}">
        <p14:creationId xmlns:p14="http://schemas.microsoft.com/office/powerpoint/2010/main" val="499861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88BC9-A7D4-4B81-7F47-E38FB807AD29}"/>
              </a:ext>
            </a:extLst>
          </p:cNvPr>
          <p:cNvSpPr>
            <a:spLocks noGrp="1"/>
          </p:cNvSpPr>
          <p:nvPr>
            <p:ph idx="1"/>
          </p:nvPr>
        </p:nvSpPr>
        <p:spPr/>
        <p:txBody>
          <a:bodyPr>
            <a:normAutofit/>
          </a:bodyPr>
          <a:lstStyle/>
          <a:p>
            <a:pPr marL="0" indent="0">
              <a:buNone/>
            </a:pPr>
            <a:r>
              <a:rPr lang="en-US" sz="2800" dirty="0"/>
              <a:t>10.Educate and Train:</a:t>
            </a:r>
          </a:p>
          <a:p>
            <a:r>
              <a:rPr lang="en-US" sz="2400" dirty="0"/>
              <a:t>Provide training and educational resources to help users understand how the machine learning model works, what factors it </a:t>
            </a:r>
            <a:r>
              <a:rPr lang="en-US" sz="2400" dirty="0" err="1"/>
              <a:t>considers,and</a:t>
            </a:r>
            <a:r>
              <a:rPr lang="en-US" sz="2400" dirty="0"/>
              <a:t> its limitations.</a:t>
            </a:r>
          </a:p>
          <a:p>
            <a:r>
              <a:rPr lang="en-US" sz="2400" dirty="0"/>
              <a:t> Foster a culture of data literacy among stakeholders to enhance trust in the technology.</a:t>
            </a:r>
          </a:p>
        </p:txBody>
      </p:sp>
    </p:spTree>
    <p:extLst>
      <p:ext uri="{BB962C8B-B14F-4D97-AF65-F5344CB8AC3E}">
        <p14:creationId xmlns:p14="http://schemas.microsoft.com/office/powerpoint/2010/main" val="68768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A029-2F48-09F4-35A8-A3BB0477AC0D}"/>
              </a:ext>
            </a:extLst>
          </p:cNvPr>
          <p:cNvSpPr>
            <a:spLocks noGrp="1"/>
          </p:cNvSpPr>
          <p:nvPr>
            <p:ph type="title"/>
          </p:nvPr>
        </p:nvSpPr>
        <p:spPr/>
        <p:txBody>
          <a:bodyPr/>
          <a:lstStyle/>
          <a:p>
            <a:r>
              <a:rPr lang="en-US" dirty="0"/>
              <a:t>2.DESIGN INTO INNOVATION</a:t>
            </a:r>
          </a:p>
        </p:txBody>
      </p:sp>
      <p:sp>
        <p:nvSpPr>
          <p:cNvPr id="3" name="Content Placeholder 2">
            <a:extLst>
              <a:ext uri="{FF2B5EF4-FFF2-40B4-BE49-F238E27FC236}">
                <a16:creationId xmlns:a16="http://schemas.microsoft.com/office/drawing/2014/main" id="{D5B95972-5402-626A-8AFB-7E03E16C5762}"/>
              </a:ext>
            </a:extLst>
          </p:cNvPr>
          <p:cNvSpPr>
            <a:spLocks noGrp="1"/>
          </p:cNvSpPr>
          <p:nvPr>
            <p:ph idx="1"/>
          </p:nvPr>
        </p:nvSpPr>
        <p:spPr/>
        <p:txBody>
          <a:bodyPr>
            <a:normAutofit/>
          </a:bodyPr>
          <a:lstStyle/>
          <a:p>
            <a:pPr marL="514350" indent="-514350">
              <a:buAutoNum type="arabicPeriod"/>
            </a:pPr>
            <a:r>
              <a:rPr lang="en-US" sz="2800" dirty="0"/>
              <a:t>Data Collection:</a:t>
            </a:r>
          </a:p>
          <a:p>
            <a:pPr marL="0" indent="0">
              <a:buNone/>
            </a:pPr>
            <a:r>
              <a:rPr lang="en-US" sz="2400" dirty="0"/>
              <a:t>Gather a comprehensive dataset that includes features such as location, size, age, amenities, nearby schools, crime rates, and other relevant variables.</a:t>
            </a:r>
          </a:p>
          <a:p>
            <a:pPr marL="0" indent="0">
              <a:buNone/>
            </a:pPr>
            <a:r>
              <a:rPr lang="en-US" sz="2800" dirty="0"/>
              <a:t>2.Data Preprocessing:</a:t>
            </a:r>
          </a:p>
          <a:p>
            <a:pPr marL="0" indent="0">
              <a:buNone/>
            </a:pPr>
            <a:r>
              <a:rPr lang="en-US" sz="2400" dirty="0"/>
              <a:t>Clean the data by handling missing values, outliers, and encoding categorical variables. Standardize or normalize numerical features as necessary</a:t>
            </a:r>
          </a:p>
        </p:txBody>
      </p:sp>
    </p:spTree>
    <p:extLst>
      <p:ext uri="{BB962C8B-B14F-4D97-AF65-F5344CB8AC3E}">
        <p14:creationId xmlns:p14="http://schemas.microsoft.com/office/powerpoint/2010/main" val="858255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2B8052A-2BB9-BE53-7544-8319B1B57F5F}"/>
              </a:ext>
            </a:extLst>
          </p:cNvPr>
          <p:cNvPicPr>
            <a:picLocks noChangeAspect="1"/>
          </p:cNvPicPr>
          <p:nvPr/>
        </p:nvPicPr>
        <p:blipFill>
          <a:blip r:embed="rId2"/>
          <a:stretch>
            <a:fillRect/>
          </a:stretch>
        </p:blipFill>
        <p:spPr>
          <a:xfrm>
            <a:off x="522941" y="317500"/>
            <a:ext cx="11280588" cy="5601646"/>
          </a:xfrm>
          <a:prstGeom prst="rect">
            <a:avLst/>
          </a:prstGeom>
        </p:spPr>
      </p:pic>
    </p:spTree>
    <p:extLst>
      <p:ext uri="{BB962C8B-B14F-4D97-AF65-F5344CB8AC3E}">
        <p14:creationId xmlns:p14="http://schemas.microsoft.com/office/powerpoint/2010/main" val="1813670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A68F-C904-4D89-E4F5-163F3DF4E70B}"/>
              </a:ext>
            </a:extLst>
          </p:cNvPr>
          <p:cNvSpPr>
            <a:spLocks noGrp="1"/>
          </p:cNvSpPr>
          <p:nvPr>
            <p:ph type="title"/>
          </p:nvPr>
        </p:nvSpPr>
        <p:spPr/>
        <p:txBody>
          <a:bodyPr/>
          <a:lstStyle/>
          <a:p>
            <a:r>
              <a:rPr lang="en-US" dirty="0"/>
              <a:t>PYHON PROGRAM:</a:t>
            </a:r>
          </a:p>
        </p:txBody>
      </p:sp>
      <p:sp>
        <p:nvSpPr>
          <p:cNvPr id="3" name="Content Placeholder 2">
            <a:extLst>
              <a:ext uri="{FF2B5EF4-FFF2-40B4-BE49-F238E27FC236}">
                <a16:creationId xmlns:a16="http://schemas.microsoft.com/office/drawing/2014/main" id="{82A30A2E-7420-8371-9CF5-F880F270AB3E}"/>
              </a:ext>
            </a:extLst>
          </p:cNvPr>
          <p:cNvSpPr>
            <a:spLocks noGrp="1"/>
          </p:cNvSpPr>
          <p:nvPr>
            <p:ph idx="1"/>
          </p:nvPr>
        </p:nvSpPr>
        <p:spPr/>
        <p:txBody>
          <a:bodyPr>
            <a:normAutofit/>
          </a:bodyPr>
          <a:lstStyle/>
          <a:p>
            <a:pPr marL="0" indent="0">
              <a:buNone/>
            </a:pPr>
            <a:r>
              <a:rPr lang="en-US" sz="2400" dirty="0"/>
              <a:t>Import necessary libraries</a:t>
            </a:r>
          </a:p>
          <a:p>
            <a:pPr marL="0" indent="0">
              <a:buNone/>
            </a:pPr>
            <a:r>
              <a:rPr lang="en-US" sz="2400" dirty="0"/>
              <a:t>import pandas as </a:t>
            </a:r>
            <a:r>
              <a:rPr lang="en-US" sz="2400" dirty="0" err="1"/>
              <a:t>pd</a:t>
            </a:r>
            <a:endParaRPr lang="en-US" sz="2400" dirty="0"/>
          </a:p>
          <a:p>
            <a:pPr marL="0" indent="0">
              <a:buNone/>
            </a:pPr>
            <a:r>
              <a:rPr lang="en-US" sz="2400" dirty="0"/>
              <a:t>from </a:t>
            </a:r>
            <a:r>
              <a:rPr lang="en-US" sz="2400" dirty="0" err="1"/>
              <a:t>sklearn.preprocessing</a:t>
            </a:r>
            <a:r>
              <a:rPr lang="en-US" sz="2400" dirty="0"/>
              <a:t> import </a:t>
            </a:r>
            <a:r>
              <a:rPr lang="en-US" sz="2400" dirty="0" err="1"/>
              <a:t>LabelEncoder</a:t>
            </a:r>
            <a:endParaRPr lang="en-US" sz="2400" dirty="0"/>
          </a:p>
          <a:p>
            <a:pPr marL="0" indent="0">
              <a:buNone/>
            </a:pPr>
            <a:r>
              <a:rPr lang="en-US" sz="2400" dirty="0"/>
              <a:t>from </a:t>
            </a:r>
            <a:r>
              <a:rPr lang="en-US" sz="2400" dirty="0" err="1"/>
              <a:t>sklearn.model_selection</a:t>
            </a:r>
            <a:r>
              <a:rPr lang="en-US" sz="2400" dirty="0"/>
              <a:t> import </a:t>
            </a:r>
            <a:r>
              <a:rPr lang="en-US" sz="2400" dirty="0" err="1"/>
              <a:t>train_test_split</a:t>
            </a:r>
            <a:endParaRPr lang="en-US" sz="2400" dirty="0"/>
          </a:p>
          <a:p>
            <a:pPr marL="0" indent="0">
              <a:buNone/>
            </a:pPr>
            <a:r>
              <a:rPr lang="en-US" sz="2400" dirty="0"/>
              <a:t>from </a:t>
            </a:r>
            <a:r>
              <a:rPr lang="en-US" sz="2400" dirty="0" err="1"/>
              <a:t>sklearn.impute</a:t>
            </a:r>
            <a:r>
              <a:rPr lang="en-US" sz="2400" dirty="0"/>
              <a:t> import </a:t>
            </a:r>
            <a:r>
              <a:rPr lang="en-US" sz="2400" dirty="0" err="1"/>
              <a:t>SimpleImputer</a:t>
            </a:r>
            <a:endParaRPr lang="en-US" sz="2400" dirty="0"/>
          </a:p>
          <a:p>
            <a:pPr marL="0" indent="0">
              <a:buNone/>
            </a:pPr>
            <a:r>
              <a:rPr lang="en-US" sz="2400" dirty="0"/>
              <a:t>from </a:t>
            </a:r>
            <a:r>
              <a:rPr lang="en-US" sz="2400" dirty="0" err="1"/>
              <a:t>sklearn.preprocessing</a:t>
            </a:r>
            <a:r>
              <a:rPr lang="en-US" sz="2400" dirty="0"/>
              <a:t> import </a:t>
            </a:r>
            <a:r>
              <a:rPr lang="en-US" sz="2400" dirty="0" err="1"/>
              <a:t>StandardScaler</a:t>
            </a:r>
            <a:endParaRPr lang="en-US" sz="2400" dirty="0"/>
          </a:p>
        </p:txBody>
      </p:sp>
    </p:spTree>
    <p:extLst>
      <p:ext uri="{BB962C8B-B14F-4D97-AF65-F5344CB8AC3E}">
        <p14:creationId xmlns:p14="http://schemas.microsoft.com/office/powerpoint/2010/main" val="3391351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913BC-E7D3-BD6F-5C5D-007F1504DC3F}"/>
              </a:ext>
            </a:extLst>
          </p:cNvPr>
          <p:cNvSpPr>
            <a:spLocks noGrp="1"/>
          </p:cNvSpPr>
          <p:nvPr>
            <p:ph idx="1"/>
          </p:nvPr>
        </p:nvSpPr>
        <p:spPr>
          <a:xfrm>
            <a:off x="1451579" y="317500"/>
            <a:ext cx="9603275" cy="5148845"/>
          </a:xfrm>
        </p:spPr>
        <p:txBody>
          <a:bodyPr>
            <a:normAutofit fontScale="92500" lnSpcReduction="20000"/>
          </a:bodyPr>
          <a:lstStyle/>
          <a:p>
            <a:pPr marL="0" indent="0">
              <a:buNone/>
            </a:pPr>
            <a:r>
              <a:rPr lang="en-US" sz="2400" dirty="0"/>
              <a:t># Load the dataset (replace '</a:t>
            </a:r>
            <a:r>
              <a:rPr lang="en-US" sz="2400" dirty="0" err="1"/>
              <a:t>house_data.csv</a:t>
            </a:r>
            <a:r>
              <a:rPr lang="en-US" sz="2400" dirty="0"/>
              <a:t>' with your dataset file)</a:t>
            </a:r>
          </a:p>
          <a:p>
            <a:pPr marL="0" indent="0">
              <a:buNone/>
            </a:pPr>
            <a:r>
              <a:rPr lang="en-US" sz="2400" dirty="0"/>
              <a:t>data = </a:t>
            </a:r>
            <a:r>
              <a:rPr lang="en-US" sz="2400" dirty="0" err="1"/>
              <a:t>pd.read_csv</a:t>
            </a:r>
            <a:r>
              <a:rPr lang="en-US" sz="2400" dirty="0"/>
              <a:t>('E:/</a:t>
            </a:r>
            <a:r>
              <a:rPr lang="en-US" sz="2400" dirty="0" err="1"/>
              <a:t>USA_Housing.csv</a:t>
            </a:r>
            <a:r>
              <a:rPr lang="en-US" sz="2400" dirty="0"/>
              <a:t>')</a:t>
            </a:r>
          </a:p>
          <a:p>
            <a:pPr marL="0" indent="0">
              <a:buNone/>
            </a:pPr>
            <a:r>
              <a:rPr lang="en-US" sz="2400" dirty="0"/>
              <a:t># Display the first few rows of the dataset to get an overview</a:t>
            </a:r>
          </a:p>
          <a:p>
            <a:pPr marL="0" indent="0">
              <a:buNone/>
            </a:pPr>
            <a:r>
              <a:rPr lang="en-US" sz="2400" dirty="0"/>
              <a:t>print("Dataset Preview:")</a:t>
            </a:r>
          </a:p>
          <a:p>
            <a:pPr marL="0" indent="0">
              <a:buNone/>
            </a:pPr>
            <a:r>
              <a:rPr lang="en-US" sz="2400" dirty="0"/>
              <a:t>print(</a:t>
            </a:r>
            <a:r>
              <a:rPr lang="en-US" sz="2400" dirty="0" err="1"/>
              <a:t>data.head</a:t>
            </a:r>
            <a:r>
              <a:rPr lang="en-US" sz="2400" dirty="0"/>
              <a:t>())</a:t>
            </a:r>
          </a:p>
          <a:p>
            <a:pPr marL="0" indent="0">
              <a:buNone/>
            </a:pPr>
            <a:r>
              <a:rPr lang="en-US" sz="2400" dirty="0"/>
              <a:t># Data Pre-processing</a:t>
            </a:r>
          </a:p>
          <a:p>
            <a:pPr marL="0" indent="0">
              <a:buNone/>
            </a:pPr>
            <a:r>
              <a:rPr lang="en-US" sz="2400" dirty="0"/>
              <a:t># Handle Missing Values</a:t>
            </a:r>
          </a:p>
          <a:p>
            <a:pPr marL="0" indent="0">
              <a:buNone/>
            </a:pPr>
            <a:r>
              <a:rPr lang="en-US" sz="2400" dirty="0"/>
              <a:t># Let's fill missing values in numeric columns with the mean and in</a:t>
            </a:r>
          </a:p>
          <a:p>
            <a:pPr marL="0" indent="0">
              <a:buNone/>
            </a:pPr>
            <a:r>
              <a:rPr lang="en-US" sz="2400" dirty="0"/>
              <a:t>categorical columns with the most frequent value.</a:t>
            </a:r>
          </a:p>
          <a:p>
            <a:pPr marL="0" indent="0">
              <a:buNone/>
            </a:pPr>
            <a:r>
              <a:rPr lang="en-US" sz="2400" dirty="0" err="1"/>
              <a:t>numeric_cols</a:t>
            </a:r>
            <a:r>
              <a:rPr lang="en-US" sz="2400" dirty="0"/>
              <a:t> = </a:t>
            </a:r>
            <a:r>
              <a:rPr lang="en-US" sz="2400" dirty="0" err="1"/>
              <a:t>data.select_dtypes</a:t>
            </a:r>
            <a:r>
              <a:rPr lang="en-US" sz="2400" dirty="0"/>
              <a:t>(include='number').columns</a:t>
            </a:r>
          </a:p>
          <a:p>
            <a:pPr marL="0" indent="0">
              <a:buNone/>
            </a:pPr>
            <a:r>
              <a:rPr lang="en-US" sz="2400" dirty="0" err="1"/>
              <a:t>categorical_cols</a:t>
            </a:r>
            <a:r>
              <a:rPr lang="en-US" sz="2400" dirty="0"/>
              <a:t> = </a:t>
            </a:r>
            <a:r>
              <a:rPr lang="en-US" sz="2400" dirty="0" err="1"/>
              <a:t>data.select_dtypes</a:t>
            </a:r>
            <a:r>
              <a:rPr lang="en-US" sz="2400" dirty="0"/>
              <a:t>(exclude='number').columns</a:t>
            </a:r>
          </a:p>
        </p:txBody>
      </p:sp>
    </p:spTree>
    <p:extLst>
      <p:ext uri="{BB962C8B-B14F-4D97-AF65-F5344CB8AC3E}">
        <p14:creationId xmlns:p14="http://schemas.microsoft.com/office/powerpoint/2010/main" val="3405195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ED6149-11CC-BE49-0182-87BC7B52676F}"/>
              </a:ext>
            </a:extLst>
          </p:cNvPr>
          <p:cNvSpPr>
            <a:spLocks noGrp="1"/>
          </p:cNvSpPr>
          <p:nvPr>
            <p:ph idx="1"/>
          </p:nvPr>
        </p:nvSpPr>
        <p:spPr>
          <a:xfrm>
            <a:off x="1451579" y="373530"/>
            <a:ext cx="9603275" cy="5092816"/>
          </a:xfrm>
        </p:spPr>
        <p:txBody>
          <a:bodyPr>
            <a:normAutofit fontScale="77500" lnSpcReduction="20000"/>
          </a:bodyPr>
          <a:lstStyle/>
          <a:p>
            <a:pPr marL="0" indent="0">
              <a:buNone/>
            </a:pPr>
            <a:r>
              <a:rPr lang="en-US" sz="2400" dirty="0" err="1"/>
              <a:t>imputer_numeric</a:t>
            </a:r>
            <a:r>
              <a:rPr lang="en-US" sz="2400" dirty="0"/>
              <a:t> = </a:t>
            </a:r>
            <a:r>
              <a:rPr lang="en-US" sz="2400" dirty="0" err="1"/>
              <a:t>SimpleImputer</a:t>
            </a:r>
            <a:r>
              <a:rPr lang="en-US" sz="2400" dirty="0"/>
              <a:t>(strategy='mean')</a:t>
            </a:r>
          </a:p>
          <a:p>
            <a:pPr marL="0" indent="0">
              <a:buNone/>
            </a:pPr>
            <a:r>
              <a:rPr lang="en-US" sz="2400" dirty="0" err="1"/>
              <a:t>imputer_categorical</a:t>
            </a:r>
            <a:r>
              <a:rPr lang="en-US" sz="2400" dirty="0"/>
              <a:t> = </a:t>
            </a:r>
            <a:r>
              <a:rPr lang="en-US" sz="2400" dirty="0" err="1"/>
              <a:t>SimpleImputer</a:t>
            </a:r>
            <a:r>
              <a:rPr lang="en-US" sz="2400" dirty="0"/>
              <a:t>(strategy='</a:t>
            </a:r>
            <a:r>
              <a:rPr lang="en-US" sz="2400" dirty="0" err="1"/>
              <a:t>most_frequent</a:t>
            </a:r>
            <a:r>
              <a:rPr lang="en-US" sz="2400" dirty="0"/>
              <a:t>’)</a:t>
            </a:r>
          </a:p>
          <a:p>
            <a:pPr marL="0" indent="0">
              <a:buNone/>
            </a:pPr>
            <a:r>
              <a:rPr lang="en-US" sz="2400" dirty="0"/>
              <a:t>data[</a:t>
            </a:r>
            <a:r>
              <a:rPr lang="en-US" sz="2400" dirty="0" err="1"/>
              <a:t>numeric_cols</a:t>
            </a:r>
            <a:r>
              <a:rPr lang="en-US" sz="2400" dirty="0"/>
              <a:t>] =</a:t>
            </a:r>
          </a:p>
          <a:p>
            <a:pPr marL="0" indent="0">
              <a:buNone/>
            </a:pPr>
            <a:r>
              <a:rPr lang="en-US" sz="2400" dirty="0" err="1"/>
              <a:t>imputer_numeric.fit_transform</a:t>
            </a:r>
            <a:r>
              <a:rPr lang="en-US" sz="2400" dirty="0"/>
              <a:t>(data[</a:t>
            </a:r>
            <a:r>
              <a:rPr lang="en-US" sz="2400" dirty="0" err="1"/>
              <a:t>numeric_cols</a:t>
            </a:r>
            <a:r>
              <a:rPr lang="en-US" sz="2400" dirty="0"/>
              <a:t>])</a:t>
            </a:r>
          </a:p>
          <a:p>
            <a:pPr marL="0" indent="0">
              <a:buNone/>
            </a:pPr>
            <a:r>
              <a:rPr lang="en-US" sz="2400" dirty="0"/>
              <a:t>data[</a:t>
            </a:r>
            <a:r>
              <a:rPr lang="en-US" sz="2400" dirty="0" err="1"/>
              <a:t>categorical_cols</a:t>
            </a:r>
            <a:r>
              <a:rPr lang="en-US" sz="2400" dirty="0"/>
              <a:t>] =</a:t>
            </a:r>
          </a:p>
          <a:p>
            <a:pPr marL="0" indent="0">
              <a:buNone/>
            </a:pPr>
            <a:r>
              <a:rPr lang="en-US" sz="2400" dirty="0" err="1"/>
              <a:t>imputer_categorical.fit_transform</a:t>
            </a:r>
            <a:r>
              <a:rPr lang="en-US" sz="2400" dirty="0"/>
              <a:t>(data[</a:t>
            </a:r>
            <a:r>
              <a:rPr lang="en-US" sz="2400" dirty="0" err="1"/>
              <a:t>categorical_cols</a:t>
            </a:r>
            <a:r>
              <a:rPr lang="en-US" sz="2400" dirty="0"/>
              <a:t>])</a:t>
            </a:r>
          </a:p>
          <a:p>
            <a:pPr marL="0" indent="0">
              <a:buNone/>
            </a:pPr>
            <a:r>
              <a:rPr lang="en-US" sz="2400" dirty="0"/>
              <a:t># Convert Categorical Features to Numerical</a:t>
            </a:r>
          </a:p>
          <a:p>
            <a:pPr marL="0" indent="0">
              <a:buNone/>
            </a:pPr>
            <a:r>
              <a:rPr lang="en-US" sz="2400" dirty="0"/>
              <a:t># We'll use Label Encoding for simplicity here. You can also use one-</a:t>
            </a:r>
          </a:p>
          <a:p>
            <a:pPr marL="0" indent="0">
              <a:buNone/>
            </a:pPr>
            <a:r>
              <a:rPr lang="en-US" sz="2400" dirty="0"/>
              <a:t>hot encoding for nominal categorical features.</a:t>
            </a:r>
          </a:p>
          <a:p>
            <a:pPr marL="0" indent="0">
              <a:buNone/>
            </a:pPr>
            <a:r>
              <a:rPr lang="en-US" sz="2400" dirty="0" err="1"/>
              <a:t>label_encoder</a:t>
            </a:r>
            <a:r>
              <a:rPr lang="en-US" sz="2400" dirty="0"/>
              <a:t> = </a:t>
            </a:r>
            <a:r>
              <a:rPr lang="en-US" sz="2400" dirty="0" err="1"/>
              <a:t>LabelEncoder</a:t>
            </a:r>
            <a:r>
              <a:rPr lang="en-US" sz="2400" dirty="0"/>
              <a:t>()</a:t>
            </a:r>
          </a:p>
          <a:p>
            <a:pPr marL="0" indent="0">
              <a:buNone/>
            </a:pPr>
            <a:r>
              <a:rPr lang="en-US" sz="2400" dirty="0"/>
              <a:t>for col in </a:t>
            </a:r>
            <a:r>
              <a:rPr lang="en-US" sz="2400" dirty="0" err="1"/>
              <a:t>categorical_cols</a:t>
            </a:r>
            <a:r>
              <a:rPr lang="en-US" sz="2400" dirty="0"/>
              <a:t>:</a:t>
            </a:r>
          </a:p>
          <a:p>
            <a:pPr marL="0" indent="0">
              <a:buNone/>
            </a:pPr>
            <a:r>
              <a:rPr lang="en-US" sz="2400" dirty="0"/>
              <a:t>data[col] = </a:t>
            </a:r>
            <a:r>
              <a:rPr lang="en-US" sz="2400" dirty="0" err="1"/>
              <a:t>label_encoder.fit_transform</a:t>
            </a:r>
            <a:r>
              <a:rPr lang="en-US" sz="2400" dirty="0"/>
              <a:t>(data[col])</a:t>
            </a:r>
          </a:p>
        </p:txBody>
      </p:sp>
    </p:spTree>
    <p:extLst>
      <p:ext uri="{BB962C8B-B14F-4D97-AF65-F5344CB8AC3E}">
        <p14:creationId xmlns:p14="http://schemas.microsoft.com/office/powerpoint/2010/main" val="331787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69AE27-8FCD-6951-0C72-5340FA859352}"/>
              </a:ext>
            </a:extLst>
          </p:cNvPr>
          <p:cNvSpPr>
            <a:spLocks noGrp="1"/>
          </p:cNvSpPr>
          <p:nvPr>
            <p:ph idx="1"/>
          </p:nvPr>
        </p:nvSpPr>
        <p:spPr>
          <a:xfrm>
            <a:off x="1451579" y="373530"/>
            <a:ext cx="9603275" cy="5092816"/>
          </a:xfrm>
        </p:spPr>
        <p:txBody>
          <a:bodyPr>
            <a:normAutofit/>
          </a:bodyPr>
          <a:lstStyle/>
          <a:p>
            <a:pPr marL="0" indent="0">
              <a:buNone/>
            </a:pPr>
            <a:r>
              <a:rPr lang="en-US" sz="2400" dirty="0"/>
              <a:t># Split Data into Features (X) and Target (y)</a:t>
            </a:r>
          </a:p>
          <a:p>
            <a:pPr marL="0" indent="0">
              <a:buNone/>
            </a:pPr>
            <a:r>
              <a:rPr lang="en-US" sz="2400" dirty="0"/>
              <a:t>X = </a:t>
            </a:r>
            <a:r>
              <a:rPr lang="en-US" sz="2400" dirty="0" err="1"/>
              <a:t>data.drop</a:t>
            </a:r>
            <a:r>
              <a:rPr lang="en-US" sz="2400" dirty="0"/>
              <a:t>(columns=['Price']) # Features</a:t>
            </a:r>
          </a:p>
          <a:p>
            <a:pPr marL="0" indent="0">
              <a:buNone/>
            </a:pPr>
            <a:r>
              <a:rPr lang="en-US" sz="2400" dirty="0"/>
              <a:t>y = data['Price'] # Target</a:t>
            </a:r>
          </a:p>
          <a:p>
            <a:pPr marL="0" indent="0">
              <a:buNone/>
            </a:pPr>
            <a:r>
              <a:rPr lang="en-US" sz="2400" dirty="0"/>
              <a:t># Normalize the Data</a:t>
            </a:r>
          </a:p>
          <a:p>
            <a:pPr marL="0" indent="0">
              <a:buNone/>
            </a:pPr>
            <a:r>
              <a:rPr lang="en-US" sz="2400" dirty="0" err="1"/>
              <a:t>scaler</a:t>
            </a:r>
            <a:r>
              <a:rPr lang="en-US" sz="2400" dirty="0"/>
              <a:t> = </a:t>
            </a:r>
            <a:r>
              <a:rPr lang="en-US" sz="2400" dirty="0" err="1"/>
              <a:t>StandardScaler</a:t>
            </a:r>
            <a:r>
              <a:rPr lang="en-US" sz="2400" dirty="0"/>
              <a:t>()</a:t>
            </a:r>
          </a:p>
          <a:p>
            <a:pPr marL="0" indent="0">
              <a:buNone/>
            </a:pPr>
            <a:r>
              <a:rPr lang="en-US" sz="2400" dirty="0" err="1"/>
              <a:t>X_scaled</a:t>
            </a:r>
            <a:r>
              <a:rPr lang="en-US" sz="2400" dirty="0"/>
              <a:t> = </a:t>
            </a:r>
            <a:r>
              <a:rPr lang="en-US" sz="2400" dirty="0" err="1"/>
              <a:t>scaler.fit_transform</a:t>
            </a:r>
            <a:r>
              <a:rPr lang="en-US" sz="2400" dirty="0"/>
              <a:t>(X)</a:t>
            </a:r>
          </a:p>
          <a:p>
            <a:pPr marL="0" indent="0">
              <a:buNone/>
            </a:pPr>
            <a:r>
              <a:rPr lang="en-US" sz="2400" dirty="0"/>
              <a:t># Split data into training and testing sets (adjust </a:t>
            </a:r>
            <a:r>
              <a:rPr lang="en-US" sz="2400" dirty="0" err="1"/>
              <a:t>test_size</a:t>
            </a:r>
            <a:r>
              <a:rPr lang="en-US" sz="2400" dirty="0"/>
              <a:t> as needed)</a:t>
            </a:r>
          </a:p>
          <a:p>
            <a:pPr marL="0" indent="0">
              <a:buNone/>
            </a:pPr>
            <a:r>
              <a:rPr lang="en-US" sz="2400" dirty="0" err="1"/>
              <a:t>X_train</a:t>
            </a:r>
            <a:r>
              <a:rPr lang="en-US" sz="2400" dirty="0"/>
              <a:t>, </a:t>
            </a:r>
            <a:r>
              <a:rPr lang="en-US" sz="2400" dirty="0" err="1"/>
              <a:t>X_test</a:t>
            </a:r>
            <a:r>
              <a:rPr lang="en-US" sz="2400" dirty="0"/>
              <a:t>, </a:t>
            </a:r>
            <a:r>
              <a:rPr lang="en-US" sz="2400" dirty="0" err="1"/>
              <a:t>y_train</a:t>
            </a:r>
            <a:r>
              <a:rPr lang="en-US" sz="2400" dirty="0"/>
              <a:t>, </a:t>
            </a:r>
            <a:r>
              <a:rPr lang="en-US" sz="2400" dirty="0" err="1"/>
              <a:t>y_test</a:t>
            </a:r>
            <a:r>
              <a:rPr lang="en-US" sz="2400" dirty="0"/>
              <a:t> = </a:t>
            </a:r>
            <a:r>
              <a:rPr lang="en-US" sz="2400" dirty="0" err="1"/>
              <a:t>train_test_split</a:t>
            </a:r>
            <a:r>
              <a:rPr lang="en-US" sz="2400" dirty="0"/>
              <a:t>(</a:t>
            </a:r>
            <a:r>
              <a:rPr lang="en-US" sz="2400" dirty="0" err="1"/>
              <a:t>X_scaled</a:t>
            </a:r>
            <a:r>
              <a:rPr lang="en-US" sz="2400" dirty="0"/>
              <a:t>, y,</a:t>
            </a:r>
          </a:p>
          <a:p>
            <a:pPr marL="0" indent="0">
              <a:buNone/>
            </a:pPr>
            <a:r>
              <a:rPr lang="en-US" sz="2400" dirty="0" err="1"/>
              <a:t>test_size</a:t>
            </a:r>
            <a:r>
              <a:rPr lang="en-US" sz="2400" dirty="0"/>
              <a:t>=0.2, </a:t>
            </a:r>
            <a:r>
              <a:rPr lang="en-US" sz="2400" dirty="0" err="1"/>
              <a:t>random_state</a:t>
            </a:r>
            <a:r>
              <a:rPr lang="en-US" sz="2400" dirty="0"/>
              <a:t>=42)</a:t>
            </a:r>
          </a:p>
        </p:txBody>
      </p:sp>
    </p:spTree>
    <p:extLst>
      <p:ext uri="{BB962C8B-B14F-4D97-AF65-F5344CB8AC3E}">
        <p14:creationId xmlns:p14="http://schemas.microsoft.com/office/powerpoint/2010/main" val="100239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088A7-C669-71F7-D8F7-DA45A293F718}"/>
              </a:ext>
            </a:extLst>
          </p:cNvPr>
          <p:cNvSpPr>
            <a:spLocks noGrp="1"/>
          </p:cNvSpPr>
          <p:nvPr>
            <p:ph idx="1"/>
          </p:nvPr>
        </p:nvSpPr>
        <p:spPr/>
        <p:txBody>
          <a:bodyPr>
            <a:normAutofit/>
          </a:bodyPr>
          <a:lstStyle/>
          <a:p>
            <a:pPr marL="0" indent="0">
              <a:buNone/>
            </a:pPr>
            <a:r>
              <a:rPr lang="en-US" sz="2400" dirty="0"/>
              <a:t># Display the preprocessed data</a:t>
            </a:r>
          </a:p>
          <a:p>
            <a:pPr marL="0" indent="0">
              <a:buNone/>
            </a:pPr>
            <a:r>
              <a:rPr lang="en-US" sz="2400" dirty="0"/>
              <a:t>print("\</a:t>
            </a:r>
            <a:r>
              <a:rPr lang="en-US" sz="2400" dirty="0" err="1"/>
              <a:t>nPreprocessed</a:t>
            </a:r>
            <a:r>
              <a:rPr lang="en-US" sz="2400" dirty="0"/>
              <a:t> Data:")</a:t>
            </a:r>
          </a:p>
          <a:p>
            <a:pPr marL="0" indent="0">
              <a:buNone/>
            </a:pPr>
            <a:r>
              <a:rPr lang="en-US" sz="2400" dirty="0"/>
              <a:t>print(</a:t>
            </a:r>
            <a:r>
              <a:rPr lang="en-US" sz="2400" dirty="0" err="1"/>
              <a:t>X_train</a:t>
            </a:r>
            <a:r>
              <a:rPr lang="en-US" sz="2400" dirty="0"/>
              <a:t>[:5]) # Display first 5 rows of preprocessed features</a:t>
            </a:r>
          </a:p>
          <a:p>
            <a:pPr marL="0" indent="0">
              <a:buNone/>
            </a:pPr>
            <a:r>
              <a:rPr lang="en-US" sz="2400" dirty="0"/>
              <a:t>print(</a:t>
            </a:r>
            <a:r>
              <a:rPr lang="en-US" sz="2400" dirty="0" err="1"/>
              <a:t>y_train</a:t>
            </a:r>
            <a:r>
              <a:rPr lang="en-US" sz="2400" dirty="0"/>
              <a:t>[:5]) # Display first 5 rows of target values</a:t>
            </a:r>
          </a:p>
        </p:txBody>
      </p:sp>
    </p:spTree>
    <p:extLst>
      <p:ext uri="{BB962C8B-B14F-4D97-AF65-F5344CB8AC3E}">
        <p14:creationId xmlns:p14="http://schemas.microsoft.com/office/powerpoint/2010/main" val="3497114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AF1E-B5DA-E42E-391C-23A15203760D}"/>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29DC644A-9B85-CDEF-F355-9E552D6A9A18}"/>
              </a:ext>
            </a:extLst>
          </p:cNvPr>
          <p:cNvSpPr>
            <a:spLocks noGrp="1"/>
          </p:cNvSpPr>
          <p:nvPr>
            <p:ph idx="1"/>
          </p:nvPr>
        </p:nvSpPr>
        <p:spPr/>
        <p:txBody>
          <a:bodyPr>
            <a:normAutofit fontScale="40000" lnSpcReduction="20000"/>
          </a:bodyPr>
          <a:lstStyle/>
          <a:p>
            <a:pPr marL="0" indent="0">
              <a:buNone/>
            </a:pPr>
            <a:r>
              <a:rPr lang="en-US" sz="2400" dirty="0"/>
              <a:t>Dataset Preview:</a:t>
            </a:r>
          </a:p>
          <a:p>
            <a:pPr marL="0" indent="0">
              <a:buNone/>
            </a:pPr>
            <a:r>
              <a:rPr lang="en-US" sz="2400" dirty="0"/>
              <a:t>Avg. Area Income Avg. Area House Age Avg. Area Number of </a:t>
            </a:r>
            <a:r>
              <a:rPr lang="en-US" sz="2400" dirty="0" err="1"/>
              <a:t>Roo</a:t>
            </a:r>
            <a:endParaRPr lang="en-US" sz="2400" dirty="0"/>
          </a:p>
          <a:p>
            <a:pPr marL="0" indent="0">
              <a:buNone/>
            </a:pPr>
            <a:r>
              <a:rPr lang="en-US" sz="2400" dirty="0" err="1"/>
              <a:t>ms</a:t>
            </a:r>
            <a:r>
              <a:rPr lang="en-US" sz="2400" dirty="0"/>
              <a:t> \</a:t>
            </a:r>
          </a:p>
          <a:p>
            <a:pPr marL="0" indent="0">
              <a:buNone/>
            </a:pPr>
            <a:r>
              <a:rPr lang="en-US" sz="2400" dirty="0"/>
              <a:t>0 79545.458574 5.682861 7.009188</a:t>
            </a:r>
          </a:p>
          <a:p>
            <a:pPr marL="0" indent="0">
              <a:buNone/>
            </a:pPr>
            <a:r>
              <a:rPr lang="en-US" sz="2400" dirty="0"/>
              <a:t>1 79248.642455 6.002900 6.730821</a:t>
            </a:r>
          </a:p>
          <a:p>
            <a:pPr marL="0" indent="0">
              <a:buNone/>
            </a:pPr>
            <a:r>
              <a:rPr lang="en-US" sz="2400" dirty="0"/>
              <a:t>2 61287.067179 5.865890 8.512727</a:t>
            </a:r>
          </a:p>
          <a:p>
            <a:pPr marL="0" indent="0">
              <a:buNone/>
            </a:pPr>
            <a:r>
              <a:rPr lang="en-US" sz="2400" dirty="0"/>
              <a:t>3 63345.240046 7.188236 5.586729</a:t>
            </a:r>
          </a:p>
          <a:p>
            <a:pPr marL="0" indent="0">
              <a:buNone/>
            </a:pPr>
            <a:r>
              <a:rPr lang="en-US" sz="2400" dirty="0"/>
              <a:t>4 59982.197226 5.040555 7.839388</a:t>
            </a:r>
          </a:p>
          <a:p>
            <a:pPr marL="0" indent="0">
              <a:buNone/>
            </a:pPr>
            <a:r>
              <a:rPr lang="en-US" sz="2400" dirty="0"/>
              <a:t>Avg. Area Number of Bedrooms Area Population Price \</a:t>
            </a:r>
          </a:p>
          <a:p>
            <a:pPr marL="0" indent="0">
              <a:buNone/>
            </a:pPr>
            <a:r>
              <a:rPr lang="en-US" sz="2400" dirty="0"/>
              <a:t>0 4.09 23086.800503 1.059034e+06</a:t>
            </a:r>
          </a:p>
          <a:p>
            <a:pPr marL="0" indent="0">
              <a:buNone/>
            </a:pPr>
            <a:r>
              <a:rPr lang="en-US" sz="2400" dirty="0"/>
              <a:t>1 3.09 40173.072174 1.505891e+06</a:t>
            </a:r>
          </a:p>
          <a:p>
            <a:pPr marL="0" indent="0">
              <a:buNone/>
            </a:pPr>
            <a:r>
              <a:rPr lang="en-US" sz="2400" dirty="0"/>
              <a:t>2 5.13 36882.159400 1.058988e+06</a:t>
            </a:r>
          </a:p>
        </p:txBody>
      </p:sp>
    </p:spTree>
    <p:extLst>
      <p:ext uri="{BB962C8B-B14F-4D97-AF65-F5344CB8AC3E}">
        <p14:creationId xmlns:p14="http://schemas.microsoft.com/office/powerpoint/2010/main" val="250446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7CFB-6C6A-CAF1-D158-BBDA27BD1930}"/>
              </a:ext>
            </a:extLst>
          </p:cNvPr>
          <p:cNvSpPr>
            <a:spLocks noGrp="1"/>
          </p:cNvSpPr>
          <p:nvPr>
            <p:ph type="title"/>
          </p:nvPr>
        </p:nvSpPr>
        <p:spPr/>
        <p:txBody>
          <a:bodyPr/>
          <a:lstStyle/>
          <a:p>
            <a:r>
              <a:rPr lang="en-US" dirty="0"/>
              <a:t>House Price Prediction</a:t>
            </a:r>
          </a:p>
        </p:txBody>
      </p:sp>
      <p:sp>
        <p:nvSpPr>
          <p:cNvPr id="3" name="Content Placeholder 2">
            <a:extLst>
              <a:ext uri="{FF2B5EF4-FFF2-40B4-BE49-F238E27FC236}">
                <a16:creationId xmlns:a16="http://schemas.microsoft.com/office/drawing/2014/main" id="{3748835B-1BE6-4249-1A80-46C214CE96D4}"/>
              </a:ext>
            </a:extLst>
          </p:cNvPr>
          <p:cNvSpPr>
            <a:spLocks noGrp="1"/>
          </p:cNvSpPr>
          <p:nvPr>
            <p:ph idx="1"/>
          </p:nvPr>
        </p:nvSpPr>
        <p:spPr/>
        <p:txBody>
          <a:bodyPr>
            <a:normAutofit fontScale="92500" lnSpcReduction="10000"/>
          </a:bodyPr>
          <a:lstStyle/>
          <a:p>
            <a:pPr marL="0" indent="0">
              <a:buNone/>
            </a:pPr>
            <a:r>
              <a:rPr lang="en-US" sz="2800" dirty="0"/>
              <a:t>Introduction:</a:t>
            </a:r>
          </a:p>
          <a:p>
            <a:r>
              <a:rPr lang="en-US" sz="2400" dirty="0"/>
              <a:t>The real estate market is a dynamic and complex arena, where property values can fluctuate significantly due to a multitude of factors. For both homebuyers and sellers, accurately determining the fair market value of a property is of paramount importance.</a:t>
            </a:r>
          </a:p>
          <a:p>
            <a:r>
              <a:rPr lang="en-US" sz="2400" dirty="0"/>
              <a:t> In this era of technological advancement, machine learning has emerged as a game-changing tool in the realm of real estate. One of its most compelling applications is predicting house prices with remarkable accuracy.</a:t>
            </a:r>
          </a:p>
        </p:txBody>
      </p:sp>
    </p:spTree>
    <p:extLst>
      <p:ext uri="{BB962C8B-B14F-4D97-AF65-F5344CB8AC3E}">
        <p14:creationId xmlns:p14="http://schemas.microsoft.com/office/powerpoint/2010/main" val="3828980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BBEB5-3F3F-F041-7817-A1BC913477F1}"/>
              </a:ext>
            </a:extLst>
          </p:cNvPr>
          <p:cNvSpPr>
            <a:spLocks noGrp="1"/>
          </p:cNvSpPr>
          <p:nvPr>
            <p:ph idx="1"/>
          </p:nvPr>
        </p:nvSpPr>
        <p:spPr/>
        <p:txBody>
          <a:bodyPr>
            <a:normAutofit fontScale="85000" lnSpcReduction="20000"/>
          </a:bodyPr>
          <a:lstStyle/>
          <a:p>
            <a:pPr marL="0" indent="0">
              <a:buNone/>
            </a:pPr>
            <a:r>
              <a:rPr lang="en-US" sz="2400" dirty="0"/>
              <a:t>3 3.26 34310.242831 1.260617e+06</a:t>
            </a:r>
          </a:p>
          <a:p>
            <a:pPr marL="0" indent="0">
              <a:buNone/>
            </a:pPr>
            <a:r>
              <a:rPr lang="en-US" sz="2400" dirty="0"/>
              <a:t>4 4.23 26354.109472 6.309435e+05</a:t>
            </a:r>
          </a:p>
          <a:p>
            <a:pPr marL="0" indent="0">
              <a:buNone/>
            </a:pPr>
            <a:r>
              <a:rPr lang="en-US" sz="2400" dirty="0"/>
              <a:t>Address</a:t>
            </a:r>
          </a:p>
          <a:p>
            <a:pPr marL="0" indent="0">
              <a:buNone/>
            </a:pPr>
            <a:r>
              <a:rPr lang="en-US" sz="2400" dirty="0"/>
              <a:t>0 208 Michael Ferry Apt. 674\</a:t>
            </a:r>
            <a:r>
              <a:rPr lang="en-US" sz="2400" dirty="0" err="1"/>
              <a:t>nLaurabury</a:t>
            </a:r>
            <a:r>
              <a:rPr lang="en-US" sz="2400" dirty="0"/>
              <a:t>, NE 3701...</a:t>
            </a:r>
          </a:p>
          <a:p>
            <a:pPr marL="0" indent="0">
              <a:buNone/>
            </a:pPr>
            <a:r>
              <a:rPr lang="en-US" sz="2400" dirty="0"/>
              <a:t>1 188 Johnson Views Suite 079\</a:t>
            </a:r>
            <a:r>
              <a:rPr lang="en-US" sz="2400" dirty="0" err="1"/>
              <a:t>nLake</a:t>
            </a:r>
            <a:r>
              <a:rPr lang="en-US" sz="2400" dirty="0"/>
              <a:t> Kathleen, CA...</a:t>
            </a:r>
          </a:p>
          <a:p>
            <a:pPr marL="0" indent="0">
              <a:buNone/>
            </a:pPr>
            <a:r>
              <a:rPr lang="en-US" sz="2400" dirty="0"/>
              <a:t>2 9127 Elizabeth </a:t>
            </a:r>
            <a:r>
              <a:rPr lang="en-US" sz="2400" dirty="0" err="1"/>
              <a:t>Stravenue</a:t>
            </a:r>
            <a:r>
              <a:rPr lang="en-US" sz="2400" dirty="0"/>
              <a:t>\</a:t>
            </a:r>
            <a:r>
              <a:rPr lang="en-US" sz="2400" dirty="0" err="1"/>
              <a:t>nDanieltown</a:t>
            </a:r>
            <a:r>
              <a:rPr lang="en-US" sz="2400" dirty="0"/>
              <a:t>, WI 06482...</a:t>
            </a:r>
          </a:p>
          <a:p>
            <a:pPr marL="0" indent="0">
              <a:buNone/>
            </a:pPr>
            <a:r>
              <a:rPr lang="en-US" sz="2400" dirty="0"/>
              <a:t>3 USS Barnett\</a:t>
            </a:r>
            <a:r>
              <a:rPr lang="en-US" sz="2400" dirty="0" err="1"/>
              <a:t>nFPO</a:t>
            </a:r>
            <a:r>
              <a:rPr lang="en-US" sz="2400" dirty="0"/>
              <a:t> AP 44820</a:t>
            </a:r>
          </a:p>
          <a:p>
            <a:pPr marL="0" indent="0">
              <a:buNone/>
            </a:pPr>
            <a:r>
              <a:rPr lang="en-US" sz="2400" dirty="0"/>
              <a:t>4 USNS Raymond\</a:t>
            </a:r>
            <a:r>
              <a:rPr lang="en-US" sz="2400" dirty="0" err="1"/>
              <a:t>nFPO</a:t>
            </a:r>
            <a:r>
              <a:rPr lang="en-US" sz="2400" dirty="0"/>
              <a:t> AE 09386</a:t>
            </a:r>
          </a:p>
        </p:txBody>
      </p:sp>
    </p:spTree>
    <p:extLst>
      <p:ext uri="{BB962C8B-B14F-4D97-AF65-F5344CB8AC3E}">
        <p14:creationId xmlns:p14="http://schemas.microsoft.com/office/powerpoint/2010/main" val="206954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C3EF-55A6-7D16-693B-EE0E08F28ADE}"/>
              </a:ext>
            </a:extLst>
          </p:cNvPr>
          <p:cNvSpPr>
            <a:spLocks noGrp="1"/>
          </p:cNvSpPr>
          <p:nvPr>
            <p:ph type="title"/>
          </p:nvPr>
        </p:nvSpPr>
        <p:spPr/>
        <p:txBody>
          <a:bodyPr/>
          <a:lstStyle/>
          <a:p>
            <a:r>
              <a:rPr lang="en-US" dirty="0"/>
              <a:t>Preprocessed Data:</a:t>
            </a:r>
          </a:p>
        </p:txBody>
      </p:sp>
      <p:sp>
        <p:nvSpPr>
          <p:cNvPr id="3" name="Content Placeholder 2">
            <a:extLst>
              <a:ext uri="{FF2B5EF4-FFF2-40B4-BE49-F238E27FC236}">
                <a16:creationId xmlns:a16="http://schemas.microsoft.com/office/drawing/2014/main" id="{D7687362-A8D2-A972-9ED0-E06E2FC1C52A}"/>
              </a:ext>
            </a:extLst>
          </p:cNvPr>
          <p:cNvSpPr>
            <a:spLocks noGrp="1"/>
          </p:cNvSpPr>
          <p:nvPr>
            <p:ph idx="1"/>
          </p:nvPr>
        </p:nvSpPr>
        <p:spPr/>
        <p:txBody>
          <a:bodyPr>
            <a:normAutofit fontScale="40000" lnSpcReduction="20000"/>
          </a:bodyPr>
          <a:lstStyle/>
          <a:p>
            <a:pPr marL="0" indent="0">
              <a:buNone/>
            </a:pPr>
            <a:r>
              <a:rPr lang="en-US" sz="2400" dirty="0"/>
              <a:t>[[-0.19105816 -0.13226994 -0.13969293 0.12047677 -0.83757985 -1.0</a:t>
            </a:r>
          </a:p>
          <a:p>
            <a:pPr marL="0" indent="0">
              <a:buNone/>
            </a:pPr>
            <a:r>
              <a:rPr lang="en-US" sz="2400" dirty="0"/>
              <a:t>0562872]</a:t>
            </a:r>
          </a:p>
          <a:p>
            <a:pPr marL="0" indent="0">
              <a:buNone/>
            </a:pPr>
            <a:r>
              <a:rPr lang="en-US" sz="2400" dirty="0"/>
              <a:t>[-1.39450169 0.42786736 0.79541275 -0.55212509 1.15729018 1.61</a:t>
            </a:r>
          </a:p>
          <a:p>
            <a:pPr marL="0" indent="0">
              <a:buNone/>
            </a:pPr>
            <a:r>
              <a:rPr lang="en-US" sz="2400" dirty="0"/>
              <a:t>946754]</a:t>
            </a:r>
          </a:p>
          <a:p>
            <a:pPr marL="0" indent="0">
              <a:buNone/>
            </a:pPr>
            <a:r>
              <a:rPr lang="en-US" sz="2400" dirty="0"/>
              <a:t>[-0.35137865 0.46394489 1.70199509 0.03133676 -0.32671213 1.63</a:t>
            </a:r>
          </a:p>
          <a:p>
            <a:pPr marL="0" indent="0">
              <a:buNone/>
            </a:pPr>
            <a:r>
              <a:rPr lang="en-US" sz="2400" dirty="0"/>
              <a:t>886651]</a:t>
            </a:r>
          </a:p>
          <a:p>
            <a:pPr marL="0" indent="0">
              <a:buNone/>
            </a:pPr>
            <a:r>
              <a:rPr lang="en-US" sz="2400" dirty="0"/>
              <a:t>[-0.13944143 0.1104872 0.22289331 -0.75471601 -0.90401197 -1.54</a:t>
            </a:r>
          </a:p>
          <a:p>
            <a:pPr marL="0" indent="0">
              <a:buNone/>
            </a:pPr>
            <a:r>
              <a:rPr lang="en-US" sz="2400" dirty="0"/>
              <a:t>810704]</a:t>
            </a:r>
          </a:p>
          <a:p>
            <a:pPr marL="0" indent="0">
              <a:buNone/>
            </a:pPr>
            <a:r>
              <a:rPr lang="en-US" sz="2400" dirty="0"/>
              <a:t>[ 0.62516685 2.20969666 0.42984356 -0.45488144 0.12566216 0.98</a:t>
            </a:r>
          </a:p>
          <a:p>
            <a:pPr marL="0" indent="0">
              <a:buNone/>
            </a:pPr>
            <a:r>
              <a:rPr lang="en-US" sz="2400" dirty="0"/>
              <a:t>830821]]</a:t>
            </a:r>
          </a:p>
          <a:p>
            <a:pPr marL="0" indent="0">
              <a:buNone/>
            </a:pPr>
            <a:r>
              <a:rPr lang="en-US" sz="2400" dirty="0"/>
              <a:t>4227 1.094880e+06</a:t>
            </a:r>
          </a:p>
          <a:p>
            <a:pPr marL="0" indent="0">
              <a:buNone/>
            </a:pPr>
            <a:r>
              <a:rPr lang="en-US" sz="2400" dirty="0"/>
              <a:t>4676 1.300389e+06</a:t>
            </a:r>
          </a:p>
        </p:txBody>
      </p:sp>
    </p:spTree>
    <p:extLst>
      <p:ext uri="{BB962C8B-B14F-4D97-AF65-F5344CB8AC3E}">
        <p14:creationId xmlns:p14="http://schemas.microsoft.com/office/powerpoint/2010/main" val="2661678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C3291-52A6-B310-8BA6-5406D964E0B7}"/>
              </a:ext>
            </a:extLst>
          </p:cNvPr>
          <p:cNvSpPr>
            <a:spLocks noGrp="1"/>
          </p:cNvSpPr>
          <p:nvPr>
            <p:ph idx="1"/>
          </p:nvPr>
        </p:nvSpPr>
        <p:spPr/>
        <p:txBody>
          <a:bodyPr>
            <a:normAutofit/>
          </a:bodyPr>
          <a:lstStyle/>
          <a:p>
            <a:pPr marL="0" indent="0">
              <a:buNone/>
            </a:pPr>
            <a:r>
              <a:rPr lang="en-US" sz="2400" dirty="0"/>
              <a:t>800 1.382172e+06</a:t>
            </a:r>
          </a:p>
          <a:p>
            <a:pPr marL="0" indent="0">
              <a:buNone/>
            </a:pPr>
            <a:r>
              <a:rPr lang="en-US" sz="2400" dirty="0"/>
              <a:t>3671 1.027428e+06</a:t>
            </a:r>
          </a:p>
          <a:p>
            <a:pPr marL="0" indent="0">
              <a:buNone/>
            </a:pPr>
            <a:r>
              <a:rPr lang="en-US" sz="2400" dirty="0"/>
              <a:t>4193 1.562887e+06</a:t>
            </a:r>
          </a:p>
          <a:p>
            <a:pPr marL="0" indent="0">
              <a:buNone/>
            </a:pPr>
            <a:r>
              <a:rPr lang="en-US" sz="2400" dirty="0"/>
              <a:t>Name: Price, </a:t>
            </a:r>
            <a:r>
              <a:rPr lang="en-US" sz="2400" dirty="0" err="1"/>
              <a:t>dtype</a:t>
            </a:r>
            <a:r>
              <a:rPr lang="en-US" sz="2400" dirty="0"/>
              <a:t>: float64</a:t>
            </a:r>
          </a:p>
        </p:txBody>
      </p:sp>
    </p:spTree>
    <p:extLst>
      <p:ext uri="{BB962C8B-B14F-4D97-AF65-F5344CB8AC3E}">
        <p14:creationId xmlns:p14="http://schemas.microsoft.com/office/powerpoint/2010/main" val="4193700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867C4-0BE6-3246-DB5B-D23285FA50A7}"/>
              </a:ext>
            </a:extLst>
          </p:cNvPr>
          <p:cNvSpPr>
            <a:spLocks noGrp="1"/>
          </p:cNvSpPr>
          <p:nvPr>
            <p:ph idx="1"/>
          </p:nvPr>
        </p:nvSpPr>
        <p:spPr>
          <a:xfrm>
            <a:off x="1451579" y="429560"/>
            <a:ext cx="9603275" cy="5036786"/>
          </a:xfrm>
        </p:spPr>
        <p:txBody>
          <a:bodyPr>
            <a:normAutofit/>
          </a:bodyPr>
          <a:lstStyle/>
          <a:p>
            <a:pPr marL="0" indent="0">
              <a:buNone/>
            </a:pPr>
            <a:r>
              <a:rPr lang="en-US" sz="2800" dirty="0"/>
              <a:t>3.Feature Engineering:</a:t>
            </a:r>
          </a:p>
          <a:p>
            <a:pPr marL="0" indent="0">
              <a:buNone/>
            </a:pPr>
            <a:r>
              <a:rPr lang="en-US" sz="2400" dirty="0"/>
              <a:t>Create new features or transform existing ones to extract more valuable information. For example, you can calculate the distance to the nearest public transportation, or create a feature for the overall condition of the house</a:t>
            </a:r>
          </a:p>
          <a:p>
            <a:pPr marL="0" indent="0">
              <a:buNone/>
            </a:pPr>
            <a:r>
              <a:rPr lang="en-US" sz="2800" dirty="0"/>
              <a:t>4.Model Selection:</a:t>
            </a:r>
          </a:p>
          <a:p>
            <a:pPr marL="0" indent="0">
              <a:buNone/>
            </a:pPr>
            <a:r>
              <a:rPr lang="en-US" sz="2400" dirty="0"/>
              <a:t>Choose the appropriate machine learning model for the </a:t>
            </a:r>
            <a:r>
              <a:rPr lang="en-US" sz="2400" dirty="0" err="1"/>
              <a:t>task.Common</a:t>
            </a:r>
            <a:r>
              <a:rPr lang="en-US" sz="2400" dirty="0"/>
              <a:t> models for regression problems like house price prediction include Linear Regression, Decision Trees, Random Forest, Gradient Boosting, and Neural Networks.</a:t>
            </a:r>
          </a:p>
        </p:txBody>
      </p:sp>
    </p:spTree>
    <p:extLst>
      <p:ext uri="{BB962C8B-B14F-4D97-AF65-F5344CB8AC3E}">
        <p14:creationId xmlns:p14="http://schemas.microsoft.com/office/powerpoint/2010/main" val="205437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A248C-B608-8C8F-12F5-756D3CB37931}"/>
              </a:ext>
            </a:extLst>
          </p:cNvPr>
          <p:cNvSpPr>
            <a:spLocks noGrp="1"/>
          </p:cNvSpPr>
          <p:nvPr>
            <p:ph idx="1"/>
          </p:nvPr>
        </p:nvSpPr>
        <p:spPr>
          <a:xfrm>
            <a:off x="1451579" y="317500"/>
            <a:ext cx="9603275" cy="5148845"/>
          </a:xfrm>
        </p:spPr>
        <p:txBody>
          <a:bodyPr>
            <a:normAutofit fontScale="92500"/>
          </a:bodyPr>
          <a:lstStyle/>
          <a:p>
            <a:pPr marL="0" indent="0">
              <a:buNone/>
            </a:pPr>
            <a:r>
              <a:rPr lang="en-US" sz="2800" dirty="0"/>
              <a:t>5. Training:</a:t>
            </a:r>
          </a:p>
          <a:p>
            <a:pPr marL="0" indent="0">
              <a:buNone/>
            </a:pPr>
            <a:r>
              <a:rPr lang="en-US" sz="2400" dirty="0"/>
              <a:t>Split the dataset into training and testing sets to evaluate the model's performance. Consider techniques like cross-validation to prevent overfitting.</a:t>
            </a:r>
          </a:p>
          <a:p>
            <a:pPr marL="0" indent="0">
              <a:buNone/>
            </a:pPr>
            <a:r>
              <a:rPr lang="en-US" sz="2800" dirty="0"/>
              <a:t>6. </a:t>
            </a:r>
            <a:r>
              <a:rPr lang="en-US" sz="2800" dirty="0" err="1"/>
              <a:t>Hyperparameter</a:t>
            </a:r>
            <a:r>
              <a:rPr lang="en-US" sz="2800" dirty="0"/>
              <a:t> Tuning:</a:t>
            </a:r>
          </a:p>
          <a:p>
            <a:pPr marL="0" indent="0">
              <a:buNone/>
            </a:pPr>
            <a:r>
              <a:rPr lang="en-US" sz="2400" dirty="0"/>
              <a:t>Optimize the model's </a:t>
            </a:r>
            <a:r>
              <a:rPr lang="en-US" sz="2400" dirty="0" err="1"/>
              <a:t>hyperparameters</a:t>
            </a:r>
            <a:r>
              <a:rPr lang="en-US" sz="2400" dirty="0"/>
              <a:t> to improve its predictive accuracy. Techniques like grid search or random search can help with this.</a:t>
            </a:r>
          </a:p>
          <a:p>
            <a:pPr marL="0" indent="0">
              <a:buNone/>
            </a:pPr>
            <a:r>
              <a:rPr lang="en-US" sz="2800" dirty="0"/>
              <a:t>7.Evaluation Metrics:</a:t>
            </a:r>
          </a:p>
          <a:p>
            <a:pPr marL="0" indent="0">
              <a:buNone/>
            </a:pPr>
            <a:r>
              <a:rPr lang="en-US" sz="2400" dirty="0"/>
              <a:t>Select appropriate evaluation metrics for regression tasks, such as Mean Absolute Error (MAE), Mean Squared Error (MSE), or Root Mean Squared Error (RMSE). Choose the metric that aligns with the specific objectives of your project.</a:t>
            </a:r>
          </a:p>
          <a:p>
            <a:pPr marL="0" indent="0">
              <a:buNone/>
            </a:pPr>
            <a:endParaRPr lang="en-US" sz="2800" dirty="0"/>
          </a:p>
        </p:txBody>
      </p:sp>
    </p:spTree>
    <p:extLst>
      <p:ext uri="{BB962C8B-B14F-4D97-AF65-F5344CB8AC3E}">
        <p14:creationId xmlns:p14="http://schemas.microsoft.com/office/powerpoint/2010/main" val="3179465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26A3B4-F562-41EB-8650-EEB6E91023F3}"/>
              </a:ext>
            </a:extLst>
          </p:cNvPr>
          <p:cNvSpPr>
            <a:spLocks noGrp="1"/>
          </p:cNvSpPr>
          <p:nvPr>
            <p:ph idx="1"/>
          </p:nvPr>
        </p:nvSpPr>
        <p:spPr>
          <a:xfrm>
            <a:off x="1451579" y="280148"/>
            <a:ext cx="9603275" cy="5186198"/>
          </a:xfrm>
        </p:spPr>
        <p:txBody>
          <a:bodyPr>
            <a:normAutofit lnSpcReduction="10000"/>
          </a:bodyPr>
          <a:lstStyle/>
          <a:p>
            <a:pPr marL="0" indent="0">
              <a:buNone/>
            </a:pPr>
            <a:r>
              <a:rPr lang="en-US" sz="2800" dirty="0"/>
              <a:t>8.Regularization:</a:t>
            </a:r>
          </a:p>
          <a:p>
            <a:pPr marL="0" indent="0">
              <a:buNone/>
            </a:pPr>
            <a:r>
              <a:rPr lang="en-US" sz="2400" dirty="0"/>
              <a:t>Apply regularization techniques like L1 (Lasso) or L2 (Ridge) regularization to prevent overfitting.</a:t>
            </a:r>
          </a:p>
          <a:p>
            <a:pPr marL="0" indent="0">
              <a:buNone/>
            </a:pPr>
            <a:r>
              <a:rPr lang="en-US" sz="2800" dirty="0"/>
              <a:t>9.Feature Selection:</a:t>
            </a:r>
          </a:p>
          <a:p>
            <a:pPr marL="0" indent="0">
              <a:buNone/>
            </a:pPr>
            <a:r>
              <a:rPr lang="en-US" sz="2400" dirty="0"/>
              <a:t>Use techniques like feature importance scores or recursive feature elimination to identify the most relevant features for the prediction</a:t>
            </a:r>
          </a:p>
          <a:p>
            <a:pPr marL="0" indent="0">
              <a:buNone/>
            </a:pPr>
            <a:r>
              <a:rPr lang="en-US" sz="2800" dirty="0"/>
              <a:t>10. Interpretability:</a:t>
            </a:r>
          </a:p>
          <a:p>
            <a:pPr marL="0" indent="0">
              <a:buNone/>
            </a:pPr>
            <a:r>
              <a:rPr lang="en-US" sz="2400" dirty="0"/>
              <a:t>Ensure that the model's predictions are interpretable and explainable. This is especially important for real estate applications where stakeholders want to understand the factors affecting predictions.</a:t>
            </a:r>
          </a:p>
        </p:txBody>
      </p:sp>
    </p:spTree>
    <p:extLst>
      <p:ext uri="{BB962C8B-B14F-4D97-AF65-F5344CB8AC3E}">
        <p14:creationId xmlns:p14="http://schemas.microsoft.com/office/powerpoint/2010/main" val="2236029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38850-10DF-8DAE-2264-A72CA57F8A0A}"/>
              </a:ext>
            </a:extLst>
          </p:cNvPr>
          <p:cNvSpPr>
            <a:spLocks noGrp="1"/>
          </p:cNvSpPr>
          <p:nvPr>
            <p:ph idx="1"/>
          </p:nvPr>
        </p:nvSpPr>
        <p:spPr>
          <a:xfrm>
            <a:off x="1451579" y="354854"/>
            <a:ext cx="9603275" cy="5111492"/>
          </a:xfrm>
        </p:spPr>
        <p:txBody>
          <a:bodyPr>
            <a:normAutofit/>
          </a:bodyPr>
          <a:lstStyle/>
          <a:p>
            <a:pPr marL="0" indent="0">
              <a:buNone/>
            </a:pPr>
            <a:r>
              <a:rPr lang="en-US" sz="2800" dirty="0"/>
              <a:t>11. Deployment:</a:t>
            </a:r>
          </a:p>
          <a:p>
            <a:pPr marL="0" indent="0">
              <a:buNone/>
            </a:pPr>
            <a:r>
              <a:rPr lang="en-US" sz="2400" dirty="0"/>
              <a:t>Develop a user-friendly interface or API for end-users to input property details and receive price predictions.</a:t>
            </a:r>
          </a:p>
          <a:p>
            <a:pPr marL="0" indent="0">
              <a:buNone/>
            </a:pPr>
            <a:r>
              <a:rPr lang="en-US" sz="2800" dirty="0"/>
              <a:t>12. Continuous Improvement:</a:t>
            </a:r>
          </a:p>
          <a:p>
            <a:pPr marL="0" indent="0">
              <a:buNone/>
            </a:pPr>
            <a:r>
              <a:rPr lang="en-US" sz="2400" dirty="0"/>
              <a:t>Implement a feedback loop for continuous model improvement based on user feedback and new data.</a:t>
            </a:r>
          </a:p>
          <a:p>
            <a:pPr marL="0" indent="0">
              <a:buNone/>
            </a:pPr>
            <a:r>
              <a:rPr lang="en-US" sz="2800" dirty="0"/>
              <a:t>13. Ethical Considerations:</a:t>
            </a:r>
          </a:p>
          <a:p>
            <a:pPr marL="0" indent="0">
              <a:buNone/>
            </a:pPr>
            <a:r>
              <a:rPr lang="en-US" sz="2400" dirty="0"/>
              <a:t>Be mindful of potential biases in the data and model. Ensure fairness and transparency in your predictions.</a:t>
            </a:r>
          </a:p>
        </p:txBody>
      </p:sp>
    </p:spTree>
    <p:extLst>
      <p:ext uri="{BB962C8B-B14F-4D97-AF65-F5344CB8AC3E}">
        <p14:creationId xmlns:p14="http://schemas.microsoft.com/office/powerpoint/2010/main" val="582825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0150A-5BF5-3706-495C-F742D1833D9A}"/>
              </a:ext>
            </a:extLst>
          </p:cNvPr>
          <p:cNvSpPr>
            <a:spLocks noGrp="1"/>
          </p:cNvSpPr>
          <p:nvPr>
            <p:ph idx="1"/>
          </p:nvPr>
        </p:nvSpPr>
        <p:spPr>
          <a:xfrm>
            <a:off x="1507608" y="2054412"/>
            <a:ext cx="9603275" cy="5167521"/>
          </a:xfrm>
        </p:spPr>
        <p:txBody>
          <a:bodyPr>
            <a:normAutofit/>
          </a:bodyPr>
          <a:lstStyle/>
          <a:p>
            <a:pPr marL="0" indent="0">
              <a:buNone/>
            </a:pPr>
            <a:r>
              <a:rPr lang="en-US" sz="2800" dirty="0"/>
              <a:t>14. Monitoring and Maintenance:</a:t>
            </a:r>
          </a:p>
          <a:p>
            <a:pPr marL="0" indent="0">
              <a:buNone/>
            </a:pPr>
            <a:r>
              <a:rPr lang="en-US" sz="2400" dirty="0"/>
              <a:t>Regularly monitor the model's performance in the real world and update it as needed.</a:t>
            </a:r>
          </a:p>
          <a:p>
            <a:pPr marL="0" indent="0">
              <a:buNone/>
            </a:pPr>
            <a:r>
              <a:rPr lang="en-US" sz="2800" dirty="0"/>
              <a:t>15. Innovation:</a:t>
            </a:r>
          </a:p>
          <a:p>
            <a:pPr marL="0" indent="0">
              <a:buNone/>
            </a:pPr>
            <a:r>
              <a:rPr lang="en-US" sz="2400" dirty="0"/>
              <a:t>Consider innovative approaches such as using satellite imagery or </a:t>
            </a:r>
            <a:r>
              <a:rPr lang="en-US" sz="2400" dirty="0" err="1"/>
              <a:t>IoT</a:t>
            </a:r>
            <a:r>
              <a:rPr lang="en-US" sz="2400" dirty="0"/>
              <a:t> data for real-time property condition monitoring, or integrating natural language processing for textual property descriptions.</a:t>
            </a:r>
          </a:p>
          <a:p>
            <a:pPr marL="0" indent="0">
              <a:buNone/>
            </a:pPr>
            <a:endParaRPr lang="en-US" sz="2800" dirty="0"/>
          </a:p>
        </p:txBody>
      </p:sp>
    </p:spTree>
    <p:extLst>
      <p:ext uri="{BB962C8B-B14F-4D97-AF65-F5344CB8AC3E}">
        <p14:creationId xmlns:p14="http://schemas.microsoft.com/office/powerpoint/2010/main" val="3711280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9A86637-0BFE-6459-4D2E-289D97725D8E}"/>
              </a:ext>
            </a:extLst>
          </p:cNvPr>
          <p:cNvPicPr>
            <a:picLocks noChangeAspect="1"/>
          </p:cNvPicPr>
          <p:nvPr/>
        </p:nvPicPr>
        <p:blipFill>
          <a:blip r:embed="rId2"/>
          <a:stretch>
            <a:fillRect/>
          </a:stretch>
        </p:blipFill>
        <p:spPr>
          <a:xfrm>
            <a:off x="336177" y="261471"/>
            <a:ext cx="11448676" cy="5584264"/>
          </a:xfrm>
          <a:prstGeom prst="rect">
            <a:avLst/>
          </a:prstGeom>
        </p:spPr>
      </p:pic>
    </p:spTree>
    <p:extLst>
      <p:ext uri="{BB962C8B-B14F-4D97-AF65-F5344CB8AC3E}">
        <p14:creationId xmlns:p14="http://schemas.microsoft.com/office/powerpoint/2010/main" val="2748049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FF56-D172-2990-D49D-B6CB0353D505}"/>
              </a:ext>
            </a:extLst>
          </p:cNvPr>
          <p:cNvSpPr>
            <a:spLocks noGrp="1"/>
          </p:cNvSpPr>
          <p:nvPr>
            <p:ph type="title"/>
          </p:nvPr>
        </p:nvSpPr>
        <p:spPr/>
        <p:txBody>
          <a:bodyPr/>
          <a:lstStyle/>
          <a:p>
            <a:r>
              <a:rPr lang="en-US"/>
              <a:t>3.BUILD LOADING AND PREPROCESSING THE</a:t>
            </a:r>
            <a:br>
              <a:rPr lang="en-US"/>
            </a:br>
            <a:r>
              <a:rPr lang="en-US"/>
              <a:t>DATASET</a:t>
            </a:r>
          </a:p>
        </p:txBody>
      </p:sp>
      <p:sp>
        <p:nvSpPr>
          <p:cNvPr id="3" name="Content Placeholder 2">
            <a:extLst>
              <a:ext uri="{FF2B5EF4-FFF2-40B4-BE49-F238E27FC236}">
                <a16:creationId xmlns:a16="http://schemas.microsoft.com/office/drawing/2014/main" id="{93D3461D-6ACA-C854-CB36-F1C926FA31B7}"/>
              </a:ext>
            </a:extLst>
          </p:cNvPr>
          <p:cNvSpPr>
            <a:spLocks noGrp="1"/>
          </p:cNvSpPr>
          <p:nvPr>
            <p:ph idx="1"/>
          </p:nvPr>
        </p:nvSpPr>
        <p:spPr/>
        <p:txBody>
          <a:bodyPr>
            <a:normAutofit lnSpcReduction="10000"/>
          </a:bodyPr>
          <a:lstStyle/>
          <a:p>
            <a:pPr marL="514350" indent="-514350">
              <a:buAutoNum type="arabicPeriod"/>
            </a:pPr>
            <a:r>
              <a:rPr lang="en-US" sz="2800" dirty="0"/>
              <a:t>Data Collection:</a:t>
            </a:r>
          </a:p>
          <a:p>
            <a:pPr marL="0" indent="0">
              <a:buNone/>
            </a:pPr>
            <a:r>
              <a:rPr lang="en-US" sz="2400" dirty="0"/>
              <a:t>Obtain a dataset that contains information about houses and their corresponding prices. This dataset can be obtained from sources like real estate websites, government records, or other reliable data providers</a:t>
            </a:r>
          </a:p>
          <a:p>
            <a:pPr marL="0" indent="0">
              <a:buNone/>
            </a:pPr>
            <a:r>
              <a:rPr lang="en-US" sz="2400" dirty="0"/>
              <a:t> </a:t>
            </a:r>
            <a:r>
              <a:rPr lang="en-US" sz="2800" dirty="0"/>
              <a:t>2. Load the Dataset:</a:t>
            </a:r>
            <a:endParaRPr lang="en-US" sz="2400" dirty="0"/>
          </a:p>
          <a:p>
            <a:pPr marL="0" indent="0">
              <a:buNone/>
            </a:pPr>
            <a:r>
              <a:rPr lang="en-US" sz="2400" dirty="0"/>
              <a:t>Import relevant libraries, such as pandas for data manipulation and </a:t>
            </a:r>
            <a:r>
              <a:rPr lang="en-US" sz="2400" dirty="0" err="1"/>
              <a:t>numpy</a:t>
            </a:r>
            <a:r>
              <a:rPr lang="en-US" sz="2400" dirty="0"/>
              <a:t> for numerical operations.</a:t>
            </a:r>
          </a:p>
        </p:txBody>
      </p:sp>
    </p:spTree>
    <p:extLst>
      <p:ext uri="{BB962C8B-B14F-4D97-AF65-F5344CB8AC3E}">
        <p14:creationId xmlns:p14="http://schemas.microsoft.com/office/powerpoint/2010/main" val="265589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4B52A-AEDB-20E4-30EF-C6D49D35714A}"/>
              </a:ext>
            </a:extLst>
          </p:cNvPr>
          <p:cNvSpPr>
            <a:spLocks noGrp="1"/>
          </p:cNvSpPr>
          <p:nvPr>
            <p:ph idx="1"/>
          </p:nvPr>
        </p:nvSpPr>
        <p:spPr>
          <a:xfrm>
            <a:off x="1451579" y="2185147"/>
            <a:ext cx="9603275" cy="5055463"/>
          </a:xfrm>
        </p:spPr>
        <p:txBody>
          <a:bodyPr>
            <a:normAutofit/>
          </a:bodyPr>
          <a:lstStyle/>
          <a:p>
            <a:r>
              <a:rPr lang="en-US" sz="2400" dirty="0"/>
              <a:t>Traditional methods of property valuation, relying on factors such as location, square footage, and recent sales data, are undoubtedly useful. However, they often fall short in capturing the intricacies and nuances that drive real estate market dynamics.</a:t>
            </a:r>
          </a:p>
          <a:p>
            <a:r>
              <a:rPr lang="en-US" sz="2400" dirty="0"/>
              <a:t> Machine learning, on the other hand, has the capability to process vast volumes of data and identify patterns that human appraisers might overlook. This technology has the potential to revolutionize the way we value real estate, offering more precise and data-driven predictions.</a:t>
            </a:r>
          </a:p>
        </p:txBody>
      </p:sp>
    </p:spTree>
    <p:extLst>
      <p:ext uri="{BB962C8B-B14F-4D97-AF65-F5344CB8AC3E}">
        <p14:creationId xmlns:p14="http://schemas.microsoft.com/office/powerpoint/2010/main" val="1509400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3547-5DC6-B337-3C9A-290E262D2E56}"/>
              </a:ext>
            </a:extLst>
          </p:cNvPr>
          <p:cNvSpPr>
            <a:spLocks noGrp="1"/>
          </p:cNvSpPr>
          <p:nvPr>
            <p:ph idx="1"/>
          </p:nvPr>
        </p:nvSpPr>
        <p:spPr>
          <a:xfrm>
            <a:off x="1451579" y="317500"/>
            <a:ext cx="9603275" cy="5148845"/>
          </a:xfrm>
        </p:spPr>
        <p:txBody>
          <a:bodyPr>
            <a:normAutofit lnSpcReduction="10000"/>
          </a:bodyPr>
          <a:lstStyle/>
          <a:p>
            <a:r>
              <a:rPr lang="en-US" sz="2400" dirty="0"/>
              <a:t>Load the dataset into a pandas </a:t>
            </a:r>
            <a:r>
              <a:rPr lang="en-US" sz="2400" dirty="0" err="1"/>
              <a:t>DataFrame</a:t>
            </a:r>
            <a:r>
              <a:rPr lang="en-US" sz="2400" dirty="0"/>
              <a:t> for easy data </a:t>
            </a:r>
            <a:r>
              <a:rPr lang="en-US" sz="2400" dirty="0" err="1"/>
              <a:t>handling.You</a:t>
            </a:r>
            <a:r>
              <a:rPr lang="en-US" sz="2400" dirty="0"/>
              <a:t> can use </a:t>
            </a:r>
            <a:r>
              <a:rPr lang="en-US" sz="2400" dirty="0" err="1"/>
              <a:t>pd.read_csv</a:t>
            </a:r>
            <a:r>
              <a:rPr lang="en-US" sz="2400" dirty="0"/>
              <a:t>() for CSV files or other appropriate functions for different file formats.</a:t>
            </a:r>
          </a:p>
          <a:p>
            <a:pPr marL="0" indent="0">
              <a:buNone/>
            </a:pPr>
            <a:r>
              <a:rPr lang="en-US" sz="2800" dirty="0"/>
              <a:t>Program:</a:t>
            </a:r>
          </a:p>
          <a:p>
            <a:pPr marL="0" indent="0">
              <a:buNone/>
            </a:pPr>
            <a:r>
              <a:rPr lang="en-US" sz="2400" dirty="0"/>
              <a:t>import pandas as </a:t>
            </a:r>
            <a:r>
              <a:rPr lang="en-US" sz="2400" dirty="0" err="1"/>
              <a:t>pd</a:t>
            </a:r>
            <a:endParaRPr lang="en-US" sz="2400" dirty="0"/>
          </a:p>
          <a:p>
            <a:pPr marL="0" indent="0">
              <a:buNone/>
            </a:pPr>
            <a:r>
              <a:rPr lang="en-US" sz="2400" dirty="0"/>
              <a:t>import </a:t>
            </a:r>
            <a:r>
              <a:rPr lang="en-US" sz="2400" dirty="0" err="1"/>
              <a:t>numpy</a:t>
            </a:r>
            <a:r>
              <a:rPr lang="en-US" sz="2400" dirty="0"/>
              <a:t> as np</a:t>
            </a:r>
          </a:p>
          <a:p>
            <a:pPr marL="0" indent="0">
              <a:buNone/>
            </a:pPr>
            <a:r>
              <a:rPr lang="en-US" sz="2400" dirty="0"/>
              <a:t>import </a:t>
            </a:r>
            <a:r>
              <a:rPr lang="en-US" sz="2400" dirty="0" err="1"/>
              <a:t>seaborn</a:t>
            </a:r>
            <a:r>
              <a:rPr lang="en-US" sz="2400" dirty="0"/>
              <a:t> as </a:t>
            </a:r>
            <a:r>
              <a:rPr lang="en-US" sz="2400" dirty="0" err="1"/>
              <a:t>sns</a:t>
            </a:r>
            <a:endParaRPr lang="en-US" sz="2400" dirty="0"/>
          </a:p>
          <a:p>
            <a:pPr marL="0" indent="0">
              <a:buNone/>
            </a:pPr>
            <a:r>
              <a:rPr lang="en-US" sz="2400" dirty="0"/>
              <a:t>import </a:t>
            </a:r>
            <a:r>
              <a:rPr lang="en-US" sz="2400" dirty="0" err="1"/>
              <a:t>matplotlib.pyplot</a:t>
            </a:r>
            <a:r>
              <a:rPr lang="en-US" sz="2400" dirty="0"/>
              <a:t> as </a:t>
            </a:r>
            <a:r>
              <a:rPr lang="en-US" sz="2400" dirty="0" err="1"/>
              <a:t>plt</a:t>
            </a:r>
            <a:endParaRPr lang="en-US" sz="2400" dirty="0"/>
          </a:p>
          <a:p>
            <a:pPr marL="0" indent="0">
              <a:buNone/>
            </a:pPr>
            <a:r>
              <a:rPr lang="en-US" sz="2400" dirty="0"/>
              <a:t>from </a:t>
            </a:r>
            <a:r>
              <a:rPr lang="en-US" sz="2400" dirty="0" err="1"/>
              <a:t>sklearn.model_selection</a:t>
            </a:r>
            <a:r>
              <a:rPr lang="en-US" sz="2400" dirty="0"/>
              <a:t> import </a:t>
            </a:r>
            <a:r>
              <a:rPr lang="en-US" sz="2400" dirty="0" err="1"/>
              <a:t>train_test_split</a:t>
            </a:r>
            <a:endParaRPr lang="en-US" sz="2400" dirty="0"/>
          </a:p>
          <a:p>
            <a:pPr marL="0" indent="0">
              <a:buNone/>
            </a:pPr>
            <a:r>
              <a:rPr lang="en-US" sz="2400" dirty="0"/>
              <a:t>from </a:t>
            </a:r>
            <a:r>
              <a:rPr lang="en-US" sz="2400" dirty="0" err="1"/>
              <a:t>sklearn.preprocessing</a:t>
            </a:r>
            <a:r>
              <a:rPr lang="en-US" sz="2400" dirty="0"/>
              <a:t> import </a:t>
            </a:r>
            <a:r>
              <a:rPr lang="en-US" sz="2400" dirty="0" err="1"/>
              <a:t>StandardScaler</a:t>
            </a:r>
            <a:endParaRPr lang="en-US" sz="2400" dirty="0"/>
          </a:p>
        </p:txBody>
      </p:sp>
    </p:spTree>
    <p:extLst>
      <p:ext uri="{BB962C8B-B14F-4D97-AF65-F5344CB8AC3E}">
        <p14:creationId xmlns:p14="http://schemas.microsoft.com/office/powerpoint/2010/main" val="2840142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E8EEA-30EE-8161-5387-E47DABADD143}"/>
              </a:ext>
            </a:extLst>
          </p:cNvPr>
          <p:cNvSpPr>
            <a:spLocks noGrp="1"/>
          </p:cNvSpPr>
          <p:nvPr>
            <p:ph idx="1"/>
          </p:nvPr>
        </p:nvSpPr>
        <p:spPr>
          <a:xfrm>
            <a:off x="1451579" y="373530"/>
            <a:ext cx="9603275" cy="5092816"/>
          </a:xfrm>
        </p:spPr>
        <p:txBody>
          <a:bodyPr>
            <a:normAutofit fontScale="62500" lnSpcReduction="20000"/>
          </a:bodyPr>
          <a:lstStyle/>
          <a:p>
            <a:pPr marL="0" indent="0">
              <a:buNone/>
            </a:pPr>
            <a:r>
              <a:rPr lang="en-US" sz="2400" dirty="0"/>
              <a:t>from </a:t>
            </a:r>
            <a:r>
              <a:rPr lang="en-US" sz="2400" dirty="0" err="1"/>
              <a:t>sklearn.metrics</a:t>
            </a:r>
            <a:r>
              <a:rPr lang="en-US" sz="2400" dirty="0"/>
              <a:t> import r2_score,</a:t>
            </a:r>
          </a:p>
          <a:p>
            <a:pPr marL="0" indent="0">
              <a:buNone/>
            </a:pPr>
            <a:r>
              <a:rPr lang="en-US" sz="2400" dirty="0" err="1"/>
              <a:t>mean_absolute_error,mean_squared_error</a:t>
            </a:r>
            <a:endParaRPr lang="en-US" sz="2400" dirty="0"/>
          </a:p>
          <a:p>
            <a:pPr marL="0" indent="0">
              <a:buNone/>
            </a:pPr>
            <a:r>
              <a:rPr lang="en-US" sz="2400" dirty="0"/>
              <a:t>from </a:t>
            </a:r>
            <a:r>
              <a:rPr lang="en-US" sz="2400" dirty="0" err="1"/>
              <a:t>sklearn.linear_model</a:t>
            </a:r>
            <a:r>
              <a:rPr lang="en-US" sz="2400" dirty="0"/>
              <a:t> import </a:t>
            </a:r>
            <a:r>
              <a:rPr lang="en-US" sz="2400" dirty="0" err="1"/>
              <a:t>LinearRegression</a:t>
            </a:r>
            <a:endParaRPr lang="en-US" sz="2400" dirty="0"/>
          </a:p>
          <a:p>
            <a:pPr marL="0" indent="0">
              <a:buNone/>
            </a:pPr>
            <a:r>
              <a:rPr lang="en-US" sz="2400" dirty="0"/>
              <a:t>from </a:t>
            </a:r>
            <a:r>
              <a:rPr lang="en-US" sz="2400" dirty="0" err="1"/>
              <a:t>sklearn.linear_model</a:t>
            </a:r>
            <a:r>
              <a:rPr lang="en-US" sz="2400" dirty="0"/>
              <a:t> import Lasso</a:t>
            </a:r>
          </a:p>
          <a:p>
            <a:pPr marL="0" indent="0">
              <a:buNone/>
            </a:pPr>
            <a:r>
              <a:rPr lang="en-US" sz="2400" dirty="0"/>
              <a:t>from </a:t>
            </a:r>
            <a:r>
              <a:rPr lang="en-US" sz="2400" dirty="0" err="1"/>
              <a:t>sklearn.ensemble</a:t>
            </a:r>
            <a:r>
              <a:rPr lang="en-US" sz="2400" dirty="0"/>
              <a:t> import </a:t>
            </a:r>
            <a:r>
              <a:rPr lang="en-US" sz="2400" dirty="0" err="1"/>
              <a:t>RandomForestRegressor</a:t>
            </a:r>
            <a:endParaRPr lang="en-US" sz="2400" dirty="0"/>
          </a:p>
          <a:p>
            <a:pPr marL="0" indent="0">
              <a:buNone/>
            </a:pPr>
            <a:r>
              <a:rPr lang="en-US" sz="2400" dirty="0"/>
              <a:t>from </a:t>
            </a:r>
            <a:r>
              <a:rPr lang="en-US" sz="2400" dirty="0" err="1"/>
              <a:t>sklearn.svm</a:t>
            </a:r>
            <a:r>
              <a:rPr lang="en-US" sz="2400" dirty="0"/>
              <a:t> import SVR</a:t>
            </a:r>
          </a:p>
          <a:p>
            <a:pPr marL="0" indent="0">
              <a:buNone/>
            </a:pPr>
            <a:r>
              <a:rPr lang="en-US" sz="2400" dirty="0"/>
              <a:t>import </a:t>
            </a:r>
            <a:r>
              <a:rPr lang="en-US" sz="2400" dirty="0" err="1"/>
              <a:t>xgboost</a:t>
            </a:r>
            <a:r>
              <a:rPr lang="en-US" sz="2400" dirty="0"/>
              <a:t> as </a:t>
            </a:r>
            <a:r>
              <a:rPr lang="en-US" sz="2400" dirty="0" err="1"/>
              <a:t>xg</a:t>
            </a:r>
            <a:endParaRPr lang="en-US" sz="2400" dirty="0"/>
          </a:p>
          <a:p>
            <a:pPr marL="0" indent="0">
              <a:buNone/>
            </a:pPr>
            <a:r>
              <a:rPr lang="en-US" sz="2400" dirty="0"/>
              <a:t>%</a:t>
            </a:r>
            <a:r>
              <a:rPr lang="en-US" sz="2400" dirty="0" err="1"/>
              <a:t>matplotlib</a:t>
            </a:r>
            <a:r>
              <a:rPr lang="en-US" sz="2400" dirty="0"/>
              <a:t> inline</a:t>
            </a:r>
          </a:p>
          <a:p>
            <a:pPr marL="0" indent="0">
              <a:buNone/>
            </a:pPr>
            <a:r>
              <a:rPr lang="en-US" sz="2400" dirty="0"/>
              <a:t>import warnings</a:t>
            </a:r>
          </a:p>
          <a:p>
            <a:pPr marL="0" indent="0">
              <a:buNone/>
            </a:pPr>
            <a:r>
              <a:rPr lang="en-US" sz="2400" dirty="0" err="1"/>
              <a:t>warnings.filterwarnings</a:t>
            </a:r>
            <a:r>
              <a:rPr lang="en-US" sz="2400" dirty="0"/>
              <a:t>("ignore")</a:t>
            </a:r>
          </a:p>
          <a:p>
            <a:pPr marL="0" indent="0">
              <a:buNone/>
            </a:pPr>
            <a:r>
              <a:rPr lang="en-US" sz="2400" dirty="0"/>
              <a:t>/opt/</a:t>
            </a:r>
            <a:r>
              <a:rPr lang="en-US" sz="2400" dirty="0" err="1"/>
              <a:t>conda</a:t>
            </a:r>
            <a:r>
              <a:rPr lang="en-US" sz="2400" dirty="0"/>
              <a:t>/lib/python3.10/site-packages/</a:t>
            </a:r>
            <a:r>
              <a:rPr lang="en-US" sz="2400" dirty="0" err="1"/>
              <a:t>scipy</a:t>
            </a:r>
            <a:r>
              <a:rPr lang="en-US" sz="2400" dirty="0"/>
              <a:t>/__init__.py:146:</a:t>
            </a:r>
          </a:p>
          <a:p>
            <a:pPr marL="0" indent="0">
              <a:buNone/>
            </a:pPr>
            <a:r>
              <a:rPr lang="en-US" sz="2400" dirty="0" err="1"/>
              <a:t>UserWarning</a:t>
            </a:r>
            <a:r>
              <a:rPr lang="en-US" sz="2400" dirty="0"/>
              <a:t>: A </a:t>
            </a:r>
            <a:r>
              <a:rPr lang="en-US" sz="2400" dirty="0" err="1"/>
              <a:t>NumPy</a:t>
            </a:r>
            <a:r>
              <a:rPr lang="en-US" sz="2400" dirty="0"/>
              <a:t> version &gt;=1.16.5 and &lt;1.23.0 is required for</a:t>
            </a:r>
          </a:p>
          <a:p>
            <a:pPr marL="0" indent="0">
              <a:buNone/>
            </a:pPr>
            <a:r>
              <a:rPr lang="en-US" sz="2400" dirty="0"/>
              <a:t>this version of </a:t>
            </a:r>
            <a:r>
              <a:rPr lang="en-US" sz="2400" dirty="0" err="1"/>
              <a:t>SciPy</a:t>
            </a:r>
            <a:r>
              <a:rPr lang="en-US" sz="2400" dirty="0"/>
              <a:t> (detected version 1.23.5</a:t>
            </a:r>
          </a:p>
          <a:p>
            <a:pPr marL="0" indent="0">
              <a:buNone/>
            </a:pPr>
            <a:r>
              <a:rPr lang="en-US" sz="2400" dirty="0" err="1"/>
              <a:t>warnings.warn</a:t>
            </a:r>
            <a:r>
              <a:rPr lang="en-US" sz="2400" dirty="0"/>
              <a:t>(</a:t>
            </a:r>
            <a:r>
              <a:rPr lang="en-US" sz="2400" dirty="0" err="1"/>
              <a:t>f"A</a:t>
            </a:r>
            <a:r>
              <a:rPr lang="en-US" sz="2400" dirty="0"/>
              <a:t> </a:t>
            </a:r>
            <a:r>
              <a:rPr lang="en-US" sz="2400" dirty="0" err="1"/>
              <a:t>NumPy</a:t>
            </a:r>
            <a:r>
              <a:rPr lang="en-US" sz="2400" dirty="0"/>
              <a:t> version &gt;={</a:t>
            </a:r>
            <a:r>
              <a:rPr lang="en-US" sz="2400" dirty="0" err="1"/>
              <a:t>np_minversion</a:t>
            </a:r>
            <a:r>
              <a:rPr lang="en-US" sz="2400" dirty="0"/>
              <a:t>} and &lt;{</a:t>
            </a:r>
            <a:r>
              <a:rPr lang="en-US" sz="2400" dirty="0" err="1"/>
              <a:t>np_maxversion</a:t>
            </a:r>
            <a:r>
              <a:rPr lang="en-US" sz="2400" dirty="0"/>
              <a:t>}”</a:t>
            </a:r>
          </a:p>
        </p:txBody>
      </p:sp>
    </p:spTree>
    <p:extLst>
      <p:ext uri="{BB962C8B-B14F-4D97-AF65-F5344CB8AC3E}">
        <p14:creationId xmlns:p14="http://schemas.microsoft.com/office/powerpoint/2010/main" val="4229878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E348D-51EF-2662-6FAB-6F7484D13F94}"/>
              </a:ext>
            </a:extLst>
          </p:cNvPr>
          <p:cNvSpPr>
            <a:spLocks noGrp="1"/>
          </p:cNvSpPr>
          <p:nvPr>
            <p:ph idx="1"/>
          </p:nvPr>
        </p:nvSpPr>
        <p:spPr>
          <a:xfrm>
            <a:off x="1451579" y="448236"/>
            <a:ext cx="9603275" cy="5018110"/>
          </a:xfrm>
        </p:spPr>
        <p:txBody>
          <a:bodyPr>
            <a:normAutofit/>
          </a:bodyPr>
          <a:lstStyle/>
          <a:p>
            <a:pPr marL="0" indent="0">
              <a:buNone/>
            </a:pPr>
            <a:r>
              <a:rPr lang="en-US" sz="2800" dirty="0"/>
              <a:t>Loading Dataset:</a:t>
            </a:r>
          </a:p>
          <a:p>
            <a:pPr marL="0" indent="0">
              <a:buNone/>
            </a:pPr>
            <a:r>
              <a:rPr lang="en-US" sz="2400" dirty="0"/>
              <a:t>dataset = </a:t>
            </a:r>
            <a:r>
              <a:rPr lang="en-US" sz="2400" dirty="0" err="1"/>
              <a:t>pd.read_csv</a:t>
            </a:r>
            <a:r>
              <a:rPr lang="en-US" sz="2400" dirty="0"/>
              <a:t>('E:/</a:t>
            </a:r>
            <a:r>
              <a:rPr lang="en-US" sz="2400" dirty="0" err="1"/>
              <a:t>USA_Housing.csv</a:t>
            </a:r>
            <a:r>
              <a:rPr lang="en-US" sz="2400" dirty="0"/>
              <a:t>’)</a:t>
            </a:r>
          </a:p>
          <a:p>
            <a:pPr marL="0" indent="0">
              <a:buNone/>
            </a:pPr>
            <a:r>
              <a:rPr lang="en-US" sz="2800"/>
              <a:t>Output:</a:t>
            </a:r>
            <a:endParaRPr lang="en-US" sz="2800" dirty="0"/>
          </a:p>
        </p:txBody>
      </p:sp>
      <p:pic>
        <p:nvPicPr>
          <p:cNvPr id="2" name="Picture 3">
            <a:extLst>
              <a:ext uri="{FF2B5EF4-FFF2-40B4-BE49-F238E27FC236}">
                <a16:creationId xmlns:a16="http://schemas.microsoft.com/office/drawing/2014/main" id="{4068C73E-7B85-6360-811C-06AE92C194C6}"/>
              </a:ext>
            </a:extLst>
          </p:cNvPr>
          <p:cNvPicPr>
            <a:picLocks noChangeAspect="1"/>
          </p:cNvPicPr>
          <p:nvPr/>
        </p:nvPicPr>
        <p:blipFill>
          <a:blip r:embed="rId2"/>
          <a:stretch>
            <a:fillRect/>
          </a:stretch>
        </p:blipFill>
        <p:spPr>
          <a:xfrm>
            <a:off x="1451579" y="2241176"/>
            <a:ext cx="9436803" cy="3686735"/>
          </a:xfrm>
          <a:prstGeom prst="rect">
            <a:avLst/>
          </a:prstGeom>
        </p:spPr>
      </p:pic>
    </p:spTree>
    <p:extLst>
      <p:ext uri="{BB962C8B-B14F-4D97-AF65-F5344CB8AC3E}">
        <p14:creationId xmlns:p14="http://schemas.microsoft.com/office/powerpoint/2010/main" val="1129007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24B5A-F3C9-D7A8-DE69-A67EF3D60BFA}"/>
              </a:ext>
            </a:extLst>
          </p:cNvPr>
          <p:cNvSpPr>
            <a:spLocks noGrp="1"/>
          </p:cNvSpPr>
          <p:nvPr>
            <p:ph idx="1"/>
          </p:nvPr>
        </p:nvSpPr>
        <p:spPr>
          <a:xfrm>
            <a:off x="1451579" y="317500"/>
            <a:ext cx="9603275" cy="5148845"/>
          </a:xfrm>
        </p:spPr>
        <p:txBody>
          <a:bodyPr>
            <a:normAutofit lnSpcReduction="10000"/>
          </a:bodyPr>
          <a:lstStyle/>
          <a:p>
            <a:pPr marL="0" indent="0">
              <a:buNone/>
            </a:pPr>
            <a:r>
              <a:rPr lang="en-US" sz="2800" dirty="0"/>
              <a:t>3. Data Exploration:</a:t>
            </a:r>
          </a:p>
          <a:p>
            <a:r>
              <a:rPr lang="en-US" sz="2400" dirty="0"/>
              <a:t>Explore the dataset to understand its structure and </a:t>
            </a:r>
            <a:r>
              <a:rPr lang="en-US" sz="2400" dirty="0" err="1"/>
              <a:t>contents.Check</a:t>
            </a:r>
            <a:r>
              <a:rPr lang="en-US" sz="2400" dirty="0"/>
              <a:t> for the presence of missing values, outliers, and data types of each feature.</a:t>
            </a:r>
          </a:p>
          <a:p>
            <a:pPr marL="0" indent="0">
              <a:buNone/>
            </a:pPr>
            <a:r>
              <a:rPr lang="en-US" sz="2800" dirty="0"/>
              <a:t>4. Data Cleaning:</a:t>
            </a:r>
          </a:p>
          <a:p>
            <a:r>
              <a:rPr lang="en-US" sz="2400" dirty="0"/>
              <a:t>Handle missing values by either removing rows with missing data or imputing values based on the nature of the data.</a:t>
            </a:r>
          </a:p>
          <a:p>
            <a:pPr marL="0" indent="0">
              <a:buNone/>
            </a:pPr>
            <a:r>
              <a:rPr lang="en-US" sz="2800" dirty="0"/>
              <a:t>5. Feature Selection:</a:t>
            </a:r>
          </a:p>
          <a:p>
            <a:r>
              <a:rPr lang="en-US" sz="2400" dirty="0"/>
              <a:t>Identify relevant features for house price prediction. Features like the number of bedrooms, square footage, location, and amenities are often important.</a:t>
            </a:r>
          </a:p>
          <a:p>
            <a:pPr marL="0" indent="0">
              <a:buNone/>
            </a:pPr>
            <a:endParaRPr lang="en-US" sz="2800" dirty="0"/>
          </a:p>
        </p:txBody>
      </p:sp>
    </p:spTree>
    <p:extLst>
      <p:ext uri="{BB962C8B-B14F-4D97-AF65-F5344CB8AC3E}">
        <p14:creationId xmlns:p14="http://schemas.microsoft.com/office/powerpoint/2010/main" val="770502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1693B-B361-932A-D348-7218D532A261}"/>
              </a:ext>
            </a:extLst>
          </p:cNvPr>
          <p:cNvSpPr>
            <a:spLocks noGrp="1"/>
          </p:cNvSpPr>
          <p:nvPr>
            <p:ph idx="1"/>
          </p:nvPr>
        </p:nvSpPr>
        <p:spPr>
          <a:xfrm>
            <a:off x="1451579" y="504266"/>
            <a:ext cx="9603275" cy="4962080"/>
          </a:xfrm>
        </p:spPr>
        <p:txBody>
          <a:bodyPr>
            <a:normAutofit fontScale="77500" lnSpcReduction="20000"/>
          </a:bodyPr>
          <a:lstStyle/>
          <a:p>
            <a:pPr marL="0" indent="0">
              <a:buNone/>
            </a:pPr>
            <a:r>
              <a:rPr lang="en-US" sz="2400" dirty="0"/>
              <a:t>We are selecting numerical features which have more than 0.50 or less than -0.50 correlation rate based on Pearson Correlation Method—which is the default value of parameter "method" in </a:t>
            </a:r>
            <a:r>
              <a:rPr lang="en-US" sz="2400" dirty="0" err="1"/>
              <a:t>corr</a:t>
            </a:r>
            <a:r>
              <a:rPr lang="en-US" sz="2400" dirty="0"/>
              <a:t>() function. As for selecting categorical features, I selected the categorical values which I believe have significant effect on the target variable such as Heating and </a:t>
            </a:r>
            <a:r>
              <a:rPr lang="en-US" sz="2400" dirty="0" err="1"/>
              <a:t>MSZoning</a:t>
            </a:r>
            <a:r>
              <a:rPr lang="en-US" sz="2400" dirty="0"/>
              <a:t>.</a:t>
            </a:r>
          </a:p>
          <a:p>
            <a:pPr marL="0" indent="0">
              <a:buNone/>
            </a:pPr>
            <a:r>
              <a:rPr lang="en-US" sz="2800" dirty="0"/>
              <a:t>In [1]:</a:t>
            </a:r>
          </a:p>
          <a:p>
            <a:pPr marL="0" indent="0">
              <a:buNone/>
            </a:pPr>
            <a:r>
              <a:rPr lang="en-US" sz="2400" dirty="0" err="1"/>
              <a:t>important_num_cols</a:t>
            </a:r>
            <a:r>
              <a:rPr lang="en-US" sz="2400" dirty="0"/>
              <a:t> = list(</a:t>
            </a:r>
            <a:r>
              <a:rPr lang="en-US" sz="2400" dirty="0" err="1"/>
              <a:t>df.corr</a:t>
            </a:r>
            <a:r>
              <a:rPr lang="en-US" sz="2400" dirty="0"/>
              <a:t>()["</a:t>
            </a:r>
            <a:r>
              <a:rPr lang="en-US" sz="2400" dirty="0" err="1"/>
              <a:t>SalePrice</a:t>
            </a:r>
            <a:r>
              <a:rPr lang="en-US" sz="2400" dirty="0"/>
              <a:t>"][(</a:t>
            </a:r>
            <a:r>
              <a:rPr lang="en-US" sz="2400" dirty="0" err="1"/>
              <a:t>df.corr</a:t>
            </a:r>
            <a:r>
              <a:rPr lang="en-US" sz="2400" dirty="0"/>
              <a:t>()["</a:t>
            </a:r>
            <a:r>
              <a:rPr lang="en-US" sz="2400" dirty="0" err="1"/>
              <a:t>SalePrice</a:t>
            </a:r>
            <a:r>
              <a:rPr lang="en-US" sz="2400" dirty="0"/>
              <a:t>"]&gt;0.5</a:t>
            </a:r>
          </a:p>
          <a:p>
            <a:pPr marL="0" indent="0">
              <a:buNone/>
            </a:pPr>
            <a:r>
              <a:rPr lang="en-US" sz="2400" dirty="0"/>
              <a:t>0) | (</a:t>
            </a:r>
            <a:r>
              <a:rPr lang="en-US" sz="2400" dirty="0" err="1"/>
              <a:t>df.corr</a:t>
            </a:r>
            <a:r>
              <a:rPr lang="en-US" sz="2400" dirty="0"/>
              <a:t>()["</a:t>
            </a:r>
            <a:r>
              <a:rPr lang="en-US" sz="2400" dirty="0" err="1"/>
              <a:t>SalePrice</a:t>
            </a:r>
            <a:r>
              <a:rPr lang="en-US" sz="2400" dirty="0"/>
              <a:t>"]&lt;-0.50)].index)</a:t>
            </a:r>
          </a:p>
          <a:p>
            <a:pPr marL="0" indent="0">
              <a:buNone/>
            </a:pPr>
            <a:r>
              <a:rPr lang="en-US" sz="2400" dirty="0" err="1"/>
              <a:t>cat_cols</a:t>
            </a:r>
            <a:r>
              <a:rPr lang="en-US" sz="2400" dirty="0"/>
              <a:t> = ["</a:t>
            </a:r>
            <a:r>
              <a:rPr lang="en-US" sz="2400" dirty="0" err="1"/>
              <a:t>MSZoning</a:t>
            </a:r>
            <a:r>
              <a:rPr lang="en-US" sz="2400" dirty="0"/>
              <a:t>", "Utilities","</a:t>
            </a:r>
            <a:r>
              <a:rPr lang="en-US" sz="2400" dirty="0" err="1"/>
              <a:t>BldgType</a:t>
            </a:r>
            <a:r>
              <a:rPr lang="en-US" sz="2400" dirty="0"/>
              <a:t>","Heating","</a:t>
            </a:r>
            <a:r>
              <a:rPr lang="en-US" sz="2400" dirty="0" err="1"/>
              <a:t>KitchenQual</a:t>
            </a:r>
            <a:r>
              <a:rPr lang="en-US" sz="2400" dirty="0"/>
              <a:t>"," </a:t>
            </a:r>
            <a:r>
              <a:rPr lang="en-US" sz="2400" dirty="0" err="1"/>
              <a:t>SaleCondition</a:t>
            </a:r>
            <a:r>
              <a:rPr lang="en-US" sz="2400" dirty="0"/>
              <a:t>","</a:t>
            </a:r>
            <a:r>
              <a:rPr lang="en-US" sz="2400" dirty="0" err="1"/>
              <a:t>LandSlope</a:t>
            </a:r>
            <a:r>
              <a:rPr lang="en-US" sz="2400" dirty="0"/>
              <a:t>"]</a:t>
            </a:r>
          </a:p>
          <a:p>
            <a:pPr marL="0" indent="0">
              <a:buNone/>
            </a:pPr>
            <a:r>
              <a:rPr lang="en-US" sz="2400" dirty="0" err="1"/>
              <a:t>important_cols</a:t>
            </a:r>
            <a:r>
              <a:rPr lang="en-US" sz="2400" dirty="0"/>
              <a:t> = </a:t>
            </a:r>
            <a:r>
              <a:rPr lang="en-US" sz="2400" dirty="0" err="1"/>
              <a:t>important_num_cols</a:t>
            </a:r>
            <a:r>
              <a:rPr lang="en-US" sz="2400" dirty="0"/>
              <a:t> + </a:t>
            </a:r>
            <a:r>
              <a:rPr lang="en-US" sz="2400" dirty="0" err="1"/>
              <a:t>cat_cols</a:t>
            </a:r>
            <a:endParaRPr lang="en-US" sz="2400" dirty="0"/>
          </a:p>
          <a:p>
            <a:pPr marL="0" indent="0">
              <a:buNone/>
            </a:pPr>
            <a:r>
              <a:rPr lang="en-US" sz="2400" dirty="0" err="1"/>
              <a:t>df</a:t>
            </a:r>
            <a:r>
              <a:rPr lang="en-US" sz="2400" dirty="0"/>
              <a:t> = </a:t>
            </a:r>
            <a:r>
              <a:rPr lang="en-US" sz="2400" dirty="0" err="1"/>
              <a:t>df</a:t>
            </a:r>
            <a:r>
              <a:rPr lang="en-US" sz="2400" dirty="0"/>
              <a:t>[</a:t>
            </a:r>
            <a:r>
              <a:rPr lang="en-US" sz="2400" dirty="0" err="1"/>
              <a:t>important_cols</a:t>
            </a:r>
            <a:r>
              <a:rPr lang="en-US" sz="2400" dirty="0"/>
              <a:t>]</a:t>
            </a:r>
          </a:p>
          <a:p>
            <a:pPr marL="0" indent="0">
              <a:buNone/>
            </a:pPr>
            <a:r>
              <a:rPr lang="en-US" sz="2400" dirty="0"/>
              <a:t>Checking for the missing values</a:t>
            </a:r>
          </a:p>
        </p:txBody>
      </p:sp>
    </p:spTree>
    <p:extLst>
      <p:ext uri="{BB962C8B-B14F-4D97-AF65-F5344CB8AC3E}">
        <p14:creationId xmlns:p14="http://schemas.microsoft.com/office/powerpoint/2010/main" val="2421615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3164F-8CCD-AA69-CDE8-EFE2C0AA86B1}"/>
              </a:ext>
            </a:extLst>
          </p:cNvPr>
          <p:cNvSpPr>
            <a:spLocks noGrp="1"/>
          </p:cNvSpPr>
          <p:nvPr>
            <p:ph idx="1"/>
          </p:nvPr>
        </p:nvSpPr>
        <p:spPr>
          <a:xfrm>
            <a:off x="1451579" y="354854"/>
            <a:ext cx="9603275" cy="5111492"/>
          </a:xfrm>
        </p:spPr>
        <p:txBody>
          <a:bodyPr>
            <a:normAutofit fontScale="92500" lnSpcReduction="20000"/>
          </a:bodyPr>
          <a:lstStyle/>
          <a:p>
            <a:pPr marL="0" indent="0">
              <a:buNone/>
            </a:pPr>
            <a:r>
              <a:rPr lang="en-US" sz="2800" dirty="0"/>
              <a:t>In [2]:</a:t>
            </a:r>
          </a:p>
          <a:p>
            <a:pPr marL="0" indent="0">
              <a:buNone/>
            </a:pPr>
            <a:r>
              <a:rPr lang="en-US" sz="2400" dirty="0"/>
              <a:t>print("Missing Values by Column")</a:t>
            </a:r>
          </a:p>
          <a:p>
            <a:pPr marL="0" indent="0">
              <a:buNone/>
            </a:pPr>
            <a:r>
              <a:rPr lang="en-US" sz="2400" dirty="0"/>
              <a:t>print("-"*30)</a:t>
            </a:r>
          </a:p>
          <a:p>
            <a:pPr marL="0" indent="0">
              <a:buNone/>
            </a:pPr>
            <a:r>
              <a:rPr lang="en-US" sz="2400" dirty="0"/>
              <a:t>print(</a:t>
            </a:r>
            <a:r>
              <a:rPr lang="en-US" sz="2400" dirty="0" err="1"/>
              <a:t>df.isna</a:t>
            </a:r>
            <a:r>
              <a:rPr lang="en-US" sz="2400" dirty="0"/>
              <a:t>().sum())</a:t>
            </a:r>
          </a:p>
          <a:p>
            <a:pPr marL="0" indent="0">
              <a:buNone/>
            </a:pPr>
            <a:r>
              <a:rPr lang="en-US" sz="2400" dirty="0"/>
              <a:t>print("-"*30)</a:t>
            </a:r>
          </a:p>
          <a:p>
            <a:pPr marL="0" indent="0">
              <a:buNone/>
            </a:pPr>
            <a:r>
              <a:rPr lang="en-US" sz="2400" dirty="0"/>
              <a:t>print("TOTAL MISSING VALUES:",</a:t>
            </a:r>
            <a:r>
              <a:rPr lang="en-US" sz="2400" dirty="0" err="1"/>
              <a:t>df.isna</a:t>
            </a:r>
            <a:r>
              <a:rPr lang="en-US" sz="2400" dirty="0"/>
              <a:t>().sum().sum())</a:t>
            </a:r>
          </a:p>
          <a:p>
            <a:pPr marL="0" indent="0">
              <a:buNone/>
            </a:pPr>
            <a:r>
              <a:rPr lang="en-US" sz="2400" dirty="0"/>
              <a:t>Missing Values by Column</a:t>
            </a:r>
          </a:p>
          <a:p>
            <a:pPr marL="0" indent="0">
              <a:buNone/>
            </a:pPr>
            <a:r>
              <a:rPr lang="en-US" sz="2400" dirty="0"/>
              <a:t>------------------------------ </a:t>
            </a:r>
          </a:p>
          <a:p>
            <a:pPr marL="0" indent="0">
              <a:buNone/>
            </a:pPr>
            <a:r>
              <a:rPr lang="en-US" sz="2400" dirty="0" err="1"/>
              <a:t>OverallQual</a:t>
            </a:r>
            <a:r>
              <a:rPr lang="en-US" sz="2400" dirty="0"/>
              <a:t> 0</a:t>
            </a:r>
          </a:p>
          <a:p>
            <a:pPr marL="0" indent="0">
              <a:buNone/>
            </a:pPr>
            <a:r>
              <a:rPr lang="en-US" sz="2400" dirty="0" err="1"/>
              <a:t>YearBuilt</a:t>
            </a:r>
            <a:r>
              <a:rPr lang="en-US" sz="2400" dirty="0"/>
              <a:t> 0</a:t>
            </a:r>
          </a:p>
          <a:p>
            <a:pPr marL="0" indent="0">
              <a:buNone/>
            </a:pPr>
            <a:r>
              <a:rPr lang="en-US" sz="2400" dirty="0" err="1"/>
              <a:t>YearRemodAdd</a:t>
            </a:r>
            <a:r>
              <a:rPr lang="en-US" sz="2400" dirty="0"/>
              <a:t> 0</a:t>
            </a:r>
          </a:p>
        </p:txBody>
      </p:sp>
    </p:spTree>
    <p:extLst>
      <p:ext uri="{BB962C8B-B14F-4D97-AF65-F5344CB8AC3E}">
        <p14:creationId xmlns:p14="http://schemas.microsoft.com/office/powerpoint/2010/main" val="155073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9ADD8-C163-1C48-F001-9D2786A503EA}"/>
              </a:ext>
            </a:extLst>
          </p:cNvPr>
          <p:cNvSpPr>
            <a:spLocks noGrp="1"/>
          </p:cNvSpPr>
          <p:nvPr>
            <p:ph idx="1"/>
          </p:nvPr>
        </p:nvSpPr>
        <p:spPr>
          <a:xfrm>
            <a:off x="1451579" y="280148"/>
            <a:ext cx="9603275" cy="5186198"/>
          </a:xfrm>
        </p:spPr>
        <p:txBody>
          <a:bodyPr>
            <a:normAutofit/>
          </a:bodyPr>
          <a:lstStyle/>
          <a:p>
            <a:pPr marL="0" indent="0">
              <a:buNone/>
            </a:pPr>
            <a:r>
              <a:rPr lang="en-US" sz="2400" dirty="0" err="1"/>
              <a:t>TotalBsmtSF</a:t>
            </a:r>
            <a:r>
              <a:rPr lang="en-US" sz="2400" dirty="0"/>
              <a:t> 0</a:t>
            </a:r>
          </a:p>
          <a:p>
            <a:pPr marL="0" indent="0">
              <a:buNone/>
            </a:pPr>
            <a:r>
              <a:rPr lang="en-US" sz="2400" dirty="0"/>
              <a:t>1stFlrSF 0</a:t>
            </a:r>
          </a:p>
          <a:p>
            <a:pPr marL="0" indent="0">
              <a:buNone/>
            </a:pPr>
            <a:r>
              <a:rPr lang="en-US" sz="2400" dirty="0" err="1"/>
              <a:t>GrLivArea</a:t>
            </a:r>
            <a:r>
              <a:rPr lang="en-US" sz="2400" dirty="0"/>
              <a:t> 0</a:t>
            </a:r>
          </a:p>
          <a:p>
            <a:pPr marL="0" indent="0">
              <a:buNone/>
            </a:pPr>
            <a:r>
              <a:rPr lang="en-US" sz="2400" dirty="0" err="1"/>
              <a:t>FullBath</a:t>
            </a:r>
            <a:r>
              <a:rPr lang="en-US" sz="2400" dirty="0"/>
              <a:t> 0</a:t>
            </a:r>
          </a:p>
          <a:p>
            <a:pPr marL="0" indent="0">
              <a:buNone/>
            </a:pPr>
            <a:r>
              <a:rPr lang="en-US" sz="2400" dirty="0" err="1"/>
              <a:t>TotRmsAbvGrd</a:t>
            </a:r>
            <a:r>
              <a:rPr lang="en-US" sz="2400" dirty="0"/>
              <a:t> 0</a:t>
            </a:r>
          </a:p>
          <a:p>
            <a:pPr marL="0" indent="0">
              <a:buNone/>
            </a:pPr>
            <a:r>
              <a:rPr lang="en-US" sz="2400" dirty="0" err="1"/>
              <a:t>GarageCars</a:t>
            </a:r>
            <a:r>
              <a:rPr lang="en-US" sz="2400" dirty="0"/>
              <a:t> 0</a:t>
            </a:r>
          </a:p>
          <a:p>
            <a:pPr marL="0" indent="0">
              <a:buNone/>
            </a:pPr>
            <a:r>
              <a:rPr lang="en-US" sz="2400" dirty="0" err="1"/>
              <a:t>GarageArea</a:t>
            </a:r>
            <a:r>
              <a:rPr lang="en-US" sz="2400" dirty="0"/>
              <a:t> 0</a:t>
            </a:r>
          </a:p>
          <a:p>
            <a:pPr marL="0" indent="0">
              <a:buNone/>
            </a:pPr>
            <a:r>
              <a:rPr lang="en-US" sz="2400" dirty="0" err="1"/>
              <a:t>SalePrice</a:t>
            </a:r>
            <a:r>
              <a:rPr lang="en-US" sz="2400" dirty="0"/>
              <a:t> 0</a:t>
            </a:r>
          </a:p>
          <a:p>
            <a:pPr marL="0" indent="0">
              <a:buNone/>
            </a:pPr>
            <a:r>
              <a:rPr lang="en-US" sz="2400" dirty="0" err="1"/>
              <a:t>MSZoning</a:t>
            </a:r>
            <a:r>
              <a:rPr lang="en-US" sz="2400" dirty="0"/>
              <a:t> 0</a:t>
            </a:r>
          </a:p>
        </p:txBody>
      </p:sp>
    </p:spTree>
    <p:extLst>
      <p:ext uri="{BB962C8B-B14F-4D97-AF65-F5344CB8AC3E}">
        <p14:creationId xmlns:p14="http://schemas.microsoft.com/office/powerpoint/2010/main" val="1691369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D2C09-7895-F910-6D62-06858F2C7871}"/>
              </a:ext>
            </a:extLst>
          </p:cNvPr>
          <p:cNvSpPr>
            <a:spLocks noGrp="1"/>
          </p:cNvSpPr>
          <p:nvPr>
            <p:ph idx="1"/>
          </p:nvPr>
        </p:nvSpPr>
        <p:spPr>
          <a:xfrm>
            <a:off x="1451579" y="317500"/>
            <a:ext cx="9603275" cy="5148845"/>
          </a:xfrm>
        </p:spPr>
        <p:txBody>
          <a:bodyPr>
            <a:normAutofit/>
          </a:bodyPr>
          <a:lstStyle/>
          <a:p>
            <a:pPr marL="0" indent="0">
              <a:buNone/>
            </a:pPr>
            <a:r>
              <a:rPr lang="en-US" sz="2400" dirty="0"/>
              <a:t>Utilities 0</a:t>
            </a:r>
          </a:p>
          <a:p>
            <a:pPr marL="0" indent="0">
              <a:buNone/>
            </a:pPr>
            <a:r>
              <a:rPr lang="en-US" sz="2400" dirty="0" err="1"/>
              <a:t>BldgType</a:t>
            </a:r>
            <a:r>
              <a:rPr lang="en-US" sz="2400" dirty="0"/>
              <a:t> 0</a:t>
            </a:r>
          </a:p>
          <a:p>
            <a:pPr marL="0" indent="0">
              <a:buNone/>
            </a:pPr>
            <a:r>
              <a:rPr lang="en-US" sz="2400" dirty="0"/>
              <a:t>Heating 0</a:t>
            </a:r>
          </a:p>
          <a:p>
            <a:pPr marL="0" indent="0">
              <a:buNone/>
            </a:pPr>
            <a:r>
              <a:rPr lang="en-US" sz="2400" dirty="0" err="1"/>
              <a:t>KitchenQual</a:t>
            </a:r>
            <a:r>
              <a:rPr lang="en-US" sz="2400" dirty="0"/>
              <a:t> 0</a:t>
            </a:r>
          </a:p>
          <a:p>
            <a:pPr marL="0" indent="0">
              <a:buNone/>
            </a:pPr>
            <a:r>
              <a:rPr lang="en-US" sz="2400" dirty="0" err="1"/>
              <a:t>SaleCondition</a:t>
            </a:r>
            <a:r>
              <a:rPr lang="en-US" sz="2400" dirty="0"/>
              <a:t> 0</a:t>
            </a:r>
          </a:p>
          <a:p>
            <a:pPr marL="0" indent="0">
              <a:buNone/>
            </a:pPr>
            <a:r>
              <a:rPr lang="en-US" sz="2400" dirty="0" err="1"/>
              <a:t>LandSlope</a:t>
            </a:r>
            <a:r>
              <a:rPr lang="en-US" sz="2400" dirty="0"/>
              <a:t> 0</a:t>
            </a:r>
          </a:p>
          <a:p>
            <a:pPr marL="0" indent="0">
              <a:buNone/>
            </a:pPr>
            <a:r>
              <a:rPr lang="en-US" sz="2400" dirty="0" err="1"/>
              <a:t>dtype</a:t>
            </a:r>
            <a:r>
              <a:rPr lang="en-US" sz="2400" dirty="0"/>
              <a:t>: int64</a:t>
            </a:r>
          </a:p>
          <a:p>
            <a:pPr marL="0" indent="0">
              <a:buNone/>
            </a:pPr>
            <a:r>
              <a:rPr lang="en-US" sz="2400" dirty="0"/>
              <a:t>------------------------------ </a:t>
            </a:r>
          </a:p>
          <a:p>
            <a:pPr marL="0" indent="0">
              <a:buNone/>
            </a:pPr>
            <a:r>
              <a:rPr lang="en-US" sz="2400" dirty="0"/>
              <a:t>TOTAL MISSING VALUES: 0</a:t>
            </a:r>
          </a:p>
        </p:txBody>
      </p:sp>
    </p:spTree>
    <p:extLst>
      <p:ext uri="{BB962C8B-B14F-4D97-AF65-F5344CB8AC3E}">
        <p14:creationId xmlns:p14="http://schemas.microsoft.com/office/powerpoint/2010/main" val="594749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A977C-1166-87D5-3F32-9C0C5A36A43E}"/>
              </a:ext>
            </a:extLst>
          </p:cNvPr>
          <p:cNvSpPr>
            <a:spLocks noGrp="1"/>
          </p:cNvSpPr>
          <p:nvPr>
            <p:ph idx="1"/>
          </p:nvPr>
        </p:nvSpPr>
        <p:spPr>
          <a:xfrm>
            <a:off x="1451579" y="336176"/>
            <a:ext cx="9603275" cy="5130169"/>
          </a:xfrm>
        </p:spPr>
        <p:txBody>
          <a:bodyPr>
            <a:normAutofit lnSpcReduction="10000"/>
          </a:bodyPr>
          <a:lstStyle/>
          <a:p>
            <a:pPr marL="0" indent="0">
              <a:buNone/>
            </a:pPr>
            <a:r>
              <a:rPr lang="en-US" sz="2800" dirty="0"/>
              <a:t>6. Feature Engineering:</a:t>
            </a:r>
          </a:p>
          <a:p>
            <a:pPr marL="0" indent="0">
              <a:buNone/>
            </a:pPr>
            <a:r>
              <a:rPr lang="en-US" sz="2400" dirty="0"/>
              <a:t>Create new features or transform existing ones to capture additional information that may impact house prices. For example, you can calculate the price per square foot.</a:t>
            </a:r>
          </a:p>
          <a:p>
            <a:pPr marL="0" indent="0">
              <a:buNone/>
            </a:pPr>
            <a:r>
              <a:rPr lang="en-US" sz="2800" dirty="0"/>
              <a:t>7. Data Encoding:</a:t>
            </a:r>
          </a:p>
          <a:p>
            <a:pPr marL="0" indent="0">
              <a:buNone/>
            </a:pPr>
            <a:r>
              <a:rPr lang="en-US" sz="2400" dirty="0"/>
              <a:t>Convert categorical variables (e.g., location) into numerical format using techniques like one-hot encoding.</a:t>
            </a:r>
          </a:p>
          <a:p>
            <a:pPr marL="0" indent="0">
              <a:buNone/>
            </a:pPr>
            <a:r>
              <a:rPr lang="en-US" sz="2800" dirty="0"/>
              <a:t>8. Train-Test Split:</a:t>
            </a:r>
          </a:p>
          <a:p>
            <a:pPr marL="0" indent="0">
              <a:buNone/>
            </a:pPr>
            <a:r>
              <a:rPr lang="en-US" sz="2400" dirty="0"/>
              <a:t>Split the dataset into training and testing sets to evaluate the machine learning model's performance.</a:t>
            </a:r>
          </a:p>
        </p:txBody>
      </p:sp>
    </p:spTree>
    <p:extLst>
      <p:ext uri="{BB962C8B-B14F-4D97-AF65-F5344CB8AC3E}">
        <p14:creationId xmlns:p14="http://schemas.microsoft.com/office/powerpoint/2010/main" val="1420445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E25C-421E-F367-D344-7E3DE5C5188A}"/>
              </a:ext>
            </a:extLst>
          </p:cNvPr>
          <p:cNvSpPr>
            <a:spLocks noGrp="1"/>
          </p:cNvSpPr>
          <p:nvPr>
            <p:ph type="title"/>
          </p:nvPr>
        </p:nvSpPr>
        <p:spPr/>
        <p:txBody>
          <a:bodyPr/>
          <a:lstStyle/>
          <a:p>
            <a:r>
              <a:rPr lang="en-US"/>
              <a:t>Program:</a:t>
            </a:r>
          </a:p>
        </p:txBody>
      </p:sp>
      <p:sp>
        <p:nvSpPr>
          <p:cNvPr id="3" name="Content Placeholder 2">
            <a:extLst>
              <a:ext uri="{FF2B5EF4-FFF2-40B4-BE49-F238E27FC236}">
                <a16:creationId xmlns:a16="http://schemas.microsoft.com/office/drawing/2014/main" id="{AC835F9A-66BC-21C6-61F6-FECB8E5E7C16}"/>
              </a:ext>
            </a:extLst>
          </p:cNvPr>
          <p:cNvSpPr>
            <a:spLocks noGrp="1"/>
          </p:cNvSpPr>
          <p:nvPr>
            <p:ph idx="1"/>
          </p:nvPr>
        </p:nvSpPr>
        <p:spPr/>
        <p:txBody>
          <a:bodyPr>
            <a:normAutofit/>
          </a:bodyPr>
          <a:lstStyle/>
          <a:p>
            <a:pPr marL="0" indent="0">
              <a:buNone/>
            </a:pPr>
            <a:r>
              <a:rPr lang="en-US" sz="3200" dirty="0"/>
              <a:t>X = </a:t>
            </a:r>
            <a:r>
              <a:rPr lang="en-US" sz="3200" dirty="0" err="1"/>
              <a:t>df.drop</a:t>
            </a:r>
            <a:r>
              <a:rPr lang="en-US" sz="3200" dirty="0"/>
              <a:t>('price', axis=1) # Features</a:t>
            </a:r>
          </a:p>
          <a:p>
            <a:pPr marL="0" indent="0">
              <a:buNone/>
            </a:pPr>
            <a:r>
              <a:rPr lang="en-US" sz="3200" dirty="0"/>
              <a:t>y = </a:t>
            </a:r>
            <a:r>
              <a:rPr lang="en-US" sz="3200" dirty="0" err="1"/>
              <a:t>df</a:t>
            </a:r>
            <a:r>
              <a:rPr lang="en-US" sz="3200" dirty="0"/>
              <a:t>['price'] # Target variable</a:t>
            </a:r>
          </a:p>
          <a:p>
            <a:pPr marL="0" indent="0">
              <a:buNone/>
            </a:pPr>
            <a:r>
              <a:rPr lang="en-US" sz="3200" dirty="0" err="1"/>
              <a:t>X_train</a:t>
            </a:r>
            <a:r>
              <a:rPr lang="en-US" sz="3200" dirty="0"/>
              <a:t>, </a:t>
            </a:r>
            <a:r>
              <a:rPr lang="en-US" sz="3200" dirty="0" err="1"/>
              <a:t>X_test</a:t>
            </a:r>
            <a:r>
              <a:rPr lang="en-US" sz="3200" dirty="0"/>
              <a:t>, </a:t>
            </a:r>
            <a:r>
              <a:rPr lang="en-US" sz="3200" dirty="0" err="1"/>
              <a:t>y_train</a:t>
            </a:r>
            <a:r>
              <a:rPr lang="en-US" sz="3200" dirty="0"/>
              <a:t>, </a:t>
            </a:r>
            <a:r>
              <a:rPr lang="en-US" sz="3200" dirty="0" err="1"/>
              <a:t>y_test</a:t>
            </a:r>
            <a:r>
              <a:rPr lang="en-US" sz="3200" dirty="0"/>
              <a:t> = </a:t>
            </a:r>
            <a:r>
              <a:rPr lang="en-US" sz="3200" dirty="0" err="1"/>
              <a:t>train_test_split</a:t>
            </a:r>
            <a:r>
              <a:rPr lang="en-US" sz="3200" dirty="0"/>
              <a:t>(X, y,</a:t>
            </a:r>
          </a:p>
          <a:p>
            <a:pPr marL="0" indent="0">
              <a:buNone/>
            </a:pPr>
            <a:r>
              <a:rPr lang="en-US" sz="3200" dirty="0" err="1"/>
              <a:t>test_size</a:t>
            </a:r>
            <a:r>
              <a:rPr lang="en-US" sz="3200" dirty="0"/>
              <a:t>=0.2, </a:t>
            </a:r>
            <a:r>
              <a:rPr lang="en-US" sz="3200" dirty="0" err="1"/>
              <a:t>random_state</a:t>
            </a:r>
            <a:r>
              <a:rPr lang="en-US" sz="3200" dirty="0"/>
              <a:t>=42)</a:t>
            </a:r>
          </a:p>
        </p:txBody>
      </p:sp>
    </p:spTree>
    <p:extLst>
      <p:ext uri="{BB962C8B-B14F-4D97-AF65-F5344CB8AC3E}">
        <p14:creationId xmlns:p14="http://schemas.microsoft.com/office/powerpoint/2010/main" val="420008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3E0ED-226F-D496-A5AD-B90D1069501A}"/>
              </a:ext>
            </a:extLst>
          </p:cNvPr>
          <p:cNvSpPr>
            <a:spLocks noGrp="1"/>
          </p:cNvSpPr>
          <p:nvPr>
            <p:ph idx="1"/>
          </p:nvPr>
        </p:nvSpPr>
        <p:spPr>
          <a:xfrm>
            <a:off x="1143417" y="1877243"/>
            <a:ext cx="9603275" cy="4980757"/>
          </a:xfrm>
        </p:spPr>
        <p:txBody>
          <a:bodyPr>
            <a:normAutofit/>
          </a:bodyPr>
          <a:lstStyle/>
          <a:p>
            <a:r>
              <a:rPr lang="en-US" sz="2400" dirty="0"/>
              <a:t>In this exploration, we delve into the exciting world of predicting house prices using machine learning. We will uncover how this cutting-edge technology harnesses the power of algorithms and data to create predictive models that consider an array of variables, such as neighborhood characteristics, property features, economic indicators, and even social trends.</a:t>
            </a:r>
          </a:p>
          <a:p>
            <a:r>
              <a:rPr lang="en-US" sz="2400" dirty="0"/>
              <a:t> By doing so, machine learning enables us to make informed, data backed predictions about the future value of a property.</a:t>
            </a:r>
          </a:p>
        </p:txBody>
      </p:sp>
    </p:spTree>
    <p:extLst>
      <p:ext uri="{BB962C8B-B14F-4D97-AF65-F5344CB8AC3E}">
        <p14:creationId xmlns:p14="http://schemas.microsoft.com/office/powerpoint/2010/main" val="3918464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BCE2-61F5-922D-0DDB-18D5E7DCF020}"/>
              </a:ext>
            </a:extLst>
          </p:cNvPr>
          <p:cNvSpPr>
            <a:spLocks noGrp="1"/>
          </p:cNvSpPr>
          <p:nvPr>
            <p:ph type="title"/>
          </p:nvPr>
        </p:nvSpPr>
        <p:spPr/>
        <p:txBody>
          <a:bodyPr>
            <a:normAutofit fontScale="90000"/>
          </a:bodyPr>
          <a:lstStyle/>
          <a:p>
            <a:r>
              <a:rPr lang="en-US" dirty="0"/>
              <a:t>4.PERFORMING DIFFERENT ACTIVITIES LIKE FEATURE ENGINEERING, MODEL TRAINING,EVALUATION etc.,</a:t>
            </a:r>
          </a:p>
        </p:txBody>
      </p:sp>
      <p:sp>
        <p:nvSpPr>
          <p:cNvPr id="3" name="Content Placeholder 2">
            <a:extLst>
              <a:ext uri="{FF2B5EF4-FFF2-40B4-BE49-F238E27FC236}">
                <a16:creationId xmlns:a16="http://schemas.microsoft.com/office/drawing/2014/main" id="{4F2D2CC2-8528-1596-3B18-AF651024136C}"/>
              </a:ext>
            </a:extLst>
          </p:cNvPr>
          <p:cNvSpPr>
            <a:spLocks noGrp="1"/>
          </p:cNvSpPr>
          <p:nvPr>
            <p:ph idx="1"/>
          </p:nvPr>
        </p:nvSpPr>
        <p:spPr/>
        <p:txBody>
          <a:bodyPr>
            <a:normAutofit fontScale="92500" lnSpcReduction="20000"/>
          </a:bodyPr>
          <a:lstStyle/>
          <a:p>
            <a:pPr marL="514350" indent="-514350">
              <a:buAutoNum type="arabicPeriod"/>
            </a:pPr>
            <a:r>
              <a:rPr lang="en-US" sz="2800" dirty="0"/>
              <a:t>Feature Engineering:</a:t>
            </a:r>
          </a:p>
          <a:p>
            <a:r>
              <a:rPr lang="en-US" sz="2400" dirty="0"/>
              <a:t>As mentioned earlier, feature engineering is crucial. It involves creating new features or transforming existing ones to provide meaningful information for your model.</a:t>
            </a:r>
          </a:p>
          <a:p>
            <a:r>
              <a:rPr lang="en-US" sz="2400" dirty="0"/>
              <a:t> Extracting information from textual descriptions (e.g., presence of keywords like "pool" or "granite countertops").</a:t>
            </a:r>
          </a:p>
          <a:p>
            <a:r>
              <a:rPr lang="en-US" sz="2400" dirty="0"/>
              <a:t>Calculating distances to key locations (e.g., schools, parks) if you have location data.</a:t>
            </a:r>
          </a:p>
        </p:txBody>
      </p:sp>
    </p:spTree>
    <p:extLst>
      <p:ext uri="{BB962C8B-B14F-4D97-AF65-F5344CB8AC3E}">
        <p14:creationId xmlns:p14="http://schemas.microsoft.com/office/powerpoint/2010/main" val="3926725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E4EF7-3165-CA0E-2658-83AA2FFDF059}"/>
              </a:ext>
            </a:extLst>
          </p:cNvPr>
          <p:cNvSpPr>
            <a:spLocks noGrp="1"/>
          </p:cNvSpPr>
          <p:nvPr>
            <p:ph idx="1"/>
          </p:nvPr>
        </p:nvSpPr>
        <p:spPr>
          <a:xfrm>
            <a:off x="1451579" y="317500"/>
            <a:ext cx="9603275" cy="5148845"/>
          </a:xfrm>
        </p:spPr>
        <p:txBody>
          <a:bodyPr>
            <a:normAutofit/>
          </a:bodyPr>
          <a:lstStyle/>
          <a:p>
            <a:pPr marL="0" indent="0">
              <a:buNone/>
            </a:pPr>
            <a:r>
              <a:rPr lang="en-US" sz="2800" dirty="0"/>
              <a:t>2. Data Preprocessing &amp; </a:t>
            </a:r>
            <a:r>
              <a:rPr lang="en-US" sz="2800" dirty="0" err="1"/>
              <a:t>Visualisation</a:t>
            </a:r>
            <a:r>
              <a:rPr lang="en-US" sz="2800" dirty="0"/>
              <a:t>:</a:t>
            </a:r>
          </a:p>
          <a:p>
            <a:r>
              <a:rPr lang="en-US" sz="2400" dirty="0"/>
              <a:t>Continue data preprocessing by handling any remaining missing values or outliers based on insights from your data exploration.</a:t>
            </a:r>
          </a:p>
          <a:p>
            <a:pPr marL="0" indent="0">
              <a:buNone/>
            </a:pPr>
            <a:r>
              <a:rPr lang="en-US" sz="3200" dirty="0" err="1"/>
              <a:t>Visualisation</a:t>
            </a:r>
            <a:r>
              <a:rPr lang="en-US" sz="3200" dirty="0"/>
              <a:t> and Pre-Processing of Data:</a:t>
            </a:r>
          </a:p>
          <a:p>
            <a:pPr marL="0" indent="0">
              <a:buNone/>
            </a:pPr>
            <a:r>
              <a:rPr lang="en-US" sz="2800" dirty="0"/>
              <a:t>In [1]:</a:t>
            </a:r>
          </a:p>
          <a:p>
            <a:pPr marL="0" indent="0">
              <a:buNone/>
            </a:pPr>
            <a:r>
              <a:rPr lang="en-US" sz="2400" dirty="0" err="1"/>
              <a:t>sns.histplot</a:t>
            </a:r>
            <a:r>
              <a:rPr lang="en-US" sz="2400" dirty="0"/>
              <a:t>(dataset, x='Price', bins=50, color='y’)</a:t>
            </a:r>
          </a:p>
          <a:p>
            <a:pPr marL="0" indent="0">
              <a:buNone/>
            </a:pPr>
            <a:r>
              <a:rPr lang="en-US" sz="2800" dirty="0"/>
              <a:t>Out[1]:</a:t>
            </a:r>
          </a:p>
          <a:p>
            <a:pPr marL="0" indent="0">
              <a:buNone/>
            </a:pPr>
            <a:r>
              <a:rPr lang="en-US" sz="2400" dirty="0"/>
              <a:t>&lt;Axes: </a:t>
            </a:r>
            <a:r>
              <a:rPr lang="en-US" sz="2400" dirty="0" err="1"/>
              <a:t>xlabel</a:t>
            </a:r>
            <a:r>
              <a:rPr lang="en-US" sz="2400" dirty="0"/>
              <a:t>='Price', </a:t>
            </a:r>
            <a:r>
              <a:rPr lang="en-US" sz="2400" dirty="0" err="1"/>
              <a:t>ylabel</a:t>
            </a:r>
            <a:r>
              <a:rPr lang="en-US" sz="2400" dirty="0"/>
              <a:t>='Count'&gt;</a:t>
            </a:r>
          </a:p>
          <a:p>
            <a:pPr marL="0" indent="0">
              <a:buNone/>
            </a:pPr>
            <a:endParaRPr lang="en-US" sz="2800" dirty="0"/>
          </a:p>
        </p:txBody>
      </p:sp>
    </p:spTree>
    <p:extLst>
      <p:ext uri="{BB962C8B-B14F-4D97-AF65-F5344CB8AC3E}">
        <p14:creationId xmlns:p14="http://schemas.microsoft.com/office/powerpoint/2010/main" val="1745889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C88697B-30EA-CD6B-C2D6-9B4000624EED}"/>
              </a:ext>
            </a:extLst>
          </p:cNvPr>
          <p:cNvPicPr>
            <a:picLocks noChangeAspect="1"/>
          </p:cNvPicPr>
          <p:nvPr/>
        </p:nvPicPr>
        <p:blipFill>
          <a:blip r:embed="rId2"/>
          <a:stretch>
            <a:fillRect/>
          </a:stretch>
        </p:blipFill>
        <p:spPr>
          <a:xfrm>
            <a:off x="410882" y="280147"/>
            <a:ext cx="11560735" cy="5472206"/>
          </a:xfrm>
          <a:prstGeom prst="rect">
            <a:avLst/>
          </a:prstGeom>
        </p:spPr>
      </p:pic>
    </p:spTree>
    <p:extLst>
      <p:ext uri="{BB962C8B-B14F-4D97-AF65-F5344CB8AC3E}">
        <p14:creationId xmlns:p14="http://schemas.microsoft.com/office/powerpoint/2010/main" val="2487274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CD34D-8230-466D-53F5-08E413F2958F}"/>
              </a:ext>
            </a:extLst>
          </p:cNvPr>
          <p:cNvSpPr>
            <a:spLocks noGrp="1"/>
          </p:cNvSpPr>
          <p:nvPr>
            <p:ph idx="1"/>
          </p:nvPr>
        </p:nvSpPr>
        <p:spPr>
          <a:xfrm>
            <a:off x="1451579" y="429560"/>
            <a:ext cx="9603275" cy="5036786"/>
          </a:xfrm>
        </p:spPr>
        <p:txBody>
          <a:bodyPr>
            <a:normAutofit/>
          </a:bodyPr>
          <a:lstStyle/>
          <a:p>
            <a:pPr marL="0" indent="0">
              <a:buNone/>
            </a:pPr>
            <a:r>
              <a:rPr lang="en-US" sz="2800" dirty="0"/>
              <a:t>In [2]:</a:t>
            </a:r>
          </a:p>
          <a:p>
            <a:pPr marL="0" indent="0">
              <a:buNone/>
            </a:pPr>
            <a:r>
              <a:rPr lang="en-US" sz="2400" dirty="0" err="1"/>
              <a:t>sns.boxplot</a:t>
            </a:r>
            <a:r>
              <a:rPr lang="en-US" sz="2400" dirty="0"/>
              <a:t>(dataset, x='Price', palette='Blues’)</a:t>
            </a:r>
          </a:p>
          <a:p>
            <a:pPr marL="0" indent="0">
              <a:buNone/>
            </a:pPr>
            <a:r>
              <a:rPr lang="en-US" sz="2800" dirty="0"/>
              <a:t>Out[2]:</a:t>
            </a:r>
          </a:p>
          <a:p>
            <a:pPr marL="0" indent="0">
              <a:buNone/>
            </a:pPr>
            <a:r>
              <a:rPr lang="en-US" sz="2400" dirty="0"/>
              <a:t>&lt;Axes: </a:t>
            </a:r>
            <a:r>
              <a:rPr lang="en-US" sz="2400" dirty="0" err="1"/>
              <a:t>xlabel</a:t>
            </a:r>
            <a:r>
              <a:rPr lang="en-US" sz="2400"/>
              <a:t>='Price’&gt;</a:t>
            </a:r>
          </a:p>
          <a:p>
            <a:pPr marL="0" indent="0">
              <a:buNone/>
            </a:pPr>
            <a:endParaRPr lang="en-US" sz="2400" dirty="0"/>
          </a:p>
        </p:txBody>
      </p:sp>
      <p:pic>
        <p:nvPicPr>
          <p:cNvPr id="2" name="Picture 3">
            <a:extLst>
              <a:ext uri="{FF2B5EF4-FFF2-40B4-BE49-F238E27FC236}">
                <a16:creationId xmlns:a16="http://schemas.microsoft.com/office/drawing/2014/main" id="{0711255F-8D68-4BD9-6FC9-13537218913D}"/>
              </a:ext>
            </a:extLst>
          </p:cNvPr>
          <p:cNvPicPr>
            <a:picLocks noChangeAspect="1"/>
          </p:cNvPicPr>
          <p:nvPr/>
        </p:nvPicPr>
        <p:blipFill>
          <a:blip r:embed="rId2"/>
          <a:stretch>
            <a:fillRect/>
          </a:stretch>
        </p:blipFill>
        <p:spPr>
          <a:xfrm>
            <a:off x="1662206" y="2932206"/>
            <a:ext cx="9078215" cy="3220636"/>
          </a:xfrm>
          <a:prstGeom prst="rect">
            <a:avLst/>
          </a:prstGeom>
        </p:spPr>
      </p:pic>
    </p:spTree>
    <p:extLst>
      <p:ext uri="{BB962C8B-B14F-4D97-AF65-F5344CB8AC3E}">
        <p14:creationId xmlns:p14="http://schemas.microsoft.com/office/powerpoint/2010/main" val="4160776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1C591-96E2-0CBA-53FA-6B7638A60EDA}"/>
              </a:ext>
            </a:extLst>
          </p:cNvPr>
          <p:cNvSpPr>
            <a:spLocks noGrp="1"/>
          </p:cNvSpPr>
          <p:nvPr>
            <p:ph idx="1"/>
          </p:nvPr>
        </p:nvSpPr>
        <p:spPr>
          <a:xfrm>
            <a:off x="1451579" y="280148"/>
            <a:ext cx="9603275" cy="5186198"/>
          </a:xfrm>
        </p:spPr>
        <p:txBody>
          <a:bodyPr>
            <a:normAutofit/>
          </a:bodyPr>
          <a:lstStyle/>
          <a:p>
            <a:pPr marL="0" indent="0">
              <a:buNone/>
            </a:pPr>
            <a:r>
              <a:rPr lang="en-US" sz="2800" dirty="0"/>
              <a:t>In [3]:</a:t>
            </a:r>
          </a:p>
          <a:p>
            <a:pPr marL="0" indent="0">
              <a:buNone/>
            </a:pPr>
            <a:r>
              <a:rPr lang="en-US" sz="2400" dirty="0" err="1"/>
              <a:t>sns.jointplot</a:t>
            </a:r>
            <a:r>
              <a:rPr lang="en-US" sz="2400" dirty="0"/>
              <a:t>(dataset, x='Avg. Area House Age', y='Price', kind='hex’)</a:t>
            </a:r>
          </a:p>
          <a:p>
            <a:pPr marL="0" indent="0">
              <a:buNone/>
            </a:pPr>
            <a:r>
              <a:rPr lang="en-US" sz="2800" dirty="0"/>
              <a:t>Out[3]:</a:t>
            </a:r>
          </a:p>
          <a:p>
            <a:pPr marL="0" indent="0">
              <a:buNone/>
            </a:pPr>
            <a:r>
              <a:rPr lang="en-US" sz="2400" dirty="0"/>
              <a:t>&lt;</a:t>
            </a:r>
            <a:r>
              <a:rPr lang="en-US" sz="2400" dirty="0" err="1"/>
              <a:t>seaborn.axisgrid.JointGrid</a:t>
            </a:r>
            <a:r>
              <a:rPr lang="en-US" sz="2400" dirty="0"/>
              <a:t> at 0x7caf1d571810&gt;</a:t>
            </a:r>
          </a:p>
          <a:p>
            <a:pPr marL="0" indent="0">
              <a:buNone/>
            </a:pPr>
            <a:endParaRPr lang="en-US" sz="2400" dirty="0"/>
          </a:p>
        </p:txBody>
      </p:sp>
      <p:pic>
        <p:nvPicPr>
          <p:cNvPr id="4" name="Picture 4">
            <a:extLst>
              <a:ext uri="{FF2B5EF4-FFF2-40B4-BE49-F238E27FC236}">
                <a16:creationId xmlns:a16="http://schemas.microsoft.com/office/drawing/2014/main" id="{A3ADF180-4F56-529E-26C1-5C447EA29867}"/>
              </a:ext>
            </a:extLst>
          </p:cNvPr>
          <p:cNvPicPr>
            <a:picLocks noChangeAspect="1"/>
          </p:cNvPicPr>
          <p:nvPr/>
        </p:nvPicPr>
        <p:blipFill>
          <a:blip r:embed="rId2"/>
          <a:stretch>
            <a:fillRect/>
          </a:stretch>
        </p:blipFill>
        <p:spPr>
          <a:xfrm>
            <a:off x="1699560" y="2749643"/>
            <a:ext cx="9207500" cy="3006445"/>
          </a:xfrm>
          <a:prstGeom prst="rect">
            <a:avLst/>
          </a:prstGeom>
        </p:spPr>
      </p:pic>
    </p:spTree>
    <p:extLst>
      <p:ext uri="{BB962C8B-B14F-4D97-AF65-F5344CB8AC3E}">
        <p14:creationId xmlns:p14="http://schemas.microsoft.com/office/powerpoint/2010/main" val="1426612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08E7D-1756-0973-2D40-26F77C8052D9}"/>
              </a:ext>
            </a:extLst>
          </p:cNvPr>
          <p:cNvSpPr>
            <a:spLocks noGrp="1"/>
          </p:cNvSpPr>
          <p:nvPr>
            <p:ph idx="1"/>
          </p:nvPr>
        </p:nvSpPr>
        <p:spPr>
          <a:xfrm>
            <a:off x="1451579" y="261472"/>
            <a:ext cx="9603275" cy="5204874"/>
          </a:xfrm>
        </p:spPr>
        <p:txBody>
          <a:bodyPr>
            <a:normAutofit/>
          </a:bodyPr>
          <a:lstStyle/>
          <a:p>
            <a:pPr marL="0" indent="0">
              <a:buNone/>
            </a:pPr>
            <a:r>
              <a:rPr lang="en-US" sz="2800" dirty="0"/>
              <a:t>In [4]:</a:t>
            </a:r>
          </a:p>
          <a:p>
            <a:pPr marL="0" indent="0">
              <a:buNone/>
            </a:pPr>
            <a:r>
              <a:rPr lang="en-US" sz="2400" dirty="0" err="1"/>
              <a:t>sns.jointplot</a:t>
            </a:r>
            <a:r>
              <a:rPr lang="en-US" sz="2400" dirty="0"/>
              <a:t>(dataset, x='Avg. Area Income', y='Price’)</a:t>
            </a:r>
          </a:p>
          <a:p>
            <a:pPr marL="0" indent="0">
              <a:buNone/>
            </a:pPr>
            <a:r>
              <a:rPr lang="en-US" sz="2800" dirty="0"/>
              <a:t>Out[4]:</a:t>
            </a:r>
          </a:p>
          <a:p>
            <a:pPr marL="0" indent="0">
              <a:buNone/>
            </a:pPr>
            <a:r>
              <a:rPr lang="en-US" sz="2400" dirty="0"/>
              <a:t>&lt;</a:t>
            </a:r>
            <a:r>
              <a:rPr lang="en-US" sz="2400" dirty="0" err="1"/>
              <a:t>seaborn.axisgrid.JointGrid</a:t>
            </a:r>
            <a:r>
              <a:rPr lang="en-US" sz="2400" dirty="0"/>
              <a:t> at 0x7caf1d8bf7f0&gt;</a:t>
            </a:r>
          </a:p>
          <a:p>
            <a:pPr marL="0" indent="0">
              <a:buNone/>
            </a:pPr>
            <a:endParaRPr lang="en-US" sz="2400" dirty="0"/>
          </a:p>
        </p:txBody>
      </p:sp>
      <p:pic>
        <p:nvPicPr>
          <p:cNvPr id="4" name="Picture 4">
            <a:extLst>
              <a:ext uri="{FF2B5EF4-FFF2-40B4-BE49-F238E27FC236}">
                <a16:creationId xmlns:a16="http://schemas.microsoft.com/office/drawing/2014/main" id="{858F4DE5-078E-4D3F-7CA1-9C6E7F7E644A}"/>
              </a:ext>
            </a:extLst>
          </p:cNvPr>
          <p:cNvPicPr>
            <a:picLocks noChangeAspect="1"/>
          </p:cNvPicPr>
          <p:nvPr/>
        </p:nvPicPr>
        <p:blipFill>
          <a:blip r:embed="rId2"/>
          <a:stretch>
            <a:fillRect/>
          </a:stretch>
        </p:blipFill>
        <p:spPr>
          <a:xfrm>
            <a:off x="1624854" y="2708089"/>
            <a:ext cx="9115568" cy="3251406"/>
          </a:xfrm>
          <a:prstGeom prst="rect">
            <a:avLst/>
          </a:prstGeom>
        </p:spPr>
      </p:pic>
    </p:spTree>
    <p:extLst>
      <p:ext uri="{BB962C8B-B14F-4D97-AF65-F5344CB8AC3E}">
        <p14:creationId xmlns:p14="http://schemas.microsoft.com/office/powerpoint/2010/main" val="3328271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6AE7E-03B9-BEE1-9389-5BE9CC1FDE7D}"/>
              </a:ext>
            </a:extLst>
          </p:cNvPr>
          <p:cNvSpPr>
            <a:spLocks noGrp="1"/>
          </p:cNvSpPr>
          <p:nvPr>
            <p:ph idx="1"/>
          </p:nvPr>
        </p:nvSpPr>
        <p:spPr>
          <a:xfrm>
            <a:off x="1451579" y="2147794"/>
            <a:ext cx="9603275" cy="3318551"/>
          </a:xfrm>
        </p:spPr>
        <p:txBody>
          <a:bodyPr>
            <a:normAutofit/>
          </a:bodyPr>
          <a:lstStyle/>
          <a:p>
            <a:pPr marL="0" indent="0">
              <a:buNone/>
            </a:pPr>
            <a:r>
              <a:rPr lang="en-US" sz="2800" dirty="0"/>
              <a:t>In [5]:</a:t>
            </a:r>
          </a:p>
          <a:p>
            <a:pPr marL="0" indent="0">
              <a:buNone/>
            </a:pPr>
            <a:r>
              <a:rPr lang="en-US" sz="2400" dirty="0" err="1"/>
              <a:t>plt.figure</a:t>
            </a:r>
            <a:r>
              <a:rPr lang="en-US" sz="2400" dirty="0"/>
              <a:t>(</a:t>
            </a:r>
            <a:r>
              <a:rPr lang="en-US" sz="2400" dirty="0" err="1"/>
              <a:t>figsize</a:t>
            </a:r>
            <a:r>
              <a:rPr lang="en-US" sz="2400" dirty="0"/>
              <a:t>=(12,8))</a:t>
            </a:r>
            <a:r>
              <a:rPr lang="en-US" sz="2400" dirty="0" err="1"/>
              <a:t>sns.pairplot</a:t>
            </a:r>
            <a:r>
              <a:rPr lang="en-US" sz="2400" dirty="0"/>
              <a:t>(dataset)</a:t>
            </a:r>
          </a:p>
          <a:p>
            <a:pPr marL="0" indent="0">
              <a:buNone/>
            </a:pPr>
            <a:r>
              <a:rPr lang="en-US" sz="2800" dirty="0"/>
              <a:t>Out[5]:</a:t>
            </a:r>
          </a:p>
          <a:p>
            <a:pPr marL="0" indent="0">
              <a:buNone/>
            </a:pPr>
            <a:r>
              <a:rPr lang="en-US" sz="2400" dirty="0"/>
              <a:t>&lt;</a:t>
            </a:r>
            <a:r>
              <a:rPr lang="en-US" sz="2400" dirty="0" err="1"/>
              <a:t>seaborn.axisgrid.PairGrid</a:t>
            </a:r>
            <a:r>
              <a:rPr lang="en-US" sz="2400" dirty="0"/>
              <a:t> at 0x7caf0c2ac550&gt;</a:t>
            </a:r>
          </a:p>
          <a:p>
            <a:pPr marL="0" indent="0">
              <a:buNone/>
            </a:pPr>
            <a:r>
              <a:rPr lang="en-US" sz="2400" dirty="0"/>
              <a:t>&lt;Figure size 1200x800 with 0 Axes&gt;</a:t>
            </a:r>
          </a:p>
        </p:txBody>
      </p:sp>
    </p:spTree>
    <p:extLst>
      <p:ext uri="{BB962C8B-B14F-4D97-AF65-F5344CB8AC3E}">
        <p14:creationId xmlns:p14="http://schemas.microsoft.com/office/powerpoint/2010/main" val="1640016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19073C-4F98-671B-4F5D-A0FA57EC057C}"/>
              </a:ext>
            </a:extLst>
          </p:cNvPr>
          <p:cNvPicPr>
            <a:picLocks noChangeAspect="1"/>
          </p:cNvPicPr>
          <p:nvPr/>
        </p:nvPicPr>
        <p:blipFill>
          <a:blip r:embed="rId2"/>
          <a:stretch>
            <a:fillRect/>
          </a:stretch>
        </p:blipFill>
        <p:spPr>
          <a:xfrm>
            <a:off x="485588" y="336177"/>
            <a:ext cx="11168529" cy="5602942"/>
          </a:xfrm>
          <a:prstGeom prst="rect">
            <a:avLst/>
          </a:prstGeom>
        </p:spPr>
      </p:pic>
    </p:spTree>
    <p:extLst>
      <p:ext uri="{BB962C8B-B14F-4D97-AF65-F5344CB8AC3E}">
        <p14:creationId xmlns:p14="http://schemas.microsoft.com/office/powerpoint/2010/main" val="1479637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DE0A2-16DA-8038-2A04-36FDE7762EA6}"/>
              </a:ext>
            </a:extLst>
          </p:cNvPr>
          <p:cNvSpPr>
            <a:spLocks noGrp="1"/>
          </p:cNvSpPr>
          <p:nvPr>
            <p:ph idx="1"/>
          </p:nvPr>
        </p:nvSpPr>
        <p:spPr>
          <a:xfrm>
            <a:off x="1451579" y="653676"/>
            <a:ext cx="9603275" cy="4812669"/>
          </a:xfrm>
        </p:spPr>
        <p:txBody>
          <a:bodyPr>
            <a:normAutofit fontScale="92500" lnSpcReduction="10000"/>
          </a:bodyPr>
          <a:lstStyle/>
          <a:p>
            <a:pPr marL="0" indent="0">
              <a:buNone/>
            </a:pPr>
            <a:r>
              <a:rPr lang="en-US" sz="2800" dirty="0"/>
              <a:t>In [6]:</a:t>
            </a:r>
          </a:p>
          <a:p>
            <a:pPr marL="0" indent="0">
              <a:buNone/>
            </a:pPr>
            <a:r>
              <a:rPr lang="en-US" sz="2400" dirty="0" err="1"/>
              <a:t>dataset.hist</a:t>
            </a:r>
            <a:r>
              <a:rPr lang="en-US" sz="2400" dirty="0"/>
              <a:t>(</a:t>
            </a:r>
            <a:r>
              <a:rPr lang="en-US" sz="2400" dirty="0" err="1"/>
              <a:t>figsize</a:t>
            </a:r>
            <a:r>
              <a:rPr lang="en-US" sz="2400" dirty="0"/>
              <a:t>=(10,8))</a:t>
            </a:r>
          </a:p>
          <a:p>
            <a:pPr marL="0" indent="0">
              <a:buNone/>
            </a:pPr>
            <a:r>
              <a:rPr lang="en-US" sz="2800" dirty="0"/>
              <a:t>Out[6]:</a:t>
            </a:r>
          </a:p>
          <a:p>
            <a:pPr marL="0" indent="0">
              <a:buNone/>
            </a:pPr>
            <a:r>
              <a:rPr lang="en-US" sz="2400" dirty="0"/>
              <a:t>array([[&lt;Axes: title={'center': 'Avg. Area Income’}&gt;,</a:t>
            </a:r>
          </a:p>
          <a:p>
            <a:pPr marL="0" indent="0">
              <a:buNone/>
            </a:pPr>
            <a:r>
              <a:rPr lang="en-US" sz="2400" dirty="0"/>
              <a:t>&lt;Axes: title={'center': 'Avg. Area House Age'}&gt;],</a:t>
            </a:r>
          </a:p>
          <a:p>
            <a:pPr marL="0" indent="0">
              <a:buNone/>
            </a:pPr>
            <a:r>
              <a:rPr lang="en-US" sz="2400" dirty="0"/>
              <a:t>[&lt;Axes: title={'center': 'Avg. Area Number of Rooms'}&gt;,</a:t>
            </a:r>
          </a:p>
          <a:p>
            <a:pPr marL="0" indent="0">
              <a:buNone/>
            </a:pPr>
            <a:r>
              <a:rPr lang="en-US" sz="2400" dirty="0"/>
              <a:t>&lt;Axes: title={'center': 'Avg. Area Number of Bedrooms'}&gt;],</a:t>
            </a:r>
          </a:p>
          <a:p>
            <a:pPr marL="0" indent="0">
              <a:buNone/>
            </a:pPr>
            <a:r>
              <a:rPr lang="en-US" sz="2400" dirty="0"/>
              <a:t>[&lt;Axes: title={'center': 'Area Population'}&gt;,</a:t>
            </a:r>
          </a:p>
          <a:p>
            <a:pPr marL="0" indent="0">
              <a:buNone/>
            </a:pPr>
            <a:r>
              <a:rPr lang="en-US" sz="2400" dirty="0"/>
              <a:t>&lt;Axes: title={'center': 'Price'}&gt;]], </a:t>
            </a:r>
            <a:r>
              <a:rPr lang="en-US" sz="2400" dirty="0" err="1"/>
              <a:t>dtype</a:t>
            </a:r>
            <a:r>
              <a:rPr lang="en-US" sz="2400" dirty="0"/>
              <a:t>=object)</a:t>
            </a:r>
          </a:p>
        </p:txBody>
      </p:sp>
    </p:spTree>
    <p:extLst>
      <p:ext uri="{BB962C8B-B14F-4D97-AF65-F5344CB8AC3E}">
        <p14:creationId xmlns:p14="http://schemas.microsoft.com/office/powerpoint/2010/main" val="20990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99E97F2-0DB0-5DFD-FE26-05D8F17DE383}"/>
              </a:ext>
            </a:extLst>
          </p:cNvPr>
          <p:cNvPicPr>
            <a:picLocks noChangeAspect="1"/>
          </p:cNvPicPr>
          <p:nvPr/>
        </p:nvPicPr>
        <p:blipFill>
          <a:blip r:embed="rId2"/>
          <a:stretch>
            <a:fillRect/>
          </a:stretch>
        </p:blipFill>
        <p:spPr>
          <a:xfrm>
            <a:off x="186766" y="373530"/>
            <a:ext cx="11579410" cy="5416176"/>
          </a:xfrm>
          <a:prstGeom prst="rect">
            <a:avLst/>
          </a:prstGeom>
        </p:spPr>
      </p:pic>
    </p:spTree>
    <p:extLst>
      <p:ext uri="{BB962C8B-B14F-4D97-AF65-F5344CB8AC3E}">
        <p14:creationId xmlns:p14="http://schemas.microsoft.com/office/powerpoint/2010/main" val="347201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B385-F2E2-A242-CF1D-8675A78B6C5E}"/>
              </a:ext>
            </a:extLst>
          </p:cNvPr>
          <p:cNvSpPr>
            <a:spLocks noGrp="1"/>
          </p:cNvSpPr>
          <p:nvPr>
            <p:ph idx="1"/>
          </p:nvPr>
        </p:nvSpPr>
        <p:spPr>
          <a:xfrm>
            <a:off x="1526285" y="2166470"/>
            <a:ext cx="9603275" cy="5130169"/>
          </a:xfrm>
        </p:spPr>
        <p:txBody>
          <a:bodyPr>
            <a:normAutofit/>
          </a:bodyPr>
          <a:lstStyle/>
          <a:p>
            <a:r>
              <a:rPr lang="en-US" sz="2400" dirty="0"/>
              <a:t>This transformation of the real estate industry is not only beneficial for buyers and sellers but also for investors, developers, and policymakers. Accurate house price predictions can inform investment decisions, urban planning, and housing policy development, leading to a more efficient and equitable real estate market.</a:t>
            </a:r>
          </a:p>
          <a:p>
            <a:r>
              <a:rPr lang="en-US" sz="2400" dirty="0"/>
              <a:t> As we embark on this journey into the realm of machine learning for house price prediction, we will explore the various techniques, data sources, and challenges involved.</a:t>
            </a:r>
          </a:p>
        </p:txBody>
      </p:sp>
    </p:spTree>
    <p:extLst>
      <p:ext uri="{BB962C8B-B14F-4D97-AF65-F5344CB8AC3E}">
        <p14:creationId xmlns:p14="http://schemas.microsoft.com/office/powerpoint/2010/main" val="29862457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E6BC-D5CE-0BCA-0BC0-AEB149513330}"/>
              </a:ext>
            </a:extLst>
          </p:cNvPr>
          <p:cNvSpPr>
            <a:spLocks noGrp="1"/>
          </p:cNvSpPr>
          <p:nvPr>
            <p:ph type="title"/>
          </p:nvPr>
        </p:nvSpPr>
        <p:spPr/>
        <p:txBody>
          <a:bodyPr/>
          <a:lstStyle/>
          <a:p>
            <a:r>
              <a:rPr lang="en-US"/>
              <a:t>Visualising Correlation:</a:t>
            </a:r>
          </a:p>
        </p:txBody>
      </p:sp>
      <p:sp>
        <p:nvSpPr>
          <p:cNvPr id="3" name="Content Placeholder 2">
            <a:extLst>
              <a:ext uri="{FF2B5EF4-FFF2-40B4-BE49-F238E27FC236}">
                <a16:creationId xmlns:a16="http://schemas.microsoft.com/office/drawing/2014/main" id="{049A08A4-9BFA-91C8-A212-341835CFA65C}"/>
              </a:ext>
            </a:extLst>
          </p:cNvPr>
          <p:cNvSpPr>
            <a:spLocks noGrp="1"/>
          </p:cNvSpPr>
          <p:nvPr>
            <p:ph idx="1"/>
          </p:nvPr>
        </p:nvSpPr>
        <p:spPr/>
        <p:txBody>
          <a:bodyPr>
            <a:normAutofit/>
          </a:bodyPr>
          <a:lstStyle/>
          <a:p>
            <a:pPr marL="0" indent="0">
              <a:buNone/>
            </a:pPr>
            <a:r>
              <a:rPr lang="en-US" sz="2800" dirty="0"/>
              <a:t>In [7]:</a:t>
            </a:r>
          </a:p>
          <a:p>
            <a:pPr marL="0" indent="0">
              <a:buNone/>
            </a:pPr>
            <a:r>
              <a:rPr lang="en-US" sz="2400" dirty="0" err="1"/>
              <a:t>dataset.corr</a:t>
            </a:r>
            <a:r>
              <a:rPr lang="en-US" sz="2400" dirty="0"/>
              <a:t>(</a:t>
            </a:r>
            <a:r>
              <a:rPr lang="en-US" sz="2400" dirty="0" err="1"/>
              <a:t>numeric_only</a:t>
            </a:r>
            <a:r>
              <a:rPr lang="en-US" sz="2400" dirty="0"/>
              <a:t>=True)</a:t>
            </a:r>
          </a:p>
          <a:p>
            <a:pPr marL="0" indent="0">
              <a:buNone/>
            </a:pPr>
            <a:r>
              <a:rPr lang="en-US" sz="2800" dirty="0"/>
              <a:t>Out[7]:</a:t>
            </a:r>
          </a:p>
          <a:p>
            <a:pPr marL="0" indent="0">
              <a:buNone/>
            </a:pPr>
            <a:endParaRPr lang="en-US" sz="2400" dirty="0"/>
          </a:p>
        </p:txBody>
      </p:sp>
    </p:spTree>
    <p:extLst>
      <p:ext uri="{BB962C8B-B14F-4D97-AF65-F5344CB8AC3E}">
        <p14:creationId xmlns:p14="http://schemas.microsoft.com/office/powerpoint/2010/main" val="188789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6D8F8E8-6970-D09E-615C-869876584440}"/>
              </a:ext>
            </a:extLst>
          </p:cNvPr>
          <p:cNvSpPr txBox="1"/>
          <p:nvPr/>
        </p:nvSpPr>
        <p:spPr>
          <a:xfrm>
            <a:off x="3042397" y="0"/>
            <a:ext cx="6107206" cy="5909310"/>
          </a:xfrm>
          <a:prstGeom prst="rect">
            <a:avLst/>
          </a:prstGeom>
          <a:noFill/>
        </p:spPr>
        <p:txBody>
          <a:bodyPr wrap="square">
            <a:spAutoFit/>
          </a:bodyPr>
          <a:lstStyle/>
          <a:p>
            <a:r>
              <a:rPr lang="en-US"/>
              <a:t>Avg.</a:t>
            </a:r>
          </a:p>
          <a:p>
            <a:r>
              <a:rPr lang="en-US" dirty="0"/>
              <a:t>Area</a:t>
            </a:r>
          </a:p>
          <a:p>
            <a:r>
              <a:rPr lang="en-US" dirty="0"/>
              <a:t>Income</a:t>
            </a:r>
          </a:p>
          <a:p>
            <a:r>
              <a:rPr lang="en-US" dirty="0"/>
              <a:t>Avg.</a:t>
            </a:r>
          </a:p>
          <a:p>
            <a:r>
              <a:rPr lang="en-US" dirty="0"/>
              <a:t>Area</a:t>
            </a:r>
          </a:p>
          <a:p>
            <a:r>
              <a:rPr lang="en-US" dirty="0"/>
              <a:t>House</a:t>
            </a:r>
          </a:p>
          <a:p>
            <a:r>
              <a:rPr lang="en-US" dirty="0"/>
              <a:t>Age</a:t>
            </a:r>
          </a:p>
          <a:p>
            <a:r>
              <a:rPr lang="en-US" dirty="0"/>
              <a:t>Avg.</a:t>
            </a:r>
          </a:p>
          <a:p>
            <a:r>
              <a:rPr lang="en-US" dirty="0"/>
              <a:t>Area</a:t>
            </a:r>
          </a:p>
          <a:p>
            <a:r>
              <a:rPr lang="en-US" dirty="0"/>
              <a:t>Number</a:t>
            </a:r>
          </a:p>
          <a:p>
            <a:r>
              <a:rPr lang="en-US" dirty="0"/>
              <a:t>of</a:t>
            </a:r>
          </a:p>
          <a:p>
            <a:r>
              <a:rPr lang="en-US" dirty="0"/>
              <a:t>Rooms</a:t>
            </a:r>
          </a:p>
          <a:p>
            <a:r>
              <a:rPr lang="en-US" dirty="0"/>
              <a:t>Avg. Area</a:t>
            </a:r>
          </a:p>
          <a:p>
            <a:r>
              <a:rPr lang="en-US" dirty="0"/>
              <a:t>Number</a:t>
            </a:r>
          </a:p>
          <a:p>
            <a:r>
              <a:rPr lang="en-US" dirty="0"/>
              <a:t>of</a:t>
            </a:r>
          </a:p>
          <a:p>
            <a:r>
              <a:rPr lang="en-US" dirty="0"/>
              <a:t>Bedrooms</a:t>
            </a:r>
          </a:p>
          <a:p>
            <a:r>
              <a:rPr lang="en-US" dirty="0"/>
              <a:t>Area</a:t>
            </a:r>
          </a:p>
          <a:p>
            <a:r>
              <a:rPr lang="en-US" dirty="0"/>
              <a:t>Population Price</a:t>
            </a:r>
          </a:p>
          <a:p>
            <a:r>
              <a:rPr lang="en-US" dirty="0"/>
              <a:t>Avg. Area</a:t>
            </a:r>
          </a:p>
          <a:p>
            <a:r>
              <a:rPr lang="en-US" dirty="0"/>
              <a:t>Income 1.000000 -0.002007</a:t>
            </a:r>
          </a:p>
          <a:p>
            <a:r>
              <a:rPr lang="en-US" dirty="0"/>
              <a:t>-0.011032 0.019788 -0.016234 0.639734</a:t>
            </a:r>
          </a:p>
        </p:txBody>
      </p:sp>
    </p:spTree>
    <p:extLst>
      <p:ext uri="{BB962C8B-B14F-4D97-AF65-F5344CB8AC3E}">
        <p14:creationId xmlns:p14="http://schemas.microsoft.com/office/powerpoint/2010/main" val="400784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291EB0-7D3E-8102-6624-89019D76FFCE}"/>
              </a:ext>
            </a:extLst>
          </p:cNvPr>
          <p:cNvSpPr txBox="1"/>
          <p:nvPr/>
        </p:nvSpPr>
        <p:spPr>
          <a:xfrm>
            <a:off x="3053603" y="758814"/>
            <a:ext cx="6107206" cy="5355312"/>
          </a:xfrm>
          <a:prstGeom prst="rect">
            <a:avLst/>
          </a:prstGeom>
          <a:noFill/>
        </p:spPr>
        <p:txBody>
          <a:bodyPr wrap="square">
            <a:spAutoFit/>
          </a:bodyPr>
          <a:lstStyle/>
          <a:p>
            <a:r>
              <a:rPr lang="en-US" dirty="0"/>
              <a:t>Avg. Area</a:t>
            </a:r>
          </a:p>
          <a:p>
            <a:r>
              <a:rPr lang="en-US" dirty="0"/>
              <a:t>House</a:t>
            </a:r>
          </a:p>
          <a:p>
            <a:r>
              <a:rPr lang="en-US" dirty="0"/>
              <a:t>Age</a:t>
            </a:r>
          </a:p>
          <a:p>
            <a:r>
              <a:rPr lang="en-US" dirty="0"/>
              <a:t>-0.002007 1.000000 -0.009428 0.006149 -0.018743 0.452543</a:t>
            </a:r>
          </a:p>
          <a:p>
            <a:r>
              <a:rPr lang="en-US" dirty="0"/>
              <a:t>Avg. Area</a:t>
            </a:r>
          </a:p>
          <a:p>
            <a:r>
              <a:rPr lang="en-US" dirty="0"/>
              <a:t>Number of</a:t>
            </a:r>
          </a:p>
          <a:p>
            <a:r>
              <a:rPr lang="en-US" dirty="0"/>
              <a:t>Rooms</a:t>
            </a:r>
          </a:p>
          <a:p>
            <a:r>
              <a:rPr lang="en-US" dirty="0"/>
              <a:t>-0.011032</a:t>
            </a:r>
          </a:p>
          <a:p>
            <a:r>
              <a:rPr lang="en-US" dirty="0"/>
              <a:t>-0.009428 1.000000 0.462695 0.002040 0.335664</a:t>
            </a:r>
          </a:p>
          <a:p>
            <a:r>
              <a:rPr lang="en-US" dirty="0"/>
              <a:t>Avg. Area</a:t>
            </a:r>
          </a:p>
          <a:p>
            <a:r>
              <a:rPr lang="en-US" dirty="0"/>
              <a:t>Number of</a:t>
            </a:r>
          </a:p>
          <a:p>
            <a:r>
              <a:rPr lang="en-US" dirty="0"/>
              <a:t>Bedrooms</a:t>
            </a:r>
          </a:p>
          <a:p>
            <a:r>
              <a:rPr lang="en-US" dirty="0"/>
              <a:t>0.019788 0.006149 0.462695 1.000000 -0.022168 0.171071</a:t>
            </a:r>
          </a:p>
          <a:p>
            <a:r>
              <a:rPr lang="en-US" dirty="0"/>
              <a:t>Area</a:t>
            </a:r>
          </a:p>
          <a:p>
            <a:r>
              <a:rPr lang="en-US" dirty="0"/>
              <a:t>Population</a:t>
            </a:r>
          </a:p>
          <a:p>
            <a:r>
              <a:rPr lang="en-US" dirty="0"/>
              <a:t>-0.016234</a:t>
            </a:r>
          </a:p>
          <a:p>
            <a:r>
              <a:rPr lang="en-US" dirty="0"/>
              <a:t>-0.018743 0.002040 -0.022168 1.000000 0.408556</a:t>
            </a:r>
          </a:p>
          <a:p>
            <a:r>
              <a:rPr lang="en-US" dirty="0"/>
              <a:t>Price 0.639734 0.452543 0.335664 0.171071 0.408556 1.000000</a:t>
            </a:r>
          </a:p>
        </p:txBody>
      </p:sp>
    </p:spTree>
    <p:extLst>
      <p:ext uri="{BB962C8B-B14F-4D97-AF65-F5344CB8AC3E}">
        <p14:creationId xmlns:p14="http://schemas.microsoft.com/office/powerpoint/2010/main" val="2063111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E6E431-23F1-0155-9D40-11A6A46A2B21}"/>
              </a:ext>
            </a:extLst>
          </p:cNvPr>
          <p:cNvSpPr>
            <a:spLocks noGrp="1"/>
          </p:cNvSpPr>
          <p:nvPr>
            <p:ph idx="1"/>
          </p:nvPr>
        </p:nvSpPr>
        <p:spPr>
          <a:xfrm>
            <a:off x="1451579" y="466912"/>
            <a:ext cx="9603275" cy="4999433"/>
          </a:xfrm>
        </p:spPr>
        <p:txBody>
          <a:bodyPr>
            <a:normAutofit/>
          </a:bodyPr>
          <a:lstStyle/>
          <a:p>
            <a:pPr marL="0" indent="0">
              <a:buNone/>
            </a:pPr>
            <a:r>
              <a:rPr lang="en-US" sz="2800" dirty="0"/>
              <a:t>In [8]:</a:t>
            </a:r>
          </a:p>
          <a:p>
            <a:pPr marL="0" indent="0">
              <a:buNone/>
            </a:pPr>
            <a:r>
              <a:rPr lang="en-US" sz="2400" dirty="0" err="1"/>
              <a:t>plt.figure</a:t>
            </a:r>
            <a:r>
              <a:rPr lang="en-US" sz="2400" dirty="0"/>
              <a:t>(</a:t>
            </a:r>
            <a:r>
              <a:rPr lang="en-US" sz="2400" dirty="0" err="1"/>
              <a:t>figsize</a:t>
            </a:r>
            <a:r>
              <a:rPr lang="en-US" sz="2400" dirty="0"/>
              <a:t>=(10,5))</a:t>
            </a:r>
            <a:r>
              <a:rPr lang="en-US" sz="2400" dirty="0" err="1"/>
              <a:t>sns.heatmap</a:t>
            </a:r>
            <a:r>
              <a:rPr lang="en-US" sz="2400" dirty="0"/>
              <a:t>(</a:t>
            </a:r>
            <a:r>
              <a:rPr lang="en-US" sz="2400" dirty="0" err="1"/>
              <a:t>dataset.corr</a:t>
            </a:r>
            <a:r>
              <a:rPr lang="en-US" sz="2400" dirty="0"/>
              <a:t>(</a:t>
            </a:r>
            <a:r>
              <a:rPr lang="en-US" sz="2400" dirty="0" err="1"/>
              <a:t>numeric_only</a:t>
            </a:r>
            <a:r>
              <a:rPr lang="en-US" sz="2400" dirty="0"/>
              <a:t> = </a:t>
            </a:r>
            <a:r>
              <a:rPr lang="en-US" sz="2400" dirty="0" err="1"/>
              <a:t>Tru</a:t>
            </a:r>
            <a:endParaRPr lang="en-US" sz="2400" dirty="0"/>
          </a:p>
          <a:p>
            <a:pPr marL="0" indent="0">
              <a:buNone/>
            </a:pPr>
            <a:r>
              <a:rPr lang="en-US" sz="2400" dirty="0"/>
              <a:t>e), </a:t>
            </a:r>
            <a:r>
              <a:rPr lang="en-US" sz="2400" dirty="0" err="1"/>
              <a:t>annot</a:t>
            </a:r>
            <a:r>
              <a:rPr lang="en-US" sz="2400" dirty="0"/>
              <a:t>=True)</a:t>
            </a:r>
          </a:p>
          <a:p>
            <a:pPr marL="0" indent="0">
              <a:buNone/>
            </a:pPr>
            <a:r>
              <a:rPr lang="en-US" sz="2800" dirty="0"/>
              <a:t>Out[8]:</a:t>
            </a:r>
          </a:p>
          <a:p>
            <a:pPr marL="0" indent="0">
              <a:buNone/>
            </a:pPr>
            <a:r>
              <a:rPr lang="en-US" sz="2400" dirty="0"/>
              <a:t>&lt;Axes: &gt;</a:t>
            </a:r>
          </a:p>
          <a:p>
            <a:pPr marL="0" indent="0">
              <a:buNone/>
            </a:pPr>
            <a:endParaRPr lang="en-US" sz="2400" dirty="0"/>
          </a:p>
        </p:txBody>
      </p:sp>
      <p:pic>
        <p:nvPicPr>
          <p:cNvPr id="4" name="Picture 5">
            <a:extLst>
              <a:ext uri="{FF2B5EF4-FFF2-40B4-BE49-F238E27FC236}">
                <a16:creationId xmlns:a16="http://schemas.microsoft.com/office/drawing/2014/main" id="{FDBD8DE2-D3A0-39EE-5A75-7DAA556A34C5}"/>
              </a:ext>
            </a:extLst>
          </p:cNvPr>
          <p:cNvPicPr>
            <a:picLocks noChangeAspect="1"/>
          </p:cNvPicPr>
          <p:nvPr/>
        </p:nvPicPr>
        <p:blipFill>
          <a:blip r:embed="rId2"/>
          <a:stretch>
            <a:fillRect/>
          </a:stretch>
        </p:blipFill>
        <p:spPr>
          <a:xfrm>
            <a:off x="1587500" y="3429000"/>
            <a:ext cx="9467354" cy="2718746"/>
          </a:xfrm>
          <a:prstGeom prst="rect">
            <a:avLst/>
          </a:prstGeom>
        </p:spPr>
      </p:pic>
    </p:spTree>
    <p:extLst>
      <p:ext uri="{BB962C8B-B14F-4D97-AF65-F5344CB8AC3E}">
        <p14:creationId xmlns:p14="http://schemas.microsoft.com/office/powerpoint/2010/main" val="1323988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A5606-C1E8-E74D-E422-3BC549D3FDBD}"/>
              </a:ext>
            </a:extLst>
          </p:cNvPr>
          <p:cNvSpPr>
            <a:spLocks noGrp="1"/>
          </p:cNvSpPr>
          <p:nvPr>
            <p:ph idx="1"/>
          </p:nvPr>
        </p:nvSpPr>
        <p:spPr>
          <a:xfrm>
            <a:off x="1451579" y="298824"/>
            <a:ext cx="9603275" cy="5167521"/>
          </a:xfrm>
        </p:spPr>
        <p:txBody>
          <a:bodyPr>
            <a:normAutofit/>
          </a:bodyPr>
          <a:lstStyle/>
          <a:p>
            <a:pPr marL="0" indent="0">
              <a:buNone/>
            </a:pPr>
            <a:r>
              <a:rPr lang="en-US" sz="2800" dirty="0"/>
              <a:t>3. Model Selection:</a:t>
            </a:r>
          </a:p>
          <a:p>
            <a:pPr marL="0" indent="0">
              <a:buNone/>
            </a:pPr>
            <a:r>
              <a:rPr lang="en-US" sz="2400" dirty="0"/>
              <a:t>Choose an appropriate machine learning model for your regression task. Common choices include:</a:t>
            </a:r>
          </a:p>
          <a:p>
            <a:r>
              <a:rPr lang="en-US" sz="2400" dirty="0"/>
              <a:t> Linear Regression</a:t>
            </a:r>
          </a:p>
          <a:p>
            <a:r>
              <a:rPr lang="en-US" sz="2400" dirty="0"/>
              <a:t> Decision Trees</a:t>
            </a:r>
          </a:p>
          <a:p>
            <a:r>
              <a:rPr lang="en-US" sz="2400" dirty="0"/>
              <a:t> Random Forest</a:t>
            </a:r>
          </a:p>
          <a:p>
            <a:r>
              <a:rPr lang="en-US" sz="2400" dirty="0"/>
              <a:t> Gradient Boosting (e.g., </a:t>
            </a:r>
            <a:r>
              <a:rPr lang="en-US" sz="2400" dirty="0" err="1"/>
              <a:t>XGBoost</a:t>
            </a:r>
            <a:r>
              <a:rPr lang="en-US" sz="2400" dirty="0"/>
              <a:t> or </a:t>
            </a:r>
            <a:r>
              <a:rPr lang="en-US" sz="2400" dirty="0" err="1"/>
              <a:t>LightGBM</a:t>
            </a:r>
            <a:r>
              <a:rPr lang="en-US" sz="2400" dirty="0"/>
              <a:t>)</a:t>
            </a:r>
          </a:p>
          <a:p>
            <a:r>
              <a:rPr lang="en-US" sz="2400" dirty="0"/>
              <a:t> Neural Networks (Deep Learning)</a:t>
            </a:r>
          </a:p>
          <a:p>
            <a:pPr marL="0" indent="0">
              <a:buNone/>
            </a:pPr>
            <a:endParaRPr lang="en-US" sz="2800" dirty="0"/>
          </a:p>
        </p:txBody>
      </p:sp>
    </p:spTree>
    <p:extLst>
      <p:ext uri="{BB962C8B-B14F-4D97-AF65-F5344CB8AC3E}">
        <p14:creationId xmlns:p14="http://schemas.microsoft.com/office/powerpoint/2010/main" val="4161502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87A7-DBA9-5034-4E7F-2BA66741BEE0}"/>
              </a:ext>
            </a:extLst>
          </p:cNvPr>
          <p:cNvSpPr>
            <a:spLocks noGrp="1"/>
          </p:cNvSpPr>
          <p:nvPr>
            <p:ph type="title"/>
          </p:nvPr>
        </p:nvSpPr>
        <p:spPr/>
        <p:txBody>
          <a:bodyPr/>
          <a:lstStyle/>
          <a:p>
            <a:r>
              <a:rPr lang="en-US"/>
              <a:t>Program:</a:t>
            </a:r>
          </a:p>
        </p:txBody>
      </p:sp>
      <p:sp>
        <p:nvSpPr>
          <p:cNvPr id="3" name="Content Placeholder 2">
            <a:extLst>
              <a:ext uri="{FF2B5EF4-FFF2-40B4-BE49-F238E27FC236}">
                <a16:creationId xmlns:a16="http://schemas.microsoft.com/office/drawing/2014/main" id="{ED4145C1-4723-7DEB-13B6-3E87989F7063}"/>
              </a:ext>
            </a:extLst>
          </p:cNvPr>
          <p:cNvSpPr>
            <a:spLocks noGrp="1"/>
          </p:cNvSpPr>
          <p:nvPr>
            <p:ph idx="1"/>
          </p:nvPr>
        </p:nvSpPr>
        <p:spPr/>
        <p:txBody>
          <a:bodyPr>
            <a:normAutofit fontScale="47500" lnSpcReduction="20000"/>
          </a:bodyPr>
          <a:lstStyle/>
          <a:p>
            <a:pPr marL="0" indent="0">
              <a:buNone/>
            </a:pPr>
            <a:r>
              <a:rPr lang="en-US" sz="2400" dirty="0"/>
              <a:t>Importing Dependencies</a:t>
            </a:r>
          </a:p>
          <a:p>
            <a:pPr marL="0" indent="0">
              <a:buNone/>
            </a:pPr>
            <a:r>
              <a:rPr lang="en-US" sz="2400" dirty="0"/>
              <a:t>import pandas as </a:t>
            </a:r>
            <a:r>
              <a:rPr lang="en-US" sz="2400" dirty="0" err="1"/>
              <a:t>pd</a:t>
            </a:r>
            <a:endParaRPr lang="en-US" sz="2400" dirty="0"/>
          </a:p>
          <a:p>
            <a:pPr marL="0" indent="0">
              <a:buNone/>
            </a:pPr>
            <a:r>
              <a:rPr lang="en-US" sz="2400" dirty="0"/>
              <a:t>import </a:t>
            </a:r>
            <a:r>
              <a:rPr lang="en-US" sz="2400" dirty="0" err="1"/>
              <a:t>numpy</a:t>
            </a:r>
            <a:r>
              <a:rPr lang="en-US" sz="2400" dirty="0"/>
              <a:t> as np</a:t>
            </a:r>
          </a:p>
          <a:p>
            <a:pPr marL="0" indent="0">
              <a:buNone/>
            </a:pPr>
            <a:r>
              <a:rPr lang="en-US" sz="2400" dirty="0"/>
              <a:t>import </a:t>
            </a:r>
            <a:r>
              <a:rPr lang="en-US" sz="2400" dirty="0" err="1"/>
              <a:t>seaborn</a:t>
            </a:r>
            <a:r>
              <a:rPr lang="en-US" sz="2400" dirty="0"/>
              <a:t> as </a:t>
            </a:r>
            <a:r>
              <a:rPr lang="en-US" sz="2400" dirty="0" err="1"/>
              <a:t>sns</a:t>
            </a:r>
            <a:endParaRPr lang="en-US" sz="2400" dirty="0"/>
          </a:p>
          <a:p>
            <a:pPr marL="0" indent="0">
              <a:buNone/>
            </a:pPr>
            <a:r>
              <a:rPr lang="en-US" sz="2400" dirty="0"/>
              <a:t>import </a:t>
            </a:r>
            <a:r>
              <a:rPr lang="en-US" sz="2400" dirty="0" err="1"/>
              <a:t>matplotlib.pyplot</a:t>
            </a:r>
            <a:r>
              <a:rPr lang="en-US" sz="2400" dirty="0"/>
              <a:t> as </a:t>
            </a:r>
            <a:r>
              <a:rPr lang="en-US" sz="2400" dirty="0" err="1"/>
              <a:t>plt</a:t>
            </a:r>
            <a:endParaRPr lang="en-US" sz="2400" dirty="0"/>
          </a:p>
          <a:p>
            <a:pPr marL="0" indent="0">
              <a:buNone/>
            </a:pPr>
            <a:r>
              <a:rPr lang="en-US" sz="2400" dirty="0"/>
              <a:t>from </a:t>
            </a:r>
            <a:r>
              <a:rPr lang="en-US" sz="2400" dirty="0" err="1"/>
              <a:t>sklearn.model_selection</a:t>
            </a:r>
            <a:r>
              <a:rPr lang="en-US" sz="2400" dirty="0"/>
              <a:t> import </a:t>
            </a:r>
            <a:r>
              <a:rPr lang="en-US" sz="2400" dirty="0" err="1"/>
              <a:t>train_test_split</a:t>
            </a:r>
            <a:endParaRPr lang="en-US" sz="2400" dirty="0"/>
          </a:p>
          <a:p>
            <a:pPr marL="0" indent="0">
              <a:buNone/>
            </a:pPr>
            <a:r>
              <a:rPr lang="en-US" sz="2400" dirty="0"/>
              <a:t>from </a:t>
            </a:r>
            <a:r>
              <a:rPr lang="en-US" sz="2400" dirty="0" err="1"/>
              <a:t>sklearn.preprocessing</a:t>
            </a:r>
            <a:r>
              <a:rPr lang="en-US" sz="2400" dirty="0"/>
              <a:t> import </a:t>
            </a:r>
            <a:r>
              <a:rPr lang="en-US" sz="2400" dirty="0" err="1"/>
              <a:t>StandardScaler</a:t>
            </a:r>
            <a:endParaRPr lang="en-US" sz="2400" dirty="0"/>
          </a:p>
          <a:p>
            <a:pPr marL="0" indent="0">
              <a:buNone/>
            </a:pPr>
            <a:r>
              <a:rPr lang="en-US" sz="2400" dirty="0"/>
              <a:t>from </a:t>
            </a:r>
            <a:r>
              <a:rPr lang="en-US" sz="2400" dirty="0" err="1"/>
              <a:t>sklearn.metrics</a:t>
            </a:r>
            <a:r>
              <a:rPr lang="en-US" sz="2400" dirty="0"/>
              <a:t> import r2_score,</a:t>
            </a:r>
          </a:p>
          <a:p>
            <a:pPr marL="0" indent="0">
              <a:buNone/>
            </a:pPr>
            <a:r>
              <a:rPr lang="en-US" sz="2400" dirty="0" err="1"/>
              <a:t>mean_absolute_error,mean_squared_error</a:t>
            </a:r>
            <a:endParaRPr lang="en-US" sz="2400" dirty="0"/>
          </a:p>
          <a:p>
            <a:pPr marL="0" indent="0">
              <a:buNone/>
            </a:pPr>
            <a:r>
              <a:rPr lang="en-US" sz="2400" dirty="0"/>
              <a:t>from </a:t>
            </a:r>
            <a:r>
              <a:rPr lang="en-US" sz="2400" dirty="0" err="1"/>
              <a:t>sklearn.linear_model</a:t>
            </a:r>
            <a:r>
              <a:rPr lang="en-US" sz="2400" dirty="0"/>
              <a:t> import </a:t>
            </a:r>
            <a:r>
              <a:rPr lang="en-US" sz="2400" dirty="0" err="1"/>
              <a:t>LinearRegression</a:t>
            </a:r>
            <a:endParaRPr lang="en-US" sz="2400" dirty="0"/>
          </a:p>
          <a:p>
            <a:pPr marL="0" indent="0">
              <a:buNone/>
            </a:pPr>
            <a:r>
              <a:rPr lang="en-US" sz="2400" dirty="0"/>
              <a:t>from </a:t>
            </a:r>
            <a:r>
              <a:rPr lang="en-US" sz="2400" dirty="0" err="1"/>
              <a:t>sklearn.linear_model</a:t>
            </a:r>
            <a:r>
              <a:rPr lang="en-US" sz="2400" dirty="0"/>
              <a:t> import Lasso</a:t>
            </a:r>
          </a:p>
        </p:txBody>
      </p:sp>
    </p:spTree>
    <p:extLst>
      <p:ext uri="{BB962C8B-B14F-4D97-AF65-F5344CB8AC3E}">
        <p14:creationId xmlns:p14="http://schemas.microsoft.com/office/powerpoint/2010/main" val="27703566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224F0-C939-8F0F-FF90-F9FFB609893E}"/>
              </a:ext>
            </a:extLst>
          </p:cNvPr>
          <p:cNvSpPr>
            <a:spLocks noGrp="1"/>
          </p:cNvSpPr>
          <p:nvPr>
            <p:ph idx="1"/>
          </p:nvPr>
        </p:nvSpPr>
        <p:spPr>
          <a:xfrm>
            <a:off x="1451579" y="392206"/>
            <a:ext cx="9603275" cy="5074139"/>
          </a:xfrm>
        </p:spPr>
        <p:txBody>
          <a:bodyPr>
            <a:normAutofit fontScale="92500" lnSpcReduction="20000"/>
          </a:bodyPr>
          <a:lstStyle/>
          <a:p>
            <a:pPr marL="0" indent="0">
              <a:buNone/>
            </a:pPr>
            <a:r>
              <a:rPr lang="en-US" sz="2400" dirty="0"/>
              <a:t>from </a:t>
            </a:r>
            <a:r>
              <a:rPr lang="en-US" sz="2400" dirty="0" err="1"/>
              <a:t>sklearn.ensemble</a:t>
            </a:r>
            <a:r>
              <a:rPr lang="en-US" sz="2400" dirty="0"/>
              <a:t> import </a:t>
            </a:r>
            <a:r>
              <a:rPr lang="en-US" sz="2400" dirty="0" err="1"/>
              <a:t>RandomForestRegressor</a:t>
            </a:r>
            <a:endParaRPr lang="en-US" sz="2400" dirty="0"/>
          </a:p>
          <a:p>
            <a:pPr marL="0" indent="0">
              <a:buNone/>
            </a:pPr>
            <a:r>
              <a:rPr lang="en-US" sz="2400" dirty="0"/>
              <a:t>from </a:t>
            </a:r>
            <a:r>
              <a:rPr lang="en-US" sz="2400" dirty="0" err="1"/>
              <a:t>sklearn.svm</a:t>
            </a:r>
            <a:r>
              <a:rPr lang="en-US" sz="2400" dirty="0"/>
              <a:t> import SVR</a:t>
            </a:r>
          </a:p>
          <a:p>
            <a:pPr marL="0" indent="0">
              <a:buNone/>
            </a:pPr>
            <a:r>
              <a:rPr lang="en-US" sz="2400" dirty="0"/>
              <a:t>import </a:t>
            </a:r>
            <a:r>
              <a:rPr lang="en-US" sz="2400" dirty="0" err="1"/>
              <a:t>xgboost</a:t>
            </a:r>
            <a:r>
              <a:rPr lang="en-US" sz="2400" dirty="0"/>
              <a:t> as </a:t>
            </a:r>
            <a:r>
              <a:rPr lang="en-US" sz="2400" dirty="0" err="1"/>
              <a:t>xg</a:t>
            </a:r>
            <a:endParaRPr lang="en-US" sz="2400" dirty="0"/>
          </a:p>
          <a:p>
            <a:pPr marL="0" indent="0">
              <a:buNone/>
            </a:pPr>
            <a:r>
              <a:rPr lang="en-US" sz="2400" dirty="0"/>
              <a:t>%</a:t>
            </a:r>
            <a:r>
              <a:rPr lang="en-US" sz="2400" dirty="0" err="1"/>
              <a:t>matplotlib</a:t>
            </a:r>
            <a:r>
              <a:rPr lang="en-US" sz="2400" dirty="0"/>
              <a:t> inline</a:t>
            </a:r>
          </a:p>
          <a:p>
            <a:pPr marL="0" indent="0">
              <a:buNone/>
            </a:pPr>
            <a:r>
              <a:rPr lang="en-US" sz="2400" dirty="0"/>
              <a:t>import warnings</a:t>
            </a:r>
          </a:p>
          <a:p>
            <a:pPr marL="0" indent="0">
              <a:buNone/>
            </a:pPr>
            <a:r>
              <a:rPr lang="en-US" sz="2400" dirty="0" err="1"/>
              <a:t>warnings.filterwarnings</a:t>
            </a:r>
            <a:r>
              <a:rPr lang="en-US" sz="2400" dirty="0"/>
              <a:t>("ignore")</a:t>
            </a:r>
          </a:p>
          <a:p>
            <a:pPr marL="0" indent="0">
              <a:buNone/>
            </a:pPr>
            <a:r>
              <a:rPr lang="en-US" sz="2400" dirty="0"/>
              <a:t>/opt/</a:t>
            </a:r>
            <a:r>
              <a:rPr lang="en-US" sz="2400" dirty="0" err="1"/>
              <a:t>conda</a:t>
            </a:r>
            <a:r>
              <a:rPr lang="en-US" sz="2400" dirty="0"/>
              <a:t>/lib/python3.10/site-packages/</a:t>
            </a:r>
            <a:r>
              <a:rPr lang="en-US" sz="2400" dirty="0" err="1"/>
              <a:t>scipy</a:t>
            </a:r>
            <a:r>
              <a:rPr lang="en-US" sz="2400" dirty="0"/>
              <a:t>/_init_.py:146:</a:t>
            </a:r>
          </a:p>
          <a:p>
            <a:pPr marL="0" indent="0">
              <a:buNone/>
            </a:pPr>
            <a:r>
              <a:rPr lang="en-US" sz="2400" dirty="0" err="1"/>
              <a:t>UserWarning</a:t>
            </a:r>
            <a:r>
              <a:rPr lang="en-US" sz="2400" dirty="0"/>
              <a:t>: A </a:t>
            </a:r>
            <a:r>
              <a:rPr lang="en-US" sz="2400" dirty="0" err="1"/>
              <a:t>NumPy</a:t>
            </a:r>
            <a:r>
              <a:rPr lang="en-US" sz="2400" dirty="0"/>
              <a:t> version &gt;=1.16.5 and &lt;1.23.0 is required</a:t>
            </a:r>
          </a:p>
          <a:p>
            <a:pPr marL="0" indent="0">
              <a:buNone/>
            </a:pPr>
            <a:r>
              <a:rPr lang="en-US" sz="2400" dirty="0"/>
              <a:t>for this version of </a:t>
            </a:r>
            <a:r>
              <a:rPr lang="en-US" sz="2400" dirty="0" err="1"/>
              <a:t>SciPy</a:t>
            </a:r>
            <a:r>
              <a:rPr lang="en-US" sz="2400" dirty="0"/>
              <a:t> (detected version 1.23.5</a:t>
            </a:r>
          </a:p>
          <a:p>
            <a:pPr marL="0" indent="0">
              <a:buNone/>
            </a:pPr>
            <a:r>
              <a:rPr lang="en-US" sz="2400" dirty="0" err="1"/>
              <a:t>warnings.warn</a:t>
            </a:r>
            <a:r>
              <a:rPr lang="en-US" sz="2400" dirty="0"/>
              <a:t>(</a:t>
            </a:r>
            <a:r>
              <a:rPr lang="en-US" sz="2400" dirty="0" err="1"/>
              <a:t>f"A</a:t>
            </a:r>
            <a:r>
              <a:rPr lang="en-US" sz="2400" dirty="0"/>
              <a:t> </a:t>
            </a:r>
            <a:r>
              <a:rPr lang="en-US" sz="2400" dirty="0" err="1"/>
              <a:t>NumPy</a:t>
            </a:r>
            <a:r>
              <a:rPr lang="en-US" sz="2400" dirty="0"/>
              <a:t> version &gt;={</a:t>
            </a:r>
            <a:r>
              <a:rPr lang="en-US" sz="2400" dirty="0" err="1"/>
              <a:t>np_minversion</a:t>
            </a:r>
            <a:r>
              <a:rPr lang="en-US" sz="2400" dirty="0"/>
              <a:t>} and</a:t>
            </a:r>
          </a:p>
          <a:p>
            <a:pPr marL="0" indent="0">
              <a:buNone/>
            </a:pPr>
            <a:r>
              <a:rPr lang="en-US" sz="2400" dirty="0"/>
              <a:t>&lt;{</a:t>
            </a:r>
            <a:r>
              <a:rPr lang="en-US" sz="2400" dirty="0" err="1"/>
              <a:t>np_maxversion</a:t>
            </a:r>
            <a:r>
              <a:rPr lang="en-US" sz="2400" dirty="0"/>
              <a:t>}"</a:t>
            </a:r>
          </a:p>
        </p:txBody>
      </p:sp>
    </p:spTree>
    <p:extLst>
      <p:ext uri="{BB962C8B-B14F-4D97-AF65-F5344CB8AC3E}">
        <p14:creationId xmlns:p14="http://schemas.microsoft.com/office/powerpoint/2010/main" val="498751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83672-BAC6-C143-1BEB-E2F68F50A561}"/>
              </a:ext>
            </a:extLst>
          </p:cNvPr>
          <p:cNvSpPr>
            <a:spLocks noGrp="1"/>
          </p:cNvSpPr>
          <p:nvPr>
            <p:ph idx="1"/>
          </p:nvPr>
        </p:nvSpPr>
        <p:spPr>
          <a:xfrm>
            <a:off x="1451579" y="354854"/>
            <a:ext cx="9603275" cy="5111492"/>
          </a:xfrm>
        </p:spPr>
        <p:txBody>
          <a:bodyPr>
            <a:normAutofit/>
          </a:bodyPr>
          <a:lstStyle/>
          <a:p>
            <a:pPr marL="0" indent="0">
              <a:buNone/>
            </a:pPr>
            <a:r>
              <a:rPr lang="en-US" sz="2800" dirty="0"/>
              <a:t>Loading Dataset</a:t>
            </a:r>
          </a:p>
          <a:p>
            <a:pPr marL="0" indent="0">
              <a:buNone/>
            </a:pPr>
            <a:r>
              <a:rPr lang="en-US" sz="2400" dirty="0"/>
              <a:t>dataset = </a:t>
            </a:r>
            <a:r>
              <a:rPr lang="en-US" sz="2400" dirty="0" err="1"/>
              <a:t>pd.read_csv</a:t>
            </a:r>
            <a:r>
              <a:rPr lang="en-US" sz="2400" dirty="0"/>
              <a:t>('E:/</a:t>
            </a:r>
            <a:r>
              <a:rPr lang="en-US" sz="2400" dirty="0" err="1"/>
              <a:t>USA_Housing.csv</a:t>
            </a:r>
            <a:r>
              <a:rPr lang="en-US" sz="2400" dirty="0"/>
              <a:t>’)</a:t>
            </a:r>
          </a:p>
          <a:p>
            <a:pPr marL="0" indent="0">
              <a:buNone/>
            </a:pPr>
            <a:r>
              <a:rPr lang="en-US" sz="3200" dirty="0"/>
              <a:t>Model 1 - Linear Regression</a:t>
            </a:r>
          </a:p>
          <a:p>
            <a:pPr marL="0" indent="0">
              <a:buNone/>
            </a:pPr>
            <a:r>
              <a:rPr lang="en-US" sz="2800" dirty="0"/>
              <a:t>In [1]:</a:t>
            </a:r>
          </a:p>
          <a:p>
            <a:pPr marL="0" indent="0">
              <a:buNone/>
            </a:pPr>
            <a:r>
              <a:rPr lang="en-US" sz="2400" dirty="0" err="1"/>
              <a:t>model_lr</a:t>
            </a:r>
            <a:r>
              <a:rPr lang="en-US" sz="2400" dirty="0"/>
              <a:t>=</a:t>
            </a:r>
            <a:r>
              <a:rPr lang="en-US" sz="2400" dirty="0" err="1"/>
              <a:t>LinearRegression</a:t>
            </a:r>
            <a:r>
              <a:rPr lang="en-US" sz="2400" dirty="0"/>
              <a:t>()</a:t>
            </a:r>
          </a:p>
          <a:p>
            <a:pPr marL="0" indent="0">
              <a:buNone/>
            </a:pPr>
            <a:r>
              <a:rPr lang="en-US" sz="2800" dirty="0"/>
              <a:t>In [2]:</a:t>
            </a:r>
          </a:p>
          <a:p>
            <a:pPr marL="0" indent="0">
              <a:buNone/>
            </a:pPr>
            <a:r>
              <a:rPr lang="en-US" sz="2400" dirty="0" err="1"/>
              <a:t>model_lr.fit</a:t>
            </a:r>
            <a:r>
              <a:rPr lang="en-US" sz="2400" dirty="0"/>
              <a:t>(</a:t>
            </a:r>
            <a:r>
              <a:rPr lang="en-US" sz="2400" dirty="0" err="1"/>
              <a:t>X_train_scal</a:t>
            </a:r>
            <a:r>
              <a:rPr lang="en-US" sz="2400" dirty="0"/>
              <a:t>, </a:t>
            </a:r>
            <a:r>
              <a:rPr lang="en-US" sz="2400" dirty="0" err="1"/>
              <a:t>Y_train</a:t>
            </a:r>
            <a:r>
              <a:rPr lang="en-US" sz="2400" dirty="0"/>
              <a:t>)</a:t>
            </a:r>
          </a:p>
          <a:p>
            <a:pPr marL="0" indent="0">
              <a:buNone/>
            </a:pPr>
            <a:r>
              <a:rPr lang="en-US" sz="2800" dirty="0"/>
              <a:t>Out[2]:</a:t>
            </a:r>
          </a:p>
          <a:p>
            <a:pPr marL="0" indent="0">
              <a:buNone/>
            </a:pPr>
            <a:endParaRPr lang="en-US" sz="2800" dirty="0"/>
          </a:p>
        </p:txBody>
      </p:sp>
    </p:spTree>
    <p:extLst>
      <p:ext uri="{BB962C8B-B14F-4D97-AF65-F5344CB8AC3E}">
        <p14:creationId xmlns:p14="http://schemas.microsoft.com/office/powerpoint/2010/main" val="23966915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a:extLst>
              <a:ext uri="{FF2B5EF4-FFF2-40B4-BE49-F238E27FC236}">
                <a16:creationId xmlns:a16="http://schemas.microsoft.com/office/drawing/2014/main" id="{8635B615-A6EE-539A-0944-9BAD5C2A2204}"/>
              </a:ext>
            </a:extLst>
          </p:cNvPr>
          <p:cNvPicPr>
            <a:picLocks noChangeAspect="1"/>
          </p:cNvPicPr>
          <p:nvPr/>
        </p:nvPicPr>
        <p:blipFill>
          <a:blip r:embed="rId2"/>
          <a:stretch>
            <a:fillRect/>
          </a:stretch>
        </p:blipFill>
        <p:spPr>
          <a:xfrm>
            <a:off x="2969560" y="1624852"/>
            <a:ext cx="6443382" cy="3408807"/>
          </a:xfrm>
          <a:prstGeom prst="rect">
            <a:avLst/>
          </a:prstGeom>
        </p:spPr>
      </p:pic>
    </p:spTree>
    <p:extLst>
      <p:ext uri="{BB962C8B-B14F-4D97-AF65-F5344CB8AC3E}">
        <p14:creationId xmlns:p14="http://schemas.microsoft.com/office/powerpoint/2010/main" val="1601346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56112-2743-7A80-DC4F-47FB1297D3E1}"/>
              </a:ext>
            </a:extLst>
          </p:cNvPr>
          <p:cNvSpPr>
            <a:spLocks noGrp="1"/>
          </p:cNvSpPr>
          <p:nvPr>
            <p:ph idx="1"/>
          </p:nvPr>
        </p:nvSpPr>
        <p:spPr>
          <a:xfrm>
            <a:off x="1451579" y="504266"/>
            <a:ext cx="9603275" cy="4962080"/>
          </a:xfrm>
        </p:spPr>
        <p:txBody>
          <a:bodyPr>
            <a:normAutofit fontScale="92500" lnSpcReduction="10000"/>
          </a:bodyPr>
          <a:lstStyle/>
          <a:p>
            <a:pPr marL="0" indent="0">
              <a:buNone/>
            </a:pPr>
            <a:r>
              <a:rPr lang="en-US" sz="3200" dirty="0"/>
              <a:t>Predicting Prices</a:t>
            </a:r>
          </a:p>
          <a:p>
            <a:pPr marL="0" indent="0">
              <a:buNone/>
            </a:pPr>
            <a:r>
              <a:rPr lang="en-US" sz="2800" dirty="0"/>
              <a:t>In [3]:</a:t>
            </a:r>
          </a:p>
          <a:p>
            <a:pPr marL="0" indent="0">
              <a:buNone/>
            </a:pPr>
            <a:r>
              <a:rPr lang="en-US" sz="2400" dirty="0"/>
              <a:t>Prediction1 = </a:t>
            </a:r>
            <a:r>
              <a:rPr lang="en-US" sz="2400" dirty="0" err="1"/>
              <a:t>model_lr.predict</a:t>
            </a:r>
            <a:r>
              <a:rPr lang="en-US" sz="2400" dirty="0"/>
              <a:t>(</a:t>
            </a:r>
            <a:r>
              <a:rPr lang="en-US" sz="2400" dirty="0" err="1"/>
              <a:t>X_test_scal</a:t>
            </a:r>
            <a:r>
              <a:rPr lang="en-US" sz="2400" dirty="0"/>
              <a:t>)</a:t>
            </a:r>
          </a:p>
          <a:p>
            <a:pPr marL="0" indent="0">
              <a:buNone/>
            </a:pPr>
            <a:r>
              <a:rPr lang="en-US" sz="3200" dirty="0"/>
              <a:t>Evaluation of Predicted Data</a:t>
            </a:r>
          </a:p>
          <a:p>
            <a:pPr marL="0" indent="0">
              <a:buNone/>
            </a:pPr>
            <a:r>
              <a:rPr lang="en-US" sz="2800" dirty="0"/>
              <a:t>In [4]:</a:t>
            </a:r>
          </a:p>
          <a:p>
            <a:pPr marL="0" indent="0">
              <a:buNone/>
            </a:pPr>
            <a:r>
              <a:rPr lang="en-US" sz="2400" dirty="0" err="1"/>
              <a:t>plt.figure</a:t>
            </a:r>
            <a:r>
              <a:rPr lang="en-US" sz="2400" dirty="0"/>
              <a:t>(</a:t>
            </a:r>
            <a:r>
              <a:rPr lang="en-US" sz="2400" dirty="0" err="1"/>
              <a:t>figsize</a:t>
            </a:r>
            <a:r>
              <a:rPr lang="en-US" sz="2400" dirty="0"/>
              <a:t>=(12,6))</a:t>
            </a:r>
          </a:p>
          <a:p>
            <a:pPr marL="0" indent="0">
              <a:buNone/>
            </a:pPr>
            <a:r>
              <a:rPr lang="en-US" sz="2400" dirty="0" err="1"/>
              <a:t>plt.plot</a:t>
            </a:r>
            <a:r>
              <a:rPr lang="en-US" sz="2400" dirty="0"/>
              <a:t>(</a:t>
            </a:r>
            <a:r>
              <a:rPr lang="en-US" sz="2400" dirty="0" err="1"/>
              <a:t>np.arange</a:t>
            </a:r>
            <a:r>
              <a:rPr lang="en-US" sz="2400" dirty="0"/>
              <a:t>(</a:t>
            </a:r>
            <a:r>
              <a:rPr lang="en-US" sz="2400" dirty="0" err="1"/>
              <a:t>len</a:t>
            </a:r>
            <a:r>
              <a:rPr lang="en-US" sz="2400" dirty="0"/>
              <a:t>(</a:t>
            </a:r>
            <a:r>
              <a:rPr lang="en-US" sz="2400" dirty="0" err="1"/>
              <a:t>Y_test</a:t>
            </a:r>
            <a:r>
              <a:rPr lang="en-US" sz="2400" dirty="0"/>
              <a:t>)), </a:t>
            </a:r>
            <a:r>
              <a:rPr lang="en-US" sz="2400" dirty="0" err="1"/>
              <a:t>Y_test</a:t>
            </a:r>
            <a:r>
              <a:rPr lang="en-US" sz="2400" dirty="0"/>
              <a:t>, label='Actual Trend')</a:t>
            </a:r>
          </a:p>
          <a:p>
            <a:pPr marL="0" indent="0">
              <a:buNone/>
            </a:pPr>
            <a:r>
              <a:rPr lang="en-US" sz="2400" dirty="0" err="1"/>
              <a:t>plt.plot</a:t>
            </a:r>
            <a:r>
              <a:rPr lang="en-US" sz="2400" dirty="0"/>
              <a:t>(</a:t>
            </a:r>
            <a:r>
              <a:rPr lang="en-US" sz="2400" dirty="0" err="1"/>
              <a:t>np.arange</a:t>
            </a:r>
            <a:r>
              <a:rPr lang="en-US" sz="2400" dirty="0"/>
              <a:t>(</a:t>
            </a:r>
            <a:r>
              <a:rPr lang="en-US" sz="2400" dirty="0" err="1"/>
              <a:t>len</a:t>
            </a:r>
            <a:r>
              <a:rPr lang="en-US" sz="2400" dirty="0"/>
              <a:t>(</a:t>
            </a:r>
            <a:r>
              <a:rPr lang="en-US" sz="2400" dirty="0" err="1"/>
              <a:t>Y_test</a:t>
            </a:r>
            <a:r>
              <a:rPr lang="en-US" sz="2400" dirty="0"/>
              <a:t>)), Prediction1, label='Predicted </a:t>
            </a:r>
            <a:r>
              <a:rPr lang="en-US" sz="2400" dirty="0" err="1"/>
              <a:t>Tr</a:t>
            </a:r>
            <a:endParaRPr lang="en-US" sz="2400" dirty="0"/>
          </a:p>
          <a:p>
            <a:pPr marL="0" indent="0">
              <a:buNone/>
            </a:pPr>
            <a:r>
              <a:rPr lang="en-US" sz="2400" dirty="0"/>
              <a:t>end')</a:t>
            </a:r>
          </a:p>
        </p:txBody>
      </p:sp>
    </p:spTree>
    <p:extLst>
      <p:ext uri="{BB962C8B-B14F-4D97-AF65-F5344CB8AC3E}">
        <p14:creationId xmlns:p14="http://schemas.microsoft.com/office/powerpoint/2010/main" val="399962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CCD4-C415-1645-AB21-86AF8E16B486}"/>
              </a:ext>
            </a:extLst>
          </p:cNvPr>
          <p:cNvSpPr>
            <a:spLocks noGrp="1"/>
          </p:cNvSpPr>
          <p:nvPr>
            <p:ph type="title"/>
          </p:nvPr>
        </p:nvSpPr>
        <p:spPr/>
        <p:txBody>
          <a:bodyPr/>
          <a:lstStyle/>
          <a:p>
            <a:r>
              <a:rPr lang="en-US" dirty="0"/>
              <a:t>Dataset Link:</a:t>
            </a:r>
          </a:p>
        </p:txBody>
      </p:sp>
      <p:sp>
        <p:nvSpPr>
          <p:cNvPr id="3" name="Content Placeholder 2">
            <a:extLst>
              <a:ext uri="{FF2B5EF4-FFF2-40B4-BE49-F238E27FC236}">
                <a16:creationId xmlns:a16="http://schemas.microsoft.com/office/drawing/2014/main" id="{5D4F9152-7902-051E-42F9-7349576C258F}"/>
              </a:ext>
            </a:extLst>
          </p:cNvPr>
          <p:cNvSpPr>
            <a:spLocks noGrp="1"/>
          </p:cNvSpPr>
          <p:nvPr>
            <p:ph idx="1"/>
          </p:nvPr>
        </p:nvSpPr>
        <p:spPr/>
        <p:txBody>
          <a:bodyPr>
            <a:normAutofit/>
          </a:bodyPr>
          <a:lstStyle/>
          <a:p>
            <a:pPr marL="0" indent="0">
              <a:buNone/>
            </a:pPr>
            <a:r>
              <a:rPr lang="en-US" sz="4400" dirty="0"/>
              <a:t>https://www.kaggle.com/datasets/vedavyasv/usa-housing</a:t>
            </a:r>
          </a:p>
        </p:txBody>
      </p:sp>
    </p:spTree>
    <p:extLst>
      <p:ext uri="{BB962C8B-B14F-4D97-AF65-F5344CB8AC3E}">
        <p14:creationId xmlns:p14="http://schemas.microsoft.com/office/powerpoint/2010/main" val="371388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C0294-F6E1-94A5-013E-29ABDA0747BE}"/>
              </a:ext>
            </a:extLst>
          </p:cNvPr>
          <p:cNvSpPr>
            <a:spLocks noGrp="1"/>
          </p:cNvSpPr>
          <p:nvPr>
            <p:ph idx="1"/>
          </p:nvPr>
        </p:nvSpPr>
        <p:spPr>
          <a:xfrm>
            <a:off x="1451579" y="429560"/>
            <a:ext cx="9603275" cy="5036786"/>
          </a:xfrm>
        </p:spPr>
        <p:txBody>
          <a:bodyPr>
            <a:normAutofit/>
          </a:bodyPr>
          <a:lstStyle/>
          <a:p>
            <a:pPr marL="0" indent="0">
              <a:buNone/>
            </a:pPr>
            <a:r>
              <a:rPr lang="en-US" sz="2400" dirty="0" err="1"/>
              <a:t>plt.xlabel</a:t>
            </a:r>
            <a:r>
              <a:rPr lang="en-US" sz="2400" dirty="0"/>
              <a:t>('Data')</a:t>
            </a:r>
          </a:p>
          <a:p>
            <a:pPr marL="0" indent="0">
              <a:buNone/>
            </a:pPr>
            <a:r>
              <a:rPr lang="en-US" sz="2400" dirty="0" err="1"/>
              <a:t>plt.ylabel</a:t>
            </a:r>
            <a:r>
              <a:rPr lang="en-US" sz="2400" dirty="0"/>
              <a:t>('Trend')</a:t>
            </a:r>
          </a:p>
          <a:p>
            <a:pPr marL="0" indent="0">
              <a:buNone/>
            </a:pPr>
            <a:r>
              <a:rPr lang="en-US" sz="2400" dirty="0" err="1"/>
              <a:t>plt.legend</a:t>
            </a:r>
            <a:r>
              <a:rPr lang="en-US" sz="2400" dirty="0"/>
              <a:t>()</a:t>
            </a:r>
          </a:p>
          <a:p>
            <a:pPr marL="0" indent="0">
              <a:buNone/>
            </a:pPr>
            <a:r>
              <a:rPr lang="en-US" sz="2400" dirty="0" err="1"/>
              <a:t>plt.title</a:t>
            </a:r>
            <a:r>
              <a:rPr lang="en-US" sz="2400" dirty="0"/>
              <a:t>('Actual vs Predicted’)</a:t>
            </a:r>
          </a:p>
          <a:p>
            <a:pPr marL="0" indent="0">
              <a:buNone/>
            </a:pPr>
            <a:r>
              <a:rPr lang="en-US" sz="2800" dirty="0"/>
              <a:t>Out[4]:</a:t>
            </a:r>
          </a:p>
          <a:p>
            <a:pPr marL="0" indent="0">
              <a:buNone/>
            </a:pPr>
            <a:r>
              <a:rPr lang="en-US" sz="2400"/>
              <a:t>Text(0.5, 1.0, 'Actual vs Predicted’)</a:t>
            </a:r>
          </a:p>
          <a:p>
            <a:pPr marL="0" indent="0">
              <a:buNone/>
            </a:pPr>
            <a:endParaRPr lang="en-US" sz="2400" dirty="0"/>
          </a:p>
        </p:txBody>
      </p:sp>
      <p:pic>
        <p:nvPicPr>
          <p:cNvPr id="2" name="Picture 3">
            <a:extLst>
              <a:ext uri="{FF2B5EF4-FFF2-40B4-BE49-F238E27FC236}">
                <a16:creationId xmlns:a16="http://schemas.microsoft.com/office/drawing/2014/main" id="{1233CF88-F362-44AE-2EA9-6964D3EE9A11}"/>
              </a:ext>
            </a:extLst>
          </p:cNvPr>
          <p:cNvPicPr>
            <a:picLocks noChangeAspect="1"/>
          </p:cNvPicPr>
          <p:nvPr/>
        </p:nvPicPr>
        <p:blipFill>
          <a:blip r:embed="rId2"/>
          <a:stretch>
            <a:fillRect/>
          </a:stretch>
        </p:blipFill>
        <p:spPr>
          <a:xfrm>
            <a:off x="3609835" y="3772647"/>
            <a:ext cx="4972330" cy="2368215"/>
          </a:xfrm>
          <a:prstGeom prst="rect">
            <a:avLst/>
          </a:prstGeom>
        </p:spPr>
      </p:pic>
    </p:spTree>
    <p:extLst>
      <p:ext uri="{BB962C8B-B14F-4D97-AF65-F5344CB8AC3E}">
        <p14:creationId xmlns:p14="http://schemas.microsoft.com/office/powerpoint/2010/main" val="1741656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6D7CB-84CD-B967-ADD9-C19DBB467B43}"/>
              </a:ext>
            </a:extLst>
          </p:cNvPr>
          <p:cNvSpPr>
            <a:spLocks noGrp="1"/>
          </p:cNvSpPr>
          <p:nvPr>
            <p:ph idx="1"/>
          </p:nvPr>
        </p:nvSpPr>
        <p:spPr>
          <a:xfrm>
            <a:off x="1451579" y="560294"/>
            <a:ext cx="9603275" cy="4906051"/>
          </a:xfrm>
        </p:spPr>
        <p:txBody>
          <a:bodyPr>
            <a:normAutofit/>
          </a:bodyPr>
          <a:lstStyle/>
          <a:p>
            <a:pPr marL="0" indent="0">
              <a:buNone/>
            </a:pPr>
            <a:r>
              <a:rPr lang="en-US" sz="2800" dirty="0"/>
              <a:t>In [5]:</a:t>
            </a:r>
          </a:p>
          <a:p>
            <a:pPr marL="0" indent="0">
              <a:buNone/>
            </a:pPr>
            <a:r>
              <a:rPr lang="en-US" sz="2400" dirty="0" err="1"/>
              <a:t>sns.histplot</a:t>
            </a:r>
            <a:r>
              <a:rPr lang="en-US" sz="2400" dirty="0"/>
              <a:t>((Y_test-Prediction1), bins=50)</a:t>
            </a:r>
          </a:p>
          <a:p>
            <a:pPr marL="0" indent="0">
              <a:buNone/>
            </a:pPr>
            <a:r>
              <a:rPr lang="en-US" sz="2800" dirty="0"/>
              <a:t>Out[5]:</a:t>
            </a:r>
          </a:p>
          <a:p>
            <a:pPr marL="0" indent="0">
              <a:buNone/>
            </a:pPr>
            <a:r>
              <a:rPr lang="en-US" sz="2400" dirty="0"/>
              <a:t>&lt;Axes: </a:t>
            </a:r>
            <a:r>
              <a:rPr lang="en-US" sz="2400" dirty="0" err="1"/>
              <a:t>xlabel</a:t>
            </a:r>
            <a:r>
              <a:rPr lang="en-US" sz="2400" dirty="0"/>
              <a:t>='Price', </a:t>
            </a:r>
            <a:r>
              <a:rPr lang="en-US" sz="2400" dirty="0" err="1"/>
              <a:t>ylabel</a:t>
            </a:r>
            <a:r>
              <a:rPr lang="en-US" sz="2400"/>
              <a:t>='Count’&gt;</a:t>
            </a:r>
          </a:p>
          <a:p>
            <a:pPr marL="0" indent="0">
              <a:buNone/>
            </a:pPr>
            <a:endParaRPr lang="en-US" sz="2400" dirty="0"/>
          </a:p>
        </p:txBody>
      </p:sp>
      <p:pic>
        <p:nvPicPr>
          <p:cNvPr id="2" name="Picture 3">
            <a:extLst>
              <a:ext uri="{FF2B5EF4-FFF2-40B4-BE49-F238E27FC236}">
                <a16:creationId xmlns:a16="http://schemas.microsoft.com/office/drawing/2014/main" id="{7D527D03-01A7-1C93-2499-6F10CDA8E460}"/>
              </a:ext>
            </a:extLst>
          </p:cNvPr>
          <p:cNvPicPr>
            <a:picLocks noChangeAspect="1"/>
          </p:cNvPicPr>
          <p:nvPr/>
        </p:nvPicPr>
        <p:blipFill>
          <a:blip r:embed="rId2"/>
          <a:stretch>
            <a:fillRect/>
          </a:stretch>
        </p:blipFill>
        <p:spPr>
          <a:xfrm>
            <a:off x="1998382" y="3044811"/>
            <a:ext cx="8742039" cy="2744975"/>
          </a:xfrm>
          <a:prstGeom prst="rect">
            <a:avLst/>
          </a:prstGeom>
        </p:spPr>
      </p:pic>
    </p:spTree>
    <p:extLst>
      <p:ext uri="{BB962C8B-B14F-4D97-AF65-F5344CB8AC3E}">
        <p14:creationId xmlns:p14="http://schemas.microsoft.com/office/powerpoint/2010/main" val="16503895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3D30E-4ABD-4535-2584-4673D628F91B}"/>
              </a:ext>
            </a:extLst>
          </p:cNvPr>
          <p:cNvSpPr>
            <a:spLocks noGrp="1"/>
          </p:cNvSpPr>
          <p:nvPr>
            <p:ph idx="1"/>
          </p:nvPr>
        </p:nvSpPr>
        <p:spPr>
          <a:xfrm>
            <a:off x="1451579" y="354854"/>
            <a:ext cx="9603275" cy="5111492"/>
          </a:xfrm>
        </p:spPr>
        <p:txBody>
          <a:bodyPr>
            <a:normAutofit/>
          </a:bodyPr>
          <a:lstStyle/>
          <a:p>
            <a:pPr marL="0" indent="0">
              <a:buNone/>
            </a:pPr>
            <a:r>
              <a:rPr lang="en-US" sz="2800" dirty="0"/>
              <a:t>In [6]:</a:t>
            </a:r>
          </a:p>
          <a:p>
            <a:pPr marL="0" indent="0">
              <a:buNone/>
            </a:pPr>
            <a:r>
              <a:rPr lang="en-US" sz="2400" dirty="0"/>
              <a:t>print(r2_score(</a:t>
            </a:r>
            <a:r>
              <a:rPr lang="en-US" sz="2400" dirty="0" err="1"/>
              <a:t>Y_test</a:t>
            </a:r>
            <a:r>
              <a:rPr lang="en-US" sz="2400" dirty="0"/>
              <a:t>, Prediction1))</a:t>
            </a:r>
          </a:p>
          <a:p>
            <a:pPr marL="0" indent="0">
              <a:buNone/>
            </a:pPr>
            <a:r>
              <a:rPr lang="en-US" sz="2400" dirty="0"/>
              <a:t>print(</a:t>
            </a:r>
            <a:r>
              <a:rPr lang="en-US" sz="2400" dirty="0" err="1"/>
              <a:t>mean_absolute_error</a:t>
            </a:r>
            <a:r>
              <a:rPr lang="en-US" sz="2400" dirty="0"/>
              <a:t>(</a:t>
            </a:r>
            <a:r>
              <a:rPr lang="en-US" sz="2400" dirty="0" err="1"/>
              <a:t>Y_test</a:t>
            </a:r>
            <a:r>
              <a:rPr lang="en-US" sz="2400" dirty="0"/>
              <a:t>, Prediction1))</a:t>
            </a:r>
          </a:p>
          <a:p>
            <a:pPr marL="0" indent="0">
              <a:buNone/>
            </a:pPr>
            <a:r>
              <a:rPr lang="en-US" sz="2400" dirty="0"/>
              <a:t>print(</a:t>
            </a:r>
            <a:r>
              <a:rPr lang="en-US" sz="2400" dirty="0" err="1"/>
              <a:t>mean_squared_error</a:t>
            </a:r>
            <a:r>
              <a:rPr lang="en-US" sz="2400" dirty="0"/>
              <a:t>(</a:t>
            </a:r>
            <a:r>
              <a:rPr lang="en-US" sz="2400" dirty="0" err="1"/>
              <a:t>Y_test</a:t>
            </a:r>
            <a:r>
              <a:rPr lang="en-US" sz="2400" dirty="0"/>
              <a:t>, Prediction1))</a:t>
            </a:r>
          </a:p>
          <a:p>
            <a:pPr marL="0" indent="0">
              <a:buNone/>
            </a:pPr>
            <a:r>
              <a:rPr lang="en-US" sz="2800" dirty="0"/>
              <a:t>Out[6]:</a:t>
            </a:r>
          </a:p>
          <a:p>
            <a:pPr marL="0" indent="0">
              <a:buNone/>
            </a:pPr>
            <a:r>
              <a:rPr lang="en-US" sz="2400" dirty="0"/>
              <a:t>0.9182928179392918</a:t>
            </a:r>
          </a:p>
          <a:p>
            <a:pPr marL="0" indent="0">
              <a:buNone/>
            </a:pPr>
            <a:r>
              <a:rPr lang="en-US" sz="2400" dirty="0"/>
              <a:t>82295.49779231755</a:t>
            </a:r>
          </a:p>
          <a:p>
            <a:pPr marL="0" indent="0">
              <a:buNone/>
            </a:pPr>
            <a:r>
              <a:rPr lang="en-US" sz="2400" dirty="0"/>
              <a:t>10469084772.975954</a:t>
            </a:r>
          </a:p>
        </p:txBody>
      </p:sp>
    </p:spTree>
    <p:extLst>
      <p:ext uri="{BB962C8B-B14F-4D97-AF65-F5344CB8AC3E}">
        <p14:creationId xmlns:p14="http://schemas.microsoft.com/office/powerpoint/2010/main" val="36014879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BA26-C72A-DCB5-8F31-849C4AF390AD}"/>
              </a:ext>
            </a:extLst>
          </p:cNvPr>
          <p:cNvSpPr>
            <a:spLocks noGrp="1"/>
          </p:cNvSpPr>
          <p:nvPr>
            <p:ph type="title"/>
          </p:nvPr>
        </p:nvSpPr>
        <p:spPr/>
        <p:txBody>
          <a:bodyPr/>
          <a:lstStyle/>
          <a:p>
            <a:r>
              <a:rPr lang="en-US"/>
              <a:t>Model 2 - Support Vector Regressor</a:t>
            </a:r>
          </a:p>
        </p:txBody>
      </p:sp>
      <p:sp>
        <p:nvSpPr>
          <p:cNvPr id="3" name="Content Placeholder 2">
            <a:extLst>
              <a:ext uri="{FF2B5EF4-FFF2-40B4-BE49-F238E27FC236}">
                <a16:creationId xmlns:a16="http://schemas.microsoft.com/office/drawing/2014/main" id="{21481F65-520F-4C41-F5D2-AA301CFDAD55}"/>
              </a:ext>
            </a:extLst>
          </p:cNvPr>
          <p:cNvSpPr>
            <a:spLocks noGrp="1"/>
          </p:cNvSpPr>
          <p:nvPr>
            <p:ph idx="1"/>
          </p:nvPr>
        </p:nvSpPr>
        <p:spPr/>
        <p:txBody>
          <a:bodyPr>
            <a:normAutofit/>
          </a:bodyPr>
          <a:lstStyle/>
          <a:p>
            <a:pPr marL="0" indent="0">
              <a:buNone/>
            </a:pPr>
            <a:r>
              <a:rPr lang="en-US" sz="2800" dirty="0"/>
              <a:t>In [7]:</a:t>
            </a:r>
          </a:p>
          <a:p>
            <a:pPr marL="0" indent="0">
              <a:buNone/>
            </a:pPr>
            <a:r>
              <a:rPr lang="en-US" sz="2400" dirty="0" err="1"/>
              <a:t>model_svr</a:t>
            </a:r>
            <a:r>
              <a:rPr lang="en-US" sz="2400" dirty="0"/>
              <a:t> = SVR()</a:t>
            </a:r>
          </a:p>
          <a:p>
            <a:pPr marL="0" indent="0">
              <a:buNone/>
            </a:pPr>
            <a:r>
              <a:rPr lang="en-US" sz="2800" dirty="0"/>
              <a:t>In [8]:</a:t>
            </a:r>
          </a:p>
          <a:p>
            <a:pPr marL="0" indent="0">
              <a:buNone/>
            </a:pPr>
            <a:r>
              <a:rPr lang="en-US" sz="2400" dirty="0" err="1"/>
              <a:t>model_svr.fit</a:t>
            </a:r>
            <a:r>
              <a:rPr lang="en-US" sz="2400" dirty="0"/>
              <a:t>(</a:t>
            </a:r>
            <a:r>
              <a:rPr lang="en-US" sz="2400" dirty="0" err="1"/>
              <a:t>X_train_scal</a:t>
            </a:r>
            <a:r>
              <a:rPr lang="en-US" sz="2400" dirty="0"/>
              <a:t>, </a:t>
            </a:r>
            <a:r>
              <a:rPr lang="en-US" sz="2400" dirty="0" err="1"/>
              <a:t>Y_train</a:t>
            </a:r>
            <a:r>
              <a:rPr lang="en-US" sz="2400" dirty="0"/>
              <a:t>)</a:t>
            </a:r>
          </a:p>
          <a:p>
            <a:pPr marL="0" indent="0">
              <a:buNone/>
            </a:pPr>
            <a:r>
              <a:rPr lang="en-US" sz="2800" dirty="0"/>
              <a:t>Out[8]:</a:t>
            </a:r>
          </a:p>
          <a:p>
            <a:endParaRPr lang="en-US" sz="2400" dirty="0"/>
          </a:p>
        </p:txBody>
      </p:sp>
      <p:pic>
        <p:nvPicPr>
          <p:cNvPr id="4" name="Picture 4">
            <a:extLst>
              <a:ext uri="{FF2B5EF4-FFF2-40B4-BE49-F238E27FC236}">
                <a16:creationId xmlns:a16="http://schemas.microsoft.com/office/drawing/2014/main" id="{A402FCCC-F048-3909-C92E-59B48491EC6B}"/>
              </a:ext>
            </a:extLst>
          </p:cNvPr>
          <p:cNvPicPr>
            <a:picLocks noChangeAspect="1"/>
          </p:cNvPicPr>
          <p:nvPr/>
        </p:nvPicPr>
        <p:blipFill>
          <a:blip r:embed="rId2"/>
          <a:stretch>
            <a:fillRect/>
          </a:stretch>
        </p:blipFill>
        <p:spPr>
          <a:xfrm>
            <a:off x="4037852" y="4669119"/>
            <a:ext cx="2629647" cy="1165472"/>
          </a:xfrm>
          <a:prstGeom prst="rect">
            <a:avLst/>
          </a:prstGeom>
        </p:spPr>
      </p:pic>
    </p:spTree>
    <p:extLst>
      <p:ext uri="{BB962C8B-B14F-4D97-AF65-F5344CB8AC3E}">
        <p14:creationId xmlns:p14="http://schemas.microsoft.com/office/powerpoint/2010/main" val="27526932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C261A-27A6-333A-A148-C247B1E4F984}"/>
              </a:ext>
            </a:extLst>
          </p:cNvPr>
          <p:cNvSpPr>
            <a:spLocks noGrp="1"/>
          </p:cNvSpPr>
          <p:nvPr>
            <p:ph idx="1"/>
          </p:nvPr>
        </p:nvSpPr>
        <p:spPr>
          <a:xfrm>
            <a:off x="1451579" y="410882"/>
            <a:ext cx="9603275" cy="5055463"/>
          </a:xfrm>
        </p:spPr>
        <p:txBody>
          <a:bodyPr>
            <a:normAutofit fontScale="92500" lnSpcReduction="10000"/>
          </a:bodyPr>
          <a:lstStyle/>
          <a:p>
            <a:pPr marL="0" indent="0">
              <a:buNone/>
            </a:pPr>
            <a:r>
              <a:rPr lang="en-US" sz="3200" dirty="0"/>
              <a:t>Predicting Prices</a:t>
            </a:r>
          </a:p>
          <a:p>
            <a:pPr marL="0" indent="0">
              <a:buNone/>
            </a:pPr>
            <a:r>
              <a:rPr lang="en-US" sz="2800" dirty="0"/>
              <a:t>In [9]:</a:t>
            </a:r>
          </a:p>
          <a:p>
            <a:pPr marL="0" indent="0">
              <a:buNone/>
            </a:pPr>
            <a:r>
              <a:rPr lang="en-US" sz="2400" dirty="0"/>
              <a:t>Prediction2 = </a:t>
            </a:r>
            <a:r>
              <a:rPr lang="en-US" sz="2400" dirty="0" err="1"/>
              <a:t>model_svr.predict</a:t>
            </a:r>
            <a:r>
              <a:rPr lang="en-US" sz="2400" dirty="0"/>
              <a:t>(</a:t>
            </a:r>
            <a:r>
              <a:rPr lang="en-US" sz="2400" dirty="0" err="1"/>
              <a:t>X_test_scal</a:t>
            </a:r>
            <a:r>
              <a:rPr lang="en-US" sz="2400" dirty="0"/>
              <a:t>)</a:t>
            </a:r>
          </a:p>
          <a:p>
            <a:pPr marL="0" indent="0">
              <a:buNone/>
            </a:pPr>
            <a:r>
              <a:rPr lang="en-US" sz="3200" dirty="0"/>
              <a:t>Evaluation of Predicted Data</a:t>
            </a:r>
            <a:endParaRPr lang="en-US" sz="2800" dirty="0"/>
          </a:p>
          <a:p>
            <a:pPr marL="0" indent="0">
              <a:buNone/>
            </a:pPr>
            <a:r>
              <a:rPr lang="en-US" sz="2800" dirty="0"/>
              <a:t>In [10]:</a:t>
            </a:r>
          </a:p>
          <a:p>
            <a:pPr marL="0" indent="0">
              <a:buNone/>
            </a:pPr>
            <a:r>
              <a:rPr lang="en-US" sz="2400" dirty="0" err="1"/>
              <a:t>plt.figure</a:t>
            </a:r>
            <a:r>
              <a:rPr lang="en-US" sz="2400" dirty="0"/>
              <a:t>(</a:t>
            </a:r>
            <a:r>
              <a:rPr lang="en-US" sz="2400" dirty="0" err="1"/>
              <a:t>figsize</a:t>
            </a:r>
            <a:r>
              <a:rPr lang="en-US" sz="2400" dirty="0"/>
              <a:t>=(12,6))</a:t>
            </a:r>
          </a:p>
          <a:p>
            <a:pPr marL="0" indent="0">
              <a:buNone/>
            </a:pPr>
            <a:r>
              <a:rPr lang="en-US" sz="2400" dirty="0" err="1"/>
              <a:t>plt.plot</a:t>
            </a:r>
            <a:r>
              <a:rPr lang="en-US" sz="2400" dirty="0"/>
              <a:t>(</a:t>
            </a:r>
            <a:r>
              <a:rPr lang="en-US" sz="2400" dirty="0" err="1"/>
              <a:t>np.arange</a:t>
            </a:r>
            <a:r>
              <a:rPr lang="en-US" sz="2400" dirty="0"/>
              <a:t>(</a:t>
            </a:r>
            <a:r>
              <a:rPr lang="en-US" sz="2400" dirty="0" err="1"/>
              <a:t>len</a:t>
            </a:r>
            <a:r>
              <a:rPr lang="en-US" sz="2400" dirty="0"/>
              <a:t>(</a:t>
            </a:r>
            <a:r>
              <a:rPr lang="en-US" sz="2400" dirty="0" err="1"/>
              <a:t>Y_test</a:t>
            </a:r>
            <a:r>
              <a:rPr lang="en-US" sz="2400" dirty="0"/>
              <a:t>)), </a:t>
            </a:r>
            <a:r>
              <a:rPr lang="en-US" sz="2400" dirty="0" err="1"/>
              <a:t>Y_test</a:t>
            </a:r>
            <a:r>
              <a:rPr lang="en-US" sz="2400" dirty="0"/>
              <a:t>, label='Actual Trend’)</a:t>
            </a:r>
          </a:p>
          <a:p>
            <a:pPr marL="0" indent="0">
              <a:buNone/>
            </a:pPr>
            <a:r>
              <a:rPr lang="en-US" sz="2400" dirty="0" err="1"/>
              <a:t>plt.plot</a:t>
            </a:r>
            <a:r>
              <a:rPr lang="en-US" sz="2400" dirty="0"/>
              <a:t>(</a:t>
            </a:r>
            <a:r>
              <a:rPr lang="en-US" sz="2400" dirty="0" err="1"/>
              <a:t>np.arange</a:t>
            </a:r>
            <a:r>
              <a:rPr lang="en-US" sz="2400" dirty="0"/>
              <a:t>(</a:t>
            </a:r>
            <a:r>
              <a:rPr lang="en-US" sz="2400" dirty="0" err="1"/>
              <a:t>len</a:t>
            </a:r>
            <a:r>
              <a:rPr lang="en-US" sz="2400" dirty="0"/>
              <a:t>(</a:t>
            </a:r>
            <a:r>
              <a:rPr lang="en-US" sz="2400" dirty="0" err="1"/>
              <a:t>Y_test</a:t>
            </a:r>
            <a:r>
              <a:rPr lang="en-US" sz="2400" dirty="0"/>
              <a:t>)), Prediction2, label='Predicted </a:t>
            </a:r>
            <a:r>
              <a:rPr lang="en-US" sz="2400" dirty="0" err="1"/>
              <a:t>Tr</a:t>
            </a:r>
            <a:endParaRPr lang="en-US" sz="2400" dirty="0"/>
          </a:p>
          <a:p>
            <a:pPr marL="0" indent="0">
              <a:buNone/>
            </a:pPr>
            <a:r>
              <a:rPr lang="en-US" sz="2400" dirty="0"/>
              <a:t>end')</a:t>
            </a:r>
          </a:p>
        </p:txBody>
      </p:sp>
    </p:spTree>
    <p:extLst>
      <p:ext uri="{BB962C8B-B14F-4D97-AF65-F5344CB8AC3E}">
        <p14:creationId xmlns:p14="http://schemas.microsoft.com/office/powerpoint/2010/main" val="32648990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A8E23-D4C0-5DDE-9163-E38CFCA2D41E}"/>
              </a:ext>
            </a:extLst>
          </p:cNvPr>
          <p:cNvSpPr>
            <a:spLocks noGrp="1"/>
          </p:cNvSpPr>
          <p:nvPr>
            <p:ph idx="1"/>
          </p:nvPr>
        </p:nvSpPr>
        <p:spPr>
          <a:xfrm>
            <a:off x="1451579" y="466912"/>
            <a:ext cx="9603275" cy="4999433"/>
          </a:xfrm>
        </p:spPr>
        <p:txBody>
          <a:bodyPr>
            <a:normAutofit/>
          </a:bodyPr>
          <a:lstStyle/>
          <a:p>
            <a:pPr marL="0" indent="0">
              <a:buNone/>
            </a:pPr>
            <a:r>
              <a:rPr lang="en-US" sz="2400" dirty="0" err="1"/>
              <a:t>plt.xlabel</a:t>
            </a:r>
            <a:r>
              <a:rPr lang="en-US" sz="2400" dirty="0"/>
              <a:t>('Data')</a:t>
            </a:r>
          </a:p>
          <a:p>
            <a:pPr marL="0" indent="0">
              <a:buNone/>
            </a:pPr>
            <a:r>
              <a:rPr lang="en-US" sz="2400" dirty="0" err="1"/>
              <a:t>plt.ylabel</a:t>
            </a:r>
            <a:r>
              <a:rPr lang="en-US" sz="2400" dirty="0"/>
              <a:t>('Trend')</a:t>
            </a:r>
          </a:p>
          <a:p>
            <a:pPr marL="0" indent="0">
              <a:buNone/>
            </a:pPr>
            <a:r>
              <a:rPr lang="en-US" sz="2400" dirty="0" err="1"/>
              <a:t>plt.legend</a:t>
            </a:r>
            <a:r>
              <a:rPr lang="en-US" sz="2400" dirty="0"/>
              <a:t>()</a:t>
            </a:r>
          </a:p>
          <a:p>
            <a:pPr marL="0" indent="0">
              <a:buNone/>
            </a:pPr>
            <a:r>
              <a:rPr lang="en-US" sz="2400" dirty="0" err="1"/>
              <a:t>plt.title</a:t>
            </a:r>
            <a:r>
              <a:rPr lang="en-US" sz="2400" dirty="0"/>
              <a:t>('Actual vs Predicted’)</a:t>
            </a:r>
          </a:p>
          <a:p>
            <a:pPr marL="0" indent="0">
              <a:buNone/>
            </a:pPr>
            <a:r>
              <a:rPr lang="en-US" sz="2800" dirty="0"/>
              <a:t>Out[10]:</a:t>
            </a:r>
          </a:p>
          <a:p>
            <a:pPr marL="0" indent="0">
              <a:buNone/>
            </a:pPr>
            <a:r>
              <a:rPr lang="en-US" sz="2400"/>
              <a:t>Text(0.5, 1.0, 'Actual vs Predicted')</a:t>
            </a:r>
            <a:endParaRPr lang="en-US" sz="2400" dirty="0"/>
          </a:p>
        </p:txBody>
      </p:sp>
      <p:pic>
        <p:nvPicPr>
          <p:cNvPr id="2" name="Picture 3">
            <a:extLst>
              <a:ext uri="{FF2B5EF4-FFF2-40B4-BE49-F238E27FC236}">
                <a16:creationId xmlns:a16="http://schemas.microsoft.com/office/drawing/2014/main" id="{9B2BFDC4-EBD7-29A8-A41F-20ED1310064E}"/>
              </a:ext>
            </a:extLst>
          </p:cNvPr>
          <p:cNvPicPr>
            <a:picLocks noChangeAspect="1"/>
          </p:cNvPicPr>
          <p:nvPr/>
        </p:nvPicPr>
        <p:blipFill>
          <a:blip r:embed="rId2"/>
          <a:stretch>
            <a:fillRect/>
          </a:stretch>
        </p:blipFill>
        <p:spPr>
          <a:xfrm>
            <a:off x="4676828" y="3810000"/>
            <a:ext cx="3152775" cy="2259853"/>
          </a:xfrm>
          <a:prstGeom prst="rect">
            <a:avLst/>
          </a:prstGeom>
        </p:spPr>
      </p:pic>
    </p:spTree>
    <p:extLst>
      <p:ext uri="{BB962C8B-B14F-4D97-AF65-F5344CB8AC3E}">
        <p14:creationId xmlns:p14="http://schemas.microsoft.com/office/powerpoint/2010/main" val="8237009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D50D9-0823-5A53-3C74-914347AC1EE5}"/>
              </a:ext>
            </a:extLst>
          </p:cNvPr>
          <p:cNvSpPr>
            <a:spLocks noGrp="1"/>
          </p:cNvSpPr>
          <p:nvPr>
            <p:ph idx="1"/>
          </p:nvPr>
        </p:nvSpPr>
        <p:spPr>
          <a:xfrm>
            <a:off x="1451579" y="485588"/>
            <a:ext cx="9603275" cy="4980757"/>
          </a:xfrm>
        </p:spPr>
        <p:txBody>
          <a:bodyPr>
            <a:normAutofit/>
          </a:bodyPr>
          <a:lstStyle/>
          <a:p>
            <a:pPr marL="0" indent="0">
              <a:buNone/>
            </a:pPr>
            <a:r>
              <a:rPr lang="en-US" sz="2800" dirty="0"/>
              <a:t>In [11]:</a:t>
            </a:r>
          </a:p>
          <a:p>
            <a:pPr marL="0" indent="0">
              <a:buNone/>
            </a:pPr>
            <a:r>
              <a:rPr lang="en-US" sz="2400" dirty="0" err="1"/>
              <a:t>sns.histplot</a:t>
            </a:r>
            <a:r>
              <a:rPr lang="en-US" sz="2400" dirty="0"/>
              <a:t>((Y_test-Prediction2), bins=50)</a:t>
            </a:r>
          </a:p>
          <a:p>
            <a:pPr marL="0" indent="0">
              <a:buNone/>
            </a:pPr>
            <a:r>
              <a:rPr lang="en-US" sz="2800" dirty="0"/>
              <a:t>Out[12]:</a:t>
            </a:r>
          </a:p>
          <a:p>
            <a:pPr marL="0" indent="0">
              <a:buNone/>
            </a:pPr>
            <a:r>
              <a:rPr lang="en-US" sz="2400" dirty="0"/>
              <a:t>&lt;Axes: </a:t>
            </a:r>
            <a:r>
              <a:rPr lang="en-US" sz="2400" dirty="0" err="1"/>
              <a:t>xlabel</a:t>
            </a:r>
            <a:r>
              <a:rPr lang="en-US" sz="2400" dirty="0"/>
              <a:t>='Price', </a:t>
            </a:r>
            <a:r>
              <a:rPr lang="en-US" sz="2400" dirty="0" err="1"/>
              <a:t>ylabel</a:t>
            </a:r>
            <a:r>
              <a:rPr lang="en-US" sz="2400" dirty="0"/>
              <a:t>='Count’&gt;</a:t>
            </a:r>
          </a:p>
          <a:p>
            <a:pPr marL="0" indent="0">
              <a:buNone/>
            </a:pPr>
            <a:endParaRPr lang="en-US" sz="2400" dirty="0"/>
          </a:p>
        </p:txBody>
      </p:sp>
      <p:pic>
        <p:nvPicPr>
          <p:cNvPr id="4" name="Picture 4">
            <a:extLst>
              <a:ext uri="{FF2B5EF4-FFF2-40B4-BE49-F238E27FC236}">
                <a16:creationId xmlns:a16="http://schemas.microsoft.com/office/drawing/2014/main" id="{995F0002-ED81-BE3C-2E81-CCBA23F1202B}"/>
              </a:ext>
            </a:extLst>
          </p:cNvPr>
          <p:cNvPicPr>
            <a:picLocks noChangeAspect="1"/>
          </p:cNvPicPr>
          <p:nvPr/>
        </p:nvPicPr>
        <p:blipFill>
          <a:blip r:embed="rId2"/>
          <a:stretch>
            <a:fillRect/>
          </a:stretch>
        </p:blipFill>
        <p:spPr>
          <a:xfrm>
            <a:off x="1451579" y="2857500"/>
            <a:ext cx="9288842" cy="3316075"/>
          </a:xfrm>
          <a:prstGeom prst="rect">
            <a:avLst/>
          </a:prstGeom>
        </p:spPr>
      </p:pic>
    </p:spTree>
    <p:extLst>
      <p:ext uri="{BB962C8B-B14F-4D97-AF65-F5344CB8AC3E}">
        <p14:creationId xmlns:p14="http://schemas.microsoft.com/office/powerpoint/2010/main" val="39728436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92356-E9A9-71D1-BD6A-2F3B015FE6B6}"/>
              </a:ext>
            </a:extLst>
          </p:cNvPr>
          <p:cNvSpPr>
            <a:spLocks noGrp="1"/>
          </p:cNvSpPr>
          <p:nvPr>
            <p:ph idx="1"/>
          </p:nvPr>
        </p:nvSpPr>
        <p:spPr>
          <a:xfrm>
            <a:off x="1451579" y="373530"/>
            <a:ext cx="9603275" cy="5092816"/>
          </a:xfrm>
        </p:spPr>
        <p:txBody>
          <a:bodyPr>
            <a:normAutofit lnSpcReduction="10000"/>
          </a:bodyPr>
          <a:lstStyle/>
          <a:p>
            <a:pPr marL="0" indent="0">
              <a:buNone/>
            </a:pPr>
            <a:r>
              <a:rPr lang="en-US" sz="2800" dirty="0"/>
              <a:t>In [12]:</a:t>
            </a:r>
          </a:p>
          <a:p>
            <a:pPr marL="0" indent="0">
              <a:buNone/>
            </a:pPr>
            <a:r>
              <a:rPr lang="en-US" sz="2400" dirty="0"/>
              <a:t>print(r2_score(</a:t>
            </a:r>
            <a:r>
              <a:rPr lang="en-US" sz="2400" dirty="0" err="1"/>
              <a:t>Y_test</a:t>
            </a:r>
            <a:r>
              <a:rPr lang="en-US" sz="2400" dirty="0"/>
              <a:t>, Prediction2))</a:t>
            </a:r>
          </a:p>
          <a:p>
            <a:pPr marL="0" indent="0">
              <a:buNone/>
            </a:pPr>
            <a:r>
              <a:rPr lang="en-US" sz="2400" dirty="0"/>
              <a:t>print(</a:t>
            </a:r>
            <a:r>
              <a:rPr lang="en-US" sz="2400" dirty="0" err="1"/>
              <a:t>mean_absolute_error</a:t>
            </a:r>
            <a:r>
              <a:rPr lang="en-US" sz="2400" dirty="0"/>
              <a:t>(</a:t>
            </a:r>
            <a:r>
              <a:rPr lang="en-US" sz="2400" dirty="0" err="1"/>
              <a:t>Y_test</a:t>
            </a:r>
            <a:r>
              <a:rPr lang="en-US" sz="2400" dirty="0"/>
              <a:t>, Prediction2))</a:t>
            </a:r>
          </a:p>
          <a:p>
            <a:pPr marL="0" indent="0">
              <a:buNone/>
            </a:pPr>
            <a:r>
              <a:rPr lang="en-US" sz="2400" dirty="0"/>
              <a:t>print(</a:t>
            </a:r>
            <a:r>
              <a:rPr lang="en-US" sz="2400" dirty="0" err="1"/>
              <a:t>mean_squared_error</a:t>
            </a:r>
            <a:r>
              <a:rPr lang="en-US" sz="2400" dirty="0"/>
              <a:t>(</a:t>
            </a:r>
            <a:r>
              <a:rPr lang="en-US" sz="2400" dirty="0" err="1"/>
              <a:t>Y_test</a:t>
            </a:r>
            <a:r>
              <a:rPr lang="en-US" sz="2400" dirty="0"/>
              <a:t>, Prediction2))</a:t>
            </a:r>
          </a:p>
          <a:p>
            <a:pPr marL="0" indent="0">
              <a:buNone/>
            </a:pPr>
            <a:r>
              <a:rPr lang="en-US" sz="2400" dirty="0"/>
              <a:t>-0.0006222175925689744</a:t>
            </a:r>
          </a:p>
          <a:p>
            <a:pPr marL="0" indent="0">
              <a:buNone/>
            </a:pPr>
            <a:r>
              <a:rPr lang="en-US" sz="2400" dirty="0"/>
              <a:t>286137.81086908665</a:t>
            </a:r>
          </a:p>
          <a:p>
            <a:pPr marL="0" indent="0">
              <a:buNone/>
            </a:pPr>
            <a:r>
              <a:rPr lang="en-US" sz="2400" dirty="0"/>
              <a:t>128209033251.4034</a:t>
            </a:r>
          </a:p>
          <a:p>
            <a:pPr marL="0" indent="0">
              <a:buNone/>
            </a:pPr>
            <a:r>
              <a:rPr lang="en-US" sz="3200" dirty="0"/>
              <a:t>Model 3 - Lasso Regression</a:t>
            </a:r>
          </a:p>
          <a:p>
            <a:pPr marL="0" indent="0">
              <a:buNone/>
            </a:pPr>
            <a:r>
              <a:rPr lang="en-US" sz="2800" dirty="0"/>
              <a:t>In [13]:</a:t>
            </a:r>
          </a:p>
        </p:txBody>
      </p:sp>
    </p:spTree>
    <p:extLst>
      <p:ext uri="{BB962C8B-B14F-4D97-AF65-F5344CB8AC3E}">
        <p14:creationId xmlns:p14="http://schemas.microsoft.com/office/powerpoint/2010/main" val="1562485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EBE4C-A0E0-D54D-9DCD-86592F4A0A01}"/>
              </a:ext>
            </a:extLst>
          </p:cNvPr>
          <p:cNvSpPr>
            <a:spLocks noGrp="1"/>
          </p:cNvSpPr>
          <p:nvPr>
            <p:ph idx="1"/>
          </p:nvPr>
        </p:nvSpPr>
        <p:spPr>
          <a:xfrm>
            <a:off x="1451579" y="448236"/>
            <a:ext cx="9603275" cy="5018110"/>
          </a:xfrm>
        </p:spPr>
        <p:txBody>
          <a:bodyPr>
            <a:normAutofit/>
          </a:bodyPr>
          <a:lstStyle/>
          <a:p>
            <a:pPr marL="0" indent="0">
              <a:buNone/>
            </a:pPr>
            <a:r>
              <a:rPr lang="en-US" sz="2400" dirty="0" err="1"/>
              <a:t>model_lar</a:t>
            </a:r>
            <a:r>
              <a:rPr lang="en-US" sz="2400" dirty="0"/>
              <a:t> = Lasso(alpha=1)</a:t>
            </a:r>
          </a:p>
          <a:p>
            <a:pPr marL="0" indent="0">
              <a:buNone/>
            </a:pPr>
            <a:r>
              <a:rPr lang="en-US" sz="2800" dirty="0"/>
              <a:t>In [14]:</a:t>
            </a:r>
          </a:p>
          <a:p>
            <a:pPr marL="0" indent="0">
              <a:buNone/>
            </a:pPr>
            <a:r>
              <a:rPr lang="en-US" sz="2400" dirty="0" err="1"/>
              <a:t>model_lar.fit</a:t>
            </a:r>
            <a:r>
              <a:rPr lang="en-US" sz="2400" dirty="0"/>
              <a:t>(</a:t>
            </a:r>
            <a:r>
              <a:rPr lang="en-US" sz="2400" dirty="0" err="1"/>
              <a:t>X_train_scal,Y_train</a:t>
            </a:r>
            <a:r>
              <a:rPr lang="en-US" sz="2400" dirty="0"/>
              <a:t>)</a:t>
            </a:r>
          </a:p>
          <a:p>
            <a:pPr marL="0" indent="0">
              <a:buNone/>
            </a:pPr>
            <a:r>
              <a:rPr lang="en-US" sz="2800" dirty="0"/>
              <a:t>Out[14]:</a:t>
            </a:r>
          </a:p>
          <a:p>
            <a:endParaRPr lang="en-US" sz="2800" dirty="0"/>
          </a:p>
        </p:txBody>
      </p:sp>
      <p:pic>
        <p:nvPicPr>
          <p:cNvPr id="2" name="Picture 3">
            <a:extLst>
              <a:ext uri="{FF2B5EF4-FFF2-40B4-BE49-F238E27FC236}">
                <a16:creationId xmlns:a16="http://schemas.microsoft.com/office/drawing/2014/main" id="{8EC63FD1-87D7-B613-ED40-3B5DA3E2E9A0}"/>
              </a:ext>
            </a:extLst>
          </p:cNvPr>
          <p:cNvPicPr>
            <a:picLocks noChangeAspect="1"/>
          </p:cNvPicPr>
          <p:nvPr/>
        </p:nvPicPr>
        <p:blipFill>
          <a:blip r:embed="rId2"/>
          <a:stretch>
            <a:fillRect/>
          </a:stretch>
        </p:blipFill>
        <p:spPr>
          <a:xfrm>
            <a:off x="3529853" y="2876176"/>
            <a:ext cx="6322919" cy="3134408"/>
          </a:xfrm>
          <a:prstGeom prst="rect">
            <a:avLst/>
          </a:prstGeom>
        </p:spPr>
      </p:pic>
    </p:spTree>
    <p:extLst>
      <p:ext uri="{BB962C8B-B14F-4D97-AF65-F5344CB8AC3E}">
        <p14:creationId xmlns:p14="http://schemas.microsoft.com/office/powerpoint/2010/main" val="28871599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49D1-BDA5-BF3D-8EFF-F13C1EEE8006}"/>
              </a:ext>
            </a:extLst>
          </p:cNvPr>
          <p:cNvSpPr>
            <a:spLocks noGrp="1"/>
          </p:cNvSpPr>
          <p:nvPr>
            <p:ph idx="1"/>
          </p:nvPr>
        </p:nvSpPr>
        <p:spPr>
          <a:xfrm>
            <a:off x="1451579" y="429560"/>
            <a:ext cx="9603275" cy="5036786"/>
          </a:xfrm>
        </p:spPr>
        <p:txBody>
          <a:bodyPr>
            <a:normAutofit fontScale="92500" lnSpcReduction="10000"/>
          </a:bodyPr>
          <a:lstStyle/>
          <a:p>
            <a:pPr marL="0" indent="0">
              <a:buNone/>
            </a:pPr>
            <a:r>
              <a:rPr lang="en-US" sz="3200" dirty="0"/>
              <a:t>Predicting Prices</a:t>
            </a:r>
          </a:p>
          <a:p>
            <a:pPr marL="0" indent="0">
              <a:buNone/>
            </a:pPr>
            <a:r>
              <a:rPr lang="en-US" sz="2800" dirty="0"/>
              <a:t>In [15]:</a:t>
            </a:r>
          </a:p>
          <a:p>
            <a:pPr marL="0" indent="0">
              <a:buNone/>
            </a:pPr>
            <a:r>
              <a:rPr lang="en-US" sz="2400" dirty="0"/>
              <a:t>Prediction3 = </a:t>
            </a:r>
            <a:r>
              <a:rPr lang="en-US" sz="2400" dirty="0" err="1"/>
              <a:t>model_lar.predict</a:t>
            </a:r>
            <a:r>
              <a:rPr lang="en-US" sz="2400" dirty="0"/>
              <a:t>(</a:t>
            </a:r>
            <a:r>
              <a:rPr lang="en-US" sz="2400" dirty="0" err="1"/>
              <a:t>X_test_scal</a:t>
            </a:r>
            <a:r>
              <a:rPr lang="en-US" sz="2400" dirty="0"/>
              <a:t>)</a:t>
            </a:r>
          </a:p>
          <a:p>
            <a:pPr marL="0" indent="0">
              <a:buNone/>
            </a:pPr>
            <a:r>
              <a:rPr lang="en-US" sz="3200" dirty="0"/>
              <a:t>Evaluation of Predicted Data</a:t>
            </a:r>
          </a:p>
          <a:p>
            <a:pPr marL="0" indent="0">
              <a:buNone/>
            </a:pPr>
            <a:r>
              <a:rPr lang="en-US" sz="2800" dirty="0"/>
              <a:t>In [16]:</a:t>
            </a:r>
          </a:p>
          <a:p>
            <a:pPr marL="0" indent="0">
              <a:buNone/>
            </a:pPr>
            <a:r>
              <a:rPr lang="en-US" sz="2400" dirty="0" err="1"/>
              <a:t>plt.figure</a:t>
            </a:r>
            <a:r>
              <a:rPr lang="en-US" sz="2400" dirty="0"/>
              <a:t>(</a:t>
            </a:r>
            <a:r>
              <a:rPr lang="en-US" sz="2400" dirty="0" err="1"/>
              <a:t>figsize</a:t>
            </a:r>
            <a:r>
              <a:rPr lang="en-US" sz="2400" dirty="0"/>
              <a:t>=(12,6))</a:t>
            </a:r>
          </a:p>
          <a:p>
            <a:pPr marL="0" indent="0">
              <a:buNone/>
            </a:pPr>
            <a:r>
              <a:rPr lang="en-US" sz="2400" dirty="0" err="1"/>
              <a:t>plt.plot</a:t>
            </a:r>
            <a:r>
              <a:rPr lang="en-US" sz="2400" dirty="0"/>
              <a:t>(</a:t>
            </a:r>
            <a:r>
              <a:rPr lang="en-US" sz="2400" dirty="0" err="1"/>
              <a:t>np.arange</a:t>
            </a:r>
            <a:r>
              <a:rPr lang="en-US" sz="2400" dirty="0"/>
              <a:t>(</a:t>
            </a:r>
            <a:r>
              <a:rPr lang="en-US" sz="2400" dirty="0" err="1"/>
              <a:t>len</a:t>
            </a:r>
            <a:r>
              <a:rPr lang="en-US" sz="2400" dirty="0"/>
              <a:t>(</a:t>
            </a:r>
            <a:r>
              <a:rPr lang="en-US" sz="2400" dirty="0" err="1"/>
              <a:t>Y_test</a:t>
            </a:r>
            <a:r>
              <a:rPr lang="en-US" sz="2400" dirty="0"/>
              <a:t>)), </a:t>
            </a:r>
            <a:r>
              <a:rPr lang="en-US" sz="2400" dirty="0" err="1"/>
              <a:t>Y_test</a:t>
            </a:r>
            <a:r>
              <a:rPr lang="en-US" sz="2400" dirty="0"/>
              <a:t>, label='Actual Trend’)</a:t>
            </a:r>
          </a:p>
          <a:p>
            <a:pPr marL="0" indent="0">
              <a:buNone/>
            </a:pPr>
            <a:r>
              <a:rPr lang="en-US" sz="2400" dirty="0" err="1"/>
              <a:t>plt.plot</a:t>
            </a:r>
            <a:r>
              <a:rPr lang="en-US" sz="2400" dirty="0"/>
              <a:t>(</a:t>
            </a:r>
            <a:r>
              <a:rPr lang="en-US" sz="2400" dirty="0" err="1"/>
              <a:t>np.arange</a:t>
            </a:r>
            <a:r>
              <a:rPr lang="en-US" sz="2400" dirty="0"/>
              <a:t>(</a:t>
            </a:r>
            <a:r>
              <a:rPr lang="en-US" sz="2400" dirty="0" err="1"/>
              <a:t>len</a:t>
            </a:r>
            <a:r>
              <a:rPr lang="en-US" sz="2400" dirty="0"/>
              <a:t>(</a:t>
            </a:r>
            <a:r>
              <a:rPr lang="en-US" sz="2400" dirty="0" err="1"/>
              <a:t>Y_test</a:t>
            </a:r>
            <a:r>
              <a:rPr lang="en-US" sz="2400" dirty="0"/>
              <a:t>)), Prediction3, label='Predicted </a:t>
            </a:r>
            <a:r>
              <a:rPr lang="en-US" sz="2400" dirty="0" err="1"/>
              <a:t>Tr</a:t>
            </a:r>
            <a:endParaRPr lang="en-US" sz="2400" dirty="0"/>
          </a:p>
          <a:p>
            <a:pPr marL="0" indent="0">
              <a:buNone/>
            </a:pPr>
            <a:r>
              <a:rPr lang="en-US" sz="2400" dirty="0"/>
              <a:t>end')</a:t>
            </a:r>
          </a:p>
        </p:txBody>
      </p:sp>
    </p:spTree>
    <p:extLst>
      <p:ext uri="{BB962C8B-B14F-4D97-AF65-F5344CB8AC3E}">
        <p14:creationId xmlns:p14="http://schemas.microsoft.com/office/powerpoint/2010/main" val="289949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7AF3-9DAD-C1B6-545F-D159DAFBED0E}"/>
              </a:ext>
            </a:extLst>
          </p:cNvPr>
          <p:cNvSpPr>
            <a:spLocks noGrp="1"/>
          </p:cNvSpPr>
          <p:nvPr>
            <p:ph type="title"/>
          </p:nvPr>
        </p:nvSpPr>
        <p:spPr/>
        <p:txBody>
          <a:bodyPr/>
          <a:lstStyle/>
          <a:p>
            <a:r>
              <a:rPr lang="en-US" dirty="0"/>
              <a:t>Given data set:</a:t>
            </a:r>
          </a:p>
        </p:txBody>
      </p:sp>
      <p:pic>
        <p:nvPicPr>
          <p:cNvPr id="4" name="Picture 4">
            <a:extLst>
              <a:ext uri="{FF2B5EF4-FFF2-40B4-BE49-F238E27FC236}">
                <a16:creationId xmlns:a16="http://schemas.microsoft.com/office/drawing/2014/main" id="{E0820FBA-02DB-8634-0C30-A0F433E1147C}"/>
              </a:ext>
            </a:extLst>
          </p:cNvPr>
          <p:cNvPicPr>
            <a:picLocks noChangeAspect="1"/>
          </p:cNvPicPr>
          <p:nvPr/>
        </p:nvPicPr>
        <p:blipFill>
          <a:blip r:embed="rId2"/>
          <a:stretch>
            <a:fillRect/>
          </a:stretch>
        </p:blipFill>
        <p:spPr>
          <a:xfrm>
            <a:off x="1451579" y="2147793"/>
            <a:ext cx="9603275" cy="3772647"/>
          </a:xfrm>
          <a:prstGeom prst="rect">
            <a:avLst/>
          </a:prstGeom>
        </p:spPr>
      </p:pic>
    </p:spTree>
    <p:extLst>
      <p:ext uri="{BB962C8B-B14F-4D97-AF65-F5344CB8AC3E}">
        <p14:creationId xmlns:p14="http://schemas.microsoft.com/office/powerpoint/2010/main" val="15872503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5F589-FDA4-3EB0-39E2-F092A4F94ACD}"/>
              </a:ext>
            </a:extLst>
          </p:cNvPr>
          <p:cNvSpPr>
            <a:spLocks noGrp="1"/>
          </p:cNvSpPr>
          <p:nvPr>
            <p:ph idx="1"/>
          </p:nvPr>
        </p:nvSpPr>
        <p:spPr>
          <a:xfrm>
            <a:off x="1451579" y="261472"/>
            <a:ext cx="9603275" cy="5204874"/>
          </a:xfrm>
        </p:spPr>
        <p:txBody>
          <a:bodyPr>
            <a:normAutofit/>
          </a:bodyPr>
          <a:lstStyle/>
          <a:p>
            <a:pPr marL="0" indent="0">
              <a:buNone/>
            </a:pPr>
            <a:r>
              <a:rPr lang="en-US" sz="2400" dirty="0" err="1"/>
              <a:t>plt.xlabel</a:t>
            </a:r>
            <a:r>
              <a:rPr lang="en-US" sz="2400" dirty="0"/>
              <a:t>('Data')</a:t>
            </a:r>
          </a:p>
          <a:p>
            <a:pPr marL="0" indent="0">
              <a:buNone/>
            </a:pPr>
            <a:r>
              <a:rPr lang="en-US" sz="2400" dirty="0" err="1"/>
              <a:t>plt.ylabel</a:t>
            </a:r>
            <a:r>
              <a:rPr lang="en-US" sz="2400" dirty="0"/>
              <a:t>('Trend')</a:t>
            </a:r>
          </a:p>
          <a:p>
            <a:pPr marL="0" indent="0">
              <a:buNone/>
            </a:pPr>
            <a:r>
              <a:rPr lang="en-US" sz="2400" dirty="0" err="1"/>
              <a:t>plt.legend</a:t>
            </a:r>
            <a:r>
              <a:rPr lang="en-US" sz="2400" dirty="0"/>
              <a:t>()</a:t>
            </a:r>
          </a:p>
          <a:p>
            <a:pPr marL="0" indent="0">
              <a:buNone/>
            </a:pPr>
            <a:r>
              <a:rPr lang="en-US" sz="2400" dirty="0" err="1"/>
              <a:t>plt.title</a:t>
            </a:r>
            <a:r>
              <a:rPr lang="en-US" sz="2400" dirty="0"/>
              <a:t>('Actual vs Predicted’)</a:t>
            </a:r>
          </a:p>
          <a:p>
            <a:pPr marL="0" indent="0">
              <a:buNone/>
            </a:pPr>
            <a:r>
              <a:rPr lang="en-US" sz="2800" dirty="0"/>
              <a:t>Out[16]:</a:t>
            </a:r>
          </a:p>
          <a:p>
            <a:pPr marL="0" indent="0">
              <a:buNone/>
            </a:pPr>
            <a:r>
              <a:rPr lang="en-US" sz="2400" dirty="0"/>
              <a:t>Text(0.5, 1.0, 'Actual vs Predicted’)</a:t>
            </a:r>
          </a:p>
          <a:p>
            <a:pPr marL="0" indent="0">
              <a:buNone/>
            </a:pPr>
            <a:endParaRPr lang="en-US" sz="2400" dirty="0"/>
          </a:p>
        </p:txBody>
      </p:sp>
      <p:pic>
        <p:nvPicPr>
          <p:cNvPr id="4" name="Picture 4">
            <a:extLst>
              <a:ext uri="{FF2B5EF4-FFF2-40B4-BE49-F238E27FC236}">
                <a16:creationId xmlns:a16="http://schemas.microsoft.com/office/drawing/2014/main" id="{28F4A8EC-E839-2E0D-2749-293113712F1D}"/>
              </a:ext>
            </a:extLst>
          </p:cNvPr>
          <p:cNvPicPr>
            <a:picLocks noChangeAspect="1"/>
          </p:cNvPicPr>
          <p:nvPr/>
        </p:nvPicPr>
        <p:blipFill>
          <a:blip r:embed="rId2"/>
          <a:stretch>
            <a:fillRect/>
          </a:stretch>
        </p:blipFill>
        <p:spPr>
          <a:xfrm>
            <a:off x="4052795" y="3680290"/>
            <a:ext cx="3627624" cy="2333533"/>
          </a:xfrm>
          <a:prstGeom prst="rect">
            <a:avLst/>
          </a:prstGeom>
        </p:spPr>
      </p:pic>
    </p:spTree>
    <p:extLst>
      <p:ext uri="{BB962C8B-B14F-4D97-AF65-F5344CB8AC3E}">
        <p14:creationId xmlns:p14="http://schemas.microsoft.com/office/powerpoint/2010/main" val="13255049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8D4EA-4A50-45DA-9C10-6FB927C65AC2}"/>
              </a:ext>
            </a:extLst>
          </p:cNvPr>
          <p:cNvSpPr>
            <a:spLocks noGrp="1"/>
          </p:cNvSpPr>
          <p:nvPr>
            <p:ph idx="1"/>
          </p:nvPr>
        </p:nvSpPr>
        <p:spPr>
          <a:xfrm>
            <a:off x="1657020" y="994651"/>
            <a:ext cx="9603275" cy="4868698"/>
          </a:xfrm>
        </p:spPr>
        <p:txBody>
          <a:bodyPr>
            <a:normAutofit/>
          </a:bodyPr>
          <a:lstStyle/>
          <a:p>
            <a:pPr marL="0" indent="0">
              <a:buNone/>
            </a:pPr>
            <a:r>
              <a:rPr lang="en-US" sz="2800" dirty="0"/>
              <a:t>In [17]:</a:t>
            </a:r>
          </a:p>
          <a:p>
            <a:pPr marL="0" indent="0">
              <a:buNone/>
            </a:pPr>
            <a:r>
              <a:rPr lang="en-US" sz="2400" dirty="0" err="1"/>
              <a:t>sns.histplot</a:t>
            </a:r>
            <a:r>
              <a:rPr lang="en-US" sz="2400" dirty="0"/>
              <a:t>((Y_test-Prediction3), bins=50)</a:t>
            </a:r>
          </a:p>
          <a:p>
            <a:pPr marL="0" indent="0">
              <a:buNone/>
            </a:pPr>
            <a:r>
              <a:rPr lang="en-US" sz="2800" dirty="0"/>
              <a:t>Out[17]:</a:t>
            </a:r>
          </a:p>
          <a:p>
            <a:pPr marL="0" indent="0">
              <a:buNone/>
            </a:pPr>
            <a:r>
              <a:rPr lang="en-US" sz="2400" dirty="0"/>
              <a:t>&lt;Axes: </a:t>
            </a:r>
            <a:r>
              <a:rPr lang="en-US" sz="2400" dirty="0" err="1"/>
              <a:t>xlabel</a:t>
            </a:r>
            <a:r>
              <a:rPr lang="en-US" sz="2400" dirty="0"/>
              <a:t>='Price', </a:t>
            </a:r>
            <a:r>
              <a:rPr lang="en-US" sz="2400" dirty="0" err="1"/>
              <a:t>ylabel</a:t>
            </a:r>
            <a:r>
              <a:rPr lang="en-US" sz="2400" dirty="0"/>
              <a:t>='Count’&gt;</a:t>
            </a:r>
          </a:p>
          <a:p>
            <a:pPr marL="0" indent="0">
              <a:buNone/>
            </a:pPr>
            <a:endParaRPr lang="en-US" sz="2400" dirty="0"/>
          </a:p>
        </p:txBody>
      </p:sp>
      <p:pic>
        <p:nvPicPr>
          <p:cNvPr id="4" name="Picture 4">
            <a:extLst>
              <a:ext uri="{FF2B5EF4-FFF2-40B4-BE49-F238E27FC236}">
                <a16:creationId xmlns:a16="http://schemas.microsoft.com/office/drawing/2014/main" id="{20ADAA55-F2DC-C6BA-0F28-4BBBB53F5A9C}"/>
              </a:ext>
            </a:extLst>
          </p:cNvPr>
          <p:cNvPicPr>
            <a:picLocks noChangeAspect="1"/>
          </p:cNvPicPr>
          <p:nvPr/>
        </p:nvPicPr>
        <p:blipFill>
          <a:blip r:embed="rId2"/>
          <a:stretch>
            <a:fillRect/>
          </a:stretch>
        </p:blipFill>
        <p:spPr>
          <a:xfrm>
            <a:off x="2129118" y="3429000"/>
            <a:ext cx="8665882" cy="2707622"/>
          </a:xfrm>
          <a:prstGeom prst="rect">
            <a:avLst/>
          </a:prstGeom>
        </p:spPr>
      </p:pic>
    </p:spTree>
    <p:extLst>
      <p:ext uri="{BB962C8B-B14F-4D97-AF65-F5344CB8AC3E}">
        <p14:creationId xmlns:p14="http://schemas.microsoft.com/office/powerpoint/2010/main" val="31421124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2571C-FEC6-4FD9-1065-B1C5218D03E1}"/>
              </a:ext>
            </a:extLst>
          </p:cNvPr>
          <p:cNvSpPr>
            <a:spLocks noGrp="1"/>
          </p:cNvSpPr>
          <p:nvPr>
            <p:ph idx="1"/>
          </p:nvPr>
        </p:nvSpPr>
        <p:spPr>
          <a:xfrm>
            <a:off x="1619667" y="382867"/>
            <a:ext cx="9603275" cy="5148845"/>
          </a:xfrm>
        </p:spPr>
        <p:txBody>
          <a:bodyPr>
            <a:normAutofit lnSpcReduction="10000"/>
          </a:bodyPr>
          <a:lstStyle/>
          <a:p>
            <a:pPr marL="0" indent="0">
              <a:buNone/>
            </a:pPr>
            <a:r>
              <a:rPr lang="en-US" sz="2800" dirty="0"/>
              <a:t>In [18]:</a:t>
            </a:r>
          </a:p>
          <a:p>
            <a:pPr marL="0" indent="0">
              <a:buNone/>
            </a:pPr>
            <a:r>
              <a:rPr lang="en-US" sz="2400" dirty="0"/>
              <a:t>print(r2_score(</a:t>
            </a:r>
            <a:r>
              <a:rPr lang="en-US" sz="2400" dirty="0" err="1"/>
              <a:t>Y_test</a:t>
            </a:r>
            <a:r>
              <a:rPr lang="en-US" sz="2400" dirty="0"/>
              <a:t>, Prediction2))</a:t>
            </a:r>
          </a:p>
          <a:p>
            <a:pPr marL="0" indent="0">
              <a:buNone/>
            </a:pPr>
            <a:r>
              <a:rPr lang="en-US" sz="2400" dirty="0"/>
              <a:t>print(</a:t>
            </a:r>
            <a:r>
              <a:rPr lang="en-US" sz="2400" dirty="0" err="1"/>
              <a:t>mean_absolute_error</a:t>
            </a:r>
            <a:r>
              <a:rPr lang="en-US" sz="2400" dirty="0"/>
              <a:t>(</a:t>
            </a:r>
            <a:r>
              <a:rPr lang="en-US" sz="2400" dirty="0" err="1"/>
              <a:t>Y_test</a:t>
            </a:r>
            <a:r>
              <a:rPr lang="en-US" sz="2400" dirty="0"/>
              <a:t>, Prediction2))</a:t>
            </a:r>
          </a:p>
          <a:p>
            <a:pPr marL="0" indent="0">
              <a:buNone/>
            </a:pPr>
            <a:r>
              <a:rPr lang="en-US" sz="2400" dirty="0"/>
              <a:t>print(</a:t>
            </a:r>
            <a:r>
              <a:rPr lang="en-US" sz="2400" dirty="0" err="1"/>
              <a:t>mean_squared_error</a:t>
            </a:r>
            <a:r>
              <a:rPr lang="en-US" sz="2400" dirty="0"/>
              <a:t>(</a:t>
            </a:r>
            <a:r>
              <a:rPr lang="en-US" sz="2400" dirty="0" err="1"/>
              <a:t>Y_test</a:t>
            </a:r>
            <a:r>
              <a:rPr lang="en-US" sz="2400" dirty="0"/>
              <a:t>, Prediction2))</a:t>
            </a:r>
          </a:p>
          <a:p>
            <a:pPr marL="0" indent="0">
              <a:buNone/>
            </a:pPr>
            <a:r>
              <a:rPr lang="en-US" sz="2400" dirty="0"/>
              <a:t>-0.0006222175925689744</a:t>
            </a:r>
          </a:p>
          <a:p>
            <a:pPr marL="0" indent="0">
              <a:buNone/>
            </a:pPr>
            <a:r>
              <a:rPr lang="en-US" sz="2400" dirty="0"/>
              <a:t>286137.81086908665</a:t>
            </a:r>
          </a:p>
          <a:p>
            <a:pPr marL="0" indent="0">
              <a:buNone/>
            </a:pPr>
            <a:r>
              <a:rPr lang="en-US" sz="2400" dirty="0"/>
              <a:t>128209033251.4034</a:t>
            </a:r>
          </a:p>
          <a:p>
            <a:pPr marL="0" indent="0">
              <a:buNone/>
            </a:pPr>
            <a:r>
              <a:rPr lang="en-US" sz="3200" dirty="0"/>
              <a:t>Model 4 - Random Forest </a:t>
            </a:r>
            <a:r>
              <a:rPr lang="en-US" sz="3200" dirty="0" err="1"/>
              <a:t>Regressor</a:t>
            </a:r>
            <a:endParaRPr lang="en-US" sz="3200" dirty="0"/>
          </a:p>
          <a:p>
            <a:pPr marL="0" indent="0">
              <a:buNone/>
            </a:pPr>
            <a:r>
              <a:rPr lang="en-US" sz="2800" dirty="0"/>
              <a:t>In [19]:</a:t>
            </a:r>
          </a:p>
        </p:txBody>
      </p:sp>
    </p:spTree>
    <p:extLst>
      <p:ext uri="{BB962C8B-B14F-4D97-AF65-F5344CB8AC3E}">
        <p14:creationId xmlns:p14="http://schemas.microsoft.com/office/powerpoint/2010/main" val="29766763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B52E2-6777-914C-98FD-3D0158ED6583}"/>
              </a:ext>
            </a:extLst>
          </p:cNvPr>
          <p:cNvSpPr>
            <a:spLocks noGrp="1"/>
          </p:cNvSpPr>
          <p:nvPr>
            <p:ph idx="1"/>
          </p:nvPr>
        </p:nvSpPr>
        <p:spPr>
          <a:xfrm>
            <a:off x="1451579" y="336176"/>
            <a:ext cx="9603275" cy="5130169"/>
          </a:xfrm>
        </p:spPr>
        <p:txBody>
          <a:bodyPr>
            <a:normAutofit/>
          </a:bodyPr>
          <a:lstStyle/>
          <a:p>
            <a:pPr marL="0" indent="0">
              <a:buNone/>
            </a:pPr>
            <a:r>
              <a:rPr lang="en-US" sz="2400" dirty="0" err="1"/>
              <a:t>model_rf</a:t>
            </a:r>
            <a:r>
              <a:rPr lang="en-US" sz="2400" dirty="0"/>
              <a:t> = </a:t>
            </a:r>
            <a:r>
              <a:rPr lang="en-US" sz="2400" dirty="0" err="1"/>
              <a:t>RandomForestRegressor</a:t>
            </a:r>
            <a:r>
              <a:rPr lang="en-US" sz="2400" dirty="0"/>
              <a:t>(</a:t>
            </a:r>
            <a:r>
              <a:rPr lang="en-US" sz="2400" dirty="0" err="1"/>
              <a:t>n_estimators</a:t>
            </a:r>
            <a:r>
              <a:rPr lang="en-US" sz="2400" dirty="0"/>
              <a:t>=50)</a:t>
            </a:r>
          </a:p>
          <a:p>
            <a:pPr marL="0" indent="0">
              <a:buNone/>
            </a:pPr>
            <a:r>
              <a:rPr lang="en-US" sz="2800" dirty="0"/>
              <a:t>In [20]:</a:t>
            </a:r>
          </a:p>
          <a:p>
            <a:pPr marL="0" indent="0">
              <a:buNone/>
            </a:pPr>
            <a:r>
              <a:rPr lang="en-US" sz="2400" dirty="0" err="1"/>
              <a:t>model_rf.fit</a:t>
            </a:r>
            <a:r>
              <a:rPr lang="en-US" sz="2400" dirty="0"/>
              <a:t>(</a:t>
            </a:r>
            <a:r>
              <a:rPr lang="en-US" sz="2400" dirty="0" err="1"/>
              <a:t>X_train_scal</a:t>
            </a:r>
            <a:r>
              <a:rPr lang="en-US" sz="2400" dirty="0"/>
              <a:t>, </a:t>
            </a:r>
            <a:r>
              <a:rPr lang="en-US" sz="2400" dirty="0" err="1"/>
              <a:t>Y_train</a:t>
            </a:r>
            <a:r>
              <a:rPr lang="en-US" sz="2400" dirty="0"/>
              <a:t>)</a:t>
            </a:r>
          </a:p>
          <a:p>
            <a:pPr marL="0" indent="0">
              <a:buNone/>
            </a:pPr>
            <a:r>
              <a:rPr lang="en-US" sz="2800" dirty="0"/>
              <a:t>Out[20]:</a:t>
            </a:r>
          </a:p>
          <a:p>
            <a:endParaRPr lang="en-US" sz="2800" dirty="0"/>
          </a:p>
        </p:txBody>
      </p:sp>
      <p:pic>
        <p:nvPicPr>
          <p:cNvPr id="4" name="Picture 4">
            <a:extLst>
              <a:ext uri="{FF2B5EF4-FFF2-40B4-BE49-F238E27FC236}">
                <a16:creationId xmlns:a16="http://schemas.microsoft.com/office/drawing/2014/main" id="{433395BD-E944-644B-919F-621C310C181B}"/>
              </a:ext>
            </a:extLst>
          </p:cNvPr>
          <p:cNvPicPr>
            <a:picLocks noChangeAspect="1"/>
          </p:cNvPicPr>
          <p:nvPr/>
        </p:nvPicPr>
        <p:blipFill>
          <a:blip r:embed="rId2"/>
          <a:stretch>
            <a:fillRect/>
          </a:stretch>
        </p:blipFill>
        <p:spPr>
          <a:xfrm>
            <a:off x="2978897" y="3238498"/>
            <a:ext cx="5976471" cy="1664075"/>
          </a:xfrm>
          <a:prstGeom prst="rect">
            <a:avLst/>
          </a:prstGeom>
        </p:spPr>
      </p:pic>
    </p:spTree>
    <p:extLst>
      <p:ext uri="{BB962C8B-B14F-4D97-AF65-F5344CB8AC3E}">
        <p14:creationId xmlns:p14="http://schemas.microsoft.com/office/powerpoint/2010/main" val="4068143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2EEFD-844D-5B80-0FCA-A56B326AD95E}"/>
              </a:ext>
            </a:extLst>
          </p:cNvPr>
          <p:cNvSpPr>
            <a:spLocks noGrp="1"/>
          </p:cNvSpPr>
          <p:nvPr>
            <p:ph idx="1"/>
          </p:nvPr>
        </p:nvSpPr>
        <p:spPr>
          <a:xfrm>
            <a:off x="1451579" y="410882"/>
            <a:ext cx="9603275" cy="5055463"/>
          </a:xfrm>
        </p:spPr>
        <p:txBody>
          <a:bodyPr>
            <a:normAutofit/>
          </a:bodyPr>
          <a:lstStyle/>
          <a:p>
            <a:pPr marL="0" indent="0">
              <a:buNone/>
            </a:pPr>
            <a:r>
              <a:rPr lang="en-US" sz="3200" dirty="0"/>
              <a:t>Predicting Prices</a:t>
            </a:r>
          </a:p>
          <a:p>
            <a:pPr marL="0" indent="0">
              <a:buNone/>
            </a:pPr>
            <a:r>
              <a:rPr lang="en-US" sz="2800" dirty="0"/>
              <a:t>In [21]:</a:t>
            </a:r>
          </a:p>
          <a:p>
            <a:pPr marL="0" indent="0">
              <a:buNone/>
            </a:pPr>
            <a:r>
              <a:rPr lang="en-US" sz="2400" dirty="0"/>
              <a:t>Prediction4 = </a:t>
            </a:r>
            <a:r>
              <a:rPr lang="en-US" sz="2400" dirty="0" err="1"/>
              <a:t>model_rf.predict</a:t>
            </a:r>
            <a:r>
              <a:rPr lang="en-US" sz="2400" dirty="0"/>
              <a:t>(</a:t>
            </a:r>
            <a:r>
              <a:rPr lang="en-US" sz="2400" dirty="0" err="1"/>
              <a:t>X_test_scal</a:t>
            </a:r>
            <a:r>
              <a:rPr lang="en-US" sz="2400" dirty="0"/>
              <a:t>)</a:t>
            </a:r>
          </a:p>
          <a:p>
            <a:pPr marL="0" indent="0">
              <a:buNone/>
            </a:pPr>
            <a:r>
              <a:rPr lang="en-US" sz="3600" dirty="0"/>
              <a:t>Model 5 - </a:t>
            </a:r>
            <a:r>
              <a:rPr lang="en-US" sz="3600" dirty="0" err="1"/>
              <a:t>XGboost</a:t>
            </a:r>
            <a:r>
              <a:rPr lang="en-US" sz="3600" dirty="0"/>
              <a:t> </a:t>
            </a:r>
            <a:r>
              <a:rPr lang="en-US" sz="3600" dirty="0" err="1"/>
              <a:t>Regressor</a:t>
            </a:r>
            <a:endParaRPr lang="en-US" sz="3600" dirty="0"/>
          </a:p>
          <a:p>
            <a:pPr marL="0" indent="0">
              <a:buNone/>
            </a:pPr>
            <a:r>
              <a:rPr lang="en-US" sz="2800" dirty="0"/>
              <a:t>In [25]:</a:t>
            </a:r>
          </a:p>
          <a:p>
            <a:pPr marL="0" indent="0">
              <a:buNone/>
            </a:pPr>
            <a:r>
              <a:rPr lang="en-US" sz="2400" dirty="0" err="1"/>
              <a:t>model_xg</a:t>
            </a:r>
            <a:r>
              <a:rPr lang="en-US" sz="2400" dirty="0"/>
              <a:t> = </a:t>
            </a:r>
            <a:r>
              <a:rPr lang="en-US" sz="2400" dirty="0" err="1"/>
              <a:t>xg.XGBRegressor</a:t>
            </a:r>
            <a:r>
              <a:rPr lang="en-US" sz="2400" dirty="0"/>
              <a:t>()</a:t>
            </a:r>
          </a:p>
          <a:p>
            <a:pPr marL="0" indent="0">
              <a:buNone/>
            </a:pPr>
            <a:r>
              <a:rPr lang="en-US" sz="2800" dirty="0"/>
              <a:t>In [26]:</a:t>
            </a:r>
          </a:p>
          <a:p>
            <a:pPr marL="0" indent="0">
              <a:buNone/>
            </a:pPr>
            <a:r>
              <a:rPr lang="en-US" sz="2400" dirty="0" err="1"/>
              <a:t>model_xg.fit</a:t>
            </a:r>
            <a:r>
              <a:rPr lang="en-US" sz="2400" dirty="0"/>
              <a:t>(</a:t>
            </a:r>
            <a:r>
              <a:rPr lang="en-US" sz="2400" dirty="0" err="1"/>
              <a:t>X_train_scal</a:t>
            </a:r>
            <a:r>
              <a:rPr lang="en-US" sz="2400" dirty="0"/>
              <a:t>, </a:t>
            </a:r>
            <a:r>
              <a:rPr lang="en-US" sz="2400" dirty="0" err="1"/>
              <a:t>Y_train</a:t>
            </a:r>
            <a:r>
              <a:rPr lang="en-US" sz="2400" dirty="0"/>
              <a:t>)</a:t>
            </a:r>
          </a:p>
        </p:txBody>
      </p:sp>
    </p:spTree>
    <p:extLst>
      <p:ext uri="{BB962C8B-B14F-4D97-AF65-F5344CB8AC3E}">
        <p14:creationId xmlns:p14="http://schemas.microsoft.com/office/powerpoint/2010/main" val="27042293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26456-830C-E20E-90E5-9996596A6E17}"/>
              </a:ext>
            </a:extLst>
          </p:cNvPr>
          <p:cNvSpPr>
            <a:spLocks noGrp="1"/>
          </p:cNvSpPr>
          <p:nvPr>
            <p:ph idx="1"/>
          </p:nvPr>
        </p:nvSpPr>
        <p:spPr>
          <a:xfrm>
            <a:off x="1451579" y="466912"/>
            <a:ext cx="9603275" cy="4999433"/>
          </a:xfrm>
        </p:spPr>
        <p:txBody>
          <a:bodyPr>
            <a:normAutofit fontScale="92500" lnSpcReduction="10000"/>
          </a:bodyPr>
          <a:lstStyle/>
          <a:p>
            <a:pPr marL="0" indent="0">
              <a:buNone/>
            </a:pPr>
            <a:r>
              <a:rPr lang="en-US" sz="2800" dirty="0"/>
              <a:t>Out[26]:</a:t>
            </a:r>
          </a:p>
          <a:p>
            <a:pPr marL="0" indent="0">
              <a:buNone/>
            </a:pPr>
            <a:r>
              <a:rPr lang="en-US" sz="2400" dirty="0" err="1"/>
              <a:t>XGBRegressor</a:t>
            </a:r>
            <a:endParaRPr lang="en-US" sz="2400" dirty="0"/>
          </a:p>
          <a:p>
            <a:pPr marL="0" indent="0">
              <a:buNone/>
            </a:pPr>
            <a:r>
              <a:rPr lang="en-US" sz="2400" dirty="0" err="1"/>
              <a:t>XGBRegressor</a:t>
            </a:r>
            <a:r>
              <a:rPr lang="en-US" sz="2400" dirty="0"/>
              <a:t>(</a:t>
            </a:r>
            <a:r>
              <a:rPr lang="en-US" sz="2400" dirty="0" err="1"/>
              <a:t>base_score</a:t>
            </a:r>
            <a:r>
              <a:rPr lang="en-US" sz="2400" dirty="0"/>
              <a:t>=None, booster=None,</a:t>
            </a:r>
          </a:p>
          <a:p>
            <a:pPr marL="0" indent="0">
              <a:buNone/>
            </a:pPr>
            <a:r>
              <a:rPr lang="en-US" sz="2400" dirty="0"/>
              <a:t>callbacks=None,</a:t>
            </a:r>
          </a:p>
          <a:p>
            <a:pPr marL="0" indent="0">
              <a:buNone/>
            </a:pPr>
            <a:r>
              <a:rPr lang="en-US" sz="2400" dirty="0" err="1"/>
              <a:t>colsample_bylevel</a:t>
            </a:r>
            <a:r>
              <a:rPr lang="en-US" sz="2400" dirty="0"/>
              <a:t>=None, </a:t>
            </a:r>
            <a:r>
              <a:rPr lang="en-US" sz="2400" dirty="0" err="1"/>
              <a:t>colsample_bynode</a:t>
            </a:r>
            <a:r>
              <a:rPr lang="en-US" sz="2400" dirty="0"/>
              <a:t>=None,</a:t>
            </a:r>
          </a:p>
          <a:p>
            <a:pPr marL="0" indent="0">
              <a:buNone/>
            </a:pPr>
            <a:r>
              <a:rPr lang="en-US" sz="2400" dirty="0" err="1"/>
              <a:t>colsample_bytree</a:t>
            </a:r>
            <a:r>
              <a:rPr lang="en-US" sz="2400" dirty="0"/>
              <a:t>=None, </a:t>
            </a:r>
            <a:r>
              <a:rPr lang="en-US" sz="2400" dirty="0" err="1"/>
              <a:t>early_stopping_rounds</a:t>
            </a:r>
            <a:r>
              <a:rPr lang="en-US" sz="2400" dirty="0"/>
              <a:t>=None,</a:t>
            </a:r>
          </a:p>
          <a:p>
            <a:pPr marL="0" indent="0">
              <a:buNone/>
            </a:pPr>
            <a:r>
              <a:rPr lang="en-US" sz="2400" dirty="0" err="1"/>
              <a:t>enable_categorical</a:t>
            </a:r>
            <a:r>
              <a:rPr lang="en-US" sz="2400" dirty="0"/>
              <a:t>=False, </a:t>
            </a:r>
            <a:r>
              <a:rPr lang="en-US" sz="2400" dirty="0" err="1"/>
              <a:t>eval_metric</a:t>
            </a:r>
            <a:r>
              <a:rPr lang="en-US" sz="2400" dirty="0"/>
              <a:t>=None,</a:t>
            </a:r>
          </a:p>
          <a:p>
            <a:pPr marL="0" indent="0">
              <a:buNone/>
            </a:pPr>
            <a:r>
              <a:rPr lang="en-US" sz="2400" dirty="0" err="1"/>
              <a:t>feature_types</a:t>
            </a:r>
            <a:r>
              <a:rPr lang="en-US" sz="2400" dirty="0"/>
              <a:t>=None,</a:t>
            </a:r>
          </a:p>
          <a:p>
            <a:pPr marL="0" indent="0">
              <a:buNone/>
            </a:pPr>
            <a:r>
              <a:rPr lang="en-US" sz="2400" dirty="0"/>
              <a:t>gamma=None, </a:t>
            </a:r>
            <a:r>
              <a:rPr lang="en-US" sz="2400" dirty="0" err="1"/>
              <a:t>gpu_id</a:t>
            </a:r>
            <a:r>
              <a:rPr lang="en-US" sz="2400" dirty="0"/>
              <a:t>=None, </a:t>
            </a:r>
            <a:r>
              <a:rPr lang="en-US" sz="2400" dirty="0" err="1"/>
              <a:t>grow_policy</a:t>
            </a:r>
            <a:r>
              <a:rPr lang="en-US" sz="2400" dirty="0"/>
              <a:t>=None,</a:t>
            </a:r>
          </a:p>
          <a:p>
            <a:pPr marL="0" indent="0">
              <a:buNone/>
            </a:pPr>
            <a:r>
              <a:rPr lang="en-US" sz="2400" dirty="0" err="1"/>
              <a:t>importance_type</a:t>
            </a:r>
            <a:r>
              <a:rPr lang="en-US" sz="2400" dirty="0"/>
              <a:t>=None,</a:t>
            </a:r>
          </a:p>
        </p:txBody>
      </p:sp>
    </p:spTree>
    <p:extLst>
      <p:ext uri="{BB962C8B-B14F-4D97-AF65-F5344CB8AC3E}">
        <p14:creationId xmlns:p14="http://schemas.microsoft.com/office/powerpoint/2010/main" val="30749934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42655-54ED-8325-D760-39F8207E5746}"/>
              </a:ext>
            </a:extLst>
          </p:cNvPr>
          <p:cNvSpPr>
            <a:spLocks noGrp="1"/>
          </p:cNvSpPr>
          <p:nvPr>
            <p:ph idx="1"/>
          </p:nvPr>
        </p:nvSpPr>
        <p:spPr>
          <a:xfrm>
            <a:off x="1451579" y="653676"/>
            <a:ext cx="9603275" cy="4812669"/>
          </a:xfrm>
        </p:spPr>
        <p:txBody>
          <a:bodyPr>
            <a:normAutofit fontScale="92500" lnSpcReduction="20000"/>
          </a:bodyPr>
          <a:lstStyle/>
          <a:p>
            <a:pPr marL="0" indent="0">
              <a:buNone/>
            </a:pPr>
            <a:r>
              <a:rPr lang="en-US" sz="2400" dirty="0" err="1"/>
              <a:t>interaction_constraints</a:t>
            </a:r>
            <a:r>
              <a:rPr lang="en-US" sz="2400" dirty="0"/>
              <a:t>=None, </a:t>
            </a:r>
            <a:r>
              <a:rPr lang="en-US" sz="2400" dirty="0" err="1"/>
              <a:t>learning_rate</a:t>
            </a:r>
            <a:r>
              <a:rPr lang="en-US" sz="2400" dirty="0"/>
              <a:t>=None,</a:t>
            </a:r>
          </a:p>
          <a:p>
            <a:pPr marL="0" indent="0">
              <a:buNone/>
            </a:pPr>
            <a:r>
              <a:rPr lang="en-US" sz="2400" dirty="0" err="1"/>
              <a:t>max_bin</a:t>
            </a:r>
            <a:r>
              <a:rPr lang="en-US" sz="2400" dirty="0"/>
              <a:t>=None,</a:t>
            </a:r>
          </a:p>
          <a:p>
            <a:pPr marL="0" indent="0">
              <a:buNone/>
            </a:pPr>
            <a:r>
              <a:rPr lang="en-US" sz="2400" dirty="0" err="1"/>
              <a:t>max_cat_threshold</a:t>
            </a:r>
            <a:r>
              <a:rPr lang="en-US" sz="2400" dirty="0"/>
              <a:t>=None, </a:t>
            </a:r>
            <a:r>
              <a:rPr lang="en-US" sz="2400" dirty="0" err="1"/>
              <a:t>max_cat_to_onehot</a:t>
            </a:r>
            <a:r>
              <a:rPr lang="en-US" sz="2400" dirty="0"/>
              <a:t>=None,</a:t>
            </a:r>
          </a:p>
          <a:p>
            <a:pPr marL="0" indent="0">
              <a:buNone/>
            </a:pPr>
            <a:r>
              <a:rPr lang="en-US" sz="2400" dirty="0" err="1"/>
              <a:t>max_delta_step</a:t>
            </a:r>
            <a:r>
              <a:rPr lang="en-US" sz="2400" dirty="0"/>
              <a:t>=None, </a:t>
            </a:r>
            <a:r>
              <a:rPr lang="en-US" sz="2400" dirty="0" err="1"/>
              <a:t>max_depth</a:t>
            </a:r>
            <a:r>
              <a:rPr lang="en-US" sz="2400" dirty="0"/>
              <a:t>=None,</a:t>
            </a:r>
          </a:p>
          <a:p>
            <a:pPr marL="0" indent="0">
              <a:buNone/>
            </a:pPr>
            <a:r>
              <a:rPr lang="en-US" sz="2400" dirty="0" err="1"/>
              <a:t>max_leaves</a:t>
            </a:r>
            <a:r>
              <a:rPr lang="en-US" sz="2400" dirty="0"/>
              <a:t>=None,</a:t>
            </a:r>
          </a:p>
          <a:p>
            <a:pPr marL="0" indent="0">
              <a:buNone/>
            </a:pPr>
            <a:r>
              <a:rPr lang="en-US" sz="2400" dirty="0" err="1"/>
              <a:t>min_child_weight</a:t>
            </a:r>
            <a:r>
              <a:rPr lang="en-US" sz="2400" dirty="0"/>
              <a:t>=None, missing=nan,</a:t>
            </a:r>
          </a:p>
          <a:p>
            <a:pPr marL="0" indent="0">
              <a:buNone/>
            </a:pPr>
            <a:r>
              <a:rPr lang="en-US" sz="2400" dirty="0" err="1"/>
              <a:t>monotone_constraints</a:t>
            </a:r>
            <a:r>
              <a:rPr lang="en-US" sz="2400" dirty="0"/>
              <a:t>=None,</a:t>
            </a:r>
          </a:p>
          <a:p>
            <a:pPr marL="0" indent="0">
              <a:buNone/>
            </a:pPr>
            <a:r>
              <a:rPr lang="en-US" sz="2400" dirty="0" err="1"/>
              <a:t>n_estimators</a:t>
            </a:r>
            <a:r>
              <a:rPr lang="en-US" sz="2400" dirty="0"/>
              <a:t>=100, </a:t>
            </a:r>
            <a:r>
              <a:rPr lang="en-US" sz="2400" dirty="0" err="1"/>
              <a:t>n_jobs</a:t>
            </a:r>
            <a:r>
              <a:rPr lang="en-US" sz="2400" dirty="0"/>
              <a:t>=None,</a:t>
            </a:r>
          </a:p>
          <a:p>
            <a:pPr marL="0" indent="0">
              <a:buNone/>
            </a:pPr>
            <a:r>
              <a:rPr lang="en-US" sz="2400" dirty="0" err="1"/>
              <a:t>num_parallel_tree</a:t>
            </a:r>
            <a:r>
              <a:rPr lang="en-US" sz="2400" dirty="0"/>
              <a:t>=None,</a:t>
            </a:r>
          </a:p>
          <a:p>
            <a:pPr marL="0" indent="0">
              <a:buNone/>
            </a:pPr>
            <a:r>
              <a:rPr lang="en-US" sz="2400" dirty="0"/>
              <a:t>predictor=None, </a:t>
            </a:r>
            <a:r>
              <a:rPr lang="en-US" sz="2400" dirty="0" err="1"/>
              <a:t>random_state</a:t>
            </a:r>
            <a:r>
              <a:rPr lang="en-US" sz="2400" dirty="0"/>
              <a:t>=None, ...)</a:t>
            </a:r>
          </a:p>
        </p:txBody>
      </p:sp>
    </p:spTree>
    <p:extLst>
      <p:ext uri="{BB962C8B-B14F-4D97-AF65-F5344CB8AC3E}">
        <p14:creationId xmlns:p14="http://schemas.microsoft.com/office/powerpoint/2010/main" val="11880043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479D5-3635-749F-7BCB-1A8C82784B86}"/>
              </a:ext>
            </a:extLst>
          </p:cNvPr>
          <p:cNvSpPr>
            <a:spLocks noGrp="1"/>
          </p:cNvSpPr>
          <p:nvPr>
            <p:ph idx="1"/>
          </p:nvPr>
        </p:nvSpPr>
        <p:spPr>
          <a:xfrm>
            <a:off x="1638344" y="1895920"/>
            <a:ext cx="9603275" cy="4962080"/>
          </a:xfrm>
        </p:spPr>
        <p:txBody>
          <a:bodyPr>
            <a:normAutofit/>
          </a:bodyPr>
          <a:lstStyle/>
          <a:p>
            <a:pPr marL="0" indent="0">
              <a:buNone/>
            </a:pPr>
            <a:r>
              <a:rPr lang="en-US" sz="2800" dirty="0"/>
              <a:t>4. Model Training:</a:t>
            </a:r>
          </a:p>
          <a:p>
            <a:r>
              <a:rPr lang="en-US" sz="2400" dirty="0"/>
              <a:t>Split your dataset into training and testing sets (as shown earlier) and train the selected model on the training data. Here's an example using Linear Regression:</a:t>
            </a:r>
          </a:p>
          <a:p>
            <a:pPr marL="0" indent="0">
              <a:buNone/>
            </a:pPr>
            <a:r>
              <a:rPr lang="en-US" sz="2800" dirty="0"/>
              <a:t>5. Model Evaluation:</a:t>
            </a:r>
          </a:p>
          <a:p>
            <a:r>
              <a:rPr lang="en-US" sz="2400" dirty="0"/>
              <a:t>Evaluate your model's performance using appropriate regression metrics, such as Mean Absolute Error (MAE), Mean Squared Error(MSE), and Root Mean Squared Error (RMSE). For example:</a:t>
            </a:r>
          </a:p>
        </p:txBody>
      </p:sp>
    </p:spTree>
    <p:extLst>
      <p:ext uri="{BB962C8B-B14F-4D97-AF65-F5344CB8AC3E}">
        <p14:creationId xmlns:p14="http://schemas.microsoft.com/office/powerpoint/2010/main" val="39023725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0B1F-B1A9-6DF3-A84F-7F3BD927D80B}"/>
              </a:ext>
            </a:extLst>
          </p:cNvPr>
          <p:cNvSpPr>
            <a:spLocks noGrp="1"/>
          </p:cNvSpPr>
          <p:nvPr>
            <p:ph type="title"/>
          </p:nvPr>
        </p:nvSpPr>
        <p:spPr/>
        <p:txBody>
          <a:bodyPr/>
          <a:lstStyle/>
          <a:p>
            <a:r>
              <a:rPr lang="en-US"/>
              <a:t>PYTHON PROGRAM:</a:t>
            </a:r>
          </a:p>
        </p:txBody>
      </p:sp>
      <p:sp>
        <p:nvSpPr>
          <p:cNvPr id="3" name="Content Placeholder 2">
            <a:extLst>
              <a:ext uri="{FF2B5EF4-FFF2-40B4-BE49-F238E27FC236}">
                <a16:creationId xmlns:a16="http://schemas.microsoft.com/office/drawing/2014/main" id="{A3393F1C-3879-149C-C35B-A6449193707A}"/>
              </a:ext>
            </a:extLst>
          </p:cNvPr>
          <p:cNvSpPr>
            <a:spLocks noGrp="1"/>
          </p:cNvSpPr>
          <p:nvPr>
            <p:ph idx="1"/>
          </p:nvPr>
        </p:nvSpPr>
        <p:spPr/>
        <p:txBody>
          <a:bodyPr>
            <a:normAutofit fontScale="85000" lnSpcReduction="20000"/>
          </a:bodyPr>
          <a:lstStyle/>
          <a:p>
            <a:pPr marL="0" indent="0">
              <a:buNone/>
            </a:pPr>
            <a:r>
              <a:rPr lang="en-US" sz="2400" dirty="0"/>
              <a:t># Import necessary libraries</a:t>
            </a:r>
          </a:p>
          <a:p>
            <a:pPr marL="0" indent="0">
              <a:buNone/>
            </a:pPr>
            <a:r>
              <a:rPr lang="en-US" sz="2400" dirty="0"/>
              <a:t>from </a:t>
            </a:r>
            <a:r>
              <a:rPr lang="en-US" sz="2400" dirty="0" err="1"/>
              <a:t>sklearn.feature_selection</a:t>
            </a:r>
            <a:r>
              <a:rPr lang="en-US" sz="2400" dirty="0"/>
              <a:t> import </a:t>
            </a:r>
            <a:r>
              <a:rPr lang="en-US" sz="2400" dirty="0" err="1"/>
              <a:t>SelectKBest</a:t>
            </a:r>
            <a:r>
              <a:rPr lang="en-US" sz="2400" dirty="0"/>
              <a:t>, </a:t>
            </a:r>
            <a:r>
              <a:rPr lang="en-US" sz="2400" dirty="0" err="1"/>
              <a:t>f_regression</a:t>
            </a:r>
            <a:endParaRPr lang="en-US" sz="2400" dirty="0"/>
          </a:p>
          <a:p>
            <a:pPr marL="0" indent="0">
              <a:buNone/>
            </a:pPr>
            <a:r>
              <a:rPr lang="en-US" sz="2400" dirty="0"/>
              <a:t>from </a:t>
            </a:r>
            <a:r>
              <a:rPr lang="en-US" sz="2400" dirty="0" err="1"/>
              <a:t>sklearn.linear_model</a:t>
            </a:r>
            <a:r>
              <a:rPr lang="en-US" sz="2400" dirty="0"/>
              <a:t> import </a:t>
            </a:r>
            <a:r>
              <a:rPr lang="en-US" sz="2400" dirty="0" err="1"/>
              <a:t>LinearRegression</a:t>
            </a:r>
            <a:endParaRPr lang="en-US" sz="2400" dirty="0"/>
          </a:p>
          <a:p>
            <a:pPr marL="0" indent="0">
              <a:buNone/>
            </a:pPr>
            <a:r>
              <a:rPr lang="en-US" sz="2400" dirty="0"/>
              <a:t>from </a:t>
            </a:r>
            <a:r>
              <a:rPr lang="en-US" sz="2400" dirty="0" err="1"/>
              <a:t>sklearn.ensemble</a:t>
            </a:r>
            <a:r>
              <a:rPr lang="en-US" sz="2400" dirty="0"/>
              <a:t> import </a:t>
            </a:r>
            <a:r>
              <a:rPr lang="en-US" sz="2400" dirty="0" err="1"/>
              <a:t>RandomForestRegressor</a:t>
            </a:r>
            <a:endParaRPr lang="en-US" sz="2400" dirty="0"/>
          </a:p>
          <a:p>
            <a:pPr marL="0" indent="0">
              <a:buNone/>
            </a:pPr>
            <a:r>
              <a:rPr lang="en-US" sz="2400" dirty="0"/>
              <a:t>from </a:t>
            </a:r>
            <a:r>
              <a:rPr lang="en-US" sz="2400" dirty="0" err="1"/>
              <a:t>sklearn.metrics</a:t>
            </a:r>
            <a:r>
              <a:rPr lang="en-US" sz="2400" dirty="0"/>
              <a:t> import </a:t>
            </a:r>
            <a:r>
              <a:rPr lang="en-US" sz="2400" dirty="0" err="1"/>
              <a:t>mean_squared_error</a:t>
            </a:r>
            <a:r>
              <a:rPr lang="en-US" sz="2400" dirty="0"/>
              <a:t>, r2_score</a:t>
            </a:r>
          </a:p>
          <a:p>
            <a:pPr marL="0" indent="0">
              <a:buNone/>
            </a:pPr>
            <a:r>
              <a:rPr lang="en-US" sz="2400" dirty="0"/>
              <a:t>import </a:t>
            </a:r>
            <a:r>
              <a:rPr lang="en-US" sz="2400" dirty="0" err="1"/>
              <a:t>numpy</a:t>
            </a:r>
            <a:r>
              <a:rPr lang="en-US" sz="2400" dirty="0"/>
              <a:t> as np</a:t>
            </a:r>
          </a:p>
          <a:p>
            <a:pPr marL="0" indent="0">
              <a:buNone/>
            </a:pPr>
            <a:r>
              <a:rPr lang="en-US" sz="2400" dirty="0"/>
              <a:t>selector = </a:t>
            </a:r>
            <a:r>
              <a:rPr lang="en-US" sz="2400" dirty="0" err="1"/>
              <a:t>SelectKBest</a:t>
            </a:r>
            <a:r>
              <a:rPr lang="en-US" sz="2400" dirty="0"/>
              <a:t>(</a:t>
            </a:r>
            <a:r>
              <a:rPr lang="en-US" sz="2400" dirty="0" err="1"/>
              <a:t>score_func</a:t>
            </a:r>
            <a:r>
              <a:rPr lang="en-US" sz="2400" dirty="0"/>
              <a:t>=</a:t>
            </a:r>
            <a:r>
              <a:rPr lang="en-US" sz="2400" dirty="0" err="1"/>
              <a:t>f_regression</a:t>
            </a:r>
            <a:r>
              <a:rPr lang="en-US" sz="2400" dirty="0"/>
              <a:t>, k=k)</a:t>
            </a:r>
          </a:p>
          <a:p>
            <a:pPr marL="0" indent="0">
              <a:buNone/>
            </a:pPr>
            <a:r>
              <a:rPr lang="en-US" sz="2400" dirty="0" err="1"/>
              <a:t>X_train_selected</a:t>
            </a:r>
            <a:r>
              <a:rPr lang="en-US" sz="2400" dirty="0"/>
              <a:t> = </a:t>
            </a:r>
            <a:r>
              <a:rPr lang="en-US" sz="2400" dirty="0" err="1"/>
              <a:t>selector.fit_transform</a:t>
            </a:r>
            <a:r>
              <a:rPr lang="en-US" sz="2400" dirty="0"/>
              <a:t>(</a:t>
            </a:r>
            <a:r>
              <a:rPr lang="en-US" sz="2400" dirty="0" err="1"/>
              <a:t>X_train</a:t>
            </a:r>
            <a:r>
              <a:rPr lang="en-US" sz="2400" dirty="0"/>
              <a:t>, </a:t>
            </a:r>
            <a:r>
              <a:rPr lang="en-US" sz="2400" dirty="0" err="1"/>
              <a:t>y_train</a:t>
            </a:r>
            <a:r>
              <a:rPr lang="en-US" sz="2400" dirty="0"/>
              <a:t>)</a:t>
            </a:r>
          </a:p>
        </p:txBody>
      </p:sp>
    </p:spTree>
    <p:extLst>
      <p:ext uri="{BB962C8B-B14F-4D97-AF65-F5344CB8AC3E}">
        <p14:creationId xmlns:p14="http://schemas.microsoft.com/office/powerpoint/2010/main" val="14952687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442AD-CB8F-53B1-5110-B640D08258EA}"/>
              </a:ext>
            </a:extLst>
          </p:cNvPr>
          <p:cNvSpPr>
            <a:spLocks noGrp="1"/>
          </p:cNvSpPr>
          <p:nvPr>
            <p:ph idx="1"/>
          </p:nvPr>
        </p:nvSpPr>
        <p:spPr>
          <a:xfrm>
            <a:off x="1451579" y="504266"/>
            <a:ext cx="9603275" cy="4962080"/>
          </a:xfrm>
        </p:spPr>
        <p:txBody>
          <a:bodyPr>
            <a:normAutofit lnSpcReduction="10000"/>
          </a:bodyPr>
          <a:lstStyle/>
          <a:p>
            <a:pPr marL="0" indent="0">
              <a:buNone/>
            </a:pPr>
            <a:r>
              <a:rPr lang="en-US" sz="2400" dirty="0"/>
              <a:t># Model Selection</a:t>
            </a:r>
          </a:p>
          <a:p>
            <a:pPr marL="0" indent="0">
              <a:buNone/>
            </a:pPr>
            <a:r>
              <a:rPr lang="en-US" sz="2400" dirty="0"/>
              <a:t># Let's choose both Linear Regression and Random Forest </a:t>
            </a:r>
            <a:r>
              <a:rPr lang="en-US" sz="2400" dirty="0" err="1"/>
              <a:t>Regressor</a:t>
            </a:r>
            <a:r>
              <a:rPr lang="en-US" sz="2400" dirty="0"/>
              <a:t> for</a:t>
            </a:r>
          </a:p>
          <a:p>
            <a:pPr marL="0" indent="0">
              <a:buNone/>
            </a:pPr>
            <a:r>
              <a:rPr lang="en-US" sz="2400" dirty="0"/>
              <a:t>comparison.</a:t>
            </a:r>
          </a:p>
          <a:p>
            <a:pPr marL="0" indent="0">
              <a:buNone/>
            </a:pPr>
            <a:r>
              <a:rPr lang="en-US" sz="2400" dirty="0" err="1"/>
              <a:t>linear_reg_model</a:t>
            </a:r>
            <a:r>
              <a:rPr lang="en-US" sz="2400" dirty="0"/>
              <a:t> = </a:t>
            </a:r>
            <a:r>
              <a:rPr lang="en-US" sz="2400" dirty="0" err="1"/>
              <a:t>LinearRegression</a:t>
            </a:r>
            <a:r>
              <a:rPr lang="en-US" sz="2400" dirty="0"/>
              <a:t>()</a:t>
            </a:r>
          </a:p>
          <a:p>
            <a:pPr marL="0" indent="0">
              <a:buNone/>
            </a:pPr>
            <a:r>
              <a:rPr lang="en-US" sz="2400" dirty="0" err="1"/>
              <a:t>random_forest_model</a:t>
            </a:r>
            <a:r>
              <a:rPr lang="en-US" sz="2400" dirty="0"/>
              <a:t> = </a:t>
            </a:r>
            <a:r>
              <a:rPr lang="en-US" sz="2400" dirty="0" err="1"/>
              <a:t>RandomForestRegressor</a:t>
            </a:r>
            <a:r>
              <a:rPr lang="en-US" sz="2400" dirty="0"/>
              <a:t>(</a:t>
            </a:r>
            <a:r>
              <a:rPr lang="en-US" sz="2400" dirty="0" err="1"/>
              <a:t>n_estimators</a:t>
            </a:r>
            <a:r>
              <a:rPr lang="en-US" sz="2400" dirty="0"/>
              <a:t>=100,</a:t>
            </a:r>
          </a:p>
          <a:p>
            <a:pPr marL="0" indent="0">
              <a:buNone/>
            </a:pPr>
            <a:r>
              <a:rPr lang="en-US" sz="2400" dirty="0" err="1"/>
              <a:t>random_state</a:t>
            </a:r>
            <a:r>
              <a:rPr lang="en-US" sz="2400" dirty="0"/>
              <a:t>=42)</a:t>
            </a:r>
          </a:p>
          <a:p>
            <a:pPr marL="0" indent="0">
              <a:buNone/>
            </a:pPr>
            <a:r>
              <a:rPr lang="en-US" sz="2400" dirty="0"/>
              <a:t># Train the models on the selected features</a:t>
            </a:r>
          </a:p>
          <a:p>
            <a:pPr marL="0" indent="0">
              <a:buNone/>
            </a:pPr>
            <a:r>
              <a:rPr lang="en-US" sz="2400" dirty="0" err="1"/>
              <a:t>linear_reg_model.fit</a:t>
            </a:r>
            <a:r>
              <a:rPr lang="en-US" sz="2400" dirty="0"/>
              <a:t>(</a:t>
            </a:r>
            <a:r>
              <a:rPr lang="en-US" sz="2400" dirty="0" err="1"/>
              <a:t>X_train_selected</a:t>
            </a:r>
            <a:r>
              <a:rPr lang="en-US" sz="2400" dirty="0"/>
              <a:t>, </a:t>
            </a:r>
            <a:r>
              <a:rPr lang="en-US" sz="2400" dirty="0" err="1"/>
              <a:t>y_train</a:t>
            </a:r>
            <a:r>
              <a:rPr lang="en-US" sz="2400" dirty="0"/>
              <a:t>)</a:t>
            </a:r>
          </a:p>
          <a:p>
            <a:pPr marL="0" indent="0">
              <a:buNone/>
            </a:pPr>
            <a:r>
              <a:rPr lang="en-US" sz="2400" dirty="0" err="1"/>
              <a:t>random_forest_model.fit</a:t>
            </a:r>
            <a:r>
              <a:rPr lang="en-US" sz="2400" dirty="0"/>
              <a:t>(</a:t>
            </a:r>
            <a:r>
              <a:rPr lang="en-US" sz="2400" dirty="0" err="1"/>
              <a:t>X_train_selected</a:t>
            </a:r>
            <a:r>
              <a:rPr lang="en-US" sz="2400" dirty="0"/>
              <a:t>, </a:t>
            </a:r>
            <a:r>
              <a:rPr lang="en-US" sz="2400" dirty="0" err="1"/>
              <a:t>y_train</a:t>
            </a:r>
            <a:r>
              <a:rPr lang="en-US" sz="2400" dirty="0"/>
              <a:t>)</a:t>
            </a:r>
          </a:p>
        </p:txBody>
      </p:sp>
    </p:spTree>
    <p:extLst>
      <p:ext uri="{BB962C8B-B14F-4D97-AF65-F5344CB8AC3E}">
        <p14:creationId xmlns:p14="http://schemas.microsoft.com/office/powerpoint/2010/main" val="336392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6F9CDA9-0F03-57E3-397B-AD6365F7DA10}"/>
              </a:ext>
            </a:extLst>
          </p:cNvPr>
          <p:cNvPicPr>
            <a:picLocks noChangeAspect="1"/>
          </p:cNvPicPr>
          <p:nvPr/>
        </p:nvPicPr>
        <p:blipFill>
          <a:blip r:embed="rId2"/>
          <a:stretch>
            <a:fillRect/>
          </a:stretch>
        </p:blipFill>
        <p:spPr>
          <a:xfrm>
            <a:off x="466912" y="317500"/>
            <a:ext cx="11317941" cy="5360147"/>
          </a:xfrm>
          <a:prstGeom prst="rect">
            <a:avLst/>
          </a:prstGeom>
        </p:spPr>
      </p:pic>
    </p:spTree>
    <p:extLst>
      <p:ext uri="{BB962C8B-B14F-4D97-AF65-F5344CB8AC3E}">
        <p14:creationId xmlns:p14="http://schemas.microsoft.com/office/powerpoint/2010/main" val="17655619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C78AC-8055-0127-FE61-FDDB35732EE3}"/>
              </a:ext>
            </a:extLst>
          </p:cNvPr>
          <p:cNvSpPr>
            <a:spLocks noGrp="1"/>
          </p:cNvSpPr>
          <p:nvPr>
            <p:ph idx="1"/>
          </p:nvPr>
        </p:nvSpPr>
        <p:spPr>
          <a:xfrm>
            <a:off x="1451579" y="373530"/>
            <a:ext cx="9603275" cy="5092816"/>
          </a:xfrm>
        </p:spPr>
        <p:txBody>
          <a:bodyPr>
            <a:normAutofit fontScale="92500" lnSpcReduction="10000"/>
          </a:bodyPr>
          <a:lstStyle/>
          <a:p>
            <a:pPr marL="0" indent="0">
              <a:buNone/>
            </a:pPr>
            <a:r>
              <a:rPr lang="en-US" sz="2400" dirty="0"/>
              <a:t># Evaluate the models on the test set</a:t>
            </a:r>
          </a:p>
          <a:p>
            <a:pPr marL="0" indent="0">
              <a:buNone/>
            </a:pPr>
            <a:r>
              <a:rPr lang="en-US" sz="2400" dirty="0" err="1"/>
              <a:t>X_test_selected</a:t>
            </a:r>
            <a:r>
              <a:rPr lang="en-US" sz="2400" dirty="0"/>
              <a:t> = </a:t>
            </a:r>
            <a:r>
              <a:rPr lang="en-US" sz="2400" dirty="0" err="1"/>
              <a:t>selector.transform</a:t>
            </a:r>
            <a:r>
              <a:rPr lang="en-US" sz="2400" dirty="0"/>
              <a:t>(</a:t>
            </a:r>
            <a:r>
              <a:rPr lang="en-US" sz="2400" dirty="0" err="1"/>
              <a:t>X_test</a:t>
            </a:r>
            <a:r>
              <a:rPr lang="en-US" sz="2400" dirty="0"/>
              <a:t>)</a:t>
            </a:r>
          </a:p>
          <a:p>
            <a:pPr marL="0" indent="0">
              <a:buNone/>
            </a:pPr>
            <a:r>
              <a:rPr lang="en-US" sz="2400" dirty="0"/>
              <a:t># Make predictions</a:t>
            </a:r>
          </a:p>
          <a:p>
            <a:pPr marL="0" indent="0">
              <a:buNone/>
            </a:pPr>
            <a:r>
              <a:rPr lang="en-US" sz="2400" dirty="0" err="1"/>
              <a:t>linear_reg_predictions</a:t>
            </a:r>
            <a:r>
              <a:rPr lang="en-US" sz="2400" dirty="0"/>
              <a:t> = </a:t>
            </a:r>
            <a:r>
              <a:rPr lang="en-US" sz="2400" dirty="0" err="1"/>
              <a:t>linear_reg_model.predict</a:t>
            </a:r>
            <a:r>
              <a:rPr lang="en-US" sz="2400" dirty="0"/>
              <a:t>(</a:t>
            </a:r>
            <a:r>
              <a:rPr lang="en-US" sz="2400" dirty="0" err="1"/>
              <a:t>X_test_selected</a:t>
            </a:r>
            <a:r>
              <a:rPr lang="en-US" sz="2400" dirty="0"/>
              <a:t>)</a:t>
            </a:r>
          </a:p>
          <a:p>
            <a:pPr marL="0" indent="0">
              <a:buNone/>
            </a:pPr>
            <a:r>
              <a:rPr lang="en-US" sz="2400" dirty="0" err="1"/>
              <a:t>random_forest_predictions</a:t>
            </a:r>
            <a:r>
              <a:rPr lang="en-US" sz="2400" dirty="0"/>
              <a:t> =</a:t>
            </a:r>
          </a:p>
          <a:p>
            <a:pPr marL="0" indent="0">
              <a:buNone/>
            </a:pPr>
            <a:r>
              <a:rPr lang="en-US" sz="2400" dirty="0" err="1"/>
              <a:t>random_forest_model.predict</a:t>
            </a:r>
            <a:r>
              <a:rPr lang="en-US" sz="2400" dirty="0"/>
              <a:t>(</a:t>
            </a:r>
            <a:r>
              <a:rPr lang="en-US" sz="2400" dirty="0" err="1"/>
              <a:t>X_test_selected</a:t>
            </a:r>
            <a:r>
              <a:rPr lang="en-US" sz="2400" dirty="0"/>
              <a:t>)</a:t>
            </a:r>
          </a:p>
          <a:p>
            <a:pPr marL="0" indent="0">
              <a:buNone/>
            </a:pPr>
            <a:r>
              <a:rPr lang="en-US" sz="2400" dirty="0"/>
              <a:t># Evaluate model performance</a:t>
            </a:r>
          </a:p>
          <a:p>
            <a:pPr marL="0" indent="0">
              <a:buNone/>
            </a:pPr>
            <a:r>
              <a:rPr lang="en-US" sz="2400" dirty="0" err="1"/>
              <a:t>def</a:t>
            </a:r>
            <a:r>
              <a:rPr lang="en-US" sz="2400" dirty="0"/>
              <a:t> </a:t>
            </a:r>
            <a:r>
              <a:rPr lang="en-US" sz="2400" dirty="0" err="1"/>
              <a:t>evaluate_model</a:t>
            </a:r>
            <a:r>
              <a:rPr lang="en-US" sz="2400" dirty="0"/>
              <a:t>(predictions, </a:t>
            </a:r>
            <a:r>
              <a:rPr lang="en-US" sz="2400" dirty="0" err="1"/>
              <a:t>model_name</a:t>
            </a:r>
            <a:r>
              <a:rPr lang="en-US" sz="2400" dirty="0"/>
              <a:t>):</a:t>
            </a:r>
          </a:p>
          <a:p>
            <a:pPr marL="0" indent="0">
              <a:buNone/>
            </a:pPr>
            <a:r>
              <a:rPr lang="en-US" sz="2400" dirty="0" err="1"/>
              <a:t>mse</a:t>
            </a:r>
            <a:r>
              <a:rPr lang="en-US" sz="2400" dirty="0"/>
              <a:t> = </a:t>
            </a:r>
            <a:r>
              <a:rPr lang="en-US" sz="2400" dirty="0" err="1"/>
              <a:t>mean_squared_error</a:t>
            </a:r>
            <a:r>
              <a:rPr lang="en-US" sz="2400" dirty="0"/>
              <a:t>(</a:t>
            </a:r>
            <a:r>
              <a:rPr lang="en-US" sz="2400" dirty="0" err="1"/>
              <a:t>y_test</a:t>
            </a:r>
            <a:r>
              <a:rPr lang="en-US" sz="2400" dirty="0"/>
              <a:t>, predictions)</a:t>
            </a:r>
          </a:p>
          <a:p>
            <a:pPr marL="0" indent="0">
              <a:buNone/>
            </a:pPr>
            <a:r>
              <a:rPr lang="en-US" sz="2400" dirty="0"/>
              <a:t>r2 = r2_score(</a:t>
            </a:r>
            <a:r>
              <a:rPr lang="en-US" sz="2400" dirty="0" err="1"/>
              <a:t>y_test</a:t>
            </a:r>
            <a:r>
              <a:rPr lang="en-US" sz="2400" dirty="0"/>
              <a:t>, predictions)</a:t>
            </a:r>
          </a:p>
        </p:txBody>
      </p:sp>
    </p:spTree>
    <p:extLst>
      <p:ext uri="{BB962C8B-B14F-4D97-AF65-F5344CB8AC3E}">
        <p14:creationId xmlns:p14="http://schemas.microsoft.com/office/powerpoint/2010/main" val="30662228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2C39C-3894-A171-895B-CE0B749C0AE5}"/>
              </a:ext>
            </a:extLst>
          </p:cNvPr>
          <p:cNvSpPr>
            <a:spLocks noGrp="1"/>
          </p:cNvSpPr>
          <p:nvPr>
            <p:ph idx="1"/>
          </p:nvPr>
        </p:nvSpPr>
        <p:spPr>
          <a:xfrm>
            <a:off x="1451579" y="410882"/>
            <a:ext cx="9603275" cy="5055463"/>
          </a:xfrm>
        </p:spPr>
        <p:txBody>
          <a:bodyPr>
            <a:normAutofit fontScale="92500" lnSpcReduction="20000"/>
          </a:bodyPr>
          <a:lstStyle/>
          <a:p>
            <a:pPr marL="0" indent="0">
              <a:buNone/>
            </a:pPr>
            <a:r>
              <a:rPr lang="en-US" sz="2400" dirty="0"/>
              <a:t>print(f"{</a:t>
            </a:r>
            <a:r>
              <a:rPr lang="en-US" sz="2400" dirty="0" err="1"/>
              <a:t>model_name</a:t>
            </a:r>
            <a:r>
              <a:rPr lang="en-US" sz="2400" dirty="0"/>
              <a:t>} Model Evaluation:")</a:t>
            </a:r>
          </a:p>
          <a:p>
            <a:pPr marL="0" indent="0">
              <a:buNone/>
            </a:pPr>
            <a:r>
              <a:rPr lang="en-US" sz="2400" dirty="0"/>
              <a:t>print(</a:t>
            </a:r>
            <a:r>
              <a:rPr lang="en-US" sz="2400" dirty="0" err="1"/>
              <a:t>f"Mean</a:t>
            </a:r>
            <a:r>
              <a:rPr lang="en-US" sz="2400" dirty="0"/>
              <a:t> Squared Error (MSE): {</a:t>
            </a:r>
            <a:r>
              <a:rPr lang="en-US" sz="2400" dirty="0" err="1"/>
              <a:t>mse</a:t>
            </a:r>
            <a:r>
              <a:rPr lang="en-US" sz="2400" dirty="0"/>
              <a:t>}")</a:t>
            </a:r>
          </a:p>
          <a:p>
            <a:pPr marL="0" indent="0">
              <a:buNone/>
            </a:pPr>
            <a:r>
              <a:rPr lang="en-US" sz="2400" dirty="0"/>
              <a:t>print(</a:t>
            </a:r>
            <a:r>
              <a:rPr lang="en-US" sz="2400" dirty="0" err="1"/>
              <a:t>f"R</a:t>
            </a:r>
            <a:r>
              <a:rPr lang="en-US" sz="2400" dirty="0"/>
              <a:t>-squared (R2) Score: {r2}\n")</a:t>
            </a:r>
          </a:p>
          <a:p>
            <a:pPr marL="0" indent="0">
              <a:buNone/>
            </a:pPr>
            <a:r>
              <a:rPr lang="en-US" sz="2400" dirty="0"/>
              <a:t># Performance Measure</a:t>
            </a:r>
          </a:p>
          <a:p>
            <a:pPr marL="0" indent="0">
              <a:buNone/>
            </a:pPr>
            <a:r>
              <a:rPr lang="en-US" sz="2400" dirty="0" err="1"/>
              <a:t>elr_mse</a:t>
            </a:r>
            <a:r>
              <a:rPr lang="en-US" sz="2400" dirty="0"/>
              <a:t> = </a:t>
            </a:r>
            <a:r>
              <a:rPr lang="en-US" sz="2400" dirty="0" err="1"/>
              <a:t>mean_squared_error</a:t>
            </a:r>
            <a:r>
              <a:rPr lang="en-US" sz="2400" dirty="0"/>
              <a:t>(</a:t>
            </a:r>
            <a:r>
              <a:rPr lang="en-US" sz="2400" dirty="0" err="1"/>
              <a:t>y_test</a:t>
            </a:r>
            <a:r>
              <a:rPr lang="en-US" sz="2400" dirty="0"/>
              <a:t>, </a:t>
            </a:r>
            <a:r>
              <a:rPr lang="en-US" sz="2400" dirty="0" err="1"/>
              <a:t>pred</a:t>
            </a:r>
            <a:r>
              <a:rPr lang="en-US" sz="2400" dirty="0"/>
              <a:t>)</a:t>
            </a:r>
          </a:p>
          <a:p>
            <a:pPr marL="0" indent="0">
              <a:buNone/>
            </a:pPr>
            <a:r>
              <a:rPr lang="en-US" sz="2400" dirty="0" err="1"/>
              <a:t>elr_rmse</a:t>
            </a:r>
            <a:r>
              <a:rPr lang="en-US" sz="2400" dirty="0"/>
              <a:t> = </a:t>
            </a:r>
            <a:r>
              <a:rPr lang="en-US" sz="2400" dirty="0" err="1"/>
              <a:t>np.sqrt</a:t>
            </a:r>
            <a:r>
              <a:rPr lang="en-US" sz="2400" dirty="0"/>
              <a:t>(</a:t>
            </a:r>
            <a:r>
              <a:rPr lang="en-US" sz="2400" dirty="0" err="1"/>
              <a:t>lr_mse</a:t>
            </a:r>
            <a:r>
              <a:rPr lang="en-US" sz="2400" dirty="0"/>
              <a:t>)</a:t>
            </a:r>
          </a:p>
          <a:p>
            <a:pPr marL="0" indent="0">
              <a:buNone/>
            </a:pPr>
            <a:r>
              <a:rPr lang="en-US" sz="2400" dirty="0"/>
              <a:t>elr_r2 = r2_score(</a:t>
            </a:r>
            <a:r>
              <a:rPr lang="en-US" sz="2400" dirty="0" err="1"/>
              <a:t>y_test</a:t>
            </a:r>
            <a:r>
              <a:rPr lang="en-US" sz="2400" dirty="0"/>
              <a:t>, </a:t>
            </a:r>
            <a:r>
              <a:rPr lang="en-US" sz="2400" dirty="0" err="1"/>
              <a:t>pred</a:t>
            </a:r>
            <a:r>
              <a:rPr lang="en-US" sz="2400" dirty="0"/>
              <a:t>)</a:t>
            </a:r>
          </a:p>
          <a:p>
            <a:pPr marL="0" indent="0">
              <a:buNone/>
            </a:pPr>
            <a:r>
              <a:rPr lang="en-US" sz="2400" dirty="0"/>
              <a:t># Show Measures</a:t>
            </a:r>
          </a:p>
          <a:p>
            <a:pPr marL="0" indent="0">
              <a:buNone/>
            </a:pPr>
            <a:r>
              <a:rPr lang="en-US" sz="2400" dirty="0"/>
              <a:t>result = '''</a:t>
            </a:r>
          </a:p>
          <a:p>
            <a:pPr marL="0" indent="0">
              <a:buNone/>
            </a:pPr>
            <a:r>
              <a:rPr lang="en-US" sz="2400" dirty="0"/>
              <a:t>MSE : {}</a:t>
            </a:r>
          </a:p>
          <a:p>
            <a:pPr marL="0" indent="0">
              <a:buNone/>
            </a:pPr>
            <a:r>
              <a:rPr lang="en-US" sz="2400" dirty="0"/>
              <a:t>RMSE : {}</a:t>
            </a:r>
          </a:p>
        </p:txBody>
      </p:sp>
    </p:spTree>
    <p:extLst>
      <p:ext uri="{BB962C8B-B14F-4D97-AF65-F5344CB8AC3E}">
        <p14:creationId xmlns:p14="http://schemas.microsoft.com/office/powerpoint/2010/main" val="23899727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D8BA7-A9CA-BB72-CD7C-100C17654707}"/>
              </a:ext>
            </a:extLst>
          </p:cNvPr>
          <p:cNvSpPr>
            <a:spLocks noGrp="1"/>
          </p:cNvSpPr>
          <p:nvPr>
            <p:ph idx="1"/>
          </p:nvPr>
        </p:nvSpPr>
        <p:spPr>
          <a:xfrm>
            <a:off x="1451579" y="261472"/>
            <a:ext cx="9603275" cy="5204874"/>
          </a:xfrm>
        </p:spPr>
        <p:txBody>
          <a:bodyPr>
            <a:normAutofit fontScale="92500" lnSpcReduction="10000"/>
          </a:bodyPr>
          <a:lstStyle/>
          <a:p>
            <a:pPr marL="0" indent="0">
              <a:buNone/>
            </a:pPr>
            <a:r>
              <a:rPr lang="en-US" sz="2400" dirty="0"/>
              <a:t>R^2 : {}</a:t>
            </a:r>
          </a:p>
          <a:p>
            <a:pPr marL="0" indent="0">
              <a:buNone/>
            </a:pPr>
            <a:r>
              <a:rPr lang="en-US" sz="2400" dirty="0"/>
              <a:t>'''.format(</a:t>
            </a:r>
            <a:r>
              <a:rPr lang="en-US" sz="2400" dirty="0" err="1"/>
              <a:t>lr_mse</a:t>
            </a:r>
            <a:r>
              <a:rPr lang="en-US" sz="2400" dirty="0"/>
              <a:t>, </a:t>
            </a:r>
            <a:r>
              <a:rPr lang="en-US" sz="2400" dirty="0" err="1"/>
              <a:t>lr_rmse</a:t>
            </a:r>
            <a:r>
              <a:rPr lang="en-US" sz="2400" dirty="0"/>
              <a:t>, lr_r2)</a:t>
            </a:r>
          </a:p>
          <a:p>
            <a:pPr marL="0" indent="0">
              <a:buNone/>
            </a:pPr>
            <a:r>
              <a:rPr lang="en-US" sz="2400" dirty="0"/>
              <a:t>print(result)</a:t>
            </a:r>
          </a:p>
          <a:p>
            <a:pPr marL="0" indent="0">
              <a:buNone/>
            </a:pPr>
            <a:r>
              <a:rPr lang="en-US" sz="2400" dirty="0"/>
              <a:t># Model </a:t>
            </a:r>
            <a:r>
              <a:rPr lang="en-US" sz="2400" dirty="0" err="1"/>
              <a:t>Comparision</a:t>
            </a:r>
            <a:endParaRPr lang="en-US" sz="2400" dirty="0"/>
          </a:p>
          <a:p>
            <a:pPr marL="0" indent="0">
              <a:buNone/>
            </a:pPr>
            <a:r>
              <a:rPr lang="en-US" sz="2400" dirty="0" err="1"/>
              <a:t>names.append</a:t>
            </a:r>
            <a:r>
              <a:rPr lang="en-US" sz="2400" dirty="0"/>
              <a:t>("</a:t>
            </a:r>
            <a:r>
              <a:rPr lang="en-US" sz="2400" dirty="0" err="1"/>
              <a:t>elr</a:t>
            </a:r>
            <a:r>
              <a:rPr lang="en-US" sz="2400" dirty="0"/>
              <a:t>")</a:t>
            </a:r>
          </a:p>
          <a:p>
            <a:pPr marL="0" indent="0">
              <a:buNone/>
            </a:pPr>
            <a:r>
              <a:rPr lang="en-US" sz="2400" dirty="0" err="1"/>
              <a:t>mses.append</a:t>
            </a:r>
            <a:r>
              <a:rPr lang="en-US" sz="2400" dirty="0"/>
              <a:t>(</a:t>
            </a:r>
            <a:r>
              <a:rPr lang="en-US" sz="2400" dirty="0" err="1"/>
              <a:t>elr_mse</a:t>
            </a:r>
            <a:r>
              <a:rPr lang="en-US" sz="2400" dirty="0"/>
              <a:t>)</a:t>
            </a:r>
          </a:p>
          <a:p>
            <a:pPr marL="0" indent="0">
              <a:buNone/>
            </a:pPr>
            <a:r>
              <a:rPr lang="en-US" sz="2400" dirty="0" err="1"/>
              <a:t>rmses.append</a:t>
            </a:r>
            <a:r>
              <a:rPr lang="en-US" sz="2400" dirty="0"/>
              <a:t>(</a:t>
            </a:r>
            <a:r>
              <a:rPr lang="en-US" sz="2400" dirty="0" err="1"/>
              <a:t>elr_rmse</a:t>
            </a:r>
            <a:r>
              <a:rPr lang="en-US" sz="2400" dirty="0"/>
              <a:t>)</a:t>
            </a:r>
          </a:p>
          <a:p>
            <a:pPr marL="0" indent="0">
              <a:buNone/>
            </a:pPr>
            <a:r>
              <a:rPr lang="en-US" sz="2400" dirty="0"/>
              <a:t>r2s.append(elr_r2)</a:t>
            </a:r>
          </a:p>
          <a:p>
            <a:pPr marL="0" indent="0">
              <a:buNone/>
            </a:pPr>
            <a:r>
              <a:rPr lang="en-US" sz="2400" dirty="0" err="1"/>
              <a:t>evaluate_model</a:t>
            </a:r>
            <a:r>
              <a:rPr lang="en-US" sz="2400" dirty="0"/>
              <a:t>(</a:t>
            </a:r>
            <a:r>
              <a:rPr lang="en-US" sz="2400" dirty="0" err="1"/>
              <a:t>linear_reg_predictions</a:t>
            </a:r>
            <a:r>
              <a:rPr lang="en-US" sz="2400" dirty="0"/>
              <a:t>, "Linear Regression")</a:t>
            </a:r>
          </a:p>
          <a:p>
            <a:pPr marL="0" indent="0">
              <a:buNone/>
            </a:pPr>
            <a:r>
              <a:rPr lang="en-US" sz="2400" dirty="0" err="1"/>
              <a:t>evaluate_model</a:t>
            </a:r>
            <a:r>
              <a:rPr lang="en-US" sz="2400" dirty="0"/>
              <a:t>(</a:t>
            </a:r>
            <a:r>
              <a:rPr lang="en-US" sz="2400" dirty="0" err="1"/>
              <a:t>random_forest_predictions</a:t>
            </a:r>
            <a:r>
              <a:rPr lang="en-US" sz="2400" dirty="0"/>
              <a:t>, "Random Forest </a:t>
            </a:r>
            <a:r>
              <a:rPr lang="en-US" sz="2400" dirty="0" err="1"/>
              <a:t>Regressor</a:t>
            </a:r>
            <a:r>
              <a:rPr lang="en-US" sz="2400" dirty="0"/>
              <a:t>")</a:t>
            </a:r>
          </a:p>
        </p:txBody>
      </p:sp>
    </p:spTree>
    <p:extLst>
      <p:ext uri="{BB962C8B-B14F-4D97-AF65-F5344CB8AC3E}">
        <p14:creationId xmlns:p14="http://schemas.microsoft.com/office/powerpoint/2010/main" val="42008699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FA64-3DE4-FD13-BA44-BD228AC7F92F}"/>
              </a:ext>
            </a:extLst>
          </p:cNvPr>
          <p:cNvSpPr>
            <a:spLocks noGrp="1"/>
          </p:cNvSpPr>
          <p:nvPr>
            <p:ph type="title"/>
          </p:nvPr>
        </p:nvSpPr>
        <p:spPr/>
        <p:txBody>
          <a:bodyPr/>
          <a:lstStyle/>
          <a:p>
            <a:r>
              <a:rPr lang="en-US"/>
              <a:t>OUTPUT:</a:t>
            </a:r>
          </a:p>
        </p:txBody>
      </p:sp>
      <p:sp>
        <p:nvSpPr>
          <p:cNvPr id="3" name="Content Placeholder 2">
            <a:extLst>
              <a:ext uri="{FF2B5EF4-FFF2-40B4-BE49-F238E27FC236}">
                <a16:creationId xmlns:a16="http://schemas.microsoft.com/office/drawing/2014/main" id="{B890CCD8-9202-6A41-6E24-D6612860E7E7}"/>
              </a:ext>
            </a:extLst>
          </p:cNvPr>
          <p:cNvSpPr>
            <a:spLocks noGrp="1"/>
          </p:cNvSpPr>
          <p:nvPr>
            <p:ph idx="1"/>
          </p:nvPr>
        </p:nvSpPr>
        <p:spPr/>
        <p:txBody>
          <a:bodyPr>
            <a:normAutofit fontScale="70000" lnSpcReduction="20000"/>
          </a:bodyPr>
          <a:lstStyle/>
          <a:p>
            <a:pPr marL="0" indent="0">
              <a:buNone/>
            </a:pPr>
            <a:r>
              <a:rPr lang="en-US" sz="2400" dirty="0"/>
              <a:t>Linear Regression Model Evaluation:</a:t>
            </a:r>
          </a:p>
          <a:p>
            <a:pPr marL="0" indent="0">
              <a:buNone/>
            </a:pPr>
            <a:r>
              <a:rPr lang="en-US" sz="2400" dirty="0"/>
              <a:t>Mean Squared Error (MSE): 10089009300.893988</a:t>
            </a:r>
          </a:p>
          <a:p>
            <a:pPr marL="0" indent="0">
              <a:buNone/>
            </a:pPr>
            <a:r>
              <a:rPr lang="en-US" sz="2400" dirty="0"/>
              <a:t>R-squared (R2) Score: 0.9179971706834331</a:t>
            </a:r>
          </a:p>
          <a:p>
            <a:pPr marL="0" indent="0">
              <a:buNone/>
            </a:pPr>
            <a:r>
              <a:rPr lang="en-US" sz="2400" dirty="0"/>
              <a:t>Random Forest </a:t>
            </a:r>
            <a:r>
              <a:rPr lang="en-US" sz="2400" dirty="0" err="1"/>
              <a:t>Regressor</a:t>
            </a:r>
            <a:r>
              <a:rPr lang="en-US" sz="2400" dirty="0"/>
              <a:t> Model Evaluation:</a:t>
            </a:r>
          </a:p>
          <a:p>
            <a:pPr marL="0" indent="0">
              <a:buNone/>
            </a:pPr>
            <a:r>
              <a:rPr lang="en-US" sz="2400" dirty="0"/>
              <a:t>Mean Squared Error (MSE): 14463028828.265167</a:t>
            </a:r>
          </a:p>
          <a:p>
            <a:pPr marL="0" indent="0">
              <a:buNone/>
            </a:pPr>
            <a:r>
              <a:rPr lang="en-US" sz="2400" dirty="0"/>
              <a:t>R-squared (R2) Score: 0.8824454166872736</a:t>
            </a:r>
          </a:p>
          <a:p>
            <a:pPr marL="0" indent="0">
              <a:buNone/>
            </a:pPr>
            <a:r>
              <a:rPr lang="en-US" sz="2400" dirty="0"/>
              <a:t>MSE : 10141766848.330585</a:t>
            </a:r>
          </a:p>
          <a:p>
            <a:pPr marL="0" indent="0">
              <a:buNone/>
            </a:pPr>
            <a:r>
              <a:rPr lang="en-US" sz="2400" dirty="0"/>
              <a:t>RMSE : 100706.33966305491</a:t>
            </a:r>
          </a:p>
          <a:p>
            <a:pPr marL="0" indent="0">
              <a:buNone/>
            </a:pPr>
            <a:r>
              <a:rPr lang="en-US" sz="2400" dirty="0"/>
              <a:t>R^2 : 0.913302484308253</a:t>
            </a:r>
          </a:p>
        </p:txBody>
      </p:sp>
    </p:spTree>
    <p:extLst>
      <p:ext uri="{BB962C8B-B14F-4D97-AF65-F5344CB8AC3E}">
        <p14:creationId xmlns:p14="http://schemas.microsoft.com/office/powerpoint/2010/main" val="17107062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EEED-CF92-E241-0CB1-4FD52A00BACF}"/>
              </a:ext>
            </a:extLst>
          </p:cNvPr>
          <p:cNvSpPr>
            <a:spLocks noGrp="1"/>
          </p:cNvSpPr>
          <p:nvPr>
            <p:ph type="title"/>
          </p:nvPr>
        </p:nvSpPr>
        <p:spPr/>
        <p:txBody>
          <a:bodyPr/>
          <a:lstStyle/>
          <a:p>
            <a:r>
              <a:rPr lang="en-US"/>
              <a:t>Model Comparison:</a:t>
            </a:r>
          </a:p>
        </p:txBody>
      </p:sp>
      <p:sp>
        <p:nvSpPr>
          <p:cNvPr id="3" name="Content Placeholder 2">
            <a:extLst>
              <a:ext uri="{FF2B5EF4-FFF2-40B4-BE49-F238E27FC236}">
                <a16:creationId xmlns:a16="http://schemas.microsoft.com/office/drawing/2014/main" id="{20FFE2C6-23D3-EA52-6F64-9AF80B70D67B}"/>
              </a:ext>
            </a:extLst>
          </p:cNvPr>
          <p:cNvSpPr>
            <a:spLocks noGrp="1"/>
          </p:cNvSpPr>
          <p:nvPr>
            <p:ph idx="1"/>
          </p:nvPr>
        </p:nvSpPr>
        <p:spPr/>
        <p:txBody>
          <a:bodyPr>
            <a:normAutofit/>
          </a:bodyPr>
          <a:lstStyle/>
          <a:p>
            <a:pPr marL="0" indent="0">
              <a:buNone/>
            </a:pPr>
            <a:r>
              <a:rPr lang="en-US" sz="2400" dirty="0"/>
              <a:t>The less the Root Mean Squared Error (RMSE), The better the model is.</a:t>
            </a:r>
          </a:p>
          <a:p>
            <a:pPr marL="0" indent="0">
              <a:buNone/>
            </a:pPr>
            <a:r>
              <a:rPr lang="en-US" sz="2800" dirty="0"/>
              <a:t>In [30]:</a:t>
            </a:r>
          </a:p>
          <a:p>
            <a:pPr marL="0" indent="0">
              <a:buNone/>
            </a:pPr>
            <a:r>
              <a:rPr lang="en-US" sz="2400" dirty="0" err="1"/>
              <a:t>models.sort_values</a:t>
            </a:r>
            <a:r>
              <a:rPr lang="en-US" sz="2400" dirty="0"/>
              <a:t>(by="RMSE (Cross-Validation)")</a:t>
            </a:r>
          </a:p>
          <a:p>
            <a:pPr marL="0" indent="0">
              <a:buNone/>
            </a:pPr>
            <a:r>
              <a:rPr lang="en-US" sz="2800" dirty="0"/>
              <a:t>Out[30]:</a:t>
            </a:r>
          </a:p>
        </p:txBody>
      </p:sp>
    </p:spTree>
    <p:extLst>
      <p:ext uri="{BB962C8B-B14F-4D97-AF65-F5344CB8AC3E}">
        <p14:creationId xmlns:p14="http://schemas.microsoft.com/office/powerpoint/2010/main" val="28975347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8CBD4-7C34-07F9-ABAF-8786D1AA8796}"/>
              </a:ext>
            </a:extLst>
          </p:cNvPr>
          <p:cNvSpPr>
            <a:spLocks noGrp="1"/>
          </p:cNvSpPr>
          <p:nvPr>
            <p:ph idx="1"/>
          </p:nvPr>
        </p:nvSpPr>
        <p:spPr>
          <a:xfrm>
            <a:off x="1451579" y="429560"/>
            <a:ext cx="9603275" cy="5036786"/>
          </a:xfrm>
        </p:spPr>
        <p:txBody>
          <a:bodyPr>
            <a:normAutofit fontScale="55000" lnSpcReduction="20000"/>
          </a:bodyPr>
          <a:lstStyle/>
          <a:p>
            <a:pPr marL="0" indent="0">
              <a:buNone/>
            </a:pPr>
            <a:r>
              <a:rPr lang="en-US" sz="2400" dirty="0"/>
              <a:t>Model MAE MSE RMSE R2 Score</a:t>
            </a:r>
          </a:p>
          <a:p>
            <a:pPr marL="0" indent="0">
              <a:buNone/>
            </a:pPr>
            <a:r>
              <a:rPr lang="en-US" sz="2400" dirty="0"/>
              <a:t>RMSE</a:t>
            </a:r>
          </a:p>
          <a:p>
            <a:pPr marL="0" indent="0">
              <a:buNone/>
            </a:pPr>
            <a:r>
              <a:rPr lang="en-US" sz="2400" dirty="0"/>
              <a:t>(Cross-</a:t>
            </a:r>
          </a:p>
          <a:p>
            <a:pPr marL="0" indent="0">
              <a:buNone/>
            </a:pPr>
            <a:r>
              <a:rPr lang="en-US" sz="2400" dirty="0" err="1"/>
              <a:t>Validatio</a:t>
            </a:r>
            <a:endParaRPr lang="en-US" sz="2400" dirty="0"/>
          </a:p>
          <a:p>
            <a:pPr marL="0" indent="0">
              <a:buNone/>
            </a:pPr>
            <a:r>
              <a:rPr lang="en-US" sz="2400" dirty="0"/>
              <a:t>n)</a:t>
            </a:r>
          </a:p>
          <a:p>
            <a:pPr marL="0" indent="0">
              <a:buNone/>
            </a:pPr>
            <a:r>
              <a:rPr lang="en-US" sz="2400" dirty="0"/>
              <a:t>6 </a:t>
            </a:r>
            <a:r>
              <a:rPr lang="en-US" sz="2400" dirty="0" err="1"/>
              <a:t>XGBRegressor</a:t>
            </a:r>
            <a:r>
              <a:rPr lang="en-US" sz="2400" dirty="0"/>
              <a:t> 1.743992</a:t>
            </a:r>
          </a:p>
          <a:p>
            <a:pPr marL="0" indent="0">
              <a:buNone/>
            </a:pPr>
            <a:r>
              <a:rPr lang="en-US" sz="2400" dirty="0"/>
              <a:t>e+04</a:t>
            </a:r>
          </a:p>
          <a:p>
            <a:pPr marL="0" indent="0">
              <a:buNone/>
            </a:pPr>
            <a:r>
              <a:rPr lang="en-US" sz="2400" dirty="0"/>
              <a:t>7.165790</a:t>
            </a:r>
          </a:p>
          <a:p>
            <a:pPr marL="0" indent="0">
              <a:buNone/>
            </a:pPr>
            <a:r>
              <a:rPr lang="en-US" sz="2400" dirty="0"/>
              <a:t>e+08</a:t>
            </a:r>
          </a:p>
          <a:p>
            <a:pPr marL="0" indent="0">
              <a:buNone/>
            </a:pPr>
            <a:r>
              <a:rPr lang="en-US" sz="2400" dirty="0"/>
              <a:t>2.676899</a:t>
            </a:r>
          </a:p>
          <a:p>
            <a:pPr marL="0" indent="0">
              <a:buNone/>
            </a:pPr>
            <a:r>
              <a:rPr lang="en-US" sz="2400" dirty="0"/>
              <a:t>e+04</a:t>
            </a:r>
          </a:p>
          <a:p>
            <a:pPr marL="0" indent="0">
              <a:buNone/>
            </a:pPr>
            <a:r>
              <a:rPr lang="en-US" sz="2400" dirty="0"/>
              <a:t>9.065778</a:t>
            </a:r>
          </a:p>
          <a:p>
            <a:pPr marL="0" indent="0">
              <a:buNone/>
            </a:pPr>
            <a:r>
              <a:rPr lang="en-US" sz="2400" dirty="0"/>
              <a:t>e-01</a:t>
            </a:r>
          </a:p>
          <a:p>
            <a:pPr marL="0" indent="0">
              <a:buNone/>
            </a:pPr>
            <a:r>
              <a:rPr lang="en-US" sz="2400" dirty="0"/>
              <a:t>29698.84</a:t>
            </a:r>
          </a:p>
          <a:p>
            <a:pPr marL="0" indent="0">
              <a:buNone/>
            </a:pPr>
            <a:r>
              <a:rPr lang="en-US" sz="2400" dirty="0"/>
              <a:t>9618</a:t>
            </a:r>
          </a:p>
        </p:txBody>
      </p:sp>
    </p:spTree>
    <p:extLst>
      <p:ext uri="{BB962C8B-B14F-4D97-AF65-F5344CB8AC3E}">
        <p14:creationId xmlns:p14="http://schemas.microsoft.com/office/powerpoint/2010/main" val="12638387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6766A-2379-D37A-E54C-954003F584A9}"/>
              </a:ext>
            </a:extLst>
          </p:cNvPr>
          <p:cNvSpPr>
            <a:spLocks noGrp="1"/>
          </p:cNvSpPr>
          <p:nvPr>
            <p:ph idx="1"/>
          </p:nvPr>
        </p:nvSpPr>
        <p:spPr>
          <a:xfrm>
            <a:off x="1451579" y="504266"/>
            <a:ext cx="9603275" cy="4962080"/>
          </a:xfrm>
        </p:spPr>
        <p:txBody>
          <a:bodyPr>
            <a:normAutofit fontScale="92500" lnSpcReduction="10000"/>
          </a:bodyPr>
          <a:lstStyle/>
          <a:p>
            <a:pPr marL="0" indent="0">
              <a:buNone/>
            </a:pPr>
            <a:r>
              <a:rPr lang="en-US" sz="2400" dirty="0"/>
              <a:t>4 SVR 1.784316</a:t>
            </a:r>
          </a:p>
          <a:p>
            <a:pPr marL="0" indent="0">
              <a:buNone/>
            </a:pPr>
            <a:r>
              <a:rPr lang="en-US" sz="2400" dirty="0"/>
              <a:t>e+04</a:t>
            </a:r>
          </a:p>
          <a:p>
            <a:pPr marL="0" indent="0">
              <a:buNone/>
            </a:pPr>
            <a:r>
              <a:rPr lang="en-US" sz="2400" dirty="0"/>
              <a:t>1.132136</a:t>
            </a:r>
          </a:p>
          <a:p>
            <a:pPr marL="0" indent="0">
              <a:buNone/>
            </a:pPr>
            <a:r>
              <a:rPr lang="en-US" sz="2400" dirty="0"/>
              <a:t>e+09</a:t>
            </a:r>
          </a:p>
          <a:p>
            <a:pPr marL="0" indent="0">
              <a:buNone/>
            </a:pPr>
            <a:r>
              <a:rPr lang="en-US" sz="2400" dirty="0"/>
              <a:t>3.364723</a:t>
            </a:r>
          </a:p>
          <a:p>
            <a:pPr marL="0" indent="0">
              <a:buNone/>
            </a:pPr>
            <a:r>
              <a:rPr lang="en-US" sz="2400" dirty="0"/>
              <a:t>e+04</a:t>
            </a:r>
          </a:p>
          <a:p>
            <a:pPr marL="0" indent="0">
              <a:buNone/>
            </a:pPr>
            <a:r>
              <a:rPr lang="en-US" sz="2400" dirty="0"/>
              <a:t>8.524005</a:t>
            </a:r>
          </a:p>
          <a:p>
            <a:pPr marL="0" indent="0">
              <a:buNone/>
            </a:pPr>
            <a:r>
              <a:rPr lang="en-US" sz="2400" dirty="0"/>
              <a:t>e-01</a:t>
            </a:r>
          </a:p>
          <a:p>
            <a:pPr marL="0" indent="0">
              <a:buNone/>
            </a:pPr>
            <a:r>
              <a:rPr lang="en-US" sz="2400" dirty="0"/>
              <a:t>30745.47</a:t>
            </a:r>
          </a:p>
          <a:p>
            <a:pPr marL="0" indent="0">
              <a:buNone/>
            </a:pPr>
            <a:r>
              <a:rPr lang="en-US" sz="2400" dirty="0"/>
              <a:t>5239</a:t>
            </a:r>
          </a:p>
        </p:txBody>
      </p:sp>
    </p:spTree>
    <p:extLst>
      <p:ext uri="{BB962C8B-B14F-4D97-AF65-F5344CB8AC3E}">
        <p14:creationId xmlns:p14="http://schemas.microsoft.com/office/powerpoint/2010/main" val="41634985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AE70D-DD8D-71AE-78B5-D2B53BE3CF81}"/>
              </a:ext>
            </a:extLst>
          </p:cNvPr>
          <p:cNvSpPr>
            <a:spLocks noGrp="1"/>
          </p:cNvSpPr>
          <p:nvPr>
            <p:ph idx="1"/>
          </p:nvPr>
        </p:nvSpPr>
        <p:spPr>
          <a:xfrm>
            <a:off x="1451579" y="466912"/>
            <a:ext cx="9603275" cy="4999433"/>
          </a:xfrm>
        </p:spPr>
        <p:txBody>
          <a:bodyPr>
            <a:normAutofit fontScale="77500" lnSpcReduction="20000"/>
          </a:bodyPr>
          <a:lstStyle/>
          <a:p>
            <a:pPr marL="0" indent="0">
              <a:buNone/>
            </a:pPr>
            <a:r>
              <a:rPr lang="en-US" sz="2400" dirty="0"/>
              <a:t>5 </a:t>
            </a:r>
            <a:r>
              <a:rPr lang="en-US" sz="2400" dirty="0" err="1"/>
              <a:t>RandomForestRe</a:t>
            </a:r>
            <a:endParaRPr lang="en-US" sz="2400" dirty="0"/>
          </a:p>
          <a:p>
            <a:pPr marL="0" indent="0">
              <a:buNone/>
            </a:pPr>
            <a:r>
              <a:rPr lang="en-US" sz="2400" dirty="0" err="1"/>
              <a:t>gressor</a:t>
            </a:r>
            <a:endParaRPr lang="en-US" sz="2400" dirty="0"/>
          </a:p>
          <a:p>
            <a:pPr marL="0" indent="0">
              <a:buNone/>
            </a:pPr>
            <a:r>
              <a:rPr lang="en-US" sz="2400" dirty="0"/>
              <a:t>1.811511</a:t>
            </a:r>
          </a:p>
          <a:p>
            <a:pPr marL="0" indent="0">
              <a:buNone/>
            </a:pPr>
            <a:r>
              <a:rPr lang="en-US" sz="2400" dirty="0"/>
              <a:t>e+04</a:t>
            </a:r>
          </a:p>
          <a:p>
            <a:pPr marL="0" indent="0">
              <a:buNone/>
            </a:pPr>
            <a:r>
              <a:rPr lang="en-US" sz="2400" dirty="0"/>
              <a:t>1.004422</a:t>
            </a:r>
          </a:p>
          <a:p>
            <a:pPr marL="0" indent="0">
              <a:buNone/>
            </a:pPr>
            <a:r>
              <a:rPr lang="en-US" sz="2400" dirty="0"/>
              <a:t>e+09</a:t>
            </a:r>
          </a:p>
          <a:p>
            <a:pPr marL="0" indent="0">
              <a:buNone/>
            </a:pPr>
            <a:r>
              <a:rPr lang="en-US" sz="2400" dirty="0"/>
              <a:t>3.169262</a:t>
            </a:r>
          </a:p>
          <a:p>
            <a:pPr marL="0" indent="0">
              <a:buNone/>
            </a:pPr>
            <a:r>
              <a:rPr lang="en-US" sz="2400" dirty="0"/>
              <a:t>e+04</a:t>
            </a:r>
          </a:p>
          <a:p>
            <a:pPr marL="0" indent="0">
              <a:buNone/>
            </a:pPr>
            <a:r>
              <a:rPr lang="en-US" sz="2400" dirty="0"/>
              <a:t>8.690509</a:t>
            </a:r>
          </a:p>
          <a:p>
            <a:pPr marL="0" indent="0">
              <a:buNone/>
            </a:pPr>
            <a:r>
              <a:rPr lang="en-US" sz="2400" dirty="0"/>
              <a:t>e-01</a:t>
            </a:r>
          </a:p>
          <a:p>
            <a:pPr marL="0" indent="0">
              <a:buNone/>
            </a:pPr>
            <a:r>
              <a:rPr lang="en-US" sz="2400" dirty="0"/>
              <a:t>31138.86</a:t>
            </a:r>
          </a:p>
          <a:p>
            <a:pPr marL="0" indent="0">
              <a:buNone/>
            </a:pPr>
            <a:r>
              <a:rPr lang="en-US" sz="2400" dirty="0"/>
              <a:t>3315</a:t>
            </a:r>
          </a:p>
        </p:txBody>
      </p:sp>
    </p:spTree>
    <p:extLst>
      <p:ext uri="{BB962C8B-B14F-4D97-AF65-F5344CB8AC3E}">
        <p14:creationId xmlns:p14="http://schemas.microsoft.com/office/powerpoint/2010/main" val="21478363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9B535-1A7F-C6A7-020A-DB11921801D9}"/>
              </a:ext>
            </a:extLst>
          </p:cNvPr>
          <p:cNvSpPr>
            <a:spLocks noGrp="1"/>
          </p:cNvSpPr>
          <p:nvPr>
            <p:ph idx="1"/>
          </p:nvPr>
        </p:nvSpPr>
        <p:spPr>
          <a:xfrm>
            <a:off x="1451579" y="522942"/>
            <a:ext cx="9603275" cy="4943404"/>
          </a:xfrm>
        </p:spPr>
        <p:txBody>
          <a:bodyPr>
            <a:normAutofit fontScale="92500" lnSpcReduction="10000"/>
          </a:bodyPr>
          <a:lstStyle/>
          <a:p>
            <a:pPr marL="0" indent="0">
              <a:buNone/>
            </a:pPr>
            <a:r>
              <a:rPr lang="en-US" sz="2400" dirty="0"/>
              <a:t>1 Ridge 2.343550</a:t>
            </a:r>
          </a:p>
          <a:p>
            <a:pPr marL="0" indent="0">
              <a:buNone/>
            </a:pPr>
            <a:r>
              <a:rPr lang="en-US" sz="2400" dirty="0"/>
              <a:t>e+04</a:t>
            </a:r>
          </a:p>
          <a:p>
            <a:pPr marL="0" indent="0">
              <a:buNone/>
            </a:pPr>
            <a:r>
              <a:rPr lang="en-US" sz="2400" dirty="0"/>
              <a:t>1.404264</a:t>
            </a:r>
          </a:p>
          <a:p>
            <a:pPr marL="0" indent="0">
              <a:buNone/>
            </a:pPr>
            <a:r>
              <a:rPr lang="en-US" sz="2400" dirty="0"/>
              <a:t>e+09</a:t>
            </a:r>
          </a:p>
          <a:p>
            <a:pPr marL="0" indent="0">
              <a:buNone/>
            </a:pPr>
            <a:r>
              <a:rPr lang="en-US" sz="2400" dirty="0"/>
              <a:t>3.747351</a:t>
            </a:r>
          </a:p>
          <a:p>
            <a:pPr marL="0" indent="0">
              <a:buNone/>
            </a:pPr>
            <a:r>
              <a:rPr lang="en-US" sz="2400" dirty="0"/>
              <a:t>e+04</a:t>
            </a:r>
          </a:p>
          <a:p>
            <a:pPr marL="0" indent="0">
              <a:buNone/>
            </a:pPr>
            <a:r>
              <a:rPr lang="en-US" sz="2400" dirty="0"/>
              <a:t>8.169225</a:t>
            </a:r>
          </a:p>
          <a:p>
            <a:pPr marL="0" indent="0">
              <a:buNone/>
            </a:pPr>
            <a:r>
              <a:rPr lang="en-US" sz="2400" dirty="0"/>
              <a:t>e-01</a:t>
            </a:r>
          </a:p>
          <a:p>
            <a:pPr marL="0" indent="0">
              <a:buNone/>
            </a:pPr>
            <a:r>
              <a:rPr lang="en-US" sz="2400" dirty="0"/>
              <a:t>35887.85</a:t>
            </a:r>
          </a:p>
          <a:p>
            <a:pPr marL="0" indent="0">
              <a:buNone/>
            </a:pPr>
            <a:r>
              <a:rPr lang="en-US" sz="2400" dirty="0"/>
              <a:t>2792</a:t>
            </a:r>
          </a:p>
        </p:txBody>
      </p:sp>
    </p:spTree>
    <p:extLst>
      <p:ext uri="{BB962C8B-B14F-4D97-AF65-F5344CB8AC3E}">
        <p14:creationId xmlns:p14="http://schemas.microsoft.com/office/powerpoint/2010/main" val="4534818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3580D-A8F6-4CAB-14AB-30BA70054522}"/>
              </a:ext>
            </a:extLst>
          </p:cNvPr>
          <p:cNvSpPr>
            <a:spLocks noGrp="1"/>
          </p:cNvSpPr>
          <p:nvPr>
            <p:ph idx="1"/>
          </p:nvPr>
        </p:nvSpPr>
        <p:spPr>
          <a:xfrm>
            <a:off x="1451579" y="336176"/>
            <a:ext cx="9603275" cy="5130169"/>
          </a:xfrm>
        </p:spPr>
        <p:txBody>
          <a:bodyPr>
            <a:normAutofit fontScale="92500" lnSpcReduction="10000"/>
          </a:bodyPr>
          <a:lstStyle/>
          <a:p>
            <a:pPr marL="0" indent="0">
              <a:buNone/>
            </a:pPr>
            <a:r>
              <a:rPr lang="en-US" sz="2400" dirty="0"/>
              <a:t>2 Lasso 2.356046</a:t>
            </a:r>
          </a:p>
          <a:p>
            <a:pPr marL="0" indent="0">
              <a:buNone/>
            </a:pPr>
            <a:r>
              <a:rPr lang="en-US" sz="2400" dirty="0"/>
              <a:t>e+04</a:t>
            </a:r>
          </a:p>
          <a:p>
            <a:pPr marL="0" indent="0">
              <a:buNone/>
            </a:pPr>
            <a:r>
              <a:rPr lang="en-US" sz="2400" dirty="0"/>
              <a:t>1.414338</a:t>
            </a:r>
          </a:p>
          <a:p>
            <a:pPr marL="0" indent="0">
              <a:buNone/>
            </a:pPr>
            <a:r>
              <a:rPr lang="en-US" sz="2400" dirty="0"/>
              <a:t>e+09</a:t>
            </a:r>
          </a:p>
          <a:p>
            <a:pPr marL="0" indent="0">
              <a:buNone/>
            </a:pPr>
            <a:r>
              <a:rPr lang="en-US" sz="2400" dirty="0"/>
              <a:t>3.760768</a:t>
            </a:r>
          </a:p>
          <a:p>
            <a:pPr marL="0" indent="0">
              <a:buNone/>
            </a:pPr>
            <a:r>
              <a:rPr lang="en-US" sz="2400" dirty="0"/>
              <a:t>e+04</a:t>
            </a:r>
          </a:p>
          <a:p>
            <a:pPr marL="0" indent="0">
              <a:buNone/>
            </a:pPr>
            <a:r>
              <a:rPr lang="en-US" sz="2400" dirty="0"/>
              <a:t>8.156092</a:t>
            </a:r>
          </a:p>
          <a:p>
            <a:pPr marL="0" indent="0">
              <a:buNone/>
            </a:pPr>
            <a:r>
              <a:rPr lang="en-US" sz="2400" dirty="0"/>
              <a:t>e-01</a:t>
            </a:r>
          </a:p>
          <a:p>
            <a:pPr marL="0" indent="0">
              <a:buNone/>
            </a:pPr>
            <a:r>
              <a:rPr lang="en-US" sz="2400" dirty="0"/>
              <a:t>35922.76</a:t>
            </a:r>
          </a:p>
          <a:p>
            <a:pPr marL="0" indent="0">
              <a:buNone/>
            </a:pPr>
            <a:r>
              <a:rPr lang="en-US" sz="2400" dirty="0"/>
              <a:t>9369</a:t>
            </a:r>
          </a:p>
        </p:txBody>
      </p:sp>
    </p:spTree>
    <p:extLst>
      <p:ext uri="{BB962C8B-B14F-4D97-AF65-F5344CB8AC3E}">
        <p14:creationId xmlns:p14="http://schemas.microsoft.com/office/powerpoint/2010/main" val="20902346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113</Slides>
  <Notes>0</Notes>
  <HiddenSlides>0</HiddenSlide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Gallery</vt:lpstr>
      <vt:lpstr>Predicting House prices using machine learning </vt:lpstr>
      <vt:lpstr>PowerPoint Presentation</vt:lpstr>
      <vt:lpstr>House Price Prediction</vt:lpstr>
      <vt:lpstr>PowerPoint Presentation</vt:lpstr>
      <vt:lpstr>PowerPoint Presentation</vt:lpstr>
      <vt:lpstr>PowerPoint Presentation</vt:lpstr>
      <vt:lpstr>Dataset Link:</vt:lpstr>
      <vt:lpstr>Given data set:</vt:lpstr>
      <vt:lpstr>PowerPoint Presentation</vt:lpstr>
      <vt:lpstr>Here's a list of tools and software commonly used in the process:</vt:lpstr>
      <vt:lpstr>PowerPoint Presentation</vt:lpstr>
      <vt:lpstr>PowerPoint Presentation</vt:lpstr>
      <vt:lpstr>PowerPoint Presentation</vt:lpstr>
      <vt:lpstr>PowerPoint Presentation</vt:lpstr>
      <vt:lpstr>PowerPoint Presentation</vt:lpstr>
      <vt:lpstr>1.DESIGN THINKING AND PRESENT IN FORM OF DOCUMENT</vt:lpstr>
      <vt:lpstr>PowerPoint Presentation</vt:lpstr>
      <vt:lpstr>PowerPoint Presentation</vt:lpstr>
      <vt:lpstr>PowerPoint Presentation</vt:lpstr>
      <vt:lpstr>PowerPoint Presentation</vt:lpstr>
      <vt:lpstr>PowerPoint Presentation</vt:lpstr>
      <vt:lpstr>2.DESIGN INTO INNOVATION</vt:lpstr>
      <vt:lpstr>PowerPoint Presentation</vt:lpstr>
      <vt:lpstr>PYHON PROGRAM:</vt:lpstr>
      <vt:lpstr>PowerPoint Presentation</vt:lpstr>
      <vt:lpstr>PowerPoint Presentation</vt:lpstr>
      <vt:lpstr>PowerPoint Presentation</vt:lpstr>
      <vt:lpstr>PowerPoint Presentation</vt:lpstr>
      <vt:lpstr>OUTPUT:</vt:lpstr>
      <vt:lpstr>PowerPoint Presentation</vt:lpstr>
      <vt:lpstr>Preprocessed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3.BUILD LOADING AND PREPROCESSING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vt:lpstr>
      <vt:lpstr>4.PERFORMING DIFFERENT ACTIVITIES LIKE FEATURE ENGINEERING, MODEL TRAINING,EVALUATION etc.,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Visualising Correlation:</vt:lpstr>
      <vt:lpstr>PowerPoint Presentation</vt:lpstr>
      <vt:lpstr>PowerPoint Presentation</vt:lpstr>
      <vt:lpstr>PowerPoint Presentation</vt:lpstr>
      <vt:lpstr>PowerPoint Presentation</vt:lpstr>
      <vt:lpstr>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2 - Support Vector Regressor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PROGRAM:</vt:lpstr>
      <vt:lpstr>PowerPoint Presentation</vt:lpstr>
      <vt:lpstr>PowerPoint Presentation</vt:lpstr>
      <vt:lpstr>PowerPoint Presentation</vt:lpstr>
      <vt:lpstr>PowerPoint Presentation</vt:lpstr>
      <vt:lpstr>OUTPUT:</vt:lpstr>
      <vt:lpstr>Model Comparison: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using machine learning </dc:title>
  <dc:creator>sudhaesacki2003@gmail.com</dc:creator>
  <cp:lastModifiedBy>sudhaesacki2003@gmail.com</cp:lastModifiedBy>
  <cp:revision>14</cp:revision>
  <dcterms:created xsi:type="dcterms:W3CDTF">2023-10-31T13:45:51Z</dcterms:created>
  <dcterms:modified xsi:type="dcterms:W3CDTF">2023-11-01T12:10:46Z</dcterms:modified>
</cp:coreProperties>
</file>