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7" r:id="rId12"/>
  </p:sldIdLst>
  <p:sldSz cx="18288000" cy="10287000"/>
  <p:notesSz cx="6858000" cy="9144000"/>
  <p:embeddedFontLst>
    <p:embeddedFont>
      <p:font typeface="Canva Sans" panose="020B0604020202020204" charset="0"/>
      <p:regular r:id="rId14"/>
    </p:embeddedFont>
    <p:embeddedFont>
      <p:font typeface="Times New Roman Bold" panose="02020803070505020304" pitchFamily="18" charset="0"/>
      <p:regular r:id="rId15"/>
      <p:bold r:id="rId16"/>
    </p:embeddedFont>
    <p:embeddedFont>
      <p:font typeface="Trebuchet MS" panose="020B0603020202020204" pitchFamily="34" charset="0"/>
      <p:regular r:id="rId17"/>
      <p:bold r:id="rId18"/>
      <p:italic r:id="rId19"/>
      <p:boldItalic r:id="rId20"/>
    </p:embeddedFont>
    <p:embeddedFont>
      <p:font typeface="Trebuchet MS Bold" panose="020B0703020202020204" pitchFamily="34" charset="0"/>
      <p:regular r:id="rId21"/>
      <p:bold r:id="rId22"/>
    </p:embeddedFont>
    <p:embeddedFont>
      <p:font typeface="TT Rounds Condense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NAAN%20MUDHALVAN%20PROJECT%20HR%20DATA%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SALARY !PivotTable6</c:name>
    <c:fmtId val="27"/>
  </c:pivotSource>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n-IN" dirty="0"/>
              <a:t>Employee</a:t>
            </a:r>
            <a:r>
              <a:rPr lang="en-IN" baseline="0" dirty="0"/>
              <a:t> salary based on job position</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0"/>
          <c:order val="0"/>
          <c:tx>
            <c:strRef>
              <c:f>'EMPLOYEE SALARY '!$B$4:$B$5</c:f>
              <c:strCache>
                <c:ptCount val="1"/>
                <c:pt idx="0">
                  <c:v>HIGH</c:v>
                </c:pt>
              </c:strCache>
            </c:strRef>
          </c:tx>
          <c:spPr>
            <a:solidFill>
              <a:schemeClr val="accent1"/>
            </a:solidFill>
            <a:ln>
              <a:noFill/>
            </a:ln>
            <a:effectLst/>
          </c:spPr>
          <c:cat>
            <c:strRef>
              <c:f>'EMPLOYEE SALARY '!$A$6:$A$27</c:f>
              <c:strCache>
                <c:ptCount val="21"/>
                <c:pt idx="0">
                  <c:v>Accountant I</c:v>
                </c:pt>
                <c:pt idx="1">
                  <c:v>Area Sales Manager</c:v>
                </c:pt>
                <c:pt idx="2">
                  <c:v>BI Developer</c:v>
                </c:pt>
                <c:pt idx="3">
                  <c:v>BI Director</c:v>
                </c:pt>
                <c:pt idx="4">
                  <c:v>Data Analyst</c:v>
                </c:pt>
                <c:pt idx="5">
                  <c:v>Database Administrator</c:v>
                </c:pt>
                <c:pt idx="6">
                  <c:v>Director of Operations</c:v>
                </c:pt>
                <c:pt idx="7">
                  <c:v>Enterprise Architect</c:v>
                </c:pt>
                <c:pt idx="8">
                  <c:v>IT Director</c:v>
                </c:pt>
                <c:pt idx="9">
                  <c:v>IT Manager - Support</c:v>
                </c:pt>
                <c:pt idx="10">
                  <c:v>IT Support</c:v>
                </c:pt>
                <c:pt idx="11">
                  <c:v>Network Engineer</c:v>
                </c:pt>
                <c:pt idx="12">
                  <c:v>Production Manager</c:v>
                </c:pt>
                <c:pt idx="13">
                  <c:v>Production Technician I</c:v>
                </c:pt>
                <c:pt idx="14">
                  <c:v>Production Technician II</c:v>
                </c:pt>
                <c:pt idx="15">
                  <c:v>Sales Manager</c:v>
                </c:pt>
                <c:pt idx="16">
                  <c:v>Software Engineer</c:v>
                </c:pt>
                <c:pt idx="17">
                  <c:v>Software Engineering Manager</c:v>
                </c:pt>
                <c:pt idx="18">
                  <c:v>Sr. Accountant</c:v>
                </c:pt>
                <c:pt idx="19">
                  <c:v>Sr. DBA</c:v>
                </c:pt>
                <c:pt idx="20">
                  <c:v>Sr. Network Engineer</c:v>
                </c:pt>
              </c:strCache>
            </c:strRef>
          </c:cat>
          <c:val>
            <c:numRef>
              <c:f>'EMPLOYEE SALARY '!$B$6:$B$27</c:f>
              <c:numCache>
                <c:formatCode>General</c:formatCode>
                <c:ptCount val="21"/>
                <c:pt idx="2">
                  <c:v>195840</c:v>
                </c:pt>
                <c:pt idx="3">
                  <c:v>110929</c:v>
                </c:pt>
                <c:pt idx="5">
                  <c:v>224800</c:v>
                </c:pt>
                <c:pt idx="6">
                  <c:v>170500</c:v>
                </c:pt>
                <c:pt idx="7">
                  <c:v>103613</c:v>
                </c:pt>
                <c:pt idx="8">
                  <c:v>178000</c:v>
                </c:pt>
                <c:pt idx="9">
                  <c:v>138888</c:v>
                </c:pt>
                <c:pt idx="16">
                  <c:v>296139</c:v>
                </c:pt>
                <c:pt idx="18">
                  <c:v>205718</c:v>
                </c:pt>
                <c:pt idx="19">
                  <c:v>204468</c:v>
                </c:pt>
              </c:numCache>
            </c:numRef>
          </c:val>
          <c:extLst>
            <c:ext xmlns:c16="http://schemas.microsoft.com/office/drawing/2014/chart" uri="{C3380CC4-5D6E-409C-BE32-E72D297353CC}">
              <c16:uniqueId val="{00000000-1B59-4051-81F7-99A04727B269}"/>
            </c:ext>
          </c:extLst>
        </c:ser>
        <c:ser>
          <c:idx val="2"/>
          <c:order val="2"/>
          <c:tx>
            <c:strRef>
              <c:f>'EMPLOYEE SALARY '!$D$4:$D$5</c:f>
              <c:strCache>
                <c:ptCount val="1"/>
                <c:pt idx="0">
                  <c:v>MED</c:v>
                </c:pt>
              </c:strCache>
            </c:strRef>
          </c:tx>
          <c:spPr>
            <a:solidFill>
              <a:schemeClr val="accent3"/>
            </a:solidFill>
            <a:ln>
              <a:noFill/>
            </a:ln>
            <a:effectLst/>
          </c:spPr>
          <c:cat>
            <c:strRef>
              <c:f>'EMPLOYEE SALARY '!$A$6:$A$27</c:f>
              <c:strCache>
                <c:ptCount val="21"/>
                <c:pt idx="0">
                  <c:v>Accountant I</c:v>
                </c:pt>
                <c:pt idx="1">
                  <c:v>Area Sales Manager</c:v>
                </c:pt>
                <c:pt idx="2">
                  <c:v>BI Developer</c:v>
                </c:pt>
                <c:pt idx="3">
                  <c:v>BI Director</c:v>
                </c:pt>
                <c:pt idx="4">
                  <c:v>Data Analyst</c:v>
                </c:pt>
                <c:pt idx="5">
                  <c:v>Database Administrator</c:v>
                </c:pt>
                <c:pt idx="6">
                  <c:v>Director of Operations</c:v>
                </c:pt>
                <c:pt idx="7">
                  <c:v>Enterprise Architect</c:v>
                </c:pt>
                <c:pt idx="8">
                  <c:v>IT Director</c:v>
                </c:pt>
                <c:pt idx="9">
                  <c:v>IT Manager - Support</c:v>
                </c:pt>
                <c:pt idx="10">
                  <c:v>IT Support</c:v>
                </c:pt>
                <c:pt idx="11">
                  <c:v>Network Engineer</c:v>
                </c:pt>
                <c:pt idx="12">
                  <c:v>Production Manager</c:v>
                </c:pt>
                <c:pt idx="13">
                  <c:v>Production Technician I</c:v>
                </c:pt>
                <c:pt idx="14">
                  <c:v>Production Technician II</c:v>
                </c:pt>
                <c:pt idx="15">
                  <c:v>Sales Manager</c:v>
                </c:pt>
                <c:pt idx="16">
                  <c:v>Software Engineer</c:v>
                </c:pt>
                <c:pt idx="17">
                  <c:v>Software Engineering Manager</c:v>
                </c:pt>
                <c:pt idx="18">
                  <c:v>Sr. Accountant</c:v>
                </c:pt>
                <c:pt idx="19">
                  <c:v>Sr. DBA</c:v>
                </c:pt>
                <c:pt idx="20">
                  <c:v>Sr. Network Engineer</c:v>
                </c:pt>
              </c:strCache>
            </c:strRef>
          </c:cat>
          <c:val>
            <c:numRef>
              <c:f>'EMPLOYEE SALARY '!$D$6:$D$27</c:f>
              <c:numCache>
                <c:formatCode>General</c:formatCode>
                <c:ptCount val="21"/>
                <c:pt idx="4">
                  <c:v>175880</c:v>
                </c:pt>
                <c:pt idx="12">
                  <c:v>75188</c:v>
                </c:pt>
                <c:pt idx="16">
                  <c:v>93396</c:v>
                </c:pt>
                <c:pt idx="17">
                  <c:v>77692</c:v>
                </c:pt>
                <c:pt idx="20">
                  <c:v>177357</c:v>
                </c:pt>
              </c:numCache>
            </c:numRef>
          </c:val>
          <c:extLst>
            <c:ext xmlns:c16="http://schemas.microsoft.com/office/drawing/2014/chart" uri="{C3380CC4-5D6E-409C-BE32-E72D297353CC}">
              <c16:uniqueId val="{00000001-1B59-4051-81F7-99A04727B269}"/>
            </c:ext>
          </c:extLst>
        </c:ser>
        <c:dLbls>
          <c:showLegendKey val="0"/>
          <c:showVal val="0"/>
          <c:showCatName val="0"/>
          <c:showSerName val="0"/>
          <c:showPercent val="0"/>
          <c:showBubbleSize val="0"/>
        </c:dLbls>
        <c:axId val="356894144"/>
        <c:axId val="356890784"/>
      </c:areaChart>
      <c:lineChart>
        <c:grouping val="stacked"/>
        <c:varyColors val="0"/>
        <c:ser>
          <c:idx val="1"/>
          <c:order val="1"/>
          <c:tx>
            <c:strRef>
              <c:f>'EMPLOYEE SALARY '!$C$4:$C$5</c:f>
              <c:strCache>
                <c:ptCount val="1"/>
                <c:pt idx="0">
                  <c:v>LOW</c:v>
                </c:pt>
              </c:strCache>
            </c:strRef>
          </c:tx>
          <c:spPr>
            <a:ln w="28575" cap="rnd">
              <a:solidFill>
                <a:schemeClr val="accent2"/>
              </a:solidFill>
              <a:round/>
            </a:ln>
            <a:effectLst/>
          </c:spPr>
          <c:marker>
            <c:symbol val="none"/>
          </c:marker>
          <c:cat>
            <c:strRef>
              <c:f>'EMPLOYEE SALARY '!$A$6:$A$27</c:f>
              <c:strCache>
                <c:ptCount val="21"/>
                <c:pt idx="0">
                  <c:v>Accountant I</c:v>
                </c:pt>
                <c:pt idx="1">
                  <c:v>Area Sales Manager</c:v>
                </c:pt>
                <c:pt idx="2">
                  <c:v>BI Developer</c:v>
                </c:pt>
                <c:pt idx="3">
                  <c:v>BI Director</c:v>
                </c:pt>
                <c:pt idx="4">
                  <c:v>Data Analyst</c:v>
                </c:pt>
                <c:pt idx="5">
                  <c:v>Database Administrator</c:v>
                </c:pt>
                <c:pt idx="6">
                  <c:v>Director of Operations</c:v>
                </c:pt>
                <c:pt idx="7">
                  <c:v>Enterprise Architect</c:v>
                </c:pt>
                <c:pt idx="8">
                  <c:v>IT Director</c:v>
                </c:pt>
                <c:pt idx="9">
                  <c:v>IT Manager - Support</c:v>
                </c:pt>
                <c:pt idx="10">
                  <c:v>IT Support</c:v>
                </c:pt>
                <c:pt idx="11">
                  <c:v>Network Engineer</c:v>
                </c:pt>
                <c:pt idx="12">
                  <c:v>Production Manager</c:v>
                </c:pt>
                <c:pt idx="13">
                  <c:v>Production Technician I</c:v>
                </c:pt>
                <c:pt idx="14">
                  <c:v>Production Technician II</c:v>
                </c:pt>
                <c:pt idx="15">
                  <c:v>Sales Manager</c:v>
                </c:pt>
                <c:pt idx="16">
                  <c:v>Software Engineer</c:v>
                </c:pt>
                <c:pt idx="17">
                  <c:v>Software Engineering Manager</c:v>
                </c:pt>
                <c:pt idx="18">
                  <c:v>Sr. Accountant</c:v>
                </c:pt>
                <c:pt idx="19">
                  <c:v>Sr. DBA</c:v>
                </c:pt>
                <c:pt idx="20">
                  <c:v>Sr. Network Engineer</c:v>
                </c:pt>
              </c:strCache>
            </c:strRef>
          </c:cat>
          <c:val>
            <c:numRef>
              <c:f>'EMPLOYEE SALARY '!$C$6:$C$27</c:f>
              <c:numCache>
                <c:formatCode>General</c:formatCode>
                <c:ptCount val="21"/>
                <c:pt idx="0">
                  <c:v>63000</c:v>
                </c:pt>
                <c:pt idx="1">
                  <c:v>738104</c:v>
                </c:pt>
                <c:pt idx="10">
                  <c:v>391105</c:v>
                </c:pt>
                <c:pt idx="11">
                  <c:v>53366</c:v>
                </c:pt>
                <c:pt idx="12">
                  <c:v>277960</c:v>
                </c:pt>
                <c:pt idx="13">
                  <c:v>1956735</c:v>
                </c:pt>
                <c:pt idx="14">
                  <c:v>1146586</c:v>
                </c:pt>
                <c:pt idx="15">
                  <c:v>65729</c:v>
                </c:pt>
              </c:numCache>
            </c:numRef>
          </c:val>
          <c:smooth val="0"/>
          <c:extLst>
            <c:ext xmlns:c16="http://schemas.microsoft.com/office/drawing/2014/chart" uri="{C3380CC4-5D6E-409C-BE32-E72D297353CC}">
              <c16:uniqueId val="{00000002-1B59-4051-81F7-99A04727B269}"/>
            </c:ext>
          </c:extLst>
        </c:ser>
        <c:dLbls>
          <c:showLegendKey val="0"/>
          <c:showVal val="0"/>
          <c:showCatName val="0"/>
          <c:showSerName val="0"/>
          <c:showPercent val="0"/>
          <c:showBubbleSize val="0"/>
        </c:dLbls>
        <c:marker val="1"/>
        <c:smooth val="0"/>
        <c:axId val="356894144"/>
        <c:axId val="356890784"/>
      </c:lineChart>
      <c:catAx>
        <c:axId val="3568941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356890784"/>
        <c:crosses val="autoZero"/>
        <c:auto val="1"/>
        <c:lblAlgn val="ctr"/>
        <c:lblOffset val="100"/>
        <c:noMultiLvlLbl val="0"/>
      </c:catAx>
      <c:valAx>
        <c:axId val="35689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356894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sv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495300" y="438226"/>
            <a:ext cx="14973300" cy="1581074"/>
          </a:xfrm>
          <a:prstGeom prst="rect">
            <a:avLst/>
          </a:prstGeom>
        </p:spPr>
        <p:txBody>
          <a:bodyPr lIns="0" tIns="0" rIns="0" bIns="0" rtlCol="0" anchor="t">
            <a:spAutoFit/>
          </a:bodyPr>
          <a:lstStyle/>
          <a:p>
            <a:pPr algn="l">
              <a:lnSpc>
                <a:spcPts val="5759"/>
              </a:lnSpc>
            </a:pPr>
            <a:r>
              <a:rPr lang="en-US" sz="4800" dirty="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endParaRPr lang="en-US" sz="4800" dirty="0">
              <a:solidFill>
                <a:srgbClr val="0F0F0F"/>
              </a:solidFill>
              <a:latin typeface="Times New Roman Bold"/>
              <a:ea typeface="Times New Roman Bold"/>
              <a:cs typeface="Times New Roman Bold"/>
              <a:sym typeface="Times New Roman Bold"/>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30" name="TextBox 30"/>
          <p:cNvSpPr txBox="1"/>
          <p:nvPr/>
        </p:nvSpPr>
        <p:spPr>
          <a:xfrm>
            <a:off x="1764364" y="4296161"/>
            <a:ext cx="15265763" cy="2757165"/>
          </a:xfrm>
          <a:prstGeom prst="rect">
            <a:avLst/>
          </a:prstGeom>
        </p:spPr>
        <p:txBody>
          <a:bodyPr wrap="square" lIns="0" tIns="0" rIns="0" bIns="0" rtlCol="0" anchor="t">
            <a:spAutoFit/>
          </a:bodyPr>
          <a:lstStyle/>
          <a:p>
            <a:pPr algn="l">
              <a:lnSpc>
                <a:spcPts val="4320"/>
              </a:lnSpc>
            </a:pPr>
            <a:r>
              <a:rPr lang="en-US" sz="3600" spc="33" dirty="0">
                <a:solidFill>
                  <a:srgbClr val="000000"/>
                </a:solidFill>
                <a:latin typeface="TT Rounds Condensed"/>
                <a:ea typeface="TT Rounds Condensed"/>
                <a:cs typeface="TT Rounds Condensed"/>
                <a:sym typeface="TT Rounds Condensed"/>
              </a:rPr>
              <a:t>STUDENT NAME: S .Sudha</a:t>
            </a:r>
          </a:p>
          <a:p>
            <a:pPr algn="l">
              <a:lnSpc>
                <a:spcPts val="4320"/>
              </a:lnSpc>
            </a:pPr>
            <a:r>
              <a:rPr lang="en-US" sz="3600" spc="33" dirty="0">
                <a:solidFill>
                  <a:srgbClr val="000000"/>
                </a:solidFill>
                <a:latin typeface="TT Rounds Condensed"/>
                <a:ea typeface="TT Rounds Condensed"/>
                <a:cs typeface="TT Rounds Condensed"/>
                <a:sym typeface="TT Rounds Condensed"/>
              </a:rPr>
              <a:t>REGISTER</a:t>
            </a:r>
            <a:r>
              <a:rPr lang="en-GB" sz="3600" spc="33" dirty="0">
                <a:solidFill>
                  <a:srgbClr val="000000"/>
                </a:solidFill>
                <a:latin typeface="TT Rounds Condensed"/>
                <a:ea typeface="TT Rounds Condensed"/>
                <a:cs typeface="TT Rounds Condensed"/>
                <a:sym typeface="TT Rounds Condensed"/>
              </a:rPr>
              <a:t> </a:t>
            </a:r>
            <a:r>
              <a:rPr lang="en-US" sz="3600" spc="33" dirty="0">
                <a:solidFill>
                  <a:srgbClr val="000000"/>
                </a:solidFill>
                <a:latin typeface="TT Rounds Condensed"/>
                <a:ea typeface="TT Rounds Condensed"/>
                <a:cs typeface="TT Rounds Condensed"/>
                <a:sym typeface="TT Rounds Condensed"/>
              </a:rPr>
              <a:t>NO:</a:t>
            </a:r>
            <a:r>
              <a:rPr lang="en-GB" sz="3600" spc="33" dirty="0">
                <a:solidFill>
                  <a:srgbClr val="000000"/>
                </a:solidFill>
                <a:latin typeface="TT Rounds Condensed"/>
                <a:ea typeface="TT Rounds Condensed"/>
                <a:cs typeface="TT Rounds Condensed"/>
                <a:sym typeface="TT Rounds Condensed"/>
              </a:rPr>
              <a:t>122200937, A8D2AED129059AB8E52485AEFA12C359</a:t>
            </a:r>
            <a:endParaRPr lang="en-US" sz="3600" spc="33" dirty="0">
              <a:solidFill>
                <a:srgbClr val="000000"/>
              </a:solidFill>
              <a:latin typeface="TT Rounds Condensed"/>
              <a:ea typeface="TT Rounds Condensed"/>
              <a:cs typeface="TT Rounds Condensed"/>
              <a:sym typeface="TT Rounds Condensed"/>
            </a:endParaRPr>
          </a:p>
          <a:p>
            <a:pPr algn="l">
              <a:lnSpc>
                <a:spcPts val="4320"/>
              </a:lnSpc>
            </a:pPr>
            <a:r>
              <a:rPr lang="en-US" sz="3600" spc="33" dirty="0">
                <a:solidFill>
                  <a:srgbClr val="000000"/>
                </a:solidFill>
                <a:latin typeface="TT Rounds Condensed"/>
                <a:ea typeface="TT Rounds Condensed"/>
                <a:cs typeface="TT Rounds Condensed"/>
                <a:sym typeface="TT Rounds Condensed"/>
              </a:rPr>
              <a:t>DEPARTMENT:</a:t>
            </a:r>
            <a:r>
              <a:rPr lang="en-GB" sz="3600" spc="33" dirty="0">
                <a:solidFill>
                  <a:srgbClr val="000000"/>
                </a:solidFill>
                <a:latin typeface="TT Rounds Condensed"/>
                <a:ea typeface="TT Rounds Condensed"/>
                <a:cs typeface="TT Rounds Condensed"/>
                <a:sym typeface="TT Rounds Condensed"/>
              </a:rPr>
              <a:t> Bachelor of Commerce (</a:t>
            </a:r>
            <a:r>
              <a:rPr lang="en-US" sz="3600" spc="33" dirty="0">
                <a:solidFill>
                  <a:srgbClr val="000000"/>
                </a:solidFill>
                <a:latin typeface="TT Rounds Condensed"/>
                <a:ea typeface="TT Rounds Condensed"/>
                <a:cs typeface="TT Rounds Condensed"/>
                <a:sym typeface="TT Rounds Condensed"/>
              </a:rPr>
              <a:t>corporate secretary ship</a:t>
            </a:r>
            <a:r>
              <a:rPr lang="en-GB" sz="3600" spc="33" dirty="0">
                <a:solidFill>
                  <a:srgbClr val="000000"/>
                </a:solidFill>
                <a:latin typeface="TT Rounds Condensed"/>
                <a:ea typeface="TT Rounds Condensed"/>
                <a:cs typeface="TT Rounds Condensed"/>
                <a:sym typeface="TT Rounds Condensed"/>
              </a:rPr>
              <a:t>)</a:t>
            </a:r>
            <a:endParaRPr lang="en-US" sz="3600" spc="33" dirty="0">
              <a:solidFill>
                <a:srgbClr val="000000"/>
              </a:solidFill>
              <a:latin typeface="TT Rounds Condensed"/>
              <a:ea typeface="TT Rounds Condensed"/>
              <a:cs typeface="TT Rounds Condensed"/>
              <a:sym typeface="TT Rounds Condensed"/>
            </a:endParaRPr>
          </a:p>
          <a:p>
            <a:pPr algn="l">
              <a:lnSpc>
                <a:spcPts val="4320"/>
              </a:lnSpc>
            </a:pPr>
            <a:r>
              <a:rPr lang="en-US" sz="3600" spc="33" dirty="0">
                <a:solidFill>
                  <a:srgbClr val="000000"/>
                </a:solidFill>
                <a:latin typeface="TT Rounds Condensed"/>
                <a:ea typeface="TT Rounds Condensed"/>
                <a:cs typeface="TT Rounds Condensed"/>
                <a:sym typeface="TT Rounds Condensed"/>
              </a:rPr>
              <a:t>COLLEGE:K.C.S Kasi Nadar College Of Arts &amp; Science </a:t>
            </a:r>
          </a:p>
          <a:p>
            <a:pPr algn="l">
              <a:lnSpc>
                <a:spcPts val="4320"/>
              </a:lnSpc>
            </a:pPr>
            <a:r>
              <a:rPr lang="en-US" sz="3600" spc="33" dirty="0">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572451"/>
            <a:ext cx="3655695" cy="1143000"/>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id="30" name="TextBox 30"/>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graphicFrame>
        <p:nvGraphicFramePr>
          <p:cNvPr id="31" name="Chart 30">
            <a:extLst>
              <a:ext uri="{FF2B5EF4-FFF2-40B4-BE49-F238E27FC236}">
                <a16:creationId xmlns:a16="http://schemas.microsoft.com/office/drawing/2014/main" id="{8E6B8308-5BE0-056F-22B4-892B25B2228A}"/>
              </a:ext>
            </a:extLst>
          </p:cNvPr>
          <p:cNvGraphicFramePr>
            <a:graphicFrameLocks/>
          </p:cNvGraphicFramePr>
          <p:nvPr>
            <p:extLst>
              <p:ext uri="{D42A27DB-BD31-4B8C-83A1-F6EECF244321}">
                <p14:modId xmlns:p14="http://schemas.microsoft.com/office/powerpoint/2010/main" val="836925593"/>
              </p:ext>
            </p:extLst>
          </p:nvPr>
        </p:nvGraphicFramePr>
        <p:xfrm>
          <a:off x="8799044" y="2301464"/>
          <a:ext cx="7222861" cy="45708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Table 31">
            <a:extLst>
              <a:ext uri="{FF2B5EF4-FFF2-40B4-BE49-F238E27FC236}">
                <a16:creationId xmlns:a16="http://schemas.microsoft.com/office/drawing/2014/main" id="{4F35B525-B695-1F63-08D6-36E63A8BDE29}"/>
              </a:ext>
            </a:extLst>
          </p:cNvPr>
          <p:cNvGraphicFramePr>
            <a:graphicFrameLocks noGrp="1"/>
          </p:cNvGraphicFramePr>
          <p:nvPr>
            <p:extLst>
              <p:ext uri="{D42A27DB-BD31-4B8C-83A1-F6EECF244321}">
                <p14:modId xmlns:p14="http://schemas.microsoft.com/office/powerpoint/2010/main" val="2091196797"/>
              </p:ext>
            </p:extLst>
          </p:nvPr>
        </p:nvGraphicFramePr>
        <p:xfrm>
          <a:off x="581900" y="1960572"/>
          <a:ext cx="6885700" cy="7984461"/>
        </p:xfrm>
        <a:graphic>
          <a:graphicData uri="http://schemas.openxmlformats.org/drawingml/2006/table">
            <a:tbl>
              <a:tblPr>
                <a:tableStyleId>{5C22544A-7EE6-4342-B048-85BDC9FD1C3A}</a:tableStyleId>
              </a:tblPr>
              <a:tblGrid>
                <a:gridCol w="3057136">
                  <a:extLst>
                    <a:ext uri="{9D8B030D-6E8A-4147-A177-3AD203B41FA5}">
                      <a16:colId xmlns:a16="http://schemas.microsoft.com/office/drawing/2014/main" val="1923670786"/>
                    </a:ext>
                  </a:extLst>
                </a:gridCol>
                <a:gridCol w="1828568">
                  <a:extLst>
                    <a:ext uri="{9D8B030D-6E8A-4147-A177-3AD203B41FA5}">
                      <a16:colId xmlns:a16="http://schemas.microsoft.com/office/drawing/2014/main" val="4077233758"/>
                    </a:ext>
                  </a:extLst>
                </a:gridCol>
                <a:gridCol w="614285">
                  <a:extLst>
                    <a:ext uri="{9D8B030D-6E8A-4147-A177-3AD203B41FA5}">
                      <a16:colId xmlns:a16="http://schemas.microsoft.com/office/drawing/2014/main" val="77721833"/>
                    </a:ext>
                  </a:extLst>
                </a:gridCol>
                <a:gridCol w="542856">
                  <a:extLst>
                    <a:ext uri="{9D8B030D-6E8A-4147-A177-3AD203B41FA5}">
                      <a16:colId xmlns:a16="http://schemas.microsoft.com/office/drawing/2014/main" val="2166622995"/>
                    </a:ext>
                  </a:extLst>
                </a:gridCol>
                <a:gridCol w="842855">
                  <a:extLst>
                    <a:ext uri="{9D8B030D-6E8A-4147-A177-3AD203B41FA5}">
                      <a16:colId xmlns:a16="http://schemas.microsoft.com/office/drawing/2014/main" val="1606163014"/>
                    </a:ext>
                  </a:extLst>
                </a:gridCol>
              </a:tblGrid>
              <a:tr h="260350">
                <a:tc>
                  <a:txBody>
                    <a:bodyPr/>
                    <a:lstStyle/>
                    <a:p>
                      <a:pPr algn="l" fontAlgn="b"/>
                      <a:r>
                        <a:rPr lang="en-IN" sz="1400" u="none" strike="noStrike">
                          <a:effectLst/>
                          <a:highlight>
                            <a:srgbClr val="DDEBF7"/>
                          </a:highlight>
                        </a:rPr>
                        <a:t>Gender</a:t>
                      </a:r>
                      <a:endParaRPr lang="en-IN" sz="1400" b="0" i="0" u="none" strike="noStrike">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l" fontAlgn="b"/>
                      <a:r>
                        <a:rPr lang="en-IN" sz="1400" u="none" strike="noStrike">
                          <a:effectLst/>
                          <a:highlight>
                            <a:srgbClr val="DDEBF7"/>
                          </a:highlight>
                        </a:rPr>
                        <a:t>(All)</a:t>
                      </a:r>
                      <a:endParaRPr lang="en-IN" sz="1400" b="0" i="0" u="none" strike="noStrike">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3078954502"/>
                  </a:ext>
                </a:extLst>
              </a:tr>
              <a:tr h="260350">
                <a:tc>
                  <a:txBody>
                    <a:bodyPr/>
                    <a:lstStyle/>
                    <a:p>
                      <a:pPr algn="l" fontAlgn="b"/>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1649474995"/>
                  </a:ext>
                </a:extLst>
              </a:tr>
              <a:tr h="260350">
                <a:tc>
                  <a:txBody>
                    <a:bodyPr/>
                    <a:lstStyle/>
                    <a:p>
                      <a:pPr algn="l" fontAlgn="b"/>
                      <a:r>
                        <a:rPr lang="en-US" sz="1400" u="none" strike="noStrike">
                          <a:effectLst/>
                          <a:highlight>
                            <a:srgbClr val="DDEBF7"/>
                          </a:highlight>
                        </a:rPr>
                        <a:t>EMPLOYEE SALARY BASED ON JOB POSITION</a:t>
                      </a:r>
                      <a:endParaRPr lang="en-US" sz="1400" b="1" i="0" u="none" strike="noStrike">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l" fontAlgn="b"/>
                      <a:r>
                        <a:rPr lang="en-IN" sz="1400" u="none" strike="noStrike" dirty="0">
                          <a:effectLst/>
                          <a:highlight>
                            <a:srgbClr val="DDEBF7"/>
                          </a:highlight>
                        </a:rPr>
                        <a:t>Employee Salary Status</a:t>
                      </a:r>
                      <a:endParaRPr lang="en-IN" sz="1400" b="1" i="0" u="none" strike="noStrike" dirty="0">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l" fontAlgn="b"/>
                      <a:r>
                        <a:rPr lang="en-IN" sz="1400" u="none" strike="noStrike">
                          <a:effectLst/>
                          <a:highlight>
                            <a:srgbClr val="DDEBF7"/>
                          </a:highlight>
                        </a:rPr>
                        <a:t> </a:t>
                      </a:r>
                      <a:endParaRPr lang="en-IN" sz="1400" b="1" i="0" u="none" strike="noStrike">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l" fontAlgn="b"/>
                      <a:r>
                        <a:rPr lang="en-IN" sz="1400" u="none" strike="noStrike">
                          <a:effectLst/>
                          <a:highlight>
                            <a:srgbClr val="DDEBF7"/>
                          </a:highlight>
                        </a:rPr>
                        <a:t> </a:t>
                      </a:r>
                      <a:endParaRPr lang="en-IN" sz="1400" b="1" i="0" u="none" strike="noStrike">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l" fontAlgn="b"/>
                      <a:r>
                        <a:rPr lang="en-IN" sz="1400" u="none" strike="noStrike">
                          <a:effectLst/>
                          <a:highlight>
                            <a:srgbClr val="DDEBF7"/>
                          </a:highlight>
                        </a:rPr>
                        <a:t> </a:t>
                      </a:r>
                      <a:endParaRPr lang="en-IN" sz="1400" b="1" i="0" u="none" strike="noStrike">
                        <a:solidFill>
                          <a:srgbClr val="000000"/>
                        </a:solidFill>
                        <a:effectLst/>
                        <a:highlight>
                          <a:srgbClr val="DDEBF7"/>
                        </a:highlight>
                        <a:latin typeface="Calibri" panose="020F0502020204030204" pitchFamily="34" charset="0"/>
                      </a:endParaRPr>
                    </a:p>
                  </a:txBody>
                  <a:tcPr marL="7253" marR="7253" marT="7253" marB="0" anchor="b"/>
                </a:tc>
                <a:extLst>
                  <a:ext uri="{0D108BD9-81ED-4DB2-BD59-A6C34878D82A}">
                    <a16:rowId xmlns:a16="http://schemas.microsoft.com/office/drawing/2014/main" val="2577483743"/>
                  </a:ext>
                </a:extLst>
              </a:tr>
              <a:tr h="260350">
                <a:tc>
                  <a:txBody>
                    <a:bodyPr/>
                    <a:lstStyle/>
                    <a:p>
                      <a:pPr algn="l" fontAlgn="b"/>
                      <a:r>
                        <a:rPr lang="en-IN" sz="1400" u="none" strike="noStrike">
                          <a:effectLst/>
                          <a:highlight>
                            <a:srgbClr val="DDEBF7"/>
                          </a:highlight>
                        </a:rPr>
                        <a:t>Employee Position</a:t>
                      </a:r>
                      <a:endParaRPr lang="en-IN" sz="1400" b="1" i="0" u="none" strike="noStrike">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l" fontAlgn="b"/>
                      <a:r>
                        <a:rPr lang="en-IN" sz="1400" u="none" strike="noStrike">
                          <a:effectLst/>
                          <a:highlight>
                            <a:srgbClr val="DDEBF7"/>
                          </a:highlight>
                        </a:rPr>
                        <a:t>HIGH</a:t>
                      </a:r>
                      <a:endParaRPr lang="en-IN" sz="1400" b="1" i="0" u="none" strike="noStrike">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l" fontAlgn="b"/>
                      <a:r>
                        <a:rPr lang="en-IN" sz="1400" u="none" strike="noStrike">
                          <a:effectLst/>
                          <a:highlight>
                            <a:srgbClr val="DDEBF7"/>
                          </a:highlight>
                        </a:rPr>
                        <a:t>LOW</a:t>
                      </a:r>
                      <a:endParaRPr lang="en-IN" sz="1400" b="1" i="0" u="none" strike="noStrike">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l" fontAlgn="b"/>
                      <a:r>
                        <a:rPr lang="en-IN" sz="1400" u="none" strike="noStrike">
                          <a:effectLst/>
                          <a:highlight>
                            <a:srgbClr val="DDEBF7"/>
                          </a:highlight>
                        </a:rPr>
                        <a:t>MED</a:t>
                      </a:r>
                      <a:endParaRPr lang="en-IN" sz="1400" b="1" i="0" u="none" strike="noStrike">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l" fontAlgn="b"/>
                      <a:r>
                        <a:rPr lang="en-IN" sz="1400" u="none" strike="noStrike">
                          <a:effectLst/>
                          <a:highlight>
                            <a:srgbClr val="DDEBF7"/>
                          </a:highlight>
                        </a:rPr>
                        <a:t>Grand Total</a:t>
                      </a:r>
                      <a:endParaRPr lang="en-IN" sz="1400" b="1" i="0" u="none" strike="noStrike">
                        <a:solidFill>
                          <a:srgbClr val="000000"/>
                        </a:solidFill>
                        <a:effectLst/>
                        <a:highlight>
                          <a:srgbClr val="DDEBF7"/>
                        </a:highlight>
                        <a:latin typeface="Calibri" panose="020F0502020204030204" pitchFamily="34" charset="0"/>
                      </a:endParaRPr>
                    </a:p>
                  </a:txBody>
                  <a:tcPr marL="7253" marR="7253" marT="7253" marB="0" anchor="b"/>
                </a:tc>
                <a:extLst>
                  <a:ext uri="{0D108BD9-81ED-4DB2-BD59-A6C34878D82A}">
                    <a16:rowId xmlns:a16="http://schemas.microsoft.com/office/drawing/2014/main" val="1519907645"/>
                  </a:ext>
                </a:extLst>
              </a:tr>
              <a:tr h="260350">
                <a:tc>
                  <a:txBody>
                    <a:bodyPr/>
                    <a:lstStyle/>
                    <a:p>
                      <a:pPr algn="l" fontAlgn="b"/>
                      <a:r>
                        <a:rPr lang="en-IN" sz="1400" u="none" strike="noStrike">
                          <a:effectLst/>
                        </a:rPr>
                        <a:t>Accountant I</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63000</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63000</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3742150747"/>
                  </a:ext>
                </a:extLst>
              </a:tr>
              <a:tr h="260350">
                <a:tc>
                  <a:txBody>
                    <a:bodyPr/>
                    <a:lstStyle/>
                    <a:p>
                      <a:pPr algn="l" fontAlgn="b"/>
                      <a:r>
                        <a:rPr lang="en-IN" sz="1400" u="none" strike="noStrike">
                          <a:effectLst/>
                        </a:rPr>
                        <a:t>Area Sales Manager</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738104</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738104</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1010874588"/>
                  </a:ext>
                </a:extLst>
              </a:tr>
              <a:tr h="260350">
                <a:tc>
                  <a:txBody>
                    <a:bodyPr/>
                    <a:lstStyle/>
                    <a:p>
                      <a:pPr algn="l" fontAlgn="b"/>
                      <a:r>
                        <a:rPr lang="en-IN" sz="1400" u="none" strike="noStrike">
                          <a:effectLst/>
                        </a:rPr>
                        <a:t>BI Developer</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195840</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195840</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2420040962"/>
                  </a:ext>
                </a:extLst>
              </a:tr>
              <a:tr h="260350">
                <a:tc>
                  <a:txBody>
                    <a:bodyPr/>
                    <a:lstStyle/>
                    <a:p>
                      <a:pPr algn="l" fontAlgn="b"/>
                      <a:r>
                        <a:rPr lang="en-IN" sz="1400" u="none" strike="noStrike">
                          <a:effectLst/>
                        </a:rPr>
                        <a:t>BI Director</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110929</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110929</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3447106228"/>
                  </a:ext>
                </a:extLst>
              </a:tr>
              <a:tr h="260350">
                <a:tc>
                  <a:txBody>
                    <a:bodyPr/>
                    <a:lstStyle/>
                    <a:p>
                      <a:pPr algn="l" fontAlgn="b"/>
                      <a:r>
                        <a:rPr lang="en-IN" sz="1400" u="none" strike="noStrike">
                          <a:effectLst/>
                        </a:rPr>
                        <a:t>Data Analyst</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175880</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175880</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1535386386"/>
                  </a:ext>
                </a:extLst>
              </a:tr>
              <a:tr h="260350">
                <a:tc>
                  <a:txBody>
                    <a:bodyPr/>
                    <a:lstStyle/>
                    <a:p>
                      <a:pPr algn="l" fontAlgn="b"/>
                      <a:r>
                        <a:rPr lang="en-IN" sz="1400" u="none" strike="noStrike" dirty="0">
                          <a:effectLst/>
                        </a:rPr>
                        <a:t>Database Administrator</a:t>
                      </a:r>
                      <a:endParaRPr lang="en-IN" sz="1400" b="0" i="0" u="none" strike="noStrike" dirty="0">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224800</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224800</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1760624309"/>
                  </a:ext>
                </a:extLst>
              </a:tr>
              <a:tr h="260350">
                <a:tc>
                  <a:txBody>
                    <a:bodyPr/>
                    <a:lstStyle/>
                    <a:p>
                      <a:pPr algn="l" fontAlgn="b"/>
                      <a:r>
                        <a:rPr lang="en-IN" sz="1400" u="none" strike="noStrike">
                          <a:effectLst/>
                        </a:rPr>
                        <a:t>Director of Operations</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170500</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170500</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802452662"/>
                  </a:ext>
                </a:extLst>
              </a:tr>
              <a:tr h="260350">
                <a:tc>
                  <a:txBody>
                    <a:bodyPr/>
                    <a:lstStyle/>
                    <a:p>
                      <a:pPr algn="l" fontAlgn="b"/>
                      <a:r>
                        <a:rPr lang="en-IN" sz="1400" u="none" strike="noStrike">
                          <a:effectLst/>
                        </a:rPr>
                        <a:t>Enterprise Architect</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103613</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103613</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531549446"/>
                  </a:ext>
                </a:extLst>
              </a:tr>
              <a:tr h="260350">
                <a:tc>
                  <a:txBody>
                    <a:bodyPr/>
                    <a:lstStyle/>
                    <a:p>
                      <a:pPr algn="l" fontAlgn="b"/>
                      <a:r>
                        <a:rPr lang="en-IN" sz="1400" u="none" strike="noStrike">
                          <a:effectLst/>
                        </a:rPr>
                        <a:t>IT Director</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178000</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178000</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3166705818"/>
                  </a:ext>
                </a:extLst>
              </a:tr>
              <a:tr h="260350">
                <a:tc>
                  <a:txBody>
                    <a:bodyPr/>
                    <a:lstStyle/>
                    <a:p>
                      <a:pPr algn="l" fontAlgn="b"/>
                      <a:r>
                        <a:rPr lang="en-IN" sz="1400" u="none" strike="noStrike">
                          <a:effectLst/>
                        </a:rPr>
                        <a:t>IT Manager - Support</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138888</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138888</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995938488"/>
                  </a:ext>
                </a:extLst>
              </a:tr>
              <a:tr h="260350">
                <a:tc>
                  <a:txBody>
                    <a:bodyPr/>
                    <a:lstStyle/>
                    <a:p>
                      <a:pPr algn="l" fontAlgn="b"/>
                      <a:r>
                        <a:rPr lang="en-IN" sz="1400" u="none" strike="noStrike">
                          <a:effectLst/>
                        </a:rPr>
                        <a:t>IT Support</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391105</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391105</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1588920291"/>
                  </a:ext>
                </a:extLst>
              </a:tr>
              <a:tr h="260350">
                <a:tc>
                  <a:txBody>
                    <a:bodyPr/>
                    <a:lstStyle/>
                    <a:p>
                      <a:pPr algn="l" fontAlgn="b"/>
                      <a:r>
                        <a:rPr lang="en-IN" sz="1400" u="none" strike="noStrike">
                          <a:effectLst/>
                        </a:rPr>
                        <a:t>Network Engineer</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53366</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53366</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3066071672"/>
                  </a:ext>
                </a:extLst>
              </a:tr>
              <a:tr h="260350">
                <a:tc>
                  <a:txBody>
                    <a:bodyPr/>
                    <a:lstStyle/>
                    <a:p>
                      <a:pPr algn="l" fontAlgn="b"/>
                      <a:r>
                        <a:rPr lang="en-IN" sz="1400" u="none" strike="noStrike">
                          <a:effectLst/>
                        </a:rPr>
                        <a:t>Production Manager</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277960</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75188</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353148</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2642654292"/>
                  </a:ext>
                </a:extLst>
              </a:tr>
              <a:tr h="260350">
                <a:tc>
                  <a:txBody>
                    <a:bodyPr/>
                    <a:lstStyle/>
                    <a:p>
                      <a:pPr algn="l" fontAlgn="b"/>
                      <a:r>
                        <a:rPr lang="en-IN" sz="1400" u="none" strike="noStrike">
                          <a:effectLst/>
                        </a:rPr>
                        <a:t>Production Technician I</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1956735</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1956735</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1714315979"/>
                  </a:ext>
                </a:extLst>
              </a:tr>
              <a:tr h="260350">
                <a:tc>
                  <a:txBody>
                    <a:bodyPr/>
                    <a:lstStyle/>
                    <a:p>
                      <a:pPr algn="l" fontAlgn="b"/>
                      <a:r>
                        <a:rPr lang="en-IN" sz="1400" u="none" strike="noStrike">
                          <a:effectLst/>
                        </a:rPr>
                        <a:t>Production Technician II</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1146586</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1146586</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1649372469"/>
                  </a:ext>
                </a:extLst>
              </a:tr>
              <a:tr h="260350">
                <a:tc>
                  <a:txBody>
                    <a:bodyPr/>
                    <a:lstStyle/>
                    <a:p>
                      <a:pPr algn="l" fontAlgn="b"/>
                      <a:r>
                        <a:rPr lang="en-IN" sz="1400" u="none" strike="noStrike">
                          <a:effectLst/>
                        </a:rPr>
                        <a:t>Sales Manager</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65729</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65729</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1836452186"/>
                  </a:ext>
                </a:extLst>
              </a:tr>
              <a:tr h="260350">
                <a:tc>
                  <a:txBody>
                    <a:bodyPr/>
                    <a:lstStyle/>
                    <a:p>
                      <a:pPr algn="l" fontAlgn="b"/>
                      <a:r>
                        <a:rPr lang="en-IN" sz="1400" u="none" strike="noStrike">
                          <a:effectLst/>
                        </a:rPr>
                        <a:t>Software Engineer</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296139</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93396</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389535</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1680448174"/>
                  </a:ext>
                </a:extLst>
              </a:tr>
              <a:tr h="260350">
                <a:tc>
                  <a:txBody>
                    <a:bodyPr/>
                    <a:lstStyle/>
                    <a:p>
                      <a:pPr algn="l" fontAlgn="b"/>
                      <a:r>
                        <a:rPr lang="en-IN" sz="1400" u="none" strike="noStrike">
                          <a:effectLst/>
                        </a:rPr>
                        <a:t>Software Engineering Manager</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77692</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77692</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2545375362"/>
                  </a:ext>
                </a:extLst>
              </a:tr>
              <a:tr h="260350">
                <a:tc>
                  <a:txBody>
                    <a:bodyPr/>
                    <a:lstStyle/>
                    <a:p>
                      <a:pPr algn="l" fontAlgn="b"/>
                      <a:r>
                        <a:rPr lang="en-IN" sz="1400" u="none" strike="noStrike">
                          <a:effectLst/>
                        </a:rPr>
                        <a:t>Sr. Accountant</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205718</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205718</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1986610187"/>
                  </a:ext>
                </a:extLst>
              </a:tr>
              <a:tr h="260350">
                <a:tc>
                  <a:txBody>
                    <a:bodyPr/>
                    <a:lstStyle/>
                    <a:p>
                      <a:pPr algn="l" fontAlgn="b"/>
                      <a:r>
                        <a:rPr lang="en-IN" sz="1400" u="none" strike="noStrike">
                          <a:effectLst/>
                        </a:rPr>
                        <a:t>Sr. DBA</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204468</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204468</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887646678"/>
                  </a:ext>
                </a:extLst>
              </a:tr>
              <a:tr h="260350">
                <a:tc>
                  <a:txBody>
                    <a:bodyPr/>
                    <a:lstStyle/>
                    <a:p>
                      <a:pPr algn="l" fontAlgn="b"/>
                      <a:r>
                        <a:rPr lang="en-IN" sz="1400" u="none" strike="noStrike">
                          <a:effectLst/>
                        </a:rPr>
                        <a:t>Sr. Network Engineer</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l" fontAlgn="b"/>
                      <a:r>
                        <a:rPr lang="en-IN" sz="1400" u="none" strike="noStrike">
                          <a:effectLst/>
                        </a:rPr>
                        <a:t> </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177357</a:t>
                      </a:r>
                      <a:endParaRPr lang="en-IN" sz="1400" b="0" i="0" u="none" strike="noStrike">
                        <a:solidFill>
                          <a:srgbClr val="000000"/>
                        </a:solidFill>
                        <a:effectLst/>
                        <a:latin typeface="Calibri" panose="020F0502020204030204" pitchFamily="34" charset="0"/>
                      </a:endParaRPr>
                    </a:p>
                  </a:txBody>
                  <a:tcPr marL="7253" marR="7253" marT="7253" marB="0" anchor="b"/>
                </a:tc>
                <a:tc>
                  <a:txBody>
                    <a:bodyPr/>
                    <a:lstStyle/>
                    <a:p>
                      <a:pPr algn="r" fontAlgn="b"/>
                      <a:r>
                        <a:rPr lang="en-IN" sz="1400" u="none" strike="noStrike">
                          <a:effectLst/>
                        </a:rPr>
                        <a:t>177357</a:t>
                      </a:r>
                      <a:endParaRPr lang="en-IN" sz="1400" b="0" i="0" u="none" strike="noStrike">
                        <a:solidFill>
                          <a:srgbClr val="000000"/>
                        </a:solidFill>
                        <a:effectLst/>
                        <a:latin typeface="Calibri" panose="020F0502020204030204" pitchFamily="34" charset="0"/>
                      </a:endParaRPr>
                    </a:p>
                  </a:txBody>
                  <a:tcPr marL="7253" marR="7253" marT="7253" marB="0" anchor="b"/>
                </a:tc>
                <a:extLst>
                  <a:ext uri="{0D108BD9-81ED-4DB2-BD59-A6C34878D82A}">
                    <a16:rowId xmlns:a16="http://schemas.microsoft.com/office/drawing/2014/main" val="1302005193"/>
                  </a:ext>
                </a:extLst>
              </a:tr>
              <a:tr h="260350">
                <a:tc>
                  <a:txBody>
                    <a:bodyPr/>
                    <a:lstStyle/>
                    <a:p>
                      <a:pPr algn="l" fontAlgn="b"/>
                      <a:r>
                        <a:rPr lang="en-IN" sz="1400" u="none" strike="noStrike">
                          <a:effectLst/>
                          <a:highlight>
                            <a:srgbClr val="DDEBF7"/>
                          </a:highlight>
                        </a:rPr>
                        <a:t>Grand Total</a:t>
                      </a:r>
                      <a:endParaRPr lang="en-IN" sz="1400" b="1" i="0" u="none" strike="noStrike">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r" fontAlgn="b"/>
                      <a:r>
                        <a:rPr lang="en-IN" sz="1400" u="none" strike="noStrike">
                          <a:effectLst/>
                          <a:highlight>
                            <a:srgbClr val="DDEBF7"/>
                          </a:highlight>
                        </a:rPr>
                        <a:t>1828895</a:t>
                      </a:r>
                      <a:endParaRPr lang="en-IN" sz="1400" b="1" i="0" u="none" strike="noStrike">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r" fontAlgn="b"/>
                      <a:r>
                        <a:rPr lang="en-IN" sz="1400" u="none" strike="noStrike">
                          <a:effectLst/>
                          <a:highlight>
                            <a:srgbClr val="DDEBF7"/>
                          </a:highlight>
                        </a:rPr>
                        <a:t>4692585</a:t>
                      </a:r>
                      <a:endParaRPr lang="en-IN" sz="1400" b="1" i="0" u="none" strike="noStrike">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r" fontAlgn="b"/>
                      <a:r>
                        <a:rPr lang="en-IN" sz="1400" u="none" strike="noStrike">
                          <a:effectLst/>
                          <a:highlight>
                            <a:srgbClr val="DDEBF7"/>
                          </a:highlight>
                        </a:rPr>
                        <a:t>599513</a:t>
                      </a:r>
                      <a:endParaRPr lang="en-IN" sz="1400" b="1" i="0" u="none" strike="noStrike">
                        <a:solidFill>
                          <a:srgbClr val="000000"/>
                        </a:solidFill>
                        <a:effectLst/>
                        <a:highlight>
                          <a:srgbClr val="DDEBF7"/>
                        </a:highlight>
                        <a:latin typeface="Calibri" panose="020F0502020204030204" pitchFamily="34" charset="0"/>
                      </a:endParaRPr>
                    </a:p>
                  </a:txBody>
                  <a:tcPr marL="7253" marR="7253" marT="7253" marB="0" anchor="b"/>
                </a:tc>
                <a:tc>
                  <a:txBody>
                    <a:bodyPr/>
                    <a:lstStyle/>
                    <a:p>
                      <a:pPr algn="r" fontAlgn="b"/>
                      <a:r>
                        <a:rPr lang="en-IN" sz="1400" u="none" strike="noStrike" dirty="0">
                          <a:effectLst/>
                          <a:highlight>
                            <a:srgbClr val="DDEBF7"/>
                          </a:highlight>
                        </a:rPr>
                        <a:t>7120993</a:t>
                      </a:r>
                      <a:endParaRPr lang="en-IN" sz="1400" b="1" i="0" u="none" strike="noStrike" dirty="0">
                        <a:solidFill>
                          <a:srgbClr val="000000"/>
                        </a:solidFill>
                        <a:effectLst/>
                        <a:highlight>
                          <a:srgbClr val="DDEBF7"/>
                        </a:highlight>
                        <a:latin typeface="Calibri" panose="020F0502020204030204" pitchFamily="34" charset="0"/>
                      </a:endParaRPr>
                    </a:p>
                  </a:txBody>
                  <a:tcPr marL="7253" marR="7253" marT="7253" marB="0" anchor="b"/>
                </a:tc>
                <a:extLst>
                  <a:ext uri="{0D108BD9-81ED-4DB2-BD59-A6C34878D82A}">
                    <a16:rowId xmlns:a16="http://schemas.microsoft.com/office/drawing/2014/main" val="32308562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8016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id="24" name="TextBox 23">
            <a:extLst>
              <a:ext uri="{FF2B5EF4-FFF2-40B4-BE49-F238E27FC236}">
                <a16:creationId xmlns:a16="http://schemas.microsoft.com/office/drawing/2014/main" id="{3CB92BE7-603C-EFDF-F19B-0A12CBD5DDCC}"/>
              </a:ext>
            </a:extLst>
          </p:cNvPr>
          <p:cNvSpPr txBox="1"/>
          <p:nvPr/>
        </p:nvSpPr>
        <p:spPr>
          <a:xfrm>
            <a:off x="2075377" y="2679889"/>
            <a:ext cx="10497623" cy="4031873"/>
          </a:xfrm>
          <a:prstGeom prst="rect">
            <a:avLst/>
          </a:prstGeom>
          <a:noFill/>
        </p:spPr>
        <p:txBody>
          <a:bodyPr wrap="square">
            <a:spAutoFit/>
          </a:bodyPr>
          <a:lstStyle/>
          <a:p>
            <a:r>
              <a:rPr lang="en-IN" sz="3200" b="1" dirty="0"/>
              <a:t>The "employee salary status typically refers to the final assessment or summary of an employee's salary, often at the end of a financial period, performance review, or employment term. This can include Final Salary Amount: The total salary received by the employee over a given period or as a lump sum payment. Adjustments and Deductions: Any final adjustments, bonuses, or deductions that affect the net salary.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7" name="TextBox 17"/>
          <p:cNvSpPr txBox="1"/>
          <p:nvPr/>
        </p:nvSpPr>
        <p:spPr>
          <a:xfrm>
            <a:off x="1917723" y="3097276"/>
            <a:ext cx="12706962" cy="2026837"/>
          </a:xfrm>
          <a:prstGeom prst="rect">
            <a:avLst/>
          </a:prstGeom>
        </p:spPr>
        <p:txBody>
          <a:bodyPr lIns="0" tIns="0" rIns="0" bIns="0" rtlCol="0" anchor="t">
            <a:spAutoFit/>
          </a:bodyPr>
          <a:lstStyle/>
          <a:p>
            <a:pPr algn="l">
              <a:lnSpc>
                <a:spcPts val="7920"/>
              </a:lnSpc>
            </a:pPr>
            <a:r>
              <a:rPr lang="en-US" sz="6600" dirty="0">
                <a:solidFill>
                  <a:srgbClr val="0F0F0F"/>
                </a:solidFill>
                <a:latin typeface="Times New Roman Bold"/>
                <a:ea typeface="Times New Roman Bold"/>
                <a:cs typeface="Times New Roman Bold"/>
                <a:sym typeface="Times New Roman Bold"/>
              </a:rPr>
              <a:t>Employee </a:t>
            </a:r>
            <a:r>
              <a:rPr lang="en-GB" sz="6600" dirty="0">
                <a:solidFill>
                  <a:srgbClr val="0F0F0F"/>
                </a:solidFill>
                <a:latin typeface="Times New Roman Bold"/>
                <a:ea typeface="Times New Roman Bold"/>
                <a:cs typeface="Times New Roman Bold"/>
                <a:sym typeface="Times New Roman Bold"/>
              </a:rPr>
              <a:t>Salary </a:t>
            </a:r>
            <a:r>
              <a:rPr lang="en-US" sz="6600" dirty="0">
                <a:solidFill>
                  <a:srgbClr val="0F0F0F"/>
                </a:solidFill>
                <a:latin typeface="Times New Roman Bold"/>
                <a:ea typeface="Times New Roman Bold"/>
                <a:cs typeface="Times New Roman Bold"/>
                <a:sym typeface="Times New Roman Bold"/>
              </a:rPr>
              <a:t>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2" y="662367"/>
            <a:ext cx="3535680" cy="1143000"/>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id="15" name="TextBox 15"/>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16" name="TextBox 16"/>
          <p:cNvSpPr txBox="1"/>
          <p:nvPr/>
        </p:nvSpPr>
        <p:spPr>
          <a:xfrm>
            <a:off x="3856151" y="1522295"/>
            <a:ext cx="7360920" cy="6596093"/>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3715812" y="5401913"/>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sp>
        <p:nvSpPr>
          <p:cNvPr id="29" name="TextBox 29"/>
          <p:cNvSpPr txBox="1"/>
          <p:nvPr/>
        </p:nvSpPr>
        <p:spPr>
          <a:xfrm>
            <a:off x="1251108" y="869567"/>
            <a:ext cx="8455343" cy="1010285"/>
          </a:xfrm>
          <a:prstGeom prst="rect">
            <a:avLst/>
          </a:prstGeom>
        </p:spPr>
        <p:txBody>
          <a:bodyPr lIns="0" tIns="0" rIns="0" bIns="0" rtlCol="0" anchor="t">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32" name="TextBox 32"/>
          <p:cNvSpPr txBox="1"/>
          <p:nvPr/>
        </p:nvSpPr>
        <p:spPr>
          <a:xfrm>
            <a:off x="1189884" y="2869698"/>
            <a:ext cx="12239625" cy="4388353"/>
          </a:xfrm>
          <a:prstGeom prst="rect">
            <a:avLst/>
          </a:prstGeom>
        </p:spPr>
        <p:txBody>
          <a:bodyPr lIns="0" tIns="0" rIns="0" bIns="0" rtlCol="0" anchor="t">
            <a:spAutoFit/>
          </a:bodyPr>
          <a:lstStyle/>
          <a:p>
            <a:pPr algn="just">
              <a:lnSpc>
                <a:spcPts val="4347"/>
              </a:lnSpc>
            </a:pPr>
            <a:r>
              <a:rPr lang="en-US" sz="3105" b="1" dirty="0">
                <a:solidFill>
                  <a:srgbClr val="000000"/>
                </a:solidFill>
                <a:latin typeface="Times New Roman"/>
                <a:ea typeface="Times New Roman"/>
                <a:cs typeface="Times New Roman"/>
                <a:sym typeface="Times New Roman"/>
              </a:rPr>
              <a:t>This graph aims to analyze and visualize the relationship bet Develop a system to manage and track the salary status of employees within an organization. The system should allow for the input, updating, and retrieval of employee salary data, including details such as salary amount, payment dates, and status of payments. Job positions and salary levels, potentially identifying disparities or trends in compensation across different roles.</a:t>
            </a:r>
          </a:p>
          <a:p>
            <a:pPr algn="just">
              <a:lnSpc>
                <a:spcPts val="4347"/>
              </a:lnSpc>
            </a:pPr>
            <a:endParaRPr lang="en-US" sz="3105" b="1"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09662" y="1251425"/>
            <a:ext cx="789527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32" name="TextBox 32"/>
          <p:cNvSpPr txBox="1"/>
          <p:nvPr/>
        </p:nvSpPr>
        <p:spPr>
          <a:xfrm>
            <a:off x="1119187" y="3106928"/>
            <a:ext cx="11868150" cy="3288721"/>
          </a:xfrm>
          <a:prstGeom prst="rect">
            <a:avLst/>
          </a:prstGeom>
        </p:spPr>
        <p:txBody>
          <a:bodyPr lIns="0" tIns="0" rIns="0" bIns="0" rtlCol="0" anchor="t">
            <a:spAutoFit/>
          </a:bodyPr>
          <a:lstStyle/>
          <a:p>
            <a:pPr algn="just">
              <a:lnSpc>
                <a:spcPts val="3183"/>
              </a:lnSpc>
            </a:pPr>
            <a:r>
              <a:rPr lang="en-US" sz="3200" b="1" dirty="0">
                <a:solidFill>
                  <a:srgbClr val="000000"/>
                </a:solidFill>
                <a:ea typeface="Times New Roman"/>
                <a:cs typeface="Times New Roman"/>
                <a:sym typeface="Times New Roman"/>
              </a:rPr>
              <a:t>As of the latest payroll cycle, all employee salaries have been processed and disbursed in accordance with the established pay schedules. Any discrepancies or concerns regarding individual salary payments should be reported to the Human Resources department within the next seven days for prompt resolution. We are committed to ensuring timely and accurate compensation for all employees, reflecting our dedication to maintaining a fair and transparent payroll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671512" y="340682"/>
            <a:ext cx="7521893" cy="770253"/>
          </a:xfrm>
          <a:prstGeom prst="rect">
            <a:avLst/>
          </a:prstGeom>
        </p:spPr>
        <p:txBody>
          <a:bodyPr lIns="0" tIns="0" rIns="0" bIns="0" rtlCol="0" anchor="t">
            <a:spAutoFit/>
          </a:bodyPr>
          <a:lstStyle/>
          <a:p>
            <a:pPr algn="l">
              <a:lnSpc>
                <a:spcPts val="5759"/>
              </a:lnSpc>
            </a:pPr>
            <a:r>
              <a:rPr lang="en-US" sz="4800" spc="-15" dirty="0">
                <a:solidFill>
                  <a:srgbClr val="000000"/>
                </a:solidFill>
                <a:latin typeface="Trebuchet MS Bold"/>
                <a:ea typeface="Trebuchet MS Bold"/>
                <a:cs typeface="Trebuchet MS Bold"/>
                <a:sym typeface="Trebuchet MS Bold"/>
              </a:rPr>
              <a:t>WHO ARE THE END USERS?</a:t>
            </a: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31" name="TextBox 31"/>
          <p:cNvSpPr txBox="1"/>
          <p:nvPr/>
        </p:nvSpPr>
        <p:spPr>
          <a:xfrm>
            <a:off x="1490705" y="1211697"/>
            <a:ext cx="13502260" cy="1189749"/>
          </a:xfrm>
          <a:prstGeom prst="rect">
            <a:avLst/>
          </a:prstGeom>
        </p:spPr>
        <p:txBody>
          <a:bodyPr wrap="square" lIns="0" tIns="0" rIns="0" bIns="0" rtlCol="0" anchor="t">
            <a:spAutoFit/>
          </a:bodyPr>
          <a:lstStyle/>
          <a:p>
            <a:pPr marL="457200" indent="-457200" algn="just">
              <a:lnSpc>
                <a:spcPts val="4759"/>
              </a:lnSpc>
              <a:buFont typeface="Wingdings" panose="05000000000000000000" pitchFamily="2" charset="2"/>
              <a:buChar char="§"/>
            </a:pPr>
            <a:r>
              <a:rPr lang="en-US" sz="3399" dirty="0">
                <a:solidFill>
                  <a:srgbClr val="000000"/>
                </a:solidFill>
                <a:latin typeface="Canva Sans"/>
                <a:ea typeface="Canva Sans"/>
                <a:cs typeface="Canva Sans"/>
                <a:sym typeface="Canva Sans"/>
              </a:rPr>
              <a:t>Employees: They need to verify and manage their salary details, including pay stubs, deductions, and tax information.</a:t>
            </a:r>
          </a:p>
        </p:txBody>
      </p:sp>
      <p:sp>
        <p:nvSpPr>
          <p:cNvPr id="32" name="TextBox 32"/>
          <p:cNvSpPr txBox="1"/>
          <p:nvPr/>
        </p:nvSpPr>
        <p:spPr>
          <a:xfrm>
            <a:off x="1515286" y="2410142"/>
            <a:ext cx="13728848" cy="1805302"/>
          </a:xfrm>
          <a:prstGeom prst="rect">
            <a:avLst/>
          </a:prstGeom>
        </p:spPr>
        <p:txBody>
          <a:bodyPr wrap="square" lIns="0" tIns="0" rIns="0" bIns="0" rtlCol="0" anchor="t">
            <a:spAutoFit/>
          </a:bodyPr>
          <a:lstStyle/>
          <a:p>
            <a:pPr marL="457200" indent="-457200" algn="just">
              <a:lnSpc>
                <a:spcPts val="4759"/>
              </a:lnSpc>
              <a:buFont typeface="Wingdings" panose="05000000000000000000" pitchFamily="2" charset="2"/>
              <a:buChar char="§"/>
            </a:pPr>
            <a:r>
              <a:rPr lang="en-US" sz="3399" dirty="0">
                <a:solidFill>
                  <a:srgbClr val="000000"/>
                </a:solidFill>
                <a:latin typeface="Canva Sans"/>
                <a:ea typeface="Canva Sans"/>
                <a:cs typeface="Canva Sans"/>
                <a:sym typeface="Canva Sans"/>
              </a:rPr>
              <a:t>HR Department: They use this information to ensure accurate payroll processing, handle salary-related queries, and manage benefits.</a:t>
            </a:r>
          </a:p>
        </p:txBody>
      </p:sp>
      <p:sp>
        <p:nvSpPr>
          <p:cNvPr id="33" name="TextBox 33"/>
          <p:cNvSpPr txBox="1"/>
          <p:nvPr/>
        </p:nvSpPr>
        <p:spPr>
          <a:xfrm>
            <a:off x="1515286" y="4365494"/>
            <a:ext cx="14039846" cy="1180465"/>
          </a:xfrm>
          <a:prstGeom prst="rect">
            <a:avLst/>
          </a:prstGeom>
        </p:spPr>
        <p:txBody>
          <a:bodyPr wrap="square" lIns="0" tIns="0" rIns="0" bIns="0" rtlCol="0" anchor="t">
            <a:spAutoFit/>
          </a:bodyPr>
          <a:lstStyle/>
          <a:p>
            <a:pPr marL="457200" indent="-457200" algn="l">
              <a:lnSpc>
                <a:spcPts val="4759"/>
              </a:lnSpc>
              <a:buFont typeface="Wingdings" panose="05000000000000000000" pitchFamily="2" charset="2"/>
              <a:buChar char="§"/>
            </a:pPr>
            <a:r>
              <a:rPr lang="en-US" sz="3399" dirty="0">
                <a:solidFill>
                  <a:srgbClr val="000000"/>
                </a:solidFill>
                <a:latin typeface="Canva Sans"/>
                <a:ea typeface="Canva Sans"/>
                <a:cs typeface="Canva Sans"/>
                <a:sym typeface="Canva Sans"/>
              </a:rPr>
              <a:t>Payroll Administrators: They are responsible for calculating, disbursing, and tracking salaries.</a:t>
            </a:r>
          </a:p>
        </p:txBody>
      </p:sp>
      <p:sp>
        <p:nvSpPr>
          <p:cNvPr id="34" name="TextBox 34"/>
          <p:cNvSpPr txBox="1"/>
          <p:nvPr/>
        </p:nvSpPr>
        <p:spPr>
          <a:xfrm>
            <a:off x="1490705" y="5770114"/>
            <a:ext cx="14587495" cy="1180465"/>
          </a:xfrm>
          <a:prstGeom prst="rect">
            <a:avLst/>
          </a:prstGeom>
        </p:spPr>
        <p:txBody>
          <a:bodyPr wrap="square" lIns="0" tIns="0" rIns="0" bIns="0" rtlCol="0" anchor="t">
            <a:spAutoFit/>
          </a:bodyPr>
          <a:lstStyle/>
          <a:p>
            <a:pPr marL="457200" indent="-457200" algn="l">
              <a:lnSpc>
                <a:spcPts val="4759"/>
              </a:lnSpc>
              <a:buFont typeface="Wingdings" panose="05000000000000000000" pitchFamily="2" charset="2"/>
              <a:buChar char="§"/>
            </a:pPr>
            <a:r>
              <a:rPr lang="en-US" sz="3399" dirty="0">
                <a:solidFill>
                  <a:srgbClr val="000000"/>
                </a:solidFill>
                <a:latin typeface="Canva Sans"/>
                <a:ea typeface="Canva Sans"/>
                <a:cs typeface="Canva Sans"/>
                <a:sym typeface="Canva Sans"/>
              </a:rPr>
              <a:t>Finance Department: They need salary data for budgeting, financial reporting, and compliance with financial regulations. </a:t>
            </a:r>
          </a:p>
        </p:txBody>
      </p:sp>
      <p:sp>
        <p:nvSpPr>
          <p:cNvPr id="35" name="TextBox 35"/>
          <p:cNvSpPr txBox="1"/>
          <p:nvPr/>
        </p:nvSpPr>
        <p:spPr>
          <a:xfrm>
            <a:off x="1515286" y="7105764"/>
            <a:ext cx="15025688" cy="1805302"/>
          </a:xfrm>
          <a:prstGeom prst="rect">
            <a:avLst/>
          </a:prstGeom>
        </p:spPr>
        <p:txBody>
          <a:bodyPr wrap="square" lIns="0" tIns="0" rIns="0" bIns="0" rtlCol="0" anchor="t">
            <a:spAutoFit/>
          </a:bodyPr>
          <a:lstStyle/>
          <a:p>
            <a:pPr marL="457200" indent="-457200" algn="l">
              <a:lnSpc>
                <a:spcPts val="4759"/>
              </a:lnSpc>
              <a:buFont typeface="Wingdings" panose="05000000000000000000" pitchFamily="2" charset="2"/>
              <a:buChar char="§"/>
            </a:pPr>
            <a:r>
              <a:rPr lang="en-US" sz="3399" dirty="0">
                <a:solidFill>
                  <a:srgbClr val="000000"/>
                </a:solidFill>
                <a:latin typeface="Canva Sans"/>
                <a:ea typeface="Canva Sans"/>
                <a:cs typeface="Canva Sans"/>
                <a:sym typeface="Canva Sans"/>
              </a:rPr>
              <a:t>Management: They might review salary data for decision-making related to compensation strategies, budgeting, and performance assessments.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9" name="TextBox 29"/>
          <p:cNvSpPr txBox="1"/>
          <p:nvPr/>
        </p:nvSpPr>
        <p:spPr>
          <a:xfrm>
            <a:off x="649389" y="318874"/>
            <a:ext cx="14644688" cy="859155"/>
          </a:xfrm>
          <a:prstGeom prst="rect">
            <a:avLst/>
          </a:prstGeom>
        </p:spPr>
        <p:txBody>
          <a:bodyPr lIns="0" tIns="0" rIns="0" bIns="0" rtlCol="0" anchor="t">
            <a:spAutoFit/>
          </a:bodyPr>
          <a:lstStyle/>
          <a:p>
            <a:pPr algn="l">
              <a:lnSpc>
                <a:spcPts val="6480"/>
              </a:lnSpc>
            </a:pPr>
            <a:r>
              <a:rPr lang="en-US" sz="5400" spc="37" dirty="0">
                <a:solidFill>
                  <a:srgbClr val="000000"/>
                </a:solidFill>
                <a:latin typeface="Trebuchet MS Bold"/>
                <a:ea typeface="Trebuchet MS Bold"/>
                <a:cs typeface="Trebuchet MS Bold"/>
                <a:sym typeface="Trebuchet MS Bold"/>
              </a:rPr>
              <a:t>OUR SOLUTION AND ITS VALUE PROPOSITION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32" name="TextBox 32"/>
          <p:cNvSpPr txBox="1"/>
          <p:nvPr/>
        </p:nvSpPr>
        <p:spPr>
          <a:xfrm>
            <a:off x="2045028" y="1400034"/>
            <a:ext cx="13518449" cy="7960834"/>
          </a:xfrm>
          <a:prstGeom prst="rect">
            <a:avLst/>
          </a:prstGeom>
        </p:spPr>
        <p:txBody>
          <a:bodyPr lIns="0" tIns="0" rIns="0" bIns="0" rtlCol="0" anchor="t">
            <a:spAutoFit/>
          </a:bodyPr>
          <a:lstStyle/>
          <a:p>
            <a:pPr marL="457200" indent="-457200" algn="just">
              <a:lnSpc>
                <a:spcPts val="4759"/>
              </a:lnSpc>
              <a:buFont typeface="Wingdings" panose="05000000000000000000" pitchFamily="2" charset="2"/>
              <a:buChar char="§"/>
            </a:pPr>
            <a:r>
              <a:rPr lang="en-US" sz="3399" dirty="0">
                <a:solidFill>
                  <a:srgbClr val="000000"/>
                </a:solidFill>
                <a:latin typeface="Canva Sans"/>
                <a:ea typeface="Canva Sans"/>
                <a:cs typeface="Canva Sans"/>
                <a:sym typeface="Canva Sans"/>
              </a:rPr>
              <a:t>Data Cleaning : Data cleaning  is a process required to remove incomplete records, and modifying data to rectify inaccurate records.</a:t>
            </a:r>
          </a:p>
          <a:p>
            <a:pPr marL="457200" indent="-457200" algn="just">
              <a:lnSpc>
                <a:spcPts val="4759"/>
              </a:lnSpc>
              <a:buFont typeface="Wingdings" panose="05000000000000000000" pitchFamily="2" charset="2"/>
              <a:buChar char="§"/>
            </a:pPr>
            <a:r>
              <a:rPr lang="en-US" sz="3399" dirty="0">
                <a:solidFill>
                  <a:srgbClr val="000000"/>
                </a:solidFill>
                <a:latin typeface="Canva Sans"/>
                <a:ea typeface="Canva Sans"/>
                <a:cs typeface="Canva Sans"/>
                <a:sym typeface="Canva Sans"/>
              </a:rPr>
              <a:t>Remove Duplicates : It removes the combination of values across all selected range to determine duplicates.</a:t>
            </a:r>
          </a:p>
          <a:p>
            <a:pPr marL="457200" indent="-457200" algn="just">
              <a:lnSpc>
                <a:spcPts val="4759"/>
              </a:lnSpc>
              <a:buFont typeface="Wingdings" panose="05000000000000000000" pitchFamily="2" charset="2"/>
              <a:buChar char="§"/>
            </a:pPr>
            <a:r>
              <a:rPr lang="en-US" sz="3399" dirty="0">
                <a:solidFill>
                  <a:srgbClr val="000000"/>
                </a:solidFill>
                <a:latin typeface="Canva Sans"/>
                <a:ea typeface="Canva Sans"/>
                <a:cs typeface="Canva Sans"/>
                <a:sym typeface="Canva Sans"/>
              </a:rPr>
              <a:t>Filter : It take my dataset and show only the data that meet my criteria specify </a:t>
            </a:r>
          </a:p>
          <a:p>
            <a:pPr marL="457200" indent="-457200" algn="just">
              <a:lnSpc>
                <a:spcPts val="4759"/>
              </a:lnSpc>
              <a:buFont typeface="Wingdings" panose="05000000000000000000" pitchFamily="2" charset="2"/>
              <a:buChar char="§"/>
            </a:pPr>
            <a:r>
              <a:rPr lang="en-US" sz="3399" dirty="0">
                <a:solidFill>
                  <a:srgbClr val="000000"/>
                </a:solidFill>
                <a:latin typeface="Canva Sans"/>
                <a:ea typeface="Canva Sans"/>
                <a:cs typeface="Canva Sans"/>
                <a:sym typeface="Canva Sans"/>
              </a:rPr>
              <a:t>Conditional Formatting : It is used to specify important values stand out in employee performance score in a data set.</a:t>
            </a:r>
          </a:p>
          <a:p>
            <a:pPr marL="457200" indent="-457200" algn="just">
              <a:lnSpc>
                <a:spcPts val="4759"/>
              </a:lnSpc>
              <a:buFont typeface="Wingdings" panose="05000000000000000000" pitchFamily="2" charset="2"/>
              <a:buChar char="§"/>
            </a:pPr>
            <a:r>
              <a:rPr lang="en-US" sz="3399" dirty="0">
                <a:solidFill>
                  <a:srgbClr val="000000"/>
                </a:solidFill>
                <a:latin typeface="Canva Sans"/>
                <a:ea typeface="Canva Sans"/>
                <a:cs typeface="Canva Sans"/>
                <a:sym typeface="Canva Sans"/>
              </a:rPr>
              <a:t>Slicer : I used slicer to filter my data.</a:t>
            </a:r>
          </a:p>
          <a:p>
            <a:pPr marL="457200" indent="-457200" algn="just">
              <a:lnSpc>
                <a:spcPts val="4759"/>
              </a:lnSpc>
              <a:buFont typeface="Wingdings" panose="05000000000000000000" pitchFamily="2" charset="2"/>
              <a:buChar char="§"/>
            </a:pPr>
            <a:r>
              <a:rPr lang="en-US" sz="3399" dirty="0">
                <a:solidFill>
                  <a:srgbClr val="000000"/>
                </a:solidFill>
                <a:latin typeface="Canva Sans"/>
                <a:ea typeface="Canva Sans"/>
                <a:cs typeface="Canva Sans"/>
                <a:sym typeface="Canva Sans"/>
              </a:rPr>
              <a:t>Pivot Table : I used “pivot table” to summarize my huge data.</a:t>
            </a:r>
          </a:p>
          <a:p>
            <a:pPr marL="457200" indent="-457200" algn="just">
              <a:lnSpc>
                <a:spcPts val="4759"/>
              </a:lnSpc>
              <a:buFont typeface="Wingdings" panose="05000000000000000000" pitchFamily="2" charset="2"/>
              <a:buChar char="§"/>
            </a:pPr>
            <a:r>
              <a:rPr lang="en-US" sz="3399" dirty="0">
                <a:solidFill>
                  <a:srgbClr val="000000"/>
                </a:solidFill>
                <a:latin typeface="Canva Sans"/>
                <a:ea typeface="Canva Sans"/>
                <a:cs typeface="Canva Sans"/>
                <a:sym typeface="Canva Sans"/>
              </a:rPr>
              <a:t>Pivot Chart : I used “pivot chart” to visually summarizes my data using area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id="27" name="TextBox 26">
            <a:extLst>
              <a:ext uri="{FF2B5EF4-FFF2-40B4-BE49-F238E27FC236}">
                <a16:creationId xmlns:a16="http://schemas.microsoft.com/office/drawing/2014/main" id="{B2ED07AF-DE97-6A81-2209-7988297E02DA}"/>
              </a:ext>
            </a:extLst>
          </p:cNvPr>
          <p:cNvSpPr txBox="1"/>
          <p:nvPr/>
        </p:nvSpPr>
        <p:spPr>
          <a:xfrm>
            <a:off x="2521889" y="2319278"/>
            <a:ext cx="10981290" cy="6555641"/>
          </a:xfrm>
          <a:prstGeom prst="rect">
            <a:avLst/>
          </a:prstGeom>
          <a:noFill/>
        </p:spPr>
        <p:txBody>
          <a:bodyPr wrap="square">
            <a:spAutoFit/>
          </a:bodyPr>
          <a:lstStyle/>
          <a:p>
            <a:pPr marL="457200" indent="-457200">
              <a:buFont typeface="Wingdings" panose="05000000000000000000" pitchFamily="2" charset="2"/>
              <a:buChar char="§"/>
            </a:pPr>
            <a:r>
              <a:rPr lang="en-IN" sz="2800" b="1" dirty="0"/>
              <a:t>Emp _ID : An employee ID is a unique numerical or alphanumeric code assigned to an employee by their employer.</a:t>
            </a:r>
          </a:p>
          <a:p>
            <a:pPr marL="457200" indent="-457200">
              <a:buFont typeface="Wingdings" panose="05000000000000000000" pitchFamily="2" charset="2"/>
              <a:buChar char="§"/>
            </a:pPr>
            <a:r>
              <a:rPr lang="en-IN" sz="2800" b="1" dirty="0"/>
              <a:t> Salary : A salaried employee is a worker who is paid a fixed amount of money or compensation by an employer.</a:t>
            </a:r>
          </a:p>
          <a:p>
            <a:pPr marL="457200" indent="-457200">
              <a:buFont typeface="Wingdings" panose="05000000000000000000" pitchFamily="2" charset="2"/>
              <a:buChar char="§"/>
            </a:pPr>
            <a:r>
              <a:rPr lang="en-IN" sz="2800" b="1" dirty="0"/>
              <a:t>Position : A position description (also known as a job specification) outlines the key responsibilities, duties, and objectives of a role</a:t>
            </a:r>
          </a:p>
          <a:p>
            <a:pPr marL="457200" indent="-457200">
              <a:buFont typeface="Wingdings" panose="05000000000000000000" pitchFamily="2" charset="2"/>
              <a:buChar char="§"/>
            </a:pPr>
            <a:r>
              <a:rPr lang="en-IN" sz="2800" b="1" dirty="0"/>
              <a:t>Citizen Description : A citizen is a person who legally belongs to a country and has the rights and protection of that country</a:t>
            </a:r>
          </a:p>
          <a:p>
            <a:pPr marL="457200" indent="-457200">
              <a:buFont typeface="Wingdings" panose="05000000000000000000" pitchFamily="2" charset="2"/>
              <a:buChar char="§"/>
            </a:pPr>
            <a:r>
              <a:rPr lang="en-IN" sz="2800" b="1" dirty="0"/>
              <a:t>Manager Name : A Manager, or Supervisor, oversees team members in a certain department to ensure it’s performing effectively.</a:t>
            </a:r>
          </a:p>
          <a:p>
            <a:pPr marL="457200" indent="-457200">
              <a:buFont typeface="Wingdings" panose="05000000000000000000" pitchFamily="2" charset="2"/>
              <a:buChar char="§"/>
            </a:pPr>
            <a:r>
              <a:rPr lang="en-IN" sz="2800" b="1" dirty="0"/>
              <a:t>Recruitment Source : the recruitment medium that allows job candidates and businesses to communicate and connect to fill vacant work positions.</a:t>
            </a:r>
          </a:p>
          <a:p>
            <a:pPr marL="457200" indent="-457200">
              <a:buFont typeface="Wingdings" panose="05000000000000000000" pitchFamily="2" charset="2"/>
              <a:buChar char="§"/>
            </a:pPr>
            <a:r>
              <a:rPr lang="en-IN" sz="2800" b="1" dirty="0"/>
              <a:t>Performance Score : It’s simply a measure of performance against whatever it is you are measuring.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26" name="TextBox 26"/>
          <p:cNvSpPr txBox="1"/>
          <p:nvPr/>
        </p:nvSpPr>
        <p:spPr>
          <a:xfrm>
            <a:off x="1109662" y="431005"/>
            <a:ext cx="4955856" cy="1143000"/>
          </a:xfrm>
          <a:prstGeom prst="rect">
            <a:avLst/>
          </a:prstGeom>
        </p:spPr>
        <p:txBody>
          <a:bodyPr lIns="0" tIns="0" rIns="0" bIns="0" rtlCol="0" anchor="t">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9"/>
          <p:cNvSpPr txBox="1"/>
          <p:nvPr/>
        </p:nvSpPr>
        <p:spPr>
          <a:xfrm>
            <a:off x="1287171" y="2103821"/>
            <a:ext cx="14267961" cy="6079357"/>
          </a:xfrm>
          <a:prstGeom prst="rect">
            <a:avLst/>
          </a:prstGeom>
        </p:spPr>
        <p:txBody>
          <a:bodyPr wrap="square" lIns="0" tIns="0" rIns="0" bIns="0" rtlCol="0" anchor="t">
            <a:spAutoFit/>
          </a:bodyPr>
          <a:lstStyle/>
          <a:p>
            <a:pPr marL="457200" indent="-457200" algn="just">
              <a:lnSpc>
                <a:spcPts val="3359"/>
              </a:lnSpc>
              <a:buFont typeface="Wingdings" panose="05000000000000000000" pitchFamily="2" charset="2"/>
              <a:buChar char="§"/>
            </a:pPr>
            <a:r>
              <a:rPr lang="en-US" sz="2800" dirty="0">
                <a:solidFill>
                  <a:srgbClr val="000000"/>
                </a:solidFill>
                <a:latin typeface="Times New Roman"/>
                <a:ea typeface="Times New Roman"/>
                <a:cs typeface="Times New Roman"/>
                <a:sym typeface="Times New Roman"/>
              </a:rPr>
              <a:t>Data set was downloaded from Kaggle website </a:t>
            </a:r>
          </a:p>
          <a:p>
            <a:pPr marL="457200" indent="-457200" algn="just">
              <a:lnSpc>
                <a:spcPts val="3359"/>
              </a:lnSpc>
              <a:buFont typeface="Wingdings" panose="05000000000000000000" pitchFamily="2" charset="2"/>
              <a:buChar char="§"/>
            </a:pPr>
            <a:r>
              <a:rPr lang="en-US" sz="2800" dirty="0">
                <a:solidFill>
                  <a:srgbClr val="000000"/>
                </a:solidFill>
                <a:latin typeface="Times New Roman"/>
                <a:ea typeface="Times New Roman"/>
                <a:cs typeface="Times New Roman"/>
                <a:sym typeface="Times New Roman"/>
              </a:rPr>
              <a:t>Extract it from zip format</a:t>
            </a:r>
          </a:p>
          <a:p>
            <a:pPr marL="457200" indent="-457200" algn="just">
              <a:lnSpc>
                <a:spcPts val="3359"/>
              </a:lnSpc>
              <a:buFont typeface="Wingdings" panose="05000000000000000000" pitchFamily="2" charset="2"/>
              <a:buChar char="§"/>
            </a:pPr>
            <a:r>
              <a:rPr lang="en-US" sz="2800" dirty="0">
                <a:solidFill>
                  <a:srgbClr val="000000"/>
                </a:solidFill>
                <a:latin typeface="Times New Roman"/>
                <a:ea typeface="Times New Roman"/>
                <a:cs typeface="Times New Roman"/>
                <a:sym typeface="Times New Roman"/>
              </a:rPr>
              <a:t>Data Cleaning: Data cleaning is a process required to move incomplete records, and modifying data rectify inaccurate records.</a:t>
            </a:r>
          </a:p>
          <a:p>
            <a:pPr marL="457200" indent="-457200" algn="just">
              <a:lnSpc>
                <a:spcPts val="3359"/>
              </a:lnSpc>
              <a:buFont typeface="Wingdings" panose="05000000000000000000" pitchFamily="2" charset="2"/>
              <a:buChar char="§"/>
            </a:pPr>
            <a:r>
              <a:rPr lang="en-US" sz="2800" dirty="0">
                <a:solidFill>
                  <a:srgbClr val="000000"/>
                </a:solidFill>
                <a:latin typeface="Times New Roman"/>
                <a:ea typeface="Times New Roman"/>
                <a:cs typeface="Times New Roman"/>
                <a:sym typeface="Times New Roman"/>
              </a:rPr>
              <a:t> Remove Duplicates: it removes the combination of values across all selected range to determine duplicates. </a:t>
            </a:r>
          </a:p>
          <a:p>
            <a:pPr marL="457200" indent="-457200" algn="just">
              <a:lnSpc>
                <a:spcPts val="3359"/>
              </a:lnSpc>
              <a:buFont typeface="Wingdings" panose="05000000000000000000" pitchFamily="2" charset="2"/>
              <a:buChar char="§"/>
            </a:pPr>
            <a:r>
              <a:rPr lang="en-US" sz="2800" dirty="0">
                <a:solidFill>
                  <a:srgbClr val="000000"/>
                </a:solidFill>
                <a:latin typeface="Times New Roman"/>
                <a:ea typeface="Times New Roman"/>
                <a:cs typeface="Times New Roman"/>
                <a:sym typeface="Times New Roman"/>
              </a:rPr>
              <a:t>Filter: It take my dataset and show only the data that meet my criteria specify </a:t>
            </a:r>
          </a:p>
          <a:p>
            <a:pPr marL="457200" indent="-457200" algn="just">
              <a:lnSpc>
                <a:spcPts val="3359"/>
              </a:lnSpc>
              <a:buFont typeface="Wingdings" panose="05000000000000000000" pitchFamily="2" charset="2"/>
              <a:buChar char="§"/>
            </a:pPr>
            <a:r>
              <a:rPr lang="en-US" sz="2800" dirty="0">
                <a:solidFill>
                  <a:srgbClr val="000000"/>
                </a:solidFill>
                <a:latin typeface="Times New Roman"/>
                <a:ea typeface="Times New Roman"/>
                <a:cs typeface="Times New Roman"/>
                <a:sym typeface="Times New Roman"/>
              </a:rPr>
              <a:t>Conditional Formatting: It is used to specify important  values stand out in employee performance score in a data set</a:t>
            </a:r>
          </a:p>
          <a:p>
            <a:pPr marL="457200" indent="-457200" algn="just">
              <a:lnSpc>
                <a:spcPts val="3359"/>
              </a:lnSpc>
              <a:buFont typeface="Wingdings" panose="05000000000000000000" pitchFamily="2" charset="2"/>
              <a:buChar char="§"/>
            </a:pPr>
            <a:r>
              <a:rPr lang="en-US" sz="2800" dirty="0">
                <a:solidFill>
                  <a:srgbClr val="000000"/>
                </a:solidFill>
                <a:latin typeface="Times New Roman"/>
                <a:ea typeface="Times New Roman"/>
                <a:cs typeface="Times New Roman"/>
                <a:sym typeface="Times New Roman"/>
              </a:rPr>
              <a:t>Slicer: I used slicer to filter my data</a:t>
            </a:r>
          </a:p>
          <a:p>
            <a:pPr marL="457200" indent="-457200" algn="just">
              <a:lnSpc>
                <a:spcPts val="3359"/>
              </a:lnSpc>
              <a:buFont typeface="Wingdings" panose="05000000000000000000" pitchFamily="2" charset="2"/>
              <a:buChar char="§"/>
            </a:pPr>
            <a:r>
              <a:rPr lang="en-US" sz="2800" dirty="0">
                <a:solidFill>
                  <a:srgbClr val="000000"/>
                </a:solidFill>
                <a:latin typeface="Times New Roman"/>
                <a:ea typeface="Times New Roman"/>
                <a:cs typeface="Times New Roman"/>
                <a:sym typeface="Times New Roman"/>
              </a:rPr>
              <a:t>Pivot Table: I used "pivot table to summarize my huge data</a:t>
            </a:r>
          </a:p>
          <a:p>
            <a:pPr marL="457200" indent="-457200" algn="just">
              <a:lnSpc>
                <a:spcPts val="3359"/>
              </a:lnSpc>
              <a:buFont typeface="Wingdings" panose="05000000000000000000" pitchFamily="2" charset="2"/>
              <a:buChar char="§"/>
            </a:pPr>
            <a:r>
              <a:rPr lang="en-US" sz="2800" dirty="0">
                <a:solidFill>
                  <a:srgbClr val="000000"/>
                </a:solidFill>
                <a:latin typeface="Times New Roman"/>
                <a:ea typeface="Times New Roman"/>
                <a:cs typeface="Times New Roman"/>
                <a:sym typeface="Times New Roman"/>
              </a:rPr>
              <a:t>Pivot Chart: I used using  graph. "pivot chart" to visually summarizes my data</a:t>
            </a:r>
          </a:p>
          <a:p>
            <a:pPr marL="457200" indent="-457200" algn="just">
              <a:lnSpc>
                <a:spcPts val="3359"/>
              </a:lnSpc>
              <a:buFont typeface="Wingdings" panose="05000000000000000000" pitchFamily="2" charset="2"/>
              <a:buChar char="§"/>
            </a:pPr>
            <a:endParaRPr lang="en-US" sz="2800" dirty="0">
              <a:solidFill>
                <a:srgbClr val="000000"/>
              </a:solidFill>
              <a:latin typeface="Times New Roman"/>
              <a:ea typeface="Times New Roman"/>
              <a:cs typeface="Times New Roman"/>
              <a:sym typeface="Times New Roman"/>
            </a:endParaRPr>
          </a:p>
          <a:p>
            <a:pPr marL="457200" indent="-457200" algn="just">
              <a:lnSpc>
                <a:spcPts val="3359"/>
              </a:lnSpc>
              <a:buFont typeface="Wingdings" panose="05000000000000000000" pitchFamily="2" charset="2"/>
              <a:buChar char="§"/>
            </a:pPr>
            <a:endParaRPr lang="en-US" sz="2800" dirty="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999</Words>
  <Application>Microsoft Office PowerPoint</Application>
  <PresentationFormat>Custom</PresentationFormat>
  <Paragraphs>193</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Trebuchet MS Bold</vt:lpstr>
      <vt:lpstr>Canva Sans</vt:lpstr>
      <vt:lpstr>Times New Roman Bold</vt:lpstr>
      <vt:lpstr>Arial</vt:lpstr>
      <vt:lpstr>Trebuchet MS</vt:lpstr>
      <vt:lpstr>Calibri</vt:lpstr>
      <vt:lpstr>TT Rounds Condensed</vt:lpstr>
      <vt:lpstr>Wingdings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Employee_Data_Analysis_2.pptx</dc:title>
  <cp:lastModifiedBy>karishma solai</cp:lastModifiedBy>
  <cp:revision>10</cp:revision>
  <dcterms:created xsi:type="dcterms:W3CDTF">2006-08-16T00:00:00Z</dcterms:created>
  <dcterms:modified xsi:type="dcterms:W3CDTF">2024-08-27T07:42:36Z</dcterms:modified>
  <dc:identifier>DAGOpcbwdzo</dc:identifier>
</cp:coreProperties>
</file>