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290" r:id="rId3"/>
    <p:sldId id="289" r:id="rId4"/>
    <p:sldId id="293" r:id="rId5"/>
    <p:sldId id="292" r:id="rId6"/>
    <p:sldId id="295" r:id="rId7"/>
    <p:sldId id="307" r:id="rId8"/>
    <p:sldId id="305" r:id="rId9"/>
    <p:sldId id="308" r:id="rId10"/>
    <p:sldId id="309" r:id="rId11"/>
    <p:sldId id="310" r:id="rId12"/>
    <p:sldId id="311" r:id="rId13"/>
    <p:sldId id="298" r:id="rId14"/>
    <p:sldId id="297" r:id="rId15"/>
    <p:sldId id="299" r:id="rId16"/>
    <p:sldId id="301" r:id="rId17"/>
    <p:sldId id="312" r:id="rId18"/>
    <p:sldId id="313" r:id="rId19"/>
    <p:sldId id="300" r:id="rId20"/>
    <p:sldId id="302" r:id="rId21"/>
    <p:sldId id="303" r:id="rId22"/>
    <p:sldId id="49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2F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>
        <p:scale>
          <a:sx n="64" d="100"/>
          <a:sy n="64" d="100"/>
        </p:scale>
        <p:origin x="67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66EBF-E845-4DB0-8CC0-8C04377E26F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34251-C2A3-4C88-8897-0A39A2172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76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1AB88-DEE0-463A-8389-2F56DF29D0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12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5827" y="768858"/>
            <a:ext cx="5969524" cy="2387600"/>
          </a:xfrm>
        </p:spPr>
        <p:txBody>
          <a:bodyPr anchor="t"/>
          <a:lstStyle>
            <a:lvl1pPr algn="l">
              <a:defRPr sz="6000" b="1" i="1">
                <a:solidFill>
                  <a:schemeClr val="bg1"/>
                </a:solidFill>
                <a:latin typeface="Myriad Pro 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6050" y="4280768"/>
            <a:ext cx="5512324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  <a:latin typeface="Myriad Pro Light" panose="020B040303040302020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Extra credit lab #2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634E-1212-4E61-9B37-4F1E2CA9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8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Extra credit lab #2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634E-1212-4E61-9B37-4F1E2CA9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Extra credit lab #2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634E-1212-4E61-9B37-4F1E2CA9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5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09" y="2"/>
            <a:ext cx="7266653" cy="737419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58" y="1334729"/>
            <a:ext cx="8535629" cy="4824977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Myriad Pro Light" panose="020B0403030403020204" pitchFamily="34" charset="0"/>
              </a:defRPr>
            </a:lvl1pPr>
            <a:lvl2pPr marL="460375" indent="-230188">
              <a:lnSpc>
                <a:spcPct val="100000"/>
              </a:lnSpc>
              <a:buFont typeface="Calibri" panose="020F0502020204030204" pitchFamily="34" charset="0"/>
              <a:buChar char="–"/>
              <a:defRPr>
                <a:latin typeface="Myriad Pro Light" panose="020B0403030403020204" pitchFamily="34" charset="0"/>
              </a:defRPr>
            </a:lvl2pPr>
            <a:lvl3pPr marL="684213" indent="-228600">
              <a:lnSpc>
                <a:spcPct val="100000"/>
              </a:lnSpc>
              <a:buFont typeface="Calibri" panose="020F0502020204030204" pitchFamily="34" charset="0"/>
              <a:buChar char="*"/>
              <a:defRPr>
                <a:latin typeface="Myriad Pro Light" panose="020B0403030403020204" pitchFamily="34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8432" y="6513665"/>
            <a:ext cx="3086100" cy="365125"/>
          </a:xfrm>
        </p:spPr>
        <p:txBody>
          <a:bodyPr/>
          <a:lstStyle>
            <a:lvl1pPr algn="l">
              <a:defRPr i="1"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</a:lstStyle>
          <a:p>
            <a:r>
              <a:rPr lang="en-US"/>
              <a:t>Extra credit lab #2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7386" y="6503833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DF634E-1212-4E61-9B37-4F1E2CA9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6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Extra credit lab #2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634E-1212-4E61-9B37-4F1E2CA9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Extra credit lab #2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634E-1212-4E61-9B37-4F1E2CA9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Extra credit lab #2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634E-1212-4E61-9B37-4F1E2CA9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9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Extra credit lab #2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634E-1212-4E61-9B37-4F1E2CA9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Extra credit lab #2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634E-1212-4E61-9B37-4F1E2CA9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7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Extra credit lab #2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634E-1212-4E61-9B37-4F1E2CA9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7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Extra credit lab #2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634E-1212-4E61-9B37-4F1E2CA9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0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Extra credit lab #2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F634E-1212-4E61-9B37-4F1E2CA9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0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C3B8-400E-491C-8507-26737F318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484" y="837684"/>
            <a:ext cx="8377699" cy="2387600"/>
          </a:xfrm>
        </p:spPr>
        <p:txBody>
          <a:bodyPr>
            <a:noAutofit/>
          </a:bodyPr>
          <a:lstStyle/>
          <a:p>
            <a:r>
              <a:rPr lang="en-US" sz="4400" dirty="0"/>
              <a:t>“BERT-Driven Sentiment Analysis: Automated Course Feedback Classification and Ratings”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0DE4461-9FAE-B350-5F53-36EC81A4892E}"/>
              </a:ext>
            </a:extLst>
          </p:cNvPr>
          <p:cNvSpPr txBox="1">
            <a:spLocks/>
          </p:cNvSpPr>
          <p:nvPr/>
        </p:nvSpPr>
        <p:spPr>
          <a:xfrm>
            <a:off x="4336333" y="3833608"/>
            <a:ext cx="4934712" cy="1881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  <a:latin typeface="Myriad Pro Light" panose="020B0403030403020204"/>
              </a:rPr>
              <a:t>Committee 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chemeClr val="bg1"/>
                </a:solidFill>
                <a:latin typeface="Myriad Pro Light" panose="020B0403030403020204"/>
              </a:rPr>
              <a:t>Dr. David O. Johnson (Advisor &amp; Chair) </a:t>
            </a:r>
          </a:p>
          <a:p>
            <a:r>
              <a:rPr lang="en-US" sz="1800" dirty="0">
                <a:solidFill>
                  <a:schemeClr val="bg1"/>
                </a:solidFill>
                <a:latin typeface="Myriad Pro Light" panose="020B0403030403020204"/>
              </a:rPr>
              <a:t>Dr. Prasad Anil Kulkarni</a:t>
            </a:r>
          </a:p>
          <a:p>
            <a:r>
              <a:rPr lang="en-US" sz="1800" dirty="0">
                <a:solidFill>
                  <a:schemeClr val="bg1"/>
                </a:solidFill>
                <a:latin typeface="Myriad Pro Light" panose="020B0403030403020204"/>
              </a:rPr>
              <a:t>Dr. Hongyang Sun</a:t>
            </a:r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019C6E69-47C6-AD8F-6610-85C64A550BE2}"/>
              </a:ext>
            </a:extLst>
          </p:cNvPr>
          <p:cNvSpPr txBox="1">
            <a:spLocks noGrp="1"/>
          </p:cNvSpPr>
          <p:nvPr/>
        </p:nvSpPr>
        <p:spPr>
          <a:xfrm>
            <a:off x="147484" y="3940131"/>
            <a:ext cx="3852672" cy="100027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Myriad Pro Light" panose="020B0403030403020204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Presented By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Sudha Chandrika Yadlapalli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Student ID: 3097401</a:t>
            </a:r>
          </a:p>
        </p:txBody>
      </p:sp>
    </p:spTree>
    <p:extLst>
      <p:ext uri="{BB962C8B-B14F-4D97-AF65-F5344CB8AC3E}">
        <p14:creationId xmlns:p14="http://schemas.microsoft.com/office/powerpoint/2010/main" val="691297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F417-58A1-1913-7AF5-C76B1A57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– BERT (3 Epochs)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88DE2-5E21-9BFB-1B4A-524DBDAE8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05" y="3609768"/>
            <a:ext cx="8781583" cy="2811484"/>
          </a:xfrm>
        </p:spPr>
        <p:txBody>
          <a:bodyPr>
            <a:noAutofit/>
          </a:bodyPr>
          <a:lstStyle/>
          <a:p>
            <a:pPr marL="285750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Observations</a:t>
            </a:r>
            <a:endParaRPr lang="en-US" sz="1800" dirty="0"/>
          </a:p>
          <a:p>
            <a:pPr lvl="1"/>
            <a:r>
              <a:rPr lang="en-US" sz="1800" dirty="0"/>
              <a:t>The model correctly predicts the sentiments for all the provided examples</a:t>
            </a:r>
          </a:p>
          <a:p>
            <a:pPr lvl="1"/>
            <a:r>
              <a:rPr lang="en-US" sz="1800" dirty="0"/>
              <a:t>Training Loss: Steadily decreases, indicating that the model is learning from the training data</a:t>
            </a:r>
          </a:p>
          <a:p>
            <a:pPr lvl="1"/>
            <a:r>
              <a:rPr lang="en-US" sz="1800" dirty="0"/>
              <a:t>Validation Loss: Decreases initially (epoch 2) but increases slightly in the third epoch</a:t>
            </a:r>
          </a:p>
          <a:p>
            <a:pPr lvl="1"/>
            <a:r>
              <a:rPr lang="en-US" sz="1800" dirty="0"/>
              <a:t>Accuracy: Improves marginally over epochs, reaching 81.73% by the epoch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A8764-03EC-5B7B-5614-C9D41DB2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634E-1212-4E61-9B37-4F1E2CA958D7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4E00A4-B96C-7C25-32DB-CFA3A2D0A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05" y="1016484"/>
            <a:ext cx="4954754" cy="226521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CACA96-0844-E129-0BF1-90E1FF1BA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519" y="1065490"/>
            <a:ext cx="3732276" cy="229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10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F417-58A1-1913-7AF5-C76B1A57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– BERT (10 Epochs)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88DE2-5E21-9BFB-1B4A-524DBDAE8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98" y="4404156"/>
            <a:ext cx="8850803" cy="1701476"/>
          </a:xfrm>
        </p:spPr>
        <p:txBody>
          <a:bodyPr>
            <a:normAutofit/>
          </a:bodyPr>
          <a:lstStyle/>
          <a:p>
            <a:pPr marL="228600" indent="-228600" algn="l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rgbClr val="000000"/>
                </a:solidFill>
                <a:effectLst/>
                <a:latin typeface="Myriad Pro Light" panose="020B0403030403020204"/>
                <a:ea typeface="+mn-ea"/>
                <a:cs typeface="+mn-cs"/>
              </a:rPr>
              <a:t>Observations</a:t>
            </a:r>
            <a:endParaRPr lang="en-US" sz="1800" dirty="0">
              <a:effectLst/>
            </a:endParaRPr>
          </a:p>
          <a:p>
            <a:pPr marL="688975" lvl="1" indent="-228600"/>
            <a:r>
              <a:rPr lang="en-US" sz="1800" kern="1200" dirty="0">
                <a:solidFill>
                  <a:srgbClr val="000000"/>
                </a:solidFill>
                <a:effectLst/>
                <a:latin typeface="Myriad Pro Light" panose="020B0403030403020204"/>
                <a:ea typeface="+mn-ea"/>
                <a:cs typeface="+mn-cs"/>
              </a:rPr>
              <a:t>Low training loss but high validation loss –&gt; </a:t>
            </a:r>
            <a:r>
              <a:rPr lang="en-US" sz="1800" dirty="0">
                <a:solidFill>
                  <a:srgbClr val="000000"/>
                </a:solidFill>
                <a:latin typeface="Myriad Pro Light" panose="020B0403030403020204"/>
              </a:rPr>
              <a:t>Overfitting</a:t>
            </a:r>
          </a:p>
          <a:p>
            <a:pPr marL="688975" lvl="1" indent="-228600"/>
            <a:r>
              <a:rPr lang="en-US" sz="1800" kern="1200" dirty="0">
                <a:solidFill>
                  <a:srgbClr val="000000"/>
                </a:solidFill>
                <a:effectLst/>
                <a:latin typeface="Myriad Pro Light" panose="020B0403030403020204"/>
                <a:ea typeface="+mn-ea"/>
                <a:cs typeface="+mn-cs"/>
              </a:rPr>
              <a:t>Optimal performance achieved at </a:t>
            </a:r>
            <a:r>
              <a:rPr lang="en-US" sz="1800" dirty="0">
                <a:solidFill>
                  <a:srgbClr val="000000"/>
                </a:solidFill>
                <a:latin typeface="Myriad Pro Light" panose="020B0403030403020204"/>
              </a:rPr>
              <a:t>3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Myriad Pro Light" panose="020B0403030403020204"/>
                <a:ea typeface="+mn-ea"/>
                <a:cs typeface="+mn-cs"/>
              </a:rPr>
              <a:t> epochs</a:t>
            </a:r>
            <a:endParaRPr lang="en-US" sz="1800" dirty="0">
              <a:effectLst/>
            </a:endParaRPr>
          </a:p>
          <a:p>
            <a:pPr marL="688975" lvl="1" indent="-228600"/>
            <a:r>
              <a:rPr lang="en-US" sz="1800" kern="1200" dirty="0">
                <a:solidFill>
                  <a:srgbClr val="000000"/>
                </a:solidFill>
                <a:effectLst/>
                <a:latin typeface="Myriad Pro Light" panose="020B0403030403020204"/>
                <a:ea typeface="+mn-ea"/>
                <a:cs typeface="+mn-cs"/>
              </a:rPr>
              <a:t>Predicted sentiments align with actual ratings for most test cases</a:t>
            </a:r>
            <a:endParaRPr lang="en-US" sz="1800" dirty="0">
              <a:effectLst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A8764-03EC-5B7B-5614-C9D41DB2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634E-1212-4E61-9B37-4F1E2CA958D7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7E3E69-D949-AF8D-98C8-496935B08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9" y="1068888"/>
            <a:ext cx="5197341" cy="3003801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A3F27D-E8D5-5884-7E10-023E8A1DF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532" y="1535608"/>
            <a:ext cx="3647869" cy="253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65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F417-58A1-1913-7AF5-C76B1A57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– BERT (3 vs 10 Epochs)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A8764-03EC-5B7B-5614-C9D41DB2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634E-1212-4E61-9B37-4F1E2CA958D7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CDFC4B-B236-1CB5-51CF-C79F36A2B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270308"/>
              </p:ext>
            </p:extLst>
          </p:nvPr>
        </p:nvGraphicFramePr>
        <p:xfrm>
          <a:off x="204538" y="1319387"/>
          <a:ext cx="8734926" cy="3467654"/>
        </p:xfrm>
        <a:graphic>
          <a:graphicData uri="http://schemas.openxmlformats.org/drawingml/2006/table">
            <a:tbl>
              <a:tblPr/>
              <a:tblGrid>
                <a:gridCol w="2249904">
                  <a:extLst>
                    <a:ext uri="{9D8B030D-6E8A-4147-A177-3AD203B41FA5}">
                      <a16:colId xmlns:a16="http://schemas.microsoft.com/office/drawing/2014/main" val="872130303"/>
                    </a:ext>
                  </a:extLst>
                </a:gridCol>
                <a:gridCol w="3300314">
                  <a:extLst>
                    <a:ext uri="{9D8B030D-6E8A-4147-A177-3AD203B41FA5}">
                      <a16:colId xmlns:a16="http://schemas.microsoft.com/office/drawing/2014/main" val="2765133345"/>
                    </a:ext>
                  </a:extLst>
                </a:gridCol>
                <a:gridCol w="3184708">
                  <a:extLst>
                    <a:ext uri="{9D8B030D-6E8A-4147-A177-3AD203B41FA5}">
                      <a16:colId xmlns:a16="http://schemas.microsoft.com/office/drawing/2014/main" val="14656911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000000"/>
                          </a:solidFill>
                          <a:effectLst/>
                          <a:latin typeface="Myriad Pro Light" panose="020B0403030403020204"/>
                          <a:ea typeface="+mn-ea"/>
                          <a:cs typeface="+mn-cs"/>
                        </a:rPr>
                        <a:t>Aspect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000000"/>
                          </a:solidFill>
                          <a:effectLst/>
                          <a:latin typeface="Myriad Pro Light" panose="020B0403030403020204"/>
                          <a:ea typeface="+mn-ea"/>
                          <a:cs typeface="+mn-cs"/>
                        </a:rPr>
                        <a:t>3 Epochs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000000"/>
                          </a:solidFill>
                          <a:effectLst/>
                          <a:latin typeface="Myriad Pro Light" panose="020B0403030403020204"/>
                          <a:ea typeface="+mn-ea"/>
                          <a:cs typeface="+mn-cs"/>
                        </a:rPr>
                        <a:t>10 Epochs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471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Myriad Pro Light" panose="020B0403030403020204"/>
                          <a:ea typeface="+mn-ea"/>
                          <a:cs typeface="+mn-cs"/>
                        </a:rPr>
                        <a:t>Training Loss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Myriad Pro Light" panose="020B0403030403020204"/>
                          <a:ea typeface="+mn-ea"/>
                          <a:cs typeface="+mn-cs"/>
                        </a:rPr>
                        <a:t>Gradual decrease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Myriad Pro Light" panose="020B0403030403020204"/>
                          <a:ea typeface="+mn-ea"/>
                          <a:cs typeface="+mn-cs"/>
                        </a:rPr>
                        <a:t>Continuous decrease </a:t>
                      </a:r>
                    </a:p>
                    <a:p>
                      <a:pPr algn="ctr"/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Myriad Pro Light" panose="020B0403030403020204"/>
                          <a:ea typeface="+mn-ea"/>
                          <a:cs typeface="+mn-cs"/>
                        </a:rPr>
                        <a:t>(risk of overfitting)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961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Myriad Pro Light" panose="020B0403030403020204"/>
                          <a:ea typeface="+mn-ea"/>
                          <a:cs typeface="+mn-cs"/>
                        </a:rPr>
                        <a:t>Validation Loss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Myriad Pro Light" panose="020B0403030403020204"/>
                          <a:ea typeface="+mn-ea"/>
                          <a:cs typeface="+mn-cs"/>
                        </a:rPr>
                        <a:t>Minimum at epoch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Myriad Pro Light" panose="020B0403030403020204"/>
                          <a:ea typeface="+mn-ea"/>
                          <a:cs typeface="+mn-cs"/>
                        </a:rPr>
                        <a:t>Increases steadily after epoch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604134"/>
                  </a:ext>
                </a:extLst>
              </a:tr>
              <a:tr h="419654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Myriad Pro Light" panose="020B0403030403020204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Myriad Pro Light" panose="020B0403030403020204"/>
                          <a:ea typeface="+mn-ea"/>
                          <a:cs typeface="+mn-cs"/>
                        </a:rPr>
                        <a:t>Peaks at 81.73%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Myriad Pro Light" panose="020B0403030403020204"/>
                          <a:ea typeface="+mn-ea"/>
                          <a:cs typeface="+mn-cs"/>
                        </a:rPr>
                        <a:t>Drops to 78.47%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786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Myriad Pro Light" panose="020B0403030403020204"/>
                          <a:ea typeface="+mn-ea"/>
                          <a:cs typeface="+mn-cs"/>
                        </a:rPr>
                        <a:t>F1, Precision, 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Myriad Pro Light" panose="020B0403030403020204"/>
                          <a:ea typeface="+mn-ea"/>
                          <a:cs typeface="+mn-cs"/>
                        </a:rPr>
                        <a:t>Peaks early, remains stable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Myriad Pro Light" panose="020B0403030403020204"/>
                          <a:ea typeface="+mn-ea"/>
                          <a:cs typeface="+mn-cs"/>
                        </a:rPr>
                        <a:t>Declines after epoch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067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Myriad Pro Light" panose="020B0403030403020204"/>
                          <a:ea typeface="+mn-ea"/>
                          <a:cs typeface="+mn-cs"/>
                        </a:rPr>
                        <a:t>Confusion Matrix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Myriad Pro Light" panose="020B0403030403020204"/>
                          <a:ea typeface="+mn-ea"/>
                          <a:cs typeface="+mn-cs"/>
                        </a:rPr>
                        <a:t>Better overall balance across classes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Myriad Pro Light" panose="020B0403030403020204"/>
                          <a:ea typeface="+mn-ea"/>
                          <a:cs typeface="+mn-cs"/>
                        </a:rPr>
                        <a:t>Skewed performance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001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Myriad Pro Light" panose="020B0403030403020204"/>
                          <a:ea typeface="+mn-ea"/>
                          <a:cs typeface="+mn-cs"/>
                        </a:rPr>
                        <a:t>Generalization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Myriad Pro Light" panose="020B0403030403020204"/>
                          <a:ea typeface="+mn-ea"/>
                          <a:cs typeface="+mn-cs"/>
                        </a:rPr>
                        <a:t>Good balance between training and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Myriad Pro Light" panose="020B0403030403020204"/>
                          <a:ea typeface="+mn-ea"/>
                          <a:cs typeface="+mn-cs"/>
                        </a:rPr>
                        <a:t>Overfits to training data after epoch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985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4B0A044-F315-CB72-CD89-E38B5FB270FA}"/>
              </a:ext>
            </a:extLst>
          </p:cNvPr>
          <p:cNvSpPr txBox="1"/>
          <p:nvPr/>
        </p:nvSpPr>
        <p:spPr>
          <a:xfrm>
            <a:off x="2023504" y="5168952"/>
            <a:ext cx="57144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000000"/>
                </a:solidFill>
                <a:latin typeface="Myriad Pro Light" panose="020B0403030403020204"/>
              </a:rPr>
              <a:t>The 3-epoch model is clearly better for this project!</a:t>
            </a:r>
          </a:p>
        </p:txBody>
      </p:sp>
    </p:spTree>
    <p:extLst>
      <p:ext uri="{BB962C8B-B14F-4D97-AF65-F5344CB8AC3E}">
        <p14:creationId xmlns:p14="http://schemas.microsoft.com/office/powerpoint/2010/main" val="1797801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F417-58A1-1913-7AF5-C76B1A57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-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88DE2-5E21-9BFB-1B4A-524DBDAE8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08" y="1054297"/>
            <a:ext cx="8781583" cy="554534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Myriad Pro Light" panose="020B0403030403020204"/>
              </a:rPr>
              <a:t>Tools Used</a:t>
            </a:r>
          </a:p>
          <a:p>
            <a:pPr lvl="1"/>
            <a:r>
              <a:rPr lang="en-US" sz="1800" dirty="0">
                <a:latin typeface="Myriad Pro Light" panose="020B0403030403020204"/>
              </a:rPr>
              <a:t>HTML for structure and CSS for styling (responsive design)</a:t>
            </a:r>
          </a:p>
          <a:p>
            <a:pPr lvl="1"/>
            <a:r>
              <a:rPr lang="en-US" sz="1800" dirty="0">
                <a:latin typeface="Myriad Pro Light" panose="020B0403030403020204"/>
              </a:rPr>
              <a:t>JavaScript for interactive elements</a:t>
            </a:r>
          </a:p>
          <a:p>
            <a:pPr lvl="1"/>
            <a:r>
              <a:rPr lang="en-US" sz="1800" dirty="0">
                <a:latin typeface="Myriad Pro Light" panose="020B0403030403020204"/>
              </a:rPr>
              <a:t>High charts for data visualization</a:t>
            </a:r>
          </a:p>
          <a:p>
            <a:pPr lvl="1">
              <a:lnSpc>
                <a:spcPct val="150000"/>
              </a:lnSpc>
            </a:pPr>
            <a:endParaRPr lang="en-US" sz="1900" dirty="0">
              <a:latin typeface="Myriad Pro Light" panose="020B0403030403020204"/>
            </a:endParaRPr>
          </a:p>
          <a:p>
            <a:pPr marL="228600" lvl="1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Myriad Pro Light" panose="020B0403030403020204"/>
              </a:rPr>
              <a:t>Key Features</a:t>
            </a:r>
          </a:p>
          <a:p>
            <a:pPr lvl="1"/>
            <a:r>
              <a:rPr lang="en-US" sz="1800" dirty="0">
                <a:latin typeface="Myriad Pro Light" panose="020B0403030403020204"/>
              </a:rPr>
              <a:t>Course Overview Page: Displays course ratings and review counts dynamically</a:t>
            </a:r>
          </a:p>
          <a:p>
            <a:pPr lvl="1"/>
            <a:r>
              <a:rPr lang="en-US" sz="1800" dirty="0">
                <a:latin typeface="Myriad Pro Light" panose="020B0403030403020204"/>
              </a:rPr>
              <a:t>Submit Review Page: Dropdown menu for course selection (auto-fetched from the database) and validations to ensure meaningful reviews</a:t>
            </a:r>
          </a:p>
          <a:p>
            <a:pPr lvl="1"/>
            <a:r>
              <a:rPr lang="en-US" sz="1800" dirty="0">
                <a:latin typeface="Myriad Pro Light" panose="020B0403030403020204"/>
              </a:rPr>
              <a:t>View Reviews Page: View all reviews with positive/negative sentiment rates and accessible only for admins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A8764-03EC-5B7B-5614-C9D41DB2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634E-1212-4E61-9B37-4F1E2CA958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7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F417-58A1-1913-7AF5-C76B1A57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-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88DE2-5E21-9BFB-1B4A-524DBDAE8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09" y="737421"/>
            <a:ext cx="8781583" cy="568304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Myriad Pro Light" panose="020B0403030403020204"/>
              </a:rPr>
              <a:t>Framework</a:t>
            </a:r>
          </a:p>
          <a:p>
            <a:pPr lvl="1"/>
            <a:r>
              <a:rPr lang="en-US" sz="1800" dirty="0">
                <a:latin typeface="Myriad Pro Light" panose="020B0403030403020204"/>
              </a:rPr>
              <a:t>Built using Flask (lightweight Python web framework)</a:t>
            </a:r>
          </a:p>
          <a:p>
            <a:pPr lvl="1"/>
            <a:r>
              <a:rPr lang="en-US" sz="1800" dirty="0">
                <a:latin typeface="Myriad Pro Light" panose="020B0403030403020204"/>
              </a:rPr>
              <a:t>Handles API calls, database interactions, and template rendering</a:t>
            </a:r>
          </a:p>
          <a:p>
            <a:pPr marL="230187" lvl="1" indent="0">
              <a:buNone/>
            </a:pPr>
            <a:endParaRPr lang="en-US" sz="1500" dirty="0">
              <a:latin typeface="Myriad Pro Light" panose="020B0403030403020204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Myriad Pro Light" panose="020B0403030403020204"/>
              </a:rPr>
              <a:t>Key Functionalities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Myriad Pro Light" panose="020B0403030403020204"/>
              </a:rPr>
              <a:t>Model Integration</a:t>
            </a:r>
          </a:p>
          <a:p>
            <a:pPr lvl="2"/>
            <a:r>
              <a:rPr lang="en-US" sz="1600" dirty="0">
                <a:latin typeface="Myriad Pro Light" panose="020B0403030403020204"/>
              </a:rPr>
              <a:t>Loads the fine-tuned BERT model for predictions</a:t>
            </a:r>
          </a:p>
          <a:p>
            <a:pPr lvl="2"/>
            <a:r>
              <a:rPr lang="en-US" sz="1600" dirty="0">
                <a:latin typeface="Myriad Pro Light" panose="020B0403030403020204"/>
              </a:rPr>
              <a:t>Tokenizes input and returns sentiment scores (1-5)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Myriad Pro Light" panose="020B0403030403020204"/>
              </a:rPr>
              <a:t>API Endpoints</a:t>
            </a:r>
          </a:p>
          <a:p>
            <a:pPr lvl="2"/>
            <a:r>
              <a:rPr lang="en-US" sz="1600" dirty="0">
                <a:latin typeface="Myriad Pro Light" panose="020B0403030403020204"/>
              </a:rPr>
              <a:t>Accepts course reviews, validates content, predicts sentiment, and saves to the database</a:t>
            </a:r>
          </a:p>
          <a:p>
            <a:pPr lvl="2"/>
            <a:r>
              <a:rPr lang="en-US" sz="1600" dirty="0">
                <a:latin typeface="Myriad Pro Light" panose="020B0403030403020204"/>
              </a:rPr>
              <a:t>Returns course list dynamically for dropdowns</a:t>
            </a:r>
          </a:p>
          <a:p>
            <a:pPr lvl="2"/>
            <a:r>
              <a:rPr lang="en-US" sz="1600" dirty="0">
                <a:latin typeface="Myriad Pro Light" panose="020B0403030403020204"/>
              </a:rPr>
              <a:t>Provides aggregated sentiment data for visualizations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Myriad Pro Light" panose="020B0403030403020204"/>
              </a:rPr>
              <a:t>Data Handling</a:t>
            </a:r>
          </a:p>
          <a:p>
            <a:pPr lvl="2"/>
            <a:r>
              <a:rPr lang="en-US" sz="1600" dirty="0">
                <a:latin typeface="Myriad Pro Light" panose="020B0403030403020204"/>
              </a:rPr>
              <a:t>Connects to SQLite database to manage courses and reviews</a:t>
            </a:r>
          </a:p>
          <a:p>
            <a:pPr lvl="2"/>
            <a:r>
              <a:rPr lang="en-US" sz="1600" dirty="0">
                <a:latin typeface="Myriad Pro Light" panose="020B0403030403020204"/>
              </a:rPr>
              <a:t>Ensures efficient read/write operations and maintains data integrity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A8764-03EC-5B7B-5614-C9D41DB2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634E-1212-4E61-9B37-4F1E2CA958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03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F417-58A1-1913-7AF5-C76B1A57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-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88DE2-5E21-9BFB-1B4A-524DBDAE8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644" y="1016511"/>
            <a:ext cx="8781583" cy="482497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latin typeface="Myriad Pro Light" panose="020B0403030403020204"/>
              </a:rPr>
              <a:t>Database Used: SQLite</a:t>
            </a:r>
          </a:p>
          <a:p>
            <a:pPr lvl="1">
              <a:lnSpc>
                <a:spcPct val="150000"/>
              </a:lnSpc>
            </a:pPr>
            <a:r>
              <a:rPr lang="en-US" sz="2300" dirty="0">
                <a:latin typeface="Myriad Pro Light" panose="020B0403030403020204"/>
              </a:rPr>
              <a:t>Lightweight, easily integrates with Flask and ideal for small-scale projects</a:t>
            </a:r>
          </a:p>
          <a:p>
            <a:pPr lvl="1">
              <a:lnSpc>
                <a:spcPct val="150000"/>
              </a:lnSpc>
            </a:pPr>
            <a:r>
              <a:rPr lang="en-US" sz="2300" dirty="0">
                <a:latin typeface="Myriad Pro Light" panose="020B0403030403020204"/>
              </a:rPr>
              <a:t>Schema: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Myriad Pro Light" panose="020B0403030403020204"/>
              </a:rPr>
              <a:t>Courses Table: Stores course details (code, name)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Myriad Pro Light" panose="020B0403030403020204"/>
              </a:rPr>
              <a:t>Reviews Table: Stores student reviews with sentiment scores</a:t>
            </a:r>
          </a:p>
          <a:p>
            <a:pPr marL="455613" lvl="2" indent="0">
              <a:lnSpc>
                <a:spcPct val="150000"/>
              </a:lnSpc>
              <a:buNone/>
            </a:pPr>
            <a:endParaRPr lang="en-US" dirty="0">
              <a:latin typeface="Myriad Pro Light" panose="020B0403030403020204"/>
            </a:endParaRPr>
          </a:p>
          <a:p>
            <a:pPr marL="228600" lvl="2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latin typeface="Myriad Pro Light" panose="020B0403030403020204"/>
              </a:rPr>
              <a:t>Features</a:t>
            </a:r>
          </a:p>
          <a:p>
            <a:pPr lvl="1">
              <a:lnSpc>
                <a:spcPct val="150000"/>
              </a:lnSpc>
            </a:pPr>
            <a:r>
              <a:rPr lang="en-US" sz="2300" dirty="0">
                <a:latin typeface="Myriad Pro Light" panose="020B0403030403020204"/>
              </a:rPr>
              <a:t>Course data populated from a CSV file (EECS_Course_Data.csv)</a:t>
            </a:r>
          </a:p>
          <a:p>
            <a:pPr lvl="1">
              <a:lnSpc>
                <a:spcPct val="150000"/>
              </a:lnSpc>
            </a:pPr>
            <a:r>
              <a:rPr lang="en-US" sz="2300" dirty="0">
                <a:latin typeface="Myriad Pro Light" panose="020B0403030403020204"/>
              </a:rPr>
              <a:t>Reviews linked to courses via foreign keys</a:t>
            </a:r>
          </a:p>
          <a:p>
            <a:pPr lvl="1">
              <a:lnSpc>
                <a:spcPct val="150000"/>
              </a:lnSpc>
            </a:pPr>
            <a:r>
              <a:rPr lang="en-US" sz="2300" dirty="0">
                <a:latin typeface="Myriad Pro Light" panose="020B0403030403020204"/>
              </a:rPr>
              <a:t>Aggregation queries for calculating Average ratings, Positive and negative sentiment counts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A8764-03EC-5B7B-5614-C9D41DB2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634E-1212-4E61-9B37-4F1E2CA958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42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F417-58A1-1913-7AF5-C76B1A57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– UI (students)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A8764-03EC-5B7B-5614-C9D41DB2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634E-1212-4E61-9B37-4F1E2CA958D7}" type="slidenum">
              <a:rPr lang="en-US" smtClean="0"/>
              <a:t>16</a:t>
            </a:fld>
            <a:endParaRPr lang="en-US"/>
          </a:p>
        </p:txBody>
      </p:sp>
      <p:pic>
        <p:nvPicPr>
          <p:cNvPr id="4" name="Content Placeholder 3" descr="A screenshot of a course review&#10;&#10;Description automatically generated">
            <a:extLst>
              <a:ext uri="{FF2B5EF4-FFF2-40B4-BE49-F238E27FC236}">
                <a16:creationId xmlns:a16="http://schemas.microsoft.com/office/drawing/2014/main" id="{7E35AF2B-1127-74A6-169E-2657A008A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11" y="1272032"/>
            <a:ext cx="4241189" cy="48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83E0DA1-FB07-1595-A899-580F61B4F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702" y="1016000"/>
            <a:ext cx="4145452" cy="2245995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80EFA14-8C5D-6279-8C0E-6F148AA8F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256" y="3429000"/>
            <a:ext cx="3181741" cy="285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51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F417-58A1-1913-7AF5-C76B1A57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– UI (Department only)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A8764-03EC-5B7B-5614-C9D41DB2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634E-1212-4E61-9B37-4F1E2CA958D7}" type="slidenum">
              <a:rPr lang="en-US" smtClean="0"/>
              <a:t>17</a:t>
            </a:fld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604BCAC-83F0-3044-9818-08768D3A4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90" y="941252"/>
            <a:ext cx="3672600" cy="1031153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75CC4766-6548-8768-51BB-3B0ADA12F9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298" y="889445"/>
            <a:ext cx="4877734" cy="298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73F34496-CEA5-51D2-0CD8-DC6DF9F6F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91" y="2097579"/>
            <a:ext cx="3672600" cy="419837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EC02CE-7E3E-627E-0C33-BD3A372C089E}"/>
              </a:ext>
            </a:extLst>
          </p:cNvPr>
          <p:cNvSpPr txBox="1"/>
          <p:nvPr/>
        </p:nvSpPr>
        <p:spPr>
          <a:xfrm>
            <a:off x="4141298" y="4364736"/>
            <a:ext cx="4877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 Light" panose="020B0403030403020204"/>
              </a:rPr>
              <a:t>From Course Reviews Page, only after validation, the department/admin would be able to view the reviews for the individual courses or the overall results</a:t>
            </a:r>
          </a:p>
        </p:txBody>
      </p:sp>
    </p:spTree>
    <p:extLst>
      <p:ext uri="{BB962C8B-B14F-4D97-AF65-F5344CB8AC3E}">
        <p14:creationId xmlns:p14="http://schemas.microsoft.com/office/powerpoint/2010/main" val="1426292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F417-58A1-1913-7AF5-C76B1A57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–  Basic Visualizations (Dept. only)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A8764-03EC-5B7B-5614-C9D41DB2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634E-1212-4E61-9B37-4F1E2CA958D7}" type="slidenum">
              <a:rPr lang="en-US" smtClean="0"/>
              <a:t>18</a:t>
            </a:fld>
            <a:endParaRPr lang="en-US"/>
          </a:p>
        </p:txBody>
      </p:sp>
      <p:pic>
        <p:nvPicPr>
          <p:cNvPr id="9" name="Picture 8" descr="A green and red graph&#10;&#10;Description automatically generated">
            <a:extLst>
              <a:ext uri="{FF2B5EF4-FFF2-40B4-BE49-F238E27FC236}">
                <a16:creationId xmlns:a16="http://schemas.microsoft.com/office/drawing/2014/main" id="{F29F75ED-1BA9-320E-AE73-F9E3055728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6" y="1001382"/>
            <a:ext cx="4550734" cy="1987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AE7BC0CB-6DFF-70EC-7438-6271E5B7D4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033" y="883222"/>
            <a:ext cx="4434857" cy="2545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A green and red graph&#10;&#10;Description automatically generated">
            <a:extLst>
              <a:ext uri="{FF2B5EF4-FFF2-40B4-BE49-F238E27FC236}">
                <a16:creationId xmlns:a16="http://schemas.microsoft.com/office/drawing/2014/main" id="{D772E08C-37AD-9A6A-2CA8-4B453349BA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992" y="3804997"/>
            <a:ext cx="4977039" cy="225878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25A168-E0A8-6295-EBFE-201DA19DA114}"/>
              </a:ext>
            </a:extLst>
          </p:cNvPr>
          <p:cNvSpPr txBox="1"/>
          <p:nvPr/>
        </p:nvSpPr>
        <p:spPr>
          <a:xfrm>
            <a:off x="21266" y="3633537"/>
            <a:ext cx="4286039" cy="2668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28600" algn="l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Pts val="1900"/>
              <a:buFont typeface="Calibri" panose="020F0502020204030204" pitchFamily="34" charset="0"/>
              <a:buChar char="–"/>
            </a:pPr>
            <a:r>
              <a:rPr lang="en-US" dirty="0">
                <a:solidFill>
                  <a:srgbClr val="000000"/>
                </a:solidFill>
                <a:latin typeface="Myriad Pro Light" panose="020B0403030403020204"/>
              </a:rPr>
              <a:t>Visualizations page automatically displays the chart for all courses</a:t>
            </a:r>
          </a:p>
          <a:p>
            <a:pPr marL="457200" indent="-228600" algn="l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Pts val="1900"/>
              <a:buFont typeface="Calibri" panose="020F0502020204030204" pitchFamily="34" charset="0"/>
              <a:buChar char="–"/>
            </a:pPr>
            <a:r>
              <a:rPr lang="en-US" dirty="0">
                <a:solidFill>
                  <a:srgbClr val="000000"/>
                </a:solidFill>
                <a:effectLst/>
                <a:latin typeface="Myriad Pro Light" panose="020B0403030403020204"/>
              </a:rPr>
              <a:t>When selected a course from drop down, the pie chart gets updated</a:t>
            </a:r>
          </a:p>
          <a:p>
            <a:pPr marL="457200" indent="-228600" algn="l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Pts val="1900"/>
              <a:buFont typeface="Calibri" panose="020F0502020204030204" pitchFamily="34" charset="0"/>
              <a:buChar char="–"/>
            </a:pPr>
            <a:r>
              <a:rPr lang="en-US" dirty="0">
                <a:solidFill>
                  <a:srgbClr val="000000"/>
                </a:solidFill>
                <a:latin typeface="Myriad Pro Light" panose="020B0403030403020204"/>
              </a:rPr>
              <a:t>The bar graph displays the Undergrad and Grad course review comparisons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74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A8764-03EC-5B7B-5614-C9D41DB2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634E-1212-4E61-9B37-4F1E2CA958D7}" type="slidenum">
              <a:rPr lang="en-US" smtClean="0"/>
              <a:t>19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918B99-B100-E3AA-E68D-2C340DB9F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Solutions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C3618E2-149B-71A7-ABB6-9040070E1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563869"/>
              </p:ext>
            </p:extLst>
          </p:nvPr>
        </p:nvGraphicFramePr>
        <p:xfrm>
          <a:off x="403412" y="1414780"/>
          <a:ext cx="8256494" cy="4057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8247">
                  <a:extLst>
                    <a:ext uri="{9D8B030D-6E8A-4147-A177-3AD203B41FA5}">
                      <a16:colId xmlns:a16="http://schemas.microsoft.com/office/drawing/2014/main" val="1127006414"/>
                    </a:ext>
                  </a:extLst>
                </a:gridCol>
                <a:gridCol w="4128247">
                  <a:extLst>
                    <a:ext uri="{9D8B030D-6E8A-4147-A177-3AD203B41FA5}">
                      <a16:colId xmlns:a16="http://schemas.microsoft.com/office/drawing/2014/main" val="1824458849"/>
                    </a:ext>
                  </a:extLst>
                </a:gridCol>
              </a:tblGrid>
              <a:tr h="39338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Myriad Pro Light" panose="020B0403030403020204"/>
                        </a:rPr>
                        <a:t>Challenges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Myriad Pro Light" panose="020B0403030403020204"/>
                        </a:rPr>
                        <a:t>Solutions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659405"/>
                  </a:ext>
                </a:extLst>
              </a:tr>
              <a:tr h="1042613">
                <a:tc>
                  <a:txBody>
                    <a:bodyPr/>
                    <a:lstStyle/>
                    <a:p>
                      <a:r>
                        <a:rPr lang="en-US" dirty="0">
                          <a:latin typeface="Myriad Pro Light" panose="020B0403030403020204"/>
                        </a:rPr>
                        <a:t>High Computational Requirements: Fine-tuning BERT with a 100k+ dataset required significant GPU resources</a:t>
                      </a:r>
                      <a:endParaRPr lang="en-US" dirty="0">
                        <a:solidFill>
                          <a:schemeClr val="tx1"/>
                        </a:solidFill>
                        <a:latin typeface="Myriad Pro Light" panose="020B0403030403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yriad Pro Light" panose="020B0403030403020204"/>
                        </a:rPr>
                        <a:t>Utilized Google Colab Pro with A100 GPUs to reduce training time from hours to ~30 minutes</a:t>
                      </a:r>
                      <a:endParaRPr lang="en-US" dirty="0">
                        <a:solidFill>
                          <a:schemeClr val="tx1"/>
                        </a:solidFill>
                        <a:latin typeface="Myriad Pro Light" panose="020B0403030403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287096"/>
                  </a:ext>
                </a:extLst>
              </a:tr>
              <a:tr h="67899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Myriad Pro Light" panose="020B0403030403020204"/>
                        </a:rPr>
                        <a:t>Overfitting: </a:t>
                      </a:r>
                      <a:r>
                        <a:rPr lang="en-US" dirty="0">
                          <a:latin typeface="Myriad Pro Light" panose="020B0403030403020204"/>
                        </a:rPr>
                        <a:t>Longer training caused overfitting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yriad Pro Light" panose="020B0403030403020204"/>
                        </a:rPr>
                        <a:t>Limited training to 3 epochs</a:t>
                      </a:r>
                      <a:endParaRPr lang="en-US" dirty="0">
                        <a:solidFill>
                          <a:schemeClr val="tx1"/>
                        </a:solidFill>
                        <a:latin typeface="Myriad Pro Light" panose="020B0403030403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738610"/>
                  </a:ext>
                </a:extLst>
              </a:tr>
              <a:tr h="969986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Myriad Pro Light" panose="020B0403030403020204"/>
                        </a:rPr>
                        <a:t>Model Integration: </a:t>
                      </a:r>
                      <a:r>
                        <a:rPr lang="en-US" dirty="0">
                          <a:latin typeface="Myriad Pro Light" panose="020B0403030403020204"/>
                        </a:rPr>
                        <a:t>Deploying a computationally heavy model in a lightweight Flask backend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yriad Pro Light" panose="020B0403030403020204"/>
                        </a:rPr>
                        <a:t>Optimized inference using batching and device management (CUDA/CPU fallback)</a:t>
                      </a:r>
                      <a:endParaRPr lang="en-US" dirty="0">
                        <a:solidFill>
                          <a:schemeClr val="tx1"/>
                        </a:solidFill>
                        <a:latin typeface="Myriad Pro Light" panose="020B0403030403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699038"/>
                  </a:ext>
                </a:extLst>
              </a:tr>
              <a:tr h="969986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Myriad Pro Light" panose="020B0403030403020204"/>
                        </a:rPr>
                        <a:t>Real-time Validations: </a:t>
                      </a:r>
                      <a:r>
                        <a:rPr lang="en-US" dirty="0">
                          <a:latin typeface="Myriad Pro Light" panose="020B0403030403020204"/>
                        </a:rPr>
                        <a:t>Preventing invalid or meaningless reviews from being submitted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yriad Pro Light" panose="020B0403030403020204"/>
                        </a:rPr>
                        <a:t>Added input validation at both frontend and backend</a:t>
                      </a:r>
                      <a:endParaRPr lang="en-US" dirty="0">
                        <a:solidFill>
                          <a:schemeClr val="tx1"/>
                        </a:solidFill>
                        <a:latin typeface="Myriad Pro Light" panose="020B0403030403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87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24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64E7-6B25-29DD-2FE7-F6DE7B815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- Why this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36B86-0612-D254-9445-46678D9EF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32" y="1118818"/>
            <a:ext cx="8535629" cy="48249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Problem statement</a:t>
            </a:r>
          </a:p>
          <a:p>
            <a:pPr lvl="1"/>
            <a:r>
              <a:rPr lang="en-US" dirty="0"/>
              <a:t>Understanding and analyzing large volumes of unstructured textual data (like student feedback) manually is inefficient and prone to bias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</a:t>
            </a:r>
          </a:p>
          <a:p>
            <a:pPr lvl="1"/>
            <a:r>
              <a:rPr lang="en-US" dirty="0"/>
              <a:t>Automate the process using sentiment analysis to help students and the department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Implementation</a:t>
            </a:r>
          </a:p>
          <a:p>
            <a:pPr lvl="1"/>
            <a:r>
              <a:rPr lang="en-US" dirty="0"/>
              <a:t>Fine-tuned BERT to classify sentiments and built a user-friendly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812401-0573-0CFB-7DD6-2F52F0FA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634E-1212-4E61-9B37-4F1E2CA958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58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F417-58A1-1913-7AF5-C76B1A57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88DE2-5E21-9BFB-1B4A-524DBDAE8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644" y="1016511"/>
            <a:ext cx="8781583" cy="48249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Myriad Pro Light" panose="020B0403030403020204"/>
              </a:rPr>
              <a:t>Authentication </a:t>
            </a:r>
          </a:p>
          <a:p>
            <a:pPr lvl="1"/>
            <a:r>
              <a:rPr lang="en-US" sz="1800" dirty="0">
                <a:latin typeface="Myriad Pro Light" panose="020B0403030403020204"/>
              </a:rPr>
              <a:t>Replace passcode-based admin access with secure login (e.g., OAuth)</a:t>
            </a:r>
          </a:p>
          <a:p>
            <a:pPr marL="230187" lvl="1" indent="0">
              <a:buNone/>
            </a:pPr>
            <a:endParaRPr lang="en-US" sz="1600" dirty="0">
              <a:latin typeface="Myriad Pro Light" panose="020B0403030403020204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Myriad Pro Light" panose="020B0403030403020204"/>
              </a:rPr>
              <a:t>Advanced Visualizations </a:t>
            </a:r>
          </a:p>
          <a:p>
            <a:pPr lvl="1"/>
            <a:r>
              <a:rPr lang="en-US" sz="1800" dirty="0">
                <a:latin typeface="Myriad Pro Light" panose="020B0403030403020204"/>
              </a:rPr>
              <a:t>Add trend-based charts (e.g., reviews over time) and more interactive dashboards</a:t>
            </a:r>
          </a:p>
          <a:p>
            <a:pPr marL="230187" lvl="1" indent="0">
              <a:buNone/>
            </a:pPr>
            <a:endParaRPr lang="en-US" sz="1600" dirty="0">
              <a:latin typeface="Myriad Pro Light" panose="020B0403030403020204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Myriad Pro Light" panose="020B0403030403020204"/>
              </a:rPr>
              <a:t>Multilingual Support </a:t>
            </a:r>
          </a:p>
          <a:p>
            <a:pPr lvl="1"/>
            <a:r>
              <a:rPr lang="en-US" sz="1800" dirty="0">
                <a:latin typeface="Myriad Pro Light" panose="020B0403030403020204"/>
              </a:rPr>
              <a:t>Extend sentiment analysis to handle non-English reviews</a:t>
            </a:r>
          </a:p>
          <a:p>
            <a:pPr marL="230187" lvl="1" indent="0">
              <a:buNone/>
            </a:pPr>
            <a:endParaRPr lang="en-US" sz="1600" dirty="0">
              <a:latin typeface="Myriad Pro Light" panose="020B0403030403020204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Myriad Pro Light" panose="020B0403030403020204"/>
              </a:rPr>
              <a:t>Deployment</a:t>
            </a:r>
          </a:p>
          <a:p>
            <a:pPr lvl="1"/>
            <a:r>
              <a:rPr lang="en-US" sz="1600" dirty="0">
                <a:latin typeface="Myriad Pro Light" panose="020B0403030403020204"/>
              </a:rPr>
              <a:t> </a:t>
            </a:r>
            <a:r>
              <a:rPr lang="en-US" sz="1800" dirty="0">
                <a:latin typeface="Myriad Pro Light" panose="020B0403030403020204"/>
              </a:rPr>
              <a:t>Host the system on cloud platforms (e.g., AWS or Heroku)</a:t>
            </a:r>
            <a:endParaRPr lang="en-US" sz="1600" dirty="0">
              <a:latin typeface="Myriad Pro Light" panose="020B040303040302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A8764-03EC-5B7B-5614-C9D41DB2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634E-1212-4E61-9B37-4F1E2CA958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0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F417-58A1-1913-7AF5-C76B1A57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88DE2-5E21-9BFB-1B4A-524DBDAE8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08" y="1208138"/>
            <a:ext cx="8781583" cy="48249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Key Achievements</a:t>
            </a:r>
          </a:p>
          <a:p>
            <a:pPr lvl="1"/>
            <a:r>
              <a:rPr lang="en-US" sz="1900" dirty="0"/>
              <a:t>Automated sentiment analysis for course feedback using BERT, achieving ~82% accuracy</a:t>
            </a:r>
          </a:p>
          <a:p>
            <a:pPr lvl="1"/>
            <a:r>
              <a:rPr lang="en-US" sz="1900" dirty="0"/>
              <a:t>Seamlessly integrated model predictions into a user-friendly web application</a:t>
            </a:r>
          </a:p>
          <a:p>
            <a:pPr marL="230187" lvl="1" indent="0">
              <a:buNone/>
            </a:pPr>
            <a:endParaRPr lang="en-US" sz="1900" dirty="0"/>
          </a:p>
          <a:p>
            <a:pPr marL="228600" lvl="1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Takeaways</a:t>
            </a:r>
          </a:p>
          <a:p>
            <a:pPr lvl="1"/>
            <a:r>
              <a:rPr lang="en-US" sz="1800" dirty="0"/>
              <a:t>Advanced NLP models like BERT outperform traditional methods in handling complex textual data</a:t>
            </a:r>
          </a:p>
          <a:p>
            <a:pPr lvl="1"/>
            <a:r>
              <a:rPr lang="en-US" sz="1800" dirty="0"/>
              <a:t>Lays a solid foundation for future enhancements and scalability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A8764-03EC-5B7B-5614-C9D41DB2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634E-1212-4E61-9B37-4F1E2CA958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8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76FB8-8BC8-D54A-975A-8F8BB48D4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" y="764159"/>
            <a:ext cx="4059936" cy="2285026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29167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590A2-4FCF-7385-1CCD-9DB9842A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E34EC-18D7-6CAE-1B6F-7E1813311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09" y="1016511"/>
            <a:ext cx="8896166" cy="532413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Objective</a:t>
            </a:r>
            <a:endParaRPr lang="en-US" dirty="0"/>
          </a:p>
          <a:p>
            <a:pPr lvl="1"/>
            <a:r>
              <a:rPr lang="en-US" sz="2100" dirty="0"/>
              <a:t>Develop a sentiment analysis model to classify course reviews into positive and negative sentiments on a 1-5 scale</a:t>
            </a:r>
          </a:p>
          <a:p>
            <a:pPr lvl="1"/>
            <a:endParaRPr lang="en-US" dirty="0"/>
          </a:p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Dataset</a:t>
            </a:r>
          </a:p>
          <a:p>
            <a:pPr lvl="1"/>
            <a:r>
              <a:rPr lang="en-US" sz="2100" dirty="0"/>
              <a:t>Source: A dataset of 100k+ course reviews from Kaggle</a:t>
            </a:r>
          </a:p>
          <a:p>
            <a:pPr lvl="1"/>
            <a:r>
              <a:rPr lang="en-US" sz="2100" dirty="0"/>
              <a:t>Structure: Two columns - Review (text) and Label (1-5 stars)</a:t>
            </a:r>
          </a:p>
          <a:p>
            <a:pPr lvl="1"/>
            <a:r>
              <a:rPr lang="en-US" sz="2100" dirty="0"/>
              <a:t>Preprocessing:</a:t>
            </a:r>
          </a:p>
          <a:p>
            <a:pPr lvl="2"/>
            <a:r>
              <a:rPr lang="en-US" sz="1700" dirty="0"/>
              <a:t>Removed duplicates and invalid entries</a:t>
            </a:r>
          </a:p>
          <a:p>
            <a:pPr lvl="2"/>
            <a:r>
              <a:rPr lang="en-US" sz="1700" dirty="0"/>
              <a:t>Tokenized reviews for model training</a:t>
            </a:r>
          </a:p>
          <a:p>
            <a:pPr lvl="2"/>
            <a:r>
              <a:rPr lang="en-US" sz="1700" dirty="0"/>
              <a:t>Balanced the dataset to handle label imbalance.</a:t>
            </a:r>
          </a:p>
          <a:p>
            <a:pPr marL="230187" lvl="1" indent="0">
              <a:buNone/>
            </a:pPr>
            <a:endParaRPr lang="en-US" dirty="0"/>
          </a:p>
          <a:p>
            <a:r>
              <a:rPr lang="en-US" sz="2200" dirty="0"/>
              <a:t>Key Features</a:t>
            </a:r>
          </a:p>
          <a:p>
            <a:pPr lvl="1"/>
            <a:r>
              <a:rPr lang="en-US" sz="1900" dirty="0"/>
              <a:t>Automated sentiment classification using the BERT model</a:t>
            </a:r>
          </a:p>
          <a:p>
            <a:pPr lvl="1"/>
            <a:r>
              <a:rPr lang="en-US" sz="1900" dirty="0"/>
              <a:t>Real-time predictions integrated into the web interface</a:t>
            </a:r>
          </a:p>
          <a:p>
            <a:pPr lvl="1"/>
            <a:r>
              <a:rPr lang="en-US" sz="1900" dirty="0"/>
              <a:t>Basic visualizations for course review insights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6643E-530F-9CFC-4F3D-4AC994CF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634E-1212-4E61-9B37-4F1E2CA958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6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F417-58A1-1913-7AF5-C76B1A57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</a:t>
            </a:r>
            <a:r>
              <a:rPr lang="en-US" dirty="0"/>
              <a:t>echnical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88DE2-5E21-9BFB-1B4A-524DBDAE8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09" y="1171078"/>
            <a:ext cx="8535629" cy="48990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Frontend: HTML, CSS, and JavaScript for the UI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Backend: Python with Flask for API and data handling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Database: SQLite for managing course data and reviews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Model: DeBERTa (variant of BERT) for Sentiment Analysis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Hosting/Development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Model training: Google Colab Pro (A100 GPU)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Application: Local (VS Code)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A8764-03EC-5B7B-5614-C9D41DB2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634E-1212-4E61-9B37-4F1E2CA958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1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7F7B13F-29DC-78DB-D84E-64297A3C8D77}"/>
              </a:ext>
            </a:extLst>
          </p:cNvPr>
          <p:cNvSpPr txBox="1"/>
          <p:nvPr/>
        </p:nvSpPr>
        <p:spPr>
          <a:xfrm>
            <a:off x="2099828" y="2655580"/>
            <a:ext cx="1666276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rgbClr val="0051BA"/>
                </a:solidFill>
              </a:rPr>
              <a:t>Sends new or updated data</a:t>
            </a:r>
          </a:p>
        </p:txBody>
      </p:sp>
      <p:sp>
        <p:nvSpPr>
          <p:cNvPr id="34" name="Flowchart: Decision 33">
            <a:extLst>
              <a:ext uri="{FF2B5EF4-FFF2-40B4-BE49-F238E27FC236}">
                <a16:creationId xmlns:a16="http://schemas.microsoft.com/office/drawing/2014/main" id="{AF05F9F9-47E2-DF64-8F86-AA19B6739B5B}"/>
              </a:ext>
            </a:extLst>
          </p:cNvPr>
          <p:cNvSpPr/>
          <p:nvPr/>
        </p:nvSpPr>
        <p:spPr>
          <a:xfrm>
            <a:off x="1468993" y="4396702"/>
            <a:ext cx="930410" cy="367839"/>
          </a:xfrm>
          <a:prstGeom prst="flowChartDecision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Is Admin ?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B5A263E-E6F2-40FC-E420-3B7619EAD805}"/>
              </a:ext>
            </a:extLst>
          </p:cNvPr>
          <p:cNvSpPr txBox="1"/>
          <p:nvPr/>
        </p:nvSpPr>
        <p:spPr>
          <a:xfrm>
            <a:off x="1909789" y="4815351"/>
            <a:ext cx="4383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rgbClr val="0051BA"/>
                </a:solidFill>
              </a:rPr>
              <a:t>Yes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73D7876-4176-6E12-119A-E7819B1C9AC6}"/>
              </a:ext>
            </a:extLst>
          </p:cNvPr>
          <p:cNvSpPr/>
          <p:nvPr/>
        </p:nvSpPr>
        <p:spPr>
          <a:xfrm>
            <a:off x="2994538" y="1535045"/>
            <a:ext cx="953262" cy="40462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Start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8A6D6C2-24DB-DBC6-AA6A-EE019A0EE4D4}"/>
              </a:ext>
            </a:extLst>
          </p:cNvPr>
          <p:cNvSpPr/>
          <p:nvPr/>
        </p:nvSpPr>
        <p:spPr>
          <a:xfrm>
            <a:off x="2994538" y="2954746"/>
            <a:ext cx="953262" cy="36783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Flask</a:t>
            </a:r>
          </a:p>
        </p:txBody>
      </p:sp>
      <p:cxnSp>
        <p:nvCxnSpPr>
          <p:cNvPr id="43" name="Straight Arrow Connector 42" descr="Initiate Flask&#10;">
            <a:extLst>
              <a:ext uri="{FF2B5EF4-FFF2-40B4-BE49-F238E27FC236}">
                <a16:creationId xmlns:a16="http://schemas.microsoft.com/office/drawing/2014/main" id="{E64635A8-4377-FFCB-8377-4EA178A1A89F}"/>
              </a:ext>
            </a:extLst>
          </p:cNvPr>
          <p:cNvCxnSpPr>
            <a:cxnSpLocks/>
          </p:cNvCxnSpPr>
          <p:nvPr/>
        </p:nvCxnSpPr>
        <p:spPr>
          <a:xfrm>
            <a:off x="3471169" y="2627689"/>
            <a:ext cx="0" cy="3270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94D72AD-C6C3-A5A2-7DE5-DC5B450A3CA6}"/>
              </a:ext>
            </a:extLst>
          </p:cNvPr>
          <p:cNvSpPr/>
          <p:nvPr/>
        </p:nvSpPr>
        <p:spPr>
          <a:xfrm>
            <a:off x="1457569" y="3655139"/>
            <a:ext cx="1060336" cy="35191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 Reviews Page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DE45A56-2828-0077-EA3E-FB6A7000113F}"/>
              </a:ext>
            </a:extLst>
          </p:cNvPr>
          <p:cNvSpPr/>
          <p:nvPr/>
        </p:nvSpPr>
        <p:spPr>
          <a:xfrm>
            <a:off x="3328941" y="5087064"/>
            <a:ext cx="1070177" cy="40462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View All Reviews Page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DEEB5B-CC0C-7B41-8B9A-70659207C6A0}"/>
              </a:ext>
            </a:extLst>
          </p:cNvPr>
          <p:cNvSpPr txBox="1"/>
          <p:nvPr/>
        </p:nvSpPr>
        <p:spPr>
          <a:xfrm>
            <a:off x="1663027" y="2959473"/>
            <a:ext cx="13933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rgbClr val="0051BA"/>
                </a:solidFill>
              </a:rPr>
              <a:t>Updates the course rating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062C839-8FDE-E416-1AC5-3FB59D876595}"/>
              </a:ext>
            </a:extLst>
          </p:cNvPr>
          <p:cNvSpPr/>
          <p:nvPr/>
        </p:nvSpPr>
        <p:spPr>
          <a:xfrm>
            <a:off x="4364985" y="3649642"/>
            <a:ext cx="1060336" cy="36783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Submit Review Page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D652807-032B-EF67-123D-F9B9A3B963F6}"/>
              </a:ext>
            </a:extLst>
          </p:cNvPr>
          <p:cNvSpPr/>
          <p:nvPr/>
        </p:nvSpPr>
        <p:spPr>
          <a:xfrm>
            <a:off x="6696198" y="2954746"/>
            <a:ext cx="1277245" cy="3868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BERT Sentiment Model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53C4196-F794-37F8-BFEF-7C6B3CB648A6}"/>
              </a:ext>
            </a:extLst>
          </p:cNvPr>
          <p:cNvSpPr/>
          <p:nvPr/>
        </p:nvSpPr>
        <p:spPr>
          <a:xfrm>
            <a:off x="5052713" y="2961621"/>
            <a:ext cx="953262" cy="36783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Preprocess Review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778E84-4860-C03E-35BC-942419FE806B}"/>
              </a:ext>
            </a:extLst>
          </p:cNvPr>
          <p:cNvSpPr txBox="1"/>
          <p:nvPr/>
        </p:nvSpPr>
        <p:spPr>
          <a:xfrm>
            <a:off x="960772" y="4102718"/>
            <a:ext cx="4383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rgbClr val="0051BA"/>
                </a:solidFill>
              </a:rPr>
              <a:t>No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2F972BB-B4F0-C350-6981-E6C706ECEDEC}"/>
              </a:ext>
            </a:extLst>
          </p:cNvPr>
          <p:cNvCxnSpPr>
            <a:cxnSpLocks/>
          </p:cNvCxnSpPr>
          <p:nvPr/>
        </p:nvCxnSpPr>
        <p:spPr>
          <a:xfrm>
            <a:off x="1934198" y="4771879"/>
            <a:ext cx="9" cy="3321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6DE852D-5C17-247E-0FFA-BB50119A3720}"/>
              </a:ext>
            </a:extLst>
          </p:cNvPr>
          <p:cNvCxnSpPr>
            <a:cxnSpLocks/>
            <a:stCxn id="34" idx="1"/>
            <a:endCxn id="44" idx="1"/>
          </p:cNvCxnSpPr>
          <p:nvPr/>
        </p:nvCxnSpPr>
        <p:spPr>
          <a:xfrm rot="10800000">
            <a:off x="1457569" y="3831100"/>
            <a:ext cx="11424" cy="749523"/>
          </a:xfrm>
          <a:prstGeom prst="bentConnector3">
            <a:avLst>
              <a:gd name="adj1" fmla="val 210105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51C5F83B-C063-1A44-67B9-268B9A45D559}"/>
              </a:ext>
            </a:extLst>
          </p:cNvPr>
          <p:cNvCxnSpPr/>
          <p:nvPr/>
        </p:nvCxnSpPr>
        <p:spPr>
          <a:xfrm rot="10800000" flipV="1">
            <a:off x="1934200" y="3138665"/>
            <a:ext cx="1060338" cy="516474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Flowchart: Alternate Process 97">
            <a:extLst>
              <a:ext uri="{FF2B5EF4-FFF2-40B4-BE49-F238E27FC236}">
                <a16:creationId xmlns:a16="http://schemas.microsoft.com/office/drawing/2014/main" id="{6741074E-F6C4-D757-25FB-A756552229D6}"/>
              </a:ext>
            </a:extLst>
          </p:cNvPr>
          <p:cNvSpPr/>
          <p:nvPr/>
        </p:nvSpPr>
        <p:spPr>
          <a:xfrm>
            <a:off x="4179948" y="4410573"/>
            <a:ext cx="1319705" cy="367839"/>
          </a:xfrm>
          <a:prstGeom prst="flowChartAlternateProcess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 submits review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DD8A5A6-D9D0-287A-AE78-48C5C98C32C9}"/>
              </a:ext>
            </a:extLst>
          </p:cNvPr>
          <p:cNvCxnSpPr>
            <a:cxnSpLocks/>
            <a:endCxn id="98" idx="0"/>
          </p:cNvCxnSpPr>
          <p:nvPr/>
        </p:nvCxnSpPr>
        <p:spPr>
          <a:xfrm flipH="1">
            <a:off x="4839801" y="4017481"/>
            <a:ext cx="1816" cy="3930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00710AAE-258F-4FB7-E309-F0F8B4887EBB}"/>
              </a:ext>
            </a:extLst>
          </p:cNvPr>
          <p:cNvCxnSpPr>
            <a:cxnSpLocks/>
          </p:cNvCxnSpPr>
          <p:nvPr/>
        </p:nvCxnSpPr>
        <p:spPr>
          <a:xfrm rot="10800000">
            <a:off x="3471168" y="4036554"/>
            <a:ext cx="708780" cy="587435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9867C56-55C1-C60B-5705-73ABBE52DD52}"/>
              </a:ext>
            </a:extLst>
          </p:cNvPr>
          <p:cNvCxnSpPr>
            <a:cxnSpLocks/>
          </p:cNvCxnSpPr>
          <p:nvPr/>
        </p:nvCxnSpPr>
        <p:spPr>
          <a:xfrm flipV="1">
            <a:off x="3471169" y="3322584"/>
            <a:ext cx="1" cy="3308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2F0C5945-BA7C-4DC5-F497-77E4C6E7B91C}"/>
              </a:ext>
            </a:extLst>
          </p:cNvPr>
          <p:cNvSpPr txBox="1"/>
          <p:nvPr/>
        </p:nvSpPr>
        <p:spPr>
          <a:xfrm>
            <a:off x="3448460" y="3438867"/>
            <a:ext cx="4383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rgbClr val="0051BA"/>
                </a:solidFill>
              </a:rPr>
              <a:t>Yes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672CEC4-7214-6573-642C-7486D4433656}"/>
              </a:ext>
            </a:extLst>
          </p:cNvPr>
          <p:cNvSpPr txBox="1"/>
          <p:nvPr/>
        </p:nvSpPr>
        <p:spPr>
          <a:xfrm>
            <a:off x="3960779" y="3822252"/>
            <a:ext cx="4383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rgbClr val="0051BA"/>
                </a:solidFill>
              </a:rPr>
              <a:t>No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29DF7D6-6C94-54DC-76E0-3579CC433069}"/>
              </a:ext>
            </a:extLst>
          </p:cNvPr>
          <p:cNvCxnSpPr>
            <a:cxnSpLocks/>
          </p:cNvCxnSpPr>
          <p:nvPr/>
        </p:nvCxnSpPr>
        <p:spPr>
          <a:xfrm>
            <a:off x="3947800" y="3138666"/>
            <a:ext cx="1104913" cy="68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E2135D2E-759F-8C8B-FB4D-6412430E0516}"/>
              </a:ext>
            </a:extLst>
          </p:cNvPr>
          <p:cNvCxnSpPr>
            <a:cxnSpLocks/>
          </p:cNvCxnSpPr>
          <p:nvPr/>
        </p:nvCxnSpPr>
        <p:spPr>
          <a:xfrm>
            <a:off x="3949616" y="3256550"/>
            <a:ext cx="892001" cy="393092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B01DABD-B98B-381B-AC43-3FB90453E5E4}"/>
              </a:ext>
            </a:extLst>
          </p:cNvPr>
          <p:cNvSpPr txBox="1"/>
          <p:nvPr/>
        </p:nvSpPr>
        <p:spPr>
          <a:xfrm>
            <a:off x="4001325" y="2911271"/>
            <a:ext cx="1020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rgbClr val="0051BA"/>
                </a:solidFill>
              </a:rPr>
              <a:t>Valid review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26EFF1EE-1086-3158-4222-E581B0C5ED8A}"/>
              </a:ext>
            </a:extLst>
          </p:cNvPr>
          <p:cNvSpPr/>
          <p:nvPr/>
        </p:nvSpPr>
        <p:spPr>
          <a:xfrm>
            <a:off x="2994538" y="2259850"/>
            <a:ext cx="953262" cy="36783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Database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F8F1696-B5F5-6989-DC52-B9CD85CE329B}"/>
              </a:ext>
            </a:extLst>
          </p:cNvPr>
          <p:cNvCxnSpPr/>
          <p:nvPr/>
        </p:nvCxnSpPr>
        <p:spPr>
          <a:xfrm>
            <a:off x="3471169" y="1940554"/>
            <a:ext cx="0" cy="3192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3016369-E2E5-088A-5236-89D9AAC28F2F}"/>
              </a:ext>
            </a:extLst>
          </p:cNvPr>
          <p:cNvSpPr txBox="1"/>
          <p:nvPr/>
        </p:nvSpPr>
        <p:spPr>
          <a:xfrm>
            <a:off x="3440540" y="1994481"/>
            <a:ext cx="184525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rgbClr val="0051BA"/>
                </a:solidFill>
              </a:rPr>
              <a:t>Initiate DB with course data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52CDC1F-16D9-A314-12EE-0EE2B7C870D3}"/>
              </a:ext>
            </a:extLst>
          </p:cNvPr>
          <p:cNvCxnSpPr>
            <a:cxnSpLocks/>
          </p:cNvCxnSpPr>
          <p:nvPr/>
        </p:nvCxnSpPr>
        <p:spPr>
          <a:xfrm flipV="1">
            <a:off x="6005975" y="3142104"/>
            <a:ext cx="690224" cy="34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B3A08098-CDE6-69BA-FAE2-2AC072B246BF}"/>
              </a:ext>
            </a:extLst>
          </p:cNvPr>
          <p:cNvCxnSpPr>
            <a:cxnSpLocks/>
          </p:cNvCxnSpPr>
          <p:nvPr/>
        </p:nvCxnSpPr>
        <p:spPr>
          <a:xfrm rot="16200000" flipV="1">
            <a:off x="5371499" y="1020071"/>
            <a:ext cx="510977" cy="335837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EB27BCF3-1857-737D-9E9C-F94342FA0554}"/>
              </a:ext>
            </a:extLst>
          </p:cNvPr>
          <p:cNvSpPr txBox="1"/>
          <p:nvPr/>
        </p:nvSpPr>
        <p:spPr>
          <a:xfrm>
            <a:off x="5780687" y="2236369"/>
            <a:ext cx="1525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rgbClr val="0051BA"/>
                </a:solidFill>
              </a:rPr>
              <a:t>Sends sentiment with rating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1B6B5015-0641-1EB5-3D84-3F5CBD715F2B}"/>
              </a:ext>
            </a:extLst>
          </p:cNvPr>
          <p:cNvSpPr/>
          <p:nvPr/>
        </p:nvSpPr>
        <p:spPr>
          <a:xfrm>
            <a:off x="5104190" y="5087064"/>
            <a:ext cx="1190624" cy="40462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View all visualizations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7A3F605-7CCD-CF32-37E5-5ED8CF550C7A}"/>
              </a:ext>
            </a:extLst>
          </p:cNvPr>
          <p:cNvCxnSpPr>
            <a:cxnSpLocks/>
          </p:cNvCxnSpPr>
          <p:nvPr/>
        </p:nvCxnSpPr>
        <p:spPr>
          <a:xfrm>
            <a:off x="4399118" y="5289375"/>
            <a:ext cx="70507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EB78F58C-5E5E-72F2-4F8D-DB647D6D54D3}"/>
              </a:ext>
            </a:extLst>
          </p:cNvPr>
          <p:cNvCxnSpPr>
            <a:cxnSpLocks/>
          </p:cNvCxnSpPr>
          <p:nvPr/>
        </p:nvCxnSpPr>
        <p:spPr>
          <a:xfrm flipH="1">
            <a:off x="1934198" y="4022978"/>
            <a:ext cx="2" cy="3787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824F0A0-5699-A8BD-A939-059C260C7D4D}"/>
              </a:ext>
            </a:extLst>
          </p:cNvPr>
          <p:cNvCxnSpPr>
            <a:cxnSpLocks/>
          </p:cNvCxnSpPr>
          <p:nvPr/>
        </p:nvCxnSpPr>
        <p:spPr>
          <a:xfrm flipV="1">
            <a:off x="7298102" y="3322584"/>
            <a:ext cx="1" cy="3308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363B8ADA-4F1F-2758-4E6E-4DF07E58FCE2}"/>
              </a:ext>
            </a:extLst>
          </p:cNvPr>
          <p:cNvSpPr txBox="1"/>
          <p:nvPr/>
        </p:nvSpPr>
        <p:spPr>
          <a:xfrm>
            <a:off x="6543430" y="3646364"/>
            <a:ext cx="1795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rgbClr val="0051BA"/>
                </a:solidFill>
              </a:rPr>
              <a:t>Trained on a 100k+ Dataset</a:t>
            </a:r>
          </a:p>
        </p:txBody>
      </p:sp>
      <p:sp>
        <p:nvSpPr>
          <p:cNvPr id="212" name="Flowchart: Decision 211">
            <a:extLst>
              <a:ext uri="{FF2B5EF4-FFF2-40B4-BE49-F238E27FC236}">
                <a16:creationId xmlns:a16="http://schemas.microsoft.com/office/drawing/2014/main" id="{0F12BE1D-0171-903F-FB63-1846C26C8762}"/>
              </a:ext>
            </a:extLst>
          </p:cNvPr>
          <p:cNvSpPr/>
          <p:nvPr/>
        </p:nvSpPr>
        <p:spPr>
          <a:xfrm>
            <a:off x="3054859" y="3662499"/>
            <a:ext cx="841816" cy="367839"/>
          </a:xfrm>
          <a:prstGeom prst="flowChartDecision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Is Valid?</a:t>
            </a: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62C6E19-263A-42B5-569F-F70BD24B82B1}"/>
              </a:ext>
            </a:extLst>
          </p:cNvPr>
          <p:cNvCxnSpPr>
            <a:cxnSpLocks/>
          </p:cNvCxnSpPr>
          <p:nvPr/>
        </p:nvCxnSpPr>
        <p:spPr>
          <a:xfrm flipV="1">
            <a:off x="3886799" y="3833561"/>
            <a:ext cx="478187" cy="86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itle 20">
            <a:extLst>
              <a:ext uri="{FF2B5EF4-FFF2-40B4-BE49-F238E27FC236}">
                <a16:creationId xmlns:a16="http://schemas.microsoft.com/office/drawing/2014/main" id="{1567B6AD-1329-FE45-3911-782D9980E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194" y="348308"/>
            <a:ext cx="7886700" cy="87101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 Light"/>
              </a:rPr>
              <a:t>Flow Chart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4BBA91D-6957-3536-6951-E2D4F6CB4707}"/>
              </a:ext>
            </a:extLst>
          </p:cNvPr>
          <p:cNvSpPr/>
          <p:nvPr/>
        </p:nvSpPr>
        <p:spPr>
          <a:xfrm>
            <a:off x="1452648" y="5089655"/>
            <a:ext cx="1070177" cy="40462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Passcode Validation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E85DAF-6FF6-FC3F-4F60-8BD344FCE49D}"/>
              </a:ext>
            </a:extLst>
          </p:cNvPr>
          <p:cNvSpPr txBox="1"/>
          <p:nvPr/>
        </p:nvSpPr>
        <p:spPr>
          <a:xfrm>
            <a:off x="2608098" y="5087064"/>
            <a:ext cx="1020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rgbClr val="0051BA"/>
                </a:solidFill>
              </a:rPr>
              <a:t>Verified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5A8586C-4F32-D0FD-7E80-F443B42400C3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522825" y="5289375"/>
            <a:ext cx="806115" cy="25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02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F417-58A1-1913-7AF5-C76B1A57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 Attempts with Traditional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88DE2-5E21-9BFB-1B4A-524DBDAE8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58" y="962526"/>
            <a:ext cx="8774579" cy="5317957"/>
          </a:xfrm>
        </p:spPr>
        <p:txBody>
          <a:bodyPr>
            <a:normAutofit fontScale="40000" lnSpcReduction="20000"/>
          </a:bodyPr>
          <a:lstStyle/>
          <a:p>
            <a:pPr marL="228600" lvl="1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5000" dirty="0"/>
              <a:t>Models Tested</a:t>
            </a:r>
          </a:p>
          <a:p>
            <a:pPr marL="228600" lvl="1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28600" lvl="1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900" dirty="0"/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buNone/>
            </a:pPr>
            <a:endParaRPr lang="en-US" sz="2900" dirty="0"/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buNone/>
            </a:pPr>
            <a:endParaRPr lang="en-US" sz="2900" dirty="0"/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buNone/>
            </a:pPr>
            <a:endParaRPr lang="en-US" sz="2900" dirty="0"/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buNone/>
            </a:pPr>
            <a:endParaRPr lang="en-US" sz="2900" dirty="0"/>
          </a:p>
          <a:p>
            <a:pPr marL="228600" lvl="1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4600" dirty="0"/>
          </a:p>
          <a:p>
            <a:pPr marL="228600" lvl="1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4900" dirty="0"/>
              <a:t>Challenges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4500" dirty="0"/>
              <a:t>Poor performance on validation data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4500" dirty="0"/>
              <a:t>Limited ability to handle context or nuanced language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4500" dirty="0"/>
              <a:t>Struggled with imbalanced classes and overfitting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A8764-03EC-5B7B-5614-C9D41DB2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634E-1212-4E61-9B37-4F1E2CA958D7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E03579-FAA4-E047-2B74-6BDE31AE8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180000"/>
              </p:ext>
            </p:extLst>
          </p:nvPr>
        </p:nvGraphicFramePr>
        <p:xfrm>
          <a:off x="244396" y="1524663"/>
          <a:ext cx="8774580" cy="2349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860">
                  <a:extLst>
                    <a:ext uri="{9D8B030D-6E8A-4147-A177-3AD203B41FA5}">
                      <a16:colId xmlns:a16="http://schemas.microsoft.com/office/drawing/2014/main" val="1254967784"/>
                    </a:ext>
                  </a:extLst>
                </a:gridCol>
                <a:gridCol w="2924860">
                  <a:extLst>
                    <a:ext uri="{9D8B030D-6E8A-4147-A177-3AD203B41FA5}">
                      <a16:colId xmlns:a16="http://schemas.microsoft.com/office/drawing/2014/main" val="774215071"/>
                    </a:ext>
                  </a:extLst>
                </a:gridCol>
                <a:gridCol w="2924860">
                  <a:extLst>
                    <a:ext uri="{9D8B030D-6E8A-4147-A177-3AD203B41FA5}">
                      <a16:colId xmlns:a16="http://schemas.microsoft.com/office/drawing/2014/main" val="3991967030"/>
                    </a:ext>
                  </a:extLst>
                </a:gridCol>
              </a:tblGrid>
              <a:tr h="340024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Myriad Pro Light" panose="020B0403030403020204" pitchFamily="34" charset="0"/>
                          <a:ea typeface="+mn-ea"/>
                          <a:cs typeface="+mn-cs"/>
                        </a:rPr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Myriad Pro Light" panose="020B0403030403020204" pitchFamily="34" charset="0"/>
                          <a:ea typeface="+mn-ea"/>
                          <a:cs typeface="+mn-cs"/>
                        </a:rPr>
                        <a:t>Decision Tree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Myriad Pro Light" panose="020B0403030403020204" pitchFamily="34" charset="0"/>
                          <a:ea typeface="+mn-ea"/>
                          <a:cs typeface="+mn-cs"/>
                        </a:rPr>
                        <a:t>SGD Classifier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019782"/>
                  </a:ext>
                </a:extLst>
              </a:tr>
              <a:tr h="2009886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Myriad Pro Light" panose="020B0403030403020204" pitchFamily="34" charset="0"/>
                          <a:ea typeface="+mn-ea"/>
                          <a:cs typeface="+mn-cs"/>
                        </a:rPr>
                        <a:t>Assumes a linear relationship between input features (TF-IDF) and sentiment </a:t>
                      </a:r>
                    </a:p>
                    <a:p>
                      <a:endParaRPr lang="en-US" sz="1600" kern="1200" dirty="0">
                        <a:solidFill>
                          <a:schemeClr val="tx1"/>
                        </a:solidFill>
                        <a:latin typeface="Myriad Pro Light" panose="020B0403030403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Myriad Pro Light" panose="020B0403030403020204" pitchFamily="34" charset="0"/>
                          <a:ea typeface="+mn-ea"/>
                          <a:cs typeface="+mn-cs"/>
                        </a:rPr>
                        <a:t>Fast, interpretable, but struggles with complex language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Myriad Pro Light" panose="020B0403030403020204" pitchFamily="34" charset="0"/>
                          <a:ea typeface="+mn-ea"/>
                          <a:cs typeface="+mn-cs"/>
                        </a:rPr>
                        <a:t>Captures non-linear relationships.</a:t>
                      </a:r>
                    </a:p>
                    <a:p>
                      <a:endParaRPr lang="en-US" sz="1600" kern="1200" dirty="0">
                        <a:solidFill>
                          <a:schemeClr val="tx1"/>
                        </a:solidFill>
                        <a:latin typeface="Myriad Pro Light" panose="020B0403030403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Myriad Pro Light" panose="020B0403030403020204" pitchFamily="34" charset="0"/>
                          <a:ea typeface="+mn-ea"/>
                          <a:cs typeface="+mn-cs"/>
                        </a:rPr>
                        <a:t>Prone to overfitting and doesn’t generalize well on new reviews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Myriad Pro Light" panose="020B0403030403020204" pitchFamily="34" charset="0"/>
                          <a:ea typeface="+mn-ea"/>
                          <a:cs typeface="+mn-cs"/>
                        </a:rPr>
                        <a:t>Efficient for large datasets with sparse features</a:t>
                      </a:r>
                    </a:p>
                    <a:p>
                      <a:endParaRPr lang="en-US" sz="1600" kern="1200" dirty="0">
                        <a:solidFill>
                          <a:schemeClr val="tx1"/>
                        </a:solidFill>
                        <a:latin typeface="Myriad Pro Light" panose="020B0403030403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Myriad Pro Light" panose="020B0403030403020204" pitchFamily="34" charset="0"/>
                          <a:ea typeface="+mn-ea"/>
                          <a:cs typeface="+mn-cs"/>
                        </a:rPr>
                        <a:t>Limited by inability to model contextual dependencies in text</a:t>
                      </a:r>
                    </a:p>
                    <a:p>
                      <a:endParaRPr lang="en-US" sz="1600" kern="1200" dirty="0">
                        <a:solidFill>
                          <a:schemeClr val="tx1"/>
                        </a:solidFill>
                        <a:latin typeface="Myriad Pro Light" panose="020B0403030403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156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611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B3962-2303-A6DD-3C06-F6954BD02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Traditional Models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2627E-EF22-C400-E325-65D7132E2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634E-1212-4E61-9B37-4F1E2CA958D7}" type="slidenum">
              <a:rPr lang="en-US" smtClean="0"/>
              <a:t>7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AA22D6-C2B3-C41B-6E65-2F51AF2C2DBC}"/>
              </a:ext>
            </a:extLst>
          </p:cNvPr>
          <p:cNvSpPr txBox="1"/>
          <p:nvPr/>
        </p:nvSpPr>
        <p:spPr>
          <a:xfrm>
            <a:off x="460432" y="5634514"/>
            <a:ext cx="8065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yriad Pro Light" panose="020B0403030403020204"/>
              </a:rPr>
              <a:t>Observation: All models provided acceptable baselines but failed to understand contextual meaning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EE60B63-0AB1-07FA-E7C9-BBCA5CEDD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741099"/>
              </p:ext>
            </p:extLst>
          </p:nvPr>
        </p:nvGraphicFramePr>
        <p:xfrm>
          <a:off x="529258" y="3745951"/>
          <a:ext cx="806659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450">
                  <a:extLst>
                    <a:ext uri="{9D8B030D-6E8A-4147-A177-3AD203B41FA5}">
                      <a16:colId xmlns:a16="http://schemas.microsoft.com/office/drawing/2014/main" val="574789819"/>
                    </a:ext>
                  </a:extLst>
                </a:gridCol>
                <a:gridCol w="7130142">
                  <a:extLst>
                    <a:ext uri="{9D8B030D-6E8A-4147-A177-3AD203B41FA5}">
                      <a16:colId xmlns:a16="http://schemas.microsoft.com/office/drawing/2014/main" val="638339166"/>
                    </a:ext>
                  </a:extLst>
                </a:gridCol>
              </a:tblGrid>
              <a:tr h="32358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Myriad Pro Light" panose="020B0403030403020204"/>
                        </a:rPr>
                        <a:t>Models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Myriad Pro Light" panose="020B0403030403020204"/>
                        </a:rPr>
                        <a:t>Limitations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909707"/>
                  </a:ext>
                </a:extLst>
              </a:tr>
              <a:tr h="32808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Myriad Pro Light" panose="020B0403030403020204"/>
                        </a:rPr>
                        <a:t>LR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yriad Pro Light" panose="020B0403030403020204"/>
                        </a:rPr>
                        <a:t>Unable to capture language nuances and context</a:t>
                      </a:r>
                      <a:endParaRPr lang="en-US" dirty="0">
                        <a:solidFill>
                          <a:schemeClr val="tx1"/>
                        </a:solidFill>
                        <a:latin typeface="Myriad Pro Light" panose="020B0403030403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139209"/>
                  </a:ext>
                </a:extLst>
              </a:tr>
              <a:tr h="32808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Myriad Pro Light" panose="020B0403030403020204"/>
                        </a:rPr>
                        <a:t>SGD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yriad Pro Light" panose="020B0403030403020204"/>
                        </a:rPr>
                        <a:t>Slightly better generalization but lacked depth in feature representation</a:t>
                      </a:r>
                      <a:endParaRPr lang="en-US" dirty="0">
                        <a:solidFill>
                          <a:schemeClr val="tx1"/>
                        </a:solidFill>
                        <a:latin typeface="Myriad Pro Light" panose="020B0403030403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357410"/>
                  </a:ext>
                </a:extLst>
              </a:tr>
              <a:tr h="32808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Myriad Pro Light" panose="020B0403030403020204"/>
                        </a:rPr>
                        <a:t>DT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yriad Pro Light" panose="020B0403030403020204"/>
                        </a:rPr>
                        <a:t>High overfitting; struggled with new reviews</a:t>
                      </a:r>
                      <a:endParaRPr lang="en-US" dirty="0">
                        <a:solidFill>
                          <a:schemeClr val="tx1"/>
                        </a:solidFill>
                        <a:latin typeface="Myriad Pro Light" panose="020B0403030403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815113"/>
                  </a:ext>
                </a:extLst>
              </a:tr>
            </a:tbl>
          </a:graphicData>
        </a:graphic>
      </p:graphicFrame>
      <p:pic>
        <p:nvPicPr>
          <p:cNvPr id="4" name="Picture 3" descr="A white paper with black text&#10;&#10;Description automatically generated">
            <a:extLst>
              <a:ext uri="{FF2B5EF4-FFF2-40B4-BE49-F238E27FC236}">
                <a16:creationId xmlns:a16="http://schemas.microsoft.com/office/drawing/2014/main" id="{61E9296B-4B63-95D1-E373-D1D164795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58" y="1053537"/>
            <a:ext cx="8065318" cy="230154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43695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F417-58A1-1913-7AF5-C76B1A57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Sentiment Analysis using 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88DE2-5E21-9BFB-1B4A-524DBDAE8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08" y="1208138"/>
            <a:ext cx="8781583" cy="48249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Why BERT?</a:t>
            </a:r>
          </a:p>
          <a:p>
            <a:pPr lvl="1"/>
            <a:r>
              <a:rPr lang="en-US" sz="1800" dirty="0"/>
              <a:t>Understands context better than simpler models</a:t>
            </a:r>
          </a:p>
          <a:p>
            <a:pPr lvl="1"/>
            <a:r>
              <a:rPr lang="en-US" sz="1800" dirty="0"/>
              <a:t>Pretrained on large corpora for excellent language understanding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sz="2000" dirty="0"/>
              <a:t>Advantages Over Simpler Models 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Logistic Regression, SDG Boost, and Decision trees struggled with context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BERT uses a transformer architecture for better performance at capturing subtle nuances in text, crucial for sentiment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A8764-03EC-5B7B-5614-C9D41DB2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634E-1212-4E61-9B37-4F1E2CA958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7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F417-58A1-1913-7AF5-C76B1A57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09" y="12034"/>
            <a:ext cx="7266653" cy="737419"/>
          </a:xfrm>
        </p:spPr>
        <p:txBody>
          <a:bodyPr>
            <a:normAutofit/>
          </a:bodyPr>
          <a:lstStyle/>
          <a:p>
            <a:r>
              <a:rPr lang="en-US" dirty="0"/>
              <a:t>Implementation – BERT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88DE2-5E21-9BFB-1B4A-524DBDAE8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644" y="1016511"/>
            <a:ext cx="8781583" cy="53602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Model Used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Fine-tuned DeBERTa-v3-base (state-of-the-art BERT variant)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Pretrained on general corpora; fine-tuned on course review dataset (100k reviews)</a:t>
            </a:r>
          </a:p>
          <a:p>
            <a:pPr lvl="1">
              <a:spcBef>
                <a:spcPts val="0"/>
              </a:spcBef>
            </a:pP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2000" dirty="0"/>
              <a:t>Training Setup</a:t>
            </a:r>
          </a:p>
          <a:p>
            <a:pPr lvl="1"/>
            <a:r>
              <a:rPr lang="en-US" sz="1800" dirty="0"/>
              <a:t>Dataset split: 80% training, 20% validation</a:t>
            </a:r>
          </a:p>
          <a:p>
            <a:pPr lvl="1"/>
            <a:r>
              <a:rPr lang="en-US" sz="1800" dirty="0"/>
              <a:t>Epochs: 3 (with batch size 32 for training, 64 for evaluation on A100 GPU)</a:t>
            </a:r>
          </a:p>
          <a:p>
            <a:pPr lvl="1"/>
            <a:r>
              <a:rPr lang="en-US" sz="1800" dirty="0"/>
              <a:t>Tokenization: Reviews split into word tokens with padding/truncation</a:t>
            </a:r>
          </a:p>
          <a:p>
            <a:pPr lvl="1"/>
            <a:r>
              <a:rPr lang="en-US" sz="1800" dirty="0"/>
              <a:t>Saves the best-performing model during training</a:t>
            </a:r>
          </a:p>
          <a:p>
            <a:pPr marL="230187" lvl="1" indent="0">
              <a:buNone/>
            </a:pPr>
            <a:endParaRPr lang="en-US" sz="1800" dirty="0"/>
          </a:p>
          <a:p>
            <a:pPr marL="228600" lvl="1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Challenges</a:t>
            </a:r>
          </a:p>
          <a:p>
            <a:pPr lvl="1"/>
            <a:r>
              <a:rPr lang="en-US" sz="1800" dirty="0"/>
              <a:t>High computational requirements</a:t>
            </a:r>
          </a:p>
          <a:p>
            <a:pPr lvl="1"/>
            <a:r>
              <a:rPr lang="en-US" sz="1800" dirty="0"/>
              <a:t>Addressed using Google Colab Pro (significant speed-up)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A8764-03EC-5B7B-5614-C9D41DB2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634E-1212-4E61-9B37-4F1E2CA958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78395"/>
      </p:ext>
    </p:extLst>
  </p:cSld>
  <p:clrMapOvr>
    <a:masterClrMapping/>
  </p:clrMapOvr>
</p:sld>
</file>

<file path=ppt/theme/theme1.xml><?xml version="1.0" encoding="utf-8"?>
<a:theme xmlns:a="http://schemas.openxmlformats.org/drawingml/2006/main" name="2017-KU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1D7C092-2C20-43C4-9B36-62F0A4DE20C0}" vid="{F9713C41-C312-4665-9B5E-CFD881A213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2460</TotalTime>
  <Words>1330</Words>
  <Application>Microsoft Office PowerPoint</Application>
  <PresentationFormat>On-screen Show (4:3)</PresentationFormat>
  <Paragraphs>254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Myriad Pro Light</vt:lpstr>
      <vt:lpstr>2017-KU</vt:lpstr>
      <vt:lpstr>“BERT-Driven Sentiment Analysis: Automated Course Feedback Classification and Ratings”</vt:lpstr>
      <vt:lpstr>Motivation - Why this Project?</vt:lpstr>
      <vt:lpstr>Project Overview</vt:lpstr>
      <vt:lpstr>Technical Stack</vt:lpstr>
      <vt:lpstr>Flow Chart</vt:lpstr>
      <vt:lpstr>Initial Attempts with Traditional Models</vt:lpstr>
      <vt:lpstr>Results - Traditional Models</vt:lpstr>
      <vt:lpstr>Sentiment Analysis using BERT</vt:lpstr>
      <vt:lpstr>Implementation – BERT Model</vt:lpstr>
      <vt:lpstr>Results – BERT (3 Epochs)</vt:lpstr>
      <vt:lpstr>Results – BERT (10 Epochs)</vt:lpstr>
      <vt:lpstr>Comparison – BERT (3 vs 10 Epochs)</vt:lpstr>
      <vt:lpstr>Implementation - Frontend</vt:lpstr>
      <vt:lpstr>Implementation - Backend</vt:lpstr>
      <vt:lpstr>Implementation - Database</vt:lpstr>
      <vt:lpstr>Results – UI (students)</vt:lpstr>
      <vt:lpstr>Results – UI (Department only)</vt:lpstr>
      <vt:lpstr>Results –  Basic Visualizations (Dept. only)</vt:lpstr>
      <vt:lpstr>Challenges &amp; Solutions</vt:lpstr>
      <vt:lpstr>Future Work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Saiedian, Hossein</dc:creator>
  <cp:lastModifiedBy>Yadlapalli, Sudha Chandrika</cp:lastModifiedBy>
  <cp:revision>43</cp:revision>
  <dcterms:created xsi:type="dcterms:W3CDTF">2022-08-25T17:55:20Z</dcterms:created>
  <dcterms:modified xsi:type="dcterms:W3CDTF">2024-12-10T08:02:27Z</dcterms:modified>
</cp:coreProperties>
</file>