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1" r:id="rId5"/>
    <p:sldId id="259" r:id="rId6"/>
    <p:sldId id="263"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6" d="100"/>
          <a:sy n="56"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51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840226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172271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24572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GB"/>
          </a:p>
        </p:txBody>
      </p:sp>
      <p:sp>
        <p:nvSpPr>
          <p:cNvPr id="3" name="Shape 1"/>
          <p:cNvSpPr/>
          <p:nvPr/>
        </p:nvSpPr>
        <p:spPr>
          <a:xfrm>
            <a:off x="0" y="0"/>
            <a:ext cx="14630400" cy="8229600"/>
          </a:xfrm>
          <a:prstGeom prst="rect">
            <a:avLst/>
          </a:prstGeom>
          <a:solidFill>
            <a:srgbClr val="123332"/>
          </a:solidFill>
          <a:ln/>
        </p:spPr>
        <p:txBody>
          <a:bodyPr/>
          <a:lstStyle/>
          <a:p>
            <a:endParaRPr lang="en-GB"/>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480661"/>
            <a:ext cx="7477601" cy="2874645"/>
          </a:xfrm>
          <a:prstGeom prst="rect">
            <a:avLst/>
          </a:prstGeom>
          <a:noFill/>
          <a:ln/>
        </p:spPr>
        <p:txBody>
          <a:bodyPr wrap="square" rtlCol="0" anchor="t"/>
          <a:lstStyle/>
          <a:p>
            <a:pPr marL="0" indent="0">
              <a:lnSpc>
                <a:spcPts val="7545"/>
              </a:lnSpc>
              <a:buNone/>
            </a:pPr>
            <a:r>
              <a:rPr lang="en-US" sz="6036" dirty="0">
                <a:solidFill>
                  <a:srgbClr val="FFD9BE"/>
                </a:solidFill>
                <a:latin typeface="Quattrocento" pitchFamily="34" charset="0"/>
                <a:ea typeface="Quattrocento" pitchFamily="34" charset="-122"/>
                <a:cs typeface="Quattrocento" pitchFamily="34" charset="-120"/>
              </a:rPr>
              <a:t>Credit Risk Assessment Using Machine Learning</a:t>
            </a:r>
            <a:endParaRPr lang="en-US" sz="6036" dirty="0"/>
          </a:p>
        </p:txBody>
      </p:sp>
      <p:sp>
        <p:nvSpPr>
          <p:cNvPr id="6" name="Text 3"/>
          <p:cNvSpPr/>
          <p:nvPr/>
        </p:nvSpPr>
        <p:spPr>
          <a:xfrm>
            <a:off x="6319599" y="4688562"/>
            <a:ext cx="7477601"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Assessing credit risk is crucial for financial institutions to make informed lending decisions. Machine learning models can analyze vast amounts of data to accurately predict the likelihood of loan defaults, enabling better risk management and more profitable portfolios.</a:t>
            </a:r>
            <a:endParaRPr lang="en-US" sz="1750" dirty="0"/>
          </a:p>
        </p:txBody>
      </p:sp>
      <p:sp>
        <p:nvSpPr>
          <p:cNvPr id="9" name="Text 5"/>
          <p:cNvSpPr/>
          <p:nvPr/>
        </p:nvSpPr>
        <p:spPr>
          <a:xfrm>
            <a:off x="6319599" y="783312"/>
            <a:ext cx="1774031" cy="388858"/>
          </a:xfrm>
          <a:prstGeom prst="rect">
            <a:avLst/>
          </a:prstGeom>
          <a:noFill/>
          <a:ln/>
        </p:spPr>
        <p:txBody>
          <a:bodyPr wrap="none" rtlCol="0" anchor="t"/>
          <a:lstStyle/>
          <a:p>
            <a:pPr marL="0" indent="0" algn="l">
              <a:lnSpc>
                <a:spcPts val="3062"/>
              </a:lnSpc>
              <a:buNone/>
            </a:pPr>
            <a:r>
              <a:rPr lang="en-US" sz="2187" b="1" dirty="0">
                <a:solidFill>
                  <a:srgbClr val="F9EEE7"/>
                </a:solidFill>
                <a:latin typeface="Quattrocento" pitchFamily="34" charset="0"/>
                <a:ea typeface="Quattrocento" pitchFamily="34" charset="-122"/>
                <a:cs typeface="Quattrocento" pitchFamily="34" charset="-120"/>
              </a:rPr>
              <a:t>DATATHON</a:t>
            </a:r>
          </a:p>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GB"/>
          </a:p>
        </p:txBody>
      </p:sp>
      <p:sp>
        <p:nvSpPr>
          <p:cNvPr id="4" name="Text 2"/>
          <p:cNvSpPr/>
          <p:nvPr/>
        </p:nvSpPr>
        <p:spPr>
          <a:xfrm>
            <a:off x="4520089" y="1086088"/>
            <a:ext cx="6144101" cy="1388745"/>
          </a:xfrm>
          <a:prstGeom prst="rect">
            <a:avLst/>
          </a:prstGeom>
          <a:noFill/>
          <a:ln/>
        </p:spPr>
        <p:txBody>
          <a:bodyPr wrap="squar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Overview of Dataset</a:t>
            </a:r>
            <a:endParaRPr lang="en-US" sz="4374" dirty="0"/>
          </a:p>
        </p:txBody>
      </p:sp>
      <p:sp>
        <p:nvSpPr>
          <p:cNvPr id="10" name="Text 8"/>
          <p:cNvSpPr/>
          <p:nvPr/>
        </p:nvSpPr>
        <p:spPr>
          <a:xfrm>
            <a:off x="1965960" y="2246233"/>
            <a:ext cx="10169842" cy="1421606"/>
          </a:xfrm>
          <a:prstGeom prst="rect">
            <a:avLst/>
          </a:prstGeom>
          <a:noFill/>
          <a:ln/>
        </p:spPr>
        <p:txBody>
          <a:bodyPr wrap="square" rtlCol="0" anchor="t"/>
          <a:lstStyle/>
          <a:p>
            <a:pPr algn="l"/>
            <a:r>
              <a:rPr lang="en-GB" sz="2800" b="1" i="0" dirty="0">
                <a:solidFill>
                  <a:schemeClr val="bg1"/>
                </a:solidFill>
                <a:effectLst/>
                <a:latin typeface="Sitka Banner Semibold" pitchFamily="2" charset="0"/>
              </a:rPr>
              <a:t>Objective</a:t>
            </a:r>
            <a:r>
              <a:rPr lang="en-GB" sz="2800" b="0" i="0" dirty="0">
                <a:solidFill>
                  <a:schemeClr val="bg1"/>
                </a:solidFill>
                <a:effectLst/>
                <a:latin typeface="Sitka Banner Semibold" pitchFamily="2" charset="0"/>
              </a:rPr>
              <a:t>: The dataset is used to predict whether individuals will default on their loans, based on historical credit data.</a:t>
            </a:r>
          </a:p>
          <a:p>
            <a:pPr algn="l"/>
            <a:endParaRPr lang="en-GB" sz="2800" dirty="0">
              <a:solidFill>
                <a:schemeClr val="bg1"/>
              </a:solidFill>
              <a:latin typeface="Sitka Banner Semibold" pitchFamily="2" charset="0"/>
            </a:endParaRPr>
          </a:p>
          <a:p>
            <a:pPr algn="l">
              <a:buFont typeface="Arial" panose="020B0604020202020204" pitchFamily="34" charset="0"/>
              <a:buChar char="•"/>
            </a:pPr>
            <a:r>
              <a:rPr lang="en-GB" sz="2800" b="1" i="0" dirty="0">
                <a:solidFill>
                  <a:schemeClr val="bg1"/>
                </a:solidFill>
                <a:effectLst/>
                <a:latin typeface="Sitka Banner Semibold" pitchFamily="2" charset="0"/>
              </a:rPr>
              <a:t>Types of Features</a:t>
            </a:r>
            <a:r>
              <a:rPr lang="en-GB" sz="2800" b="0" i="0" dirty="0">
                <a:solidFill>
                  <a:schemeClr val="bg1"/>
                </a:solidFill>
                <a:effectLst/>
                <a:latin typeface="Sitka Banner Semibold" pitchFamily="2" charset="0"/>
              </a:rPr>
              <a:t>: Describe types of variables (all are integers), including:</a:t>
            </a:r>
          </a:p>
          <a:p>
            <a:pPr marL="742950" lvl="1" indent="-285750" algn="l">
              <a:buFont typeface="Arial" panose="020B0604020202020204" pitchFamily="34" charset="0"/>
              <a:buChar char="•"/>
            </a:pPr>
            <a:r>
              <a:rPr lang="en-GB" sz="2800" b="1" i="0" dirty="0">
                <a:solidFill>
                  <a:schemeClr val="bg1"/>
                </a:solidFill>
                <a:effectLst/>
                <a:latin typeface="Sitka Banner Semibold" pitchFamily="2" charset="0"/>
              </a:rPr>
              <a:t>Customer </a:t>
            </a:r>
            <a:r>
              <a:rPr lang="en-GB" sz="2800" b="1" i="0" dirty="0" err="1">
                <a:solidFill>
                  <a:schemeClr val="bg1"/>
                </a:solidFill>
                <a:effectLst/>
                <a:latin typeface="Sitka Banner Semibold" pitchFamily="2" charset="0"/>
              </a:rPr>
              <a:t>Behavior</a:t>
            </a:r>
            <a:r>
              <a:rPr lang="en-GB" sz="2800" b="1" i="0" dirty="0">
                <a:solidFill>
                  <a:schemeClr val="bg1"/>
                </a:solidFill>
                <a:effectLst/>
                <a:latin typeface="Sitka Banner Semibold" pitchFamily="2" charset="0"/>
              </a:rPr>
              <a:t> Features</a:t>
            </a:r>
            <a:r>
              <a:rPr lang="en-GB" sz="2800" b="0" i="0" dirty="0">
                <a:solidFill>
                  <a:schemeClr val="bg1"/>
                </a:solidFill>
                <a:effectLst/>
                <a:latin typeface="Sitka Banner Semibold" pitchFamily="2" charset="0"/>
              </a:rPr>
              <a:t>: Historical data on loan payments, account statuses, etc.</a:t>
            </a:r>
          </a:p>
          <a:p>
            <a:pPr marL="742950" lvl="1" indent="-285750" algn="l">
              <a:buFont typeface="Arial" panose="020B0604020202020204" pitchFamily="34" charset="0"/>
              <a:buChar char="•"/>
            </a:pPr>
            <a:r>
              <a:rPr lang="en-GB" sz="2800" b="1" i="0" dirty="0">
                <a:solidFill>
                  <a:schemeClr val="bg1"/>
                </a:solidFill>
                <a:effectLst/>
                <a:latin typeface="Sitka Banner Semibold" pitchFamily="2" charset="0"/>
              </a:rPr>
              <a:t>Loan Features</a:t>
            </a:r>
            <a:r>
              <a:rPr lang="en-GB" sz="2800" b="0" i="0" dirty="0">
                <a:solidFill>
                  <a:schemeClr val="bg1"/>
                </a:solidFill>
                <a:effectLst/>
                <a:latin typeface="Sitka Banner Semibold" pitchFamily="2" charset="0"/>
              </a:rPr>
              <a:t>: Details about previous loans, such as loan amount, term, and overdue payments.</a:t>
            </a:r>
          </a:p>
          <a:p>
            <a:pPr marL="742950" lvl="1" indent="-285750" algn="l">
              <a:buFont typeface="Arial" panose="020B0604020202020204" pitchFamily="34" charset="0"/>
              <a:buChar char="•"/>
            </a:pPr>
            <a:r>
              <a:rPr lang="en-GB" sz="2800" b="1" i="0" dirty="0">
                <a:solidFill>
                  <a:schemeClr val="bg1"/>
                </a:solidFill>
                <a:effectLst/>
                <a:latin typeface="Sitka Banner Semibold" pitchFamily="2" charset="0"/>
              </a:rPr>
              <a:t>Encoded Features</a:t>
            </a:r>
            <a:r>
              <a:rPr lang="en-GB" sz="2800" b="0" i="0" dirty="0">
                <a:solidFill>
                  <a:schemeClr val="bg1"/>
                </a:solidFill>
                <a:effectLst/>
                <a:latin typeface="Sitka Banner Semibold" pitchFamily="2" charset="0"/>
              </a:rPr>
              <a:t>: Categorical data that has been encoded, such as payment history and loan status.</a:t>
            </a:r>
          </a:p>
          <a:p>
            <a:pPr algn="l"/>
            <a:endParaRPr lang="en-GB" sz="2800" b="0" i="0" dirty="0">
              <a:solidFill>
                <a:schemeClr val="bg1"/>
              </a:solidFill>
              <a:effectLst/>
              <a:latin typeface="Sitka Banner Semibold"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GB"/>
          </a:p>
        </p:txBody>
      </p:sp>
      <p:sp>
        <p:nvSpPr>
          <p:cNvPr id="3" name="Shape 1"/>
          <p:cNvSpPr/>
          <p:nvPr/>
        </p:nvSpPr>
        <p:spPr>
          <a:xfrm>
            <a:off x="0" y="0"/>
            <a:ext cx="14630400" cy="8229600"/>
          </a:xfrm>
          <a:prstGeom prst="rect">
            <a:avLst/>
          </a:prstGeom>
          <a:solidFill>
            <a:srgbClr val="123332"/>
          </a:solidFill>
          <a:ln/>
        </p:spPr>
        <p:txBody>
          <a:bodyPr/>
          <a:lstStyle/>
          <a:p>
            <a:endParaRPr lang="en-GB"/>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dirty="0">
                <a:solidFill>
                  <a:srgbClr val="FFD9BE"/>
                </a:solidFill>
                <a:latin typeface="Quattrocento" pitchFamily="34" charset="0"/>
                <a:ea typeface="Quattrocento" pitchFamily="34" charset="-122"/>
                <a:cs typeface="Quattrocento" pitchFamily="34" charset="-120"/>
              </a:rPr>
              <a:t>Data Preprocessing and Feature Engineering</a:t>
            </a:r>
            <a:endParaRPr lang="en-US" sz="4338" dirty="0"/>
          </a:p>
        </p:txBody>
      </p:sp>
      <p:sp>
        <p:nvSpPr>
          <p:cNvPr id="6" name="Shape 3"/>
          <p:cNvSpPr/>
          <p:nvPr/>
        </p:nvSpPr>
        <p:spPr>
          <a:xfrm>
            <a:off x="4800719" y="2315170"/>
            <a:ext cx="27503" cy="5306854"/>
          </a:xfrm>
          <a:prstGeom prst="rect">
            <a:avLst/>
          </a:prstGeom>
          <a:solidFill>
            <a:srgbClr val="EF9C82"/>
          </a:solidFill>
          <a:ln/>
        </p:spPr>
        <p:txBody>
          <a:bodyPr/>
          <a:lstStyle/>
          <a:p>
            <a:endParaRPr lang="en-GB"/>
          </a:p>
        </p:txBody>
      </p:sp>
      <p:sp>
        <p:nvSpPr>
          <p:cNvPr id="7" name="Shape 4"/>
          <p:cNvSpPr/>
          <p:nvPr/>
        </p:nvSpPr>
        <p:spPr>
          <a:xfrm>
            <a:off x="5062299" y="2721352"/>
            <a:ext cx="771168" cy="27503"/>
          </a:xfrm>
          <a:prstGeom prst="rect">
            <a:avLst/>
          </a:prstGeom>
          <a:solidFill>
            <a:srgbClr val="EF9C82"/>
          </a:solidFill>
          <a:ln/>
        </p:spPr>
        <p:txBody>
          <a:bodyPr/>
          <a:lstStyle/>
          <a:p>
            <a:endParaRPr lang="en-GB"/>
          </a:p>
        </p:txBody>
      </p:sp>
      <p:sp>
        <p:nvSpPr>
          <p:cNvPr id="8" name="Shape 5"/>
          <p:cNvSpPr/>
          <p:nvPr/>
        </p:nvSpPr>
        <p:spPr>
          <a:xfrm>
            <a:off x="4566523" y="2487335"/>
            <a:ext cx="495776" cy="495776"/>
          </a:xfrm>
          <a:prstGeom prst="roundRect">
            <a:avLst>
              <a:gd name="adj" fmla="val 13334"/>
            </a:avLst>
          </a:prstGeom>
          <a:solidFill>
            <a:srgbClr val="234A49"/>
          </a:solidFill>
          <a:ln/>
        </p:spPr>
        <p:txBody>
          <a:bodyPr/>
          <a:lstStyle/>
          <a:p>
            <a:endParaRPr lang="en-GB"/>
          </a:p>
        </p:txBody>
      </p:sp>
      <p:sp>
        <p:nvSpPr>
          <p:cNvPr id="9" name="Text 6"/>
          <p:cNvSpPr/>
          <p:nvPr/>
        </p:nvSpPr>
        <p:spPr>
          <a:xfrm>
            <a:off x="4755832" y="2528649"/>
            <a:ext cx="117038" cy="413147"/>
          </a:xfrm>
          <a:prstGeom prst="rect">
            <a:avLst/>
          </a:prstGeom>
          <a:noFill/>
          <a:ln/>
        </p:spPr>
        <p:txBody>
          <a:bodyPr wrap="none" rtlCol="0" anchor="t"/>
          <a:lstStyle/>
          <a:p>
            <a:pPr marL="0" indent="0" algn="ctr">
              <a:lnSpc>
                <a:spcPts val="3253"/>
              </a:lnSpc>
              <a:buNone/>
            </a:pPr>
            <a:r>
              <a:rPr lang="en-US" sz="2603" dirty="0">
                <a:solidFill>
                  <a:srgbClr val="FFD9BE"/>
                </a:solidFill>
                <a:latin typeface="Quattrocento" pitchFamily="34" charset="0"/>
                <a:ea typeface="Quattrocento" pitchFamily="34" charset="-122"/>
                <a:cs typeface="Quattrocento" pitchFamily="34" charset="-120"/>
              </a:rPr>
              <a:t>1</a:t>
            </a:r>
            <a:endParaRPr lang="en-US" sz="2603" dirty="0"/>
          </a:p>
        </p:txBody>
      </p:sp>
      <p:sp>
        <p:nvSpPr>
          <p:cNvPr id="10" name="Text 7"/>
          <p:cNvSpPr/>
          <p:nvPr/>
        </p:nvSpPr>
        <p:spPr>
          <a:xfrm>
            <a:off x="6026348" y="2535436"/>
            <a:ext cx="2754511" cy="344329"/>
          </a:xfrm>
          <a:prstGeom prst="rect">
            <a:avLst/>
          </a:prstGeom>
          <a:noFill/>
          <a:ln/>
        </p:spPr>
        <p:txBody>
          <a:bodyPr wrap="none" rtlCol="0" anchor="t"/>
          <a:lstStyle/>
          <a:p>
            <a:pPr marL="0" indent="0" algn="l">
              <a:lnSpc>
                <a:spcPts val="2711"/>
              </a:lnSpc>
              <a:buNone/>
            </a:pPr>
            <a:r>
              <a:rPr lang="en-US" sz="2169" dirty="0">
                <a:solidFill>
                  <a:srgbClr val="FFD9BE"/>
                </a:solidFill>
                <a:latin typeface="Quattrocento" pitchFamily="34" charset="0"/>
                <a:ea typeface="Quattrocento" pitchFamily="34" charset="-122"/>
                <a:cs typeface="Quattrocento" pitchFamily="34" charset="-120"/>
              </a:rPr>
              <a:t>Data Cleaning</a:t>
            </a:r>
            <a:endParaRPr lang="en-US" sz="2169" dirty="0"/>
          </a:p>
        </p:txBody>
      </p:sp>
      <p:sp>
        <p:nvSpPr>
          <p:cNvPr id="11" name="Text 8"/>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dirty="0">
                <a:solidFill>
                  <a:srgbClr val="F9EEE7"/>
                </a:solidFill>
                <a:latin typeface="Quattrocento" pitchFamily="34" charset="0"/>
                <a:ea typeface="Quattrocento" pitchFamily="34" charset="-122"/>
                <a:cs typeface="Quattrocento" pitchFamily="34" charset="-120"/>
              </a:rPr>
              <a:t>Handling missing values, removing outliers, and transforming data to a suitable format.</a:t>
            </a:r>
            <a:endParaRPr lang="en-US" sz="1735" dirty="0"/>
          </a:p>
        </p:txBody>
      </p:sp>
      <p:sp>
        <p:nvSpPr>
          <p:cNvPr id="12" name="Shape 9"/>
          <p:cNvSpPr/>
          <p:nvPr/>
        </p:nvSpPr>
        <p:spPr>
          <a:xfrm>
            <a:off x="5062299" y="4563725"/>
            <a:ext cx="771168" cy="27503"/>
          </a:xfrm>
          <a:prstGeom prst="rect">
            <a:avLst/>
          </a:prstGeom>
          <a:solidFill>
            <a:srgbClr val="EF9C82"/>
          </a:solidFill>
          <a:ln/>
        </p:spPr>
        <p:txBody>
          <a:bodyPr/>
          <a:lstStyle/>
          <a:p>
            <a:endParaRPr lang="en-GB"/>
          </a:p>
        </p:txBody>
      </p:sp>
      <p:sp>
        <p:nvSpPr>
          <p:cNvPr id="13" name="Shape 10"/>
          <p:cNvSpPr/>
          <p:nvPr/>
        </p:nvSpPr>
        <p:spPr>
          <a:xfrm>
            <a:off x="4566523" y="4329708"/>
            <a:ext cx="495776" cy="495776"/>
          </a:xfrm>
          <a:prstGeom prst="roundRect">
            <a:avLst>
              <a:gd name="adj" fmla="val 13334"/>
            </a:avLst>
          </a:prstGeom>
          <a:solidFill>
            <a:srgbClr val="234A49"/>
          </a:solidFill>
          <a:ln/>
        </p:spPr>
        <p:txBody>
          <a:bodyPr/>
          <a:lstStyle/>
          <a:p>
            <a:endParaRPr lang="en-GB"/>
          </a:p>
        </p:txBody>
      </p:sp>
      <p:sp>
        <p:nvSpPr>
          <p:cNvPr id="14" name="Text 11"/>
          <p:cNvSpPr/>
          <p:nvPr/>
        </p:nvSpPr>
        <p:spPr>
          <a:xfrm>
            <a:off x="4725829" y="4371023"/>
            <a:ext cx="177165" cy="413147"/>
          </a:xfrm>
          <a:prstGeom prst="rect">
            <a:avLst/>
          </a:prstGeom>
          <a:noFill/>
          <a:ln/>
        </p:spPr>
        <p:txBody>
          <a:bodyPr wrap="none" rtlCol="0" anchor="t"/>
          <a:lstStyle/>
          <a:p>
            <a:pPr marL="0" indent="0" algn="ctr">
              <a:lnSpc>
                <a:spcPts val="3253"/>
              </a:lnSpc>
              <a:buNone/>
            </a:pPr>
            <a:r>
              <a:rPr lang="en-US" sz="2603" dirty="0">
                <a:solidFill>
                  <a:srgbClr val="FFD9BE"/>
                </a:solidFill>
                <a:latin typeface="Quattrocento" pitchFamily="34" charset="0"/>
                <a:ea typeface="Quattrocento" pitchFamily="34" charset="-122"/>
                <a:cs typeface="Quattrocento" pitchFamily="34" charset="-120"/>
              </a:rPr>
              <a:t>2</a:t>
            </a:r>
            <a:endParaRPr lang="en-US" sz="2603" dirty="0"/>
          </a:p>
        </p:txBody>
      </p:sp>
      <p:sp>
        <p:nvSpPr>
          <p:cNvPr id="15" name="Text 12"/>
          <p:cNvSpPr/>
          <p:nvPr/>
        </p:nvSpPr>
        <p:spPr>
          <a:xfrm>
            <a:off x="6026348" y="4377809"/>
            <a:ext cx="2754511" cy="344329"/>
          </a:xfrm>
          <a:prstGeom prst="rect">
            <a:avLst/>
          </a:prstGeom>
          <a:noFill/>
          <a:ln/>
        </p:spPr>
        <p:txBody>
          <a:bodyPr wrap="none" rtlCol="0" anchor="t"/>
          <a:lstStyle/>
          <a:p>
            <a:pPr>
              <a:lnSpc>
                <a:spcPts val="2711"/>
              </a:lnSpc>
            </a:pPr>
            <a:r>
              <a:rPr lang="en-US" sz="2169" dirty="0">
                <a:solidFill>
                  <a:srgbClr val="FFD9BE"/>
                </a:solidFill>
                <a:latin typeface="Quattrocento" pitchFamily="34" charset="0"/>
                <a:ea typeface="Quattrocento" pitchFamily="34" charset="-122"/>
                <a:cs typeface="Quattrocento" pitchFamily="34" charset="-120"/>
              </a:rPr>
              <a:t>Feature Selection &amp; Feature Engineering</a:t>
            </a:r>
            <a:endParaRPr lang="en-US" sz="2169" dirty="0"/>
          </a:p>
          <a:p>
            <a:pPr marL="0" indent="0" algn="l">
              <a:lnSpc>
                <a:spcPts val="2711"/>
              </a:lnSpc>
              <a:buNone/>
            </a:pPr>
            <a:endParaRPr lang="en-US" sz="2169" dirty="0"/>
          </a:p>
        </p:txBody>
      </p:sp>
      <p:sp>
        <p:nvSpPr>
          <p:cNvPr id="16" name="Text 13"/>
          <p:cNvSpPr/>
          <p:nvPr/>
        </p:nvSpPr>
        <p:spPr>
          <a:xfrm>
            <a:off x="6026348" y="4854297"/>
            <a:ext cx="7777758" cy="705088"/>
          </a:xfrm>
          <a:prstGeom prst="rect">
            <a:avLst/>
          </a:prstGeom>
          <a:noFill/>
          <a:ln/>
        </p:spPr>
        <p:txBody>
          <a:bodyPr wrap="square" rtlCol="0" anchor="t"/>
          <a:lstStyle/>
          <a:p>
            <a:pPr marL="0" indent="0" algn="l">
              <a:lnSpc>
                <a:spcPts val="2776"/>
              </a:lnSpc>
              <a:buNone/>
            </a:pPr>
            <a:endParaRPr lang="en-US" sz="1735" dirty="0"/>
          </a:p>
        </p:txBody>
      </p:sp>
      <p:sp>
        <p:nvSpPr>
          <p:cNvPr id="17" name="Shape 14"/>
          <p:cNvSpPr/>
          <p:nvPr/>
        </p:nvSpPr>
        <p:spPr>
          <a:xfrm>
            <a:off x="5062299" y="6406098"/>
            <a:ext cx="771168" cy="27503"/>
          </a:xfrm>
          <a:prstGeom prst="rect">
            <a:avLst/>
          </a:prstGeom>
          <a:solidFill>
            <a:srgbClr val="EF9C82"/>
          </a:solidFill>
          <a:ln/>
        </p:spPr>
        <p:txBody>
          <a:bodyPr/>
          <a:lstStyle/>
          <a:p>
            <a:endParaRPr lang="en-GB"/>
          </a:p>
        </p:txBody>
      </p:sp>
      <p:sp>
        <p:nvSpPr>
          <p:cNvPr id="18" name="Shape 15"/>
          <p:cNvSpPr/>
          <p:nvPr/>
        </p:nvSpPr>
        <p:spPr>
          <a:xfrm>
            <a:off x="4566523" y="6172081"/>
            <a:ext cx="495776" cy="495776"/>
          </a:xfrm>
          <a:prstGeom prst="roundRect">
            <a:avLst>
              <a:gd name="adj" fmla="val 13334"/>
            </a:avLst>
          </a:prstGeom>
          <a:solidFill>
            <a:srgbClr val="234A49"/>
          </a:solidFill>
          <a:ln/>
        </p:spPr>
        <p:txBody>
          <a:bodyPr/>
          <a:lstStyle/>
          <a:p>
            <a:endParaRPr lang="en-GB"/>
          </a:p>
        </p:txBody>
      </p:sp>
      <p:sp>
        <p:nvSpPr>
          <p:cNvPr id="19" name="Text 16"/>
          <p:cNvSpPr/>
          <p:nvPr/>
        </p:nvSpPr>
        <p:spPr>
          <a:xfrm>
            <a:off x="4724519" y="6213396"/>
            <a:ext cx="179784" cy="413147"/>
          </a:xfrm>
          <a:prstGeom prst="rect">
            <a:avLst/>
          </a:prstGeom>
          <a:noFill/>
          <a:ln/>
        </p:spPr>
        <p:txBody>
          <a:bodyPr wrap="none" rtlCol="0" anchor="t"/>
          <a:lstStyle/>
          <a:p>
            <a:pPr marL="0" indent="0" algn="ctr">
              <a:lnSpc>
                <a:spcPts val="3253"/>
              </a:lnSpc>
              <a:buNone/>
            </a:pPr>
            <a:r>
              <a:rPr lang="en-US" sz="2603" dirty="0">
                <a:solidFill>
                  <a:srgbClr val="FFD9BE"/>
                </a:solidFill>
                <a:latin typeface="Quattrocento" pitchFamily="34" charset="0"/>
                <a:ea typeface="Quattrocento" pitchFamily="34" charset="-122"/>
                <a:cs typeface="Quattrocento" pitchFamily="34" charset="-120"/>
              </a:rPr>
              <a:t>3</a:t>
            </a:r>
            <a:endParaRPr lang="en-US" sz="2603" dirty="0"/>
          </a:p>
        </p:txBody>
      </p:sp>
      <p:sp>
        <p:nvSpPr>
          <p:cNvPr id="20" name="Text 17"/>
          <p:cNvSpPr/>
          <p:nvPr/>
        </p:nvSpPr>
        <p:spPr>
          <a:xfrm>
            <a:off x="6026348" y="6220182"/>
            <a:ext cx="2754511" cy="344329"/>
          </a:xfrm>
          <a:prstGeom prst="rect">
            <a:avLst/>
          </a:prstGeom>
          <a:noFill/>
          <a:ln/>
        </p:spPr>
        <p:txBody>
          <a:bodyPr wrap="none" rtlCol="0" anchor="t"/>
          <a:lstStyle/>
          <a:p>
            <a:pPr marL="0" indent="0" algn="l">
              <a:lnSpc>
                <a:spcPts val="2711"/>
              </a:lnSpc>
              <a:buNone/>
            </a:pPr>
            <a:r>
              <a:rPr lang="en-US" sz="2169" dirty="0">
                <a:solidFill>
                  <a:srgbClr val="FFD9BE"/>
                </a:solidFill>
                <a:latin typeface="Quattrocento" pitchFamily="34" charset="0"/>
                <a:ea typeface="Quattrocento" pitchFamily="34" charset="-122"/>
                <a:cs typeface="Quattrocento" pitchFamily="34" charset="-120"/>
              </a:rPr>
              <a:t>Model  Evaluation and Cross Validation</a:t>
            </a:r>
            <a:endParaRPr lang="en-US" sz="2169" dirty="0"/>
          </a:p>
        </p:txBody>
      </p:sp>
      <p:sp>
        <p:nvSpPr>
          <p:cNvPr id="21" name="Text 18"/>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GB" sz="2400" b="0" i="0" dirty="0">
                <a:solidFill>
                  <a:schemeClr val="bg1"/>
                </a:solidFill>
                <a:effectLst/>
                <a:latin typeface="Söhne"/>
              </a:rPr>
              <a:t>made predictions on the validation set and calculated the ROC AUC score. However, there is a potential issue here. The ROC AUC score requires probabilistic predictions</a:t>
            </a:r>
            <a:endParaRPr lang="en-US" sz="2400" dirty="0">
              <a:solidFill>
                <a:schemeClr val="bg1"/>
              </a:solidFill>
            </a:endParaRPr>
          </a:p>
        </p:txBody>
      </p:sp>
      <p:sp>
        <p:nvSpPr>
          <p:cNvPr id="24" name="Rectangle 2">
            <a:extLst>
              <a:ext uri="{FF2B5EF4-FFF2-40B4-BE49-F238E27FC236}">
                <a16:creationId xmlns:a16="http://schemas.microsoft.com/office/drawing/2014/main" id="{52C7496E-AEDB-A7BF-8F62-20A70029DCE5}"/>
              </a:ext>
            </a:extLst>
          </p:cNvPr>
          <p:cNvSpPr>
            <a:spLocks noChangeArrowheads="1"/>
          </p:cNvSpPr>
          <p:nvPr/>
        </p:nvSpPr>
        <p:spPr bwMode="auto">
          <a:xfrm>
            <a:off x="6033967" y="4968597"/>
            <a:ext cx="777775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initialized and trained a Logistic Regression model on your training 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GB"/>
          </a:p>
        </p:txBody>
      </p:sp>
      <p:sp>
        <p:nvSpPr>
          <p:cNvPr id="3" name="Shape 1"/>
          <p:cNvSpPr/>
          <p:nvPr/>
        </p:nvSpPr>
        <p:spPr>
          <a:xfrm>
            <a:off x="0" y="0"/>
            <a:ext cx="14630400" cy="8229600"/>
          </a:xfrm>
          <a:prstGeom prst="rect">
            <a:avLst/>
          </a:prstGeom>
          <a:solidFill>
            <a:srgbClr val="123332"/>
          </a:solidFill>
          <a:ln/>
        </p:spPr>
        <p:txBody>
          <a:bodyPr/>
          <a:lstStyle/>
          <a:p>
            <a:endParaRPr lang="en-GB"/>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dirty="0">
                <a:solidFill>
                  <a:srgbClr val="FFD9BE"/>
                </a:solidFill>
                <a:latin typeface="Quattrocento" pitchFamily="34" charset="0"/>
                <a:ea typeface="Quattrocento" pitchFamily="34" charset="-122"/>
                <a:cs typeface="Quattrocento" pitchFamily="34" charset="-120"/>
              </a:rPr>
              <a:t>Data Preprocessing and Feature Engineering</a:t>
            </a:r>
            <a:endParaRPr lang="en-US" sz="4338" dirty="0"/>
          </a:p>
        </p:txBody>
      </p:sp>
      <p:sp>
        <p:nvSpPr>
          <p:cNvPr id="6" name="Shape 3"/>
          <p:cNvSpPr/>
          <p:nvPr/>
        </p:nvSpPr>
        <p:spPr>
          <a:xfrm>
            <a:off x="4800719" y="2315170"/>
            <a:ext cx="27503" cy="5306854"/>
          </a:xfrm>
          <a:prstGeom prst="rect">
            <a:avLst/>
          </a:prstGeom>
          <a:solidFill>
            <a:srgbClr val="EF9C82"/>
          </a:solidFill>
          <a:ln/>
        </p:spPr>
        <p:txBody>
          <a:bodyPr/>
          <a:lstStyle/>
          <a:p>
            <a:endParaRPr lang="en-GB"/>
          </a:p>
        </p:txBody>
      </p:sp>
      <p:sp>
        <p:nvSpPr>
          <p:cNvPr id="7" name="Shape 4"/>
          <p:cNvSpPr/>
          <p:nvPr/>
        </p:nvSpPr>
        <p:spPr>
          <a:xfrm>
            <a:off x="5062299" y="2721352"/>
            <a:ext cx="771168" cy="27503"/>
          </a:xfrm>
          <a:prstGeom prst="rect">
            <a:avLst/>
          </a:prstGeom>
          <a:solidFill>
            <a:srgbClr val="EF9C82"/>
          </a:solidFill>
          <a:ln/>
        </p:spPr>
        <p:txBody>
          <a:bodyPr/>
          <a:lstStyle/>
          <a:p>
            <a:endParaRPr lang="en-GB"/>
          </a:p>
        </p:txBody>
      </p:sp>
      <p:sp>
        <p:nvSpPr>
          <p:cNvPr id="8" name="Shape 5"/>
          <p:cNvSpPr/>
          <p:nvPr/>
        </p:nvSpPr>
        <p:spPr>
          <a:xfrm>
            <a:off x="4566523" y="2487335"/>
            <a:ext cx="495776" cy="495776"/>
          </a:xfrm>
          <a:prstGeom prst="roundRect">
            <a:avLst>
              <a:gd name="adj" fmla="val 13334"/>
            </a:avLst>
          </a:prstGeom>
          <a:solidFill>
            <a:srgbClr val="234A49"/>
          </a:solidFill>
          <a:ln/>
        </p:spPr>
        <p:txBody>
          <a:bodyPr/>
          <a:lstStyle/>
          <a:p>
            <a:endParaRPr lang="en-GB"/>
          </a:p>
        </p:txBody>
      </p:sp>
      <p:sp>
        <p:nvSpPr>
          <p:cNvPr id="9" name="Text 6"/>
          <p:cNvSpPr/>
          <p:nvPr/>
        </p:nvSpPr>
        <p:spPr>
          <a:xfrm>
            <a:off x="4755832" y="2528649"/>
            <a:ext cx="117038" cy="413147"/>
          </a:xfrm>
          <a:prstGeom prst="rect">
            <a:avLst/>
          </a:prstGeom>
          <a:noFill/>
          <a:ln/>
        </p:spPr>
        <p:txBody>
          <a:bodyPr wrap="none" rtlCol="0" anchor="t"/>
          <a:lstStyle/>
          <a:p>
            <a:pPr marL="0" indent="0" algn="ctr">
              <a:lnSpc>
                <a:spcPts val="3253"/>
              </a:lnSpc>
              <a:buNone/>
            </a:pPr>
            <a:r>
              <a:rPr lang="en-US" sz="2603" dirty="0">
                <a:solidFill>
                  <a:srgbClr val="FFD9BE"/>
                </a:solidFill>
                <a:latin typeface="Quattrocento" pitchFamily="34" charset="0"/>
                <a:ea typeface="Quattrocento" pitchFamily="34" charset="-122"/>
                <a:cs typeface="Quattrocento" pitchFamily="34" charset="-120"/>
              </a:rPr>
              <a:t>1</a:t>
            </a:r>
            <a:endParaRPr lang="en-US" sz="2603" dirty="0"/>
          </a:p>
        </p:txBody>
      </p:sp>
      <p:sp>
        <p:nvSpPr>
          <p:cNvPr id="10" name="Text 7"/>
          <p:cNvSpPr/>
          <p:nvPr/>
        </p:nvSpPr>
        <p:spPr>
          <a:xfrm>
            <a:off x="6026348" y="2535436"/>
            <a:ext cx="2754511" cy="344329"/>
          </a:xfrm>
          <a:prstGeom prst="rect">
            <a:avLst/>
          </a:prstGeom>
          <a:noFill/>
          <a:ln/>
        </p:spPr>
        <p:txBody>
          <a:bodyPr wrap="none" rtlCol="0" anchor="t"/>
          <a:lstStyle/>
          <a:p>
            <a:pPr marL="0" indent="0" algn="l">
              <a:lnSpc>
                <a:spcPts val="2711"/>
              </a:lnSpc>
              <a:buNone/>
            </a:pPr>
            <a:r>
              <a:rPr lang="en-US" sz="2169" dirty="0">
                <a:solidFill>
                  <a:srgbClr val="FFD9BE"/>
                </a:solidFill>
                <a:latin typeface="Quattrocento" pitchFamily="34" charset="0"/>
                <a:ea typeface="Quattrocento" pitchFamily="34" charset="-122"/>
                <a:cs typeface="Quattrocento" pitchFamily="34" charset="-120"/>
              </a:rPr>
              <a:t>Final model</a:t>
            </a:r>
            <a:endParaRPr lang="en-US" sz="2169" dirty="0"/>
          </a:p>
        </p:txBody>
      </p:sp>
      <p:sp>
        <p:nvSpPr>
          <p:cNvPr id="11" name="Text 8"/>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GB" sz="2400" b="0" i="0" dirty="0">
                <a:solidFill>
                  <a:schemeClr val="bg1"/>
                </a:solidFill>
                <a:effectLst/>
                <a:latin typeface="Söhne"/>
              </a:rPr>
              <a:t>Retrain the model on the full dataset with the best hyperparameters found.</a:t>
            </a:r>
            <a:endParaRPr lang="en-US" sz="2400" dirty="0">
              <a:solidFill>
                <a:schemeClr val="bg1"/>
              </a:solidFill>
            </a:endParaRPr>
          </a:p>
        </p:txBody>
      </p:sp>
      <p:sp>
        <p:nvSpPr>
          <p:cNvPr id="12" name="Shape 9"/>
          <p:cNvSpPr/>
          <p:nvPr/>
        </p:nvSpPr>
        <p:spPr>
          <a:xfrm>
            <a:off x="5062299" y="4563725"/>
            <a:ext cx="771168" cy="27503"/>
          </a:xfrm>
          <a:prstGeom prst="rect">
            <a:avLst/>
          </a:prstGeom>
          <a:solidFill>
            <a:srgbClr val="EF9C82"/>
          </a:solidFill>
          <a:ln/>
        </p:spPr>
        <p:txBody>
          <a:bodyPr/>
          <a:lstStyle/>
          <a:p>
            <a:endParaRPr lang="en-GB"/>
          </a:p>
        </p:txBody>
      </p:sp>
      <p:sp>
        <p:nvSpPr>
          <p:cNvPr id="13" name="Shape 10"/>
          <p:cNvSpPr/>
          <p:nvPr/>
        </p:nvSpPr>
        <p:spPr>
          <a:xfrm>
            <a:off x="4566523" y="4329708"/>
            <a:ext cx="495776" cy="495776"/>
          </a:xfrm>
          <a:prstGeom prst="roundRect">
            <a:avLst>
              <a:gd name="adj" fmla="val 13334"/>
            </a:avLst>
          </a:prstGeom>
          <a:solidFill>
            <a:srgbClr val="234A49"/>
          </a:solidFill>
          <a:ln/>
        </p:spPr>
        <p:txBody>
          <a:bodyPr/>
          <a:lstStyle/>
          <a:p>
            <a:endParaRPr lang="en-GB"/>
          </a:p>
        </p:txBody>
      </p:sp>
      <p:sp>
        <p:nvSpPr>
          <p:cNvPr id="14" name="Text 11"/>
          <p:cNvSpPr/>
          <p:nvPr/>
        </p:nvSpPr>
        <p:spPr>
          <a:xfrm>
            <a:off x="4725829" y="4371023"/>
            <a:ext cx="177165" cy="413147"/>
          </a:xfrm>
          <a:prstGeom prst="rect">
            <a:avLst/>
          </a:prstGeom>
          <a:noFill/>
          <a:ln/>
        </p:spPr>
        <p:txBody>
          <a:bodyPr wrap="none" rtlCol="0" anchor="t"/>
          <a:lstStyle/>
          <a:p>
            <a:pPr marL="0" indent="0" algn="ctr">
              <a:lnSpc>
                <a:spcPts val="3253"/>
              </a:lnSpc>
              <a:buNone/>
            </a:pPr>
            <a:r>
              <a:rPr lang="en-US" sz="2603" dirty="0">
                <a:solidFill>
                  <a:srgbClr val="FFD9BE"/>
                </a:solidFill>
                <a:latin typeface="Quattrocento" pitchFamily="34" charset="0"/>
                <a:ea typeface="Quattrocento" pitchFamily="34" charset="-122"/>
                <a:cs typeface="Quattrocento" pitchFamily="34" charset="-120"/>
              </a:rPr>
              <a:t>2</a:t>
            </a:r>
            <a:endParaRPr lang="en-US" sz="2603" dirty="0"/>
          </a:p>
        </p:txBody>
      </p:sp>
      <p:sp>
        <p:nvSpPr>
          <p:cNvPr id="15" name="Text 12"/>
          <p:cNvSpPr/>
          <p:nvPr/>
        </p:nvSpPr>
        <p:spPr>
          <a:xfrm>
            <a:off x="6026348" y="4377809"/>
            <a:ext cx="2754511" cy="344329"/>
          </a:xfrm>
          <a:prstGeom prst="rect">
            <a:avLst/>
          </a:prstGeom>
          <a:noFill/>
          <a:ln/>
        </p:spPr>
        <p:txBody>
          <a:bodyPr wrap="none" rtlCol="0" anchor="t"/>
          <a:lstStyle/>
          <a:p>
            <a:pPr>
              <a:lnSpc>
                <a:spcPts val="2711"/>
              </a:lnSpc>
            </a:pPr>
            <a:r>
              <a:rPr lang="en-US" sz="2169" dirty="0">
                <a:solidFill>
                  <a:srgbClr val="FFD9BE"/>
                </a:solidFill>
                <a:latin typeface="Quattrocento" pitchFamily="34" charset="0"/>
              </a:rPr>
              <a:t>Predicting on test data</a:t>
            </a:r>
            <a:endParaRPr lang="en-US" sz="2169" dirty="0"/>
          </a:p>
        </p:txBody>
      </p:sp>
      <p:sp>
        <p:nvSpPr>
          <p:cNvPr id="16" name="Text 13"/>
          <p:cNvSpPr/>
          <p:nvPr/>
        </p:nvSpPr>
        <p:spPr>
          <a:xfrm>
            <a:off x="6026348" y="4854297"/>
            <a:ext cx="7777758" cy="705088"/>
          </a:xfrm>
          <a:prstGeom prst="rect">
            <a:avLst/>
          </a:prstGeom>
          <a:noFill/>
          <a:ln/>
        </p:spPr>
        <p:txBody>
          <a:bodyPr wrap="square" rtlCol="0" anchor="t"/>
          <a:lstStyle/>
          <a:p>
            <a:pPr marL="0" indent="0" algn="l">
              <a:lnSpc>
                <a:spcPts val="2776"/>
              </a:lnSpc>
              <a:buNone/>
            </a:pPr>
            <a:r>
              <a:rPr lang="en-US" sz="2400" dirty="0">
                <a:solidFill>
                  <a:schemeClr val="bg1"/>
                </a:solidFill>
              </a:rPr>
              <a:t>Uploading test data and checking the predictions</a:t>
            </a:r>
          </a:p>
        </p:txBody>
      </p:sp>
      <p:sp>
        <p:nvSpPr>
          <p:cNvPr id="17" name="Shape 14"/>
          <p:cNvSpPr/>
          <p:nvPr/>
        </p:nvSpPr>
        <p:spPr>
          <a:xfrm>
            <a:off x="5062299" y="6406098"/>
            <a:ext cx="771168" cy="27503"/>
          </a:xfrm>
          <a:prstGeom prst="rect">
            <a:avLst/>
          </a:prstGeom>
          <a:solidFill>
            <a:srgbClr val="EF9C82"/>
          </a:solidFill>
          <a:ln/>
        </p:spPr>
        <p:txBody>
          <a:bodyPr/>
          <a:lstStyle/>
          <a:p>
            <a:endParaRPr lang="en-GB"/>
          </a:p>
        </p:txBody>
      </p:sp>
      <p:sp>
        <p:nvSpPr>
          <p:cNvPr id="18" name="Shape 15"/>
          <p:cNvSpPr/>
          <p:nvPr/>
        </p:nvSpPr>
        <p:spPr>
          <a:xfrm>
            <a:off x="4566523" y="6172081"/>
            <a:ext cx="495776" cy="495776"/>
          </a:xfrm>
          <a:prstGeom prst="roundRect">
            <a:avLst>
              <a:gd name="adj" fmla="val 13334"/>
            </a:avLst>
          </a:prstGeom>
          <a:solidFill>
            <a:srgbClr val="234A49"/>
          </a:solidFill>
          <a:ln/>
        </p:spPr>
        <p:txBody>
          <a:bodyPr/>
          <a:lstStyle/>
          <a:p>
            <a:endParaRPr lang="en-GB"/>
          </a:p>
        </p:txBody>
      </p:sp>
      <p:sp>
        <p:nvSpPr>
          <p:cNvPr id="19" name="Text 16"/>
          <p:cNvSpPr/>
          <p:nvPr/>
        </p:nvSpPr>
        <p:spPr>
          <a:xfrm>
            <a:off x="4724519" y="6213396"/>
            <a:ext cx="179784" cy="413147"/>
          </a:xfrm>
          <a:prstGeom prst="rect">
            <a:avLst/>
          </a:prstGeom>
          <a:noFill/>
          <a:ln/>
        </p:spPr>
        <p:txBody>
          <a:bodyPr wrap="none" rtlCol="0" anchor="t"/>
          <a:lstStyle/>
          <a:p>
            <a:pPr marL="0" indent="0" algn="ctr">
              <a:lnSpc>
                <a:spcPts val="3253"/>
              </a:lnSpc>
              <a:buNone/>
            </a:pPr>
            <a:r>
              <a:rPr lang="en-US" sz="2603" dirty="0">
                <a:solidFill>
                  <a:srgbClr val="FFD9BE"/>
                </a:solidFill>
                <a:latin typeface="Quattrocento" pitchFamily="34" charset="0"/>
                <a:ea typeface="Quattrocento" pitchFamily="34" charset="-122"/>
                <a:cs typeface="Quattrocento" pitchFamily="34" charset="-120"/>
              </a:rPr>
              <a:t>3</a:t>
            </a:r>
            <a:endParaRPr lang="en-US" sz="2603" dirty="0"/>
          </a:p>
        </p:txBody>
      </p:sp>
      <p:sp>
        <p:nvSpPr>
          <p:cNvPr id="20" name="Text 17"/>
          <p:cNvSpPr/>
          <p:nvPr/>
        </p:nvSpPr>
        <p:spPr>
          <a:xfrm>
            <a:off x="6026348" y="6220182"/>
            <a:ext cx="2754511" cy="344329"/>
          </a:xfrm>
          <a:prstGeom prst="rect">
            <a:avLst/>
          </a:prstGeom>
          <a:noFill/>
          <a:ln/>
        </p:spPr>
        <p:txBody>
          <a:bodyPr wrap="none" rtlCol="0" anchor="t"/>
          <a:lstStyle/>
          <a:p>
            <a:pPr marL="0" indent="0" algn="l">
              <a:lnSpc>
                <a:spcPts val="2711"/>
              </a:lnSpc>
              <a:buNone/>
            </a:pPr>
            <a:r>
              <a:rPr lang="en-US" sz="2169" dirty="0">
                <a:solidFill>
                  <a:srgbClr val="FFD9BE"/>
                </a:solidFill>
                <a:latin typeface="Quattrocento" pitchFamily="34" charset="0"/>
                <a:ea typeface="Quattrocento" pitchFamily="34" charset="-122"/>
                <a:cs typeface="Quattrocento" pitchFamily="34" charset="-120"/>
              </a:rPr>
              <a:t>Saving model</a:t>
            </a:r>
            <a:endParaRPr lang="en-US" sz="2169" dirty="0"/>
          </a:p>
        </p:txBody>
      </p:sp>
      <p:sp>
        <p:nvSpPr>
          <p:cNvPr id="21" name="Text 18"/>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US" sz="1735" dirty="0">
                <a:solidFill>
                  <a:srgbClr val="F9EEE7"/>
                </a:solidFill>
                <a:latin typeface="Quattrocento" pitchFamily="34" charset="0"/>
                <a:ea typeface="Quattrocento" pitchFamily="34" charset="-122"/>
                <a:cs typeface="Quattrocento" pitchFamily="34" charset="-120"/>
              </a:rPr>
              <a:t>Creating a new file to save.</a:t>
            </a:r>
            <a:endParaRPr lang="en-US" sz="1735" dirty="0"/>
          </a:p>
        </p:txBody>
      </p:sp>
    </p:spTree>
    <p:extLst>
      <p:ext uri="{BB962C8B-B14F-4D97-AF65-F5344CB8AC3E}">
        <p14:creationId xmlns:p14="http://schemas.microsoft.com/office/powerpoint/2010/main" val="409422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GB"/>
          </a:p>
        </p:txBody>
      </p:sp>
      <p:sp>
        <p:nvSpPr>
          <p:cNvPr id="3" name="Shape 1"/>
          <p:cNvSpPr/>
          <p:nvPr/>
        </p:nvSpPr>
        <p:spPr>
          <a:xfrm>
            <a:off x="0" y="0"/>
            <a:ext cx="14630400" cy="8229600"/>
          </a:xfrm>
          <a:prstGeom prst="rect">
            <a:avLst/>
          </a:prstGeom>
          <a:solidFill>
            <a:srgbClr val="123332"/>
          </a:solidFill>
          <a:ln/>
        </p:spPr>
        <p:txBody>
          <a:bodyPr/>
          <a:lstStyle/>
          <a:p>
            <a:endParaRPr lang="en-GB"/>
          </a:p>
        </p:txBody>
      </p:sp>
      <p:sp>
        <p:nvSpPr>
          <p:cNvPr id="4" name="Text 2"/>
          <p:cNvSpPr/>
          <p:nvPr/>
        </p:nvSpPr>
        <p:spPr>
          <a:xfrm>
            <a:off x="2348389" y="1637824"/>
            <a:ext cx="7879318" cy="694373"/>
          </a:xfrm>
          <a:prstGeom prst="rect">
            <a:avLst/>
          </a:prstGeom>
          <a:noFill/>
          <a:ln/>
        </p:spPr>
        <p:txBody>
          <a:bodyPr wrap="none" rtlCol="0" anchor="t"/>
          <a:lstStyle/>
          <a:p>
            <a:pPr marL="0" indent="0">
              <a:lnSpc>
                <a:spcPts val="5468"/>
              </a:lnSpc>
              <a:buNone/>
            </a:pPr>
            <a:endParaRPr lang="en-US" sz="4374" dirty="0"/>
          </a:p>
        </p:txBody>
      </p:sp>
      <p:sp>
        <p:nvSpPr>
          <p:cNvPr id="6" name="Text 4"/>
          <p:cNvSpPr/>
          <p:nvPr/>
        </p:nvSpPr>
        <p:spPr>
          <a:xfrm>
            <a:off x="2539365" y="2991803"/>
            <a:ext cx="117991" cy="416481"/>
          </a:xfrm>
          <a:prstGeom prst="rect">
            <a:avLst/>
          </a:prstGeom>
          <a:noFill/>
          <a:ln/>
        </p:spPr>
        <p:txBody>
          <a:bodyPr wrap="none" rtlCol="0" anchor="t"/>
          <a:lstStyle/>
          <a:p>
            <a:pPr marL="0" indent="0" algn="ctr">
              <a:lnSpc>
                <a:spcPts val="3281"/>
              </a:lnSpc>
              <a:buNone/>
            </a:pPr>
            <a:endParaRPr lang="en-US" sz="2624" dirty="0"/>
          </a:p>
        </p:txBody>
      </p:sp>
      <p:sp>
        <p:nvSpPr>
          <p:cNvPr id="10" name="Text 8"/>
          <p:cNvSpPr/>
          <p:nvPr/>
        </p:nvSpPr>
        <p:spPr>
          <a:xfrm>
            <a:off x="7586901" y="2991803"/>
            <a:ext cx="178713" cy="416481"/>
          </a:xfrm>
          <a:prstGeom prst="rect">
            <a:avLst/>
          </a:prstGeom>
          <a:noFill/>
          <a:ln/>
        </p:spPr>
        <p:txBody>
          <a:bodyPr wrap="none" rtlCol="0" anchor="t"/>
          <a:lstStyle/>
          <a:p>
            <a:pPr marL="0" indent="0" algn="ctr">
              <a:lnSpc>
                <a:spcPts val="3281"/>
              </a:lnSpc>
              <a:buNone/>
            </a:pPr>
            <a:endParaRPr lang="en-US" sz="2624" dirty="0"/>
          </a:p>
        </p:txBody>
      </p:sp>
      <p:sp>
        <p:nvSpPr>
          <p:cNvPr id="14" name="Text 12"/>
          <p:cNvSpPr/>
          <p:nvPr/>
        </p:nvSpPr>
        <p:spPr>
          <a:xfrm>
            <a:off x="2507694" y="5010507"/>
            <a:ext cx="181332" cy="416481"/>
          </a:xfrm>
          <a:prstGeom prst="rect">
            <a:avLst/>
          </a:prstGeom>
          <a:noFill/>
          <a:ln/>
        </p:spPr>
        <p:txBody>
          <a:bodyPr wrap="none" rtlCol="0" anchor="t"/>
          <a:lstStyle/>
          <a:p>
            <a:pPr marL="0" indent="0" algn="ctr">
              <a:lnSpc>
                <a:spcPts val="3281"/>
              </a:lnSpc>
              <a:buNone/>
            </a:pPr>
            <a:endParaRPr lang="en-US" sz="2624" dirty="0"/>
          </a:p>
        </p:txBody>
      </p:sp>
      <p:sp>
        <p:nvSpPr>
          <p:cNvPr id="18" name="Text 16"/>
          <p:cNvSpPr/>
          <p:nvPr/>
        </p:nvSpPr>
        <p:spPr>
          <a:xfrm>
            <a:off x="7591544" y="5010507"/>
            <a:ext cx="169307" cy="416481"/>
          </a:xfrm>
          <a:prstGeom prst="rect">
            <a:avLst/>
          </a:prstGeom>
          <a:noFill/>
          <a:ln/>
        </p:spPr>
        <p:txBody>
          <a:bodyPr wrap="none" rtlCol="0" anchor="t"/>
          <a:lstStyle/>
          <a:p>
            <a:pPr marL="0" indent="0" algn="ctr">
              <a:lnSpc>
                <a:spcPts val="3281"/>
              </a:lnSpc>
              <a:buNone/>
            </a:pPr>
            <a:endParaRPr lang="en-US" sz="2624" dirty="0"/>
          </a:p>
        </p:txBody>
      </p:sp>
      <p:pic>
        <p:nvPicPr>
          <p:cNvPr id="3076" name="Picture 4">
            <a:extLst>
              <a:ext uri="{FF2B5EF4-FFF2-40B4-BE49-F238E27FC236}">
                <a16:creationId xmlns:a16="http://schemas.microsoft.com/office/drawing/2014/main" id="{6F5228AF-0350-F16C-50D0-1FA3040E7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339" y="292129"/>
            <a:ext cx="7757810" cy="7348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GB"/>
          </a:p>
        </p:txBody>
      </p:sp>
      <p:sp>
        <p:nvSpPr>
          <p:cNvPr id="3" name="Shape 1"/>
          <p:cNvSpPr/>
          <p:nvPr/>
        </p:nvSpPr>
        <p:spPr>
          <a:xfrm>
            <a:off x="0" y="0"/>
            <a:ext cx="14630400" cy="8229600"/>
          </a:xfrm>
          <a:prstGeom prst="rect">
            <a:avLst/>
          </a:prstGeom>
          <a:solidFill>
            <a:srgbClr val="123332"/>
          </a:solidFill>
          <a:ln/>
        </p:spPr>
        <p:txBody>
          <a:bodyPr/>
          <a:lstStyle/>
          <a:p>
            <a:endParaRPr lang="en-GB"/>
          </a:p>
        </p:txBody>
      </p:sp>
      <p:sp>
        <p:nvSpPr>
          <p:cNvPr id="4" name="Text 2"/>
          <p:cNvSpPr/>
          <p:nvPr/>
        </p:nvSpPr>
        <p:spPr>
          <a:xfrm>
            <a:off x="2348389" y="1637824"/>
            <a:ext cx="7879318" cy="694373"/>
          </a:xfrm>
          <a:prstGeom prst="rect">
            <a:avLst/>
          </a:prstGeom>
          <a:noFill/>
          <a:ln/>
        </p:spPr>
        <p:txBody>
          <a:bodyPr wrap="none" rtlCol="0" anchor="t"/>
          <a:lstStyle/>
          <a:p>
            <a:pPr marL="0" indent="0">
              <a:lnSpc>
                <a:spcPts val="5468"/>
              </a:lnSpc>
              <a:buNone/>
            </a:pPr>
            <a:endParaRPr lang="en-US" sz="4374" dirty="0"/>
          </a:p>
        </p:txBody>
      </p:sp>
      <p:sp>
        <p:nvSpPr>
          <p:cNvPr id="6" name="Text 4"/>
          <p:cNvSpPr/>
          <p:nvPr/>
        </p:nvSpPr>
        <p:spPr>
          <a:xfrm>
            <a:off x="2539365" y="2991803"/>
            <a:ext cx="117991" cy="416481"/>
          </a:xfrm>
          <a:prstGeom prst="rect">
            <a:avLst/>
          </a:prstGeom>
          <a:noFill/>
          <a:ln/>
        </p:spPr>
        <p:txBody>
          <a:bodyPr wrap="none" rtlCol="0" anchor="t"/>
          <a:lstStyle/>
          <a:p>
            <a:pPr marL="0" indent="0" algn="ctr">
              <a:lnSpc>
                <a:spcPts val="3281"/>
              </a:lnSpc>
              <a:buNone/>
            </a:pPr>
            <a:endParaRPr lang="en-US" sz="2624" dirty="0"/>
          </a:p>
        </p:txBody>
      </p:sp>
      <p:sp>
        <p:nvSpPr>
          <p:cNvPr id="10" name="Text 8"/>
          <p:cNvSpPr/>
          <p:nvPr/>
        </p:nvSpPr>
        <p:spPr>
          <a:xfrm>
            <a:off x="7586901" y="2991803"/>
            <a:ext cx="178713" cy="416481"/>
          </a:xfrm>
          <a:prstGeom prst="rect">
            <a:avLst/>
          </a:prstGeom>
          <a:noFill/>
          <a:ln/>
        </p:spPr>
        <p:txBody>
          <a:bodyPr wrap="none" rtlCol="0" anchor="t"/>
          <a:lstStyle/>
          <a:p>
            <a:pPr marL="0" indent="0" algn="ctr">
              <a:lnSpc>
                <a:spcPts val="3281"/>
              </a:lnSpc>
              <a:buNone/>
            </a:pPr>
            <a:endParaRPr lang="en-US" sz="2624" dirty="0"/>
          </a:p>
        </p:txBody>
      </p:sp>
      <p:sp>
        <p:nvSpPr>
          <p:cNvPr id="14" name="Text 12"/>
          <p:cNvSpPr/>
          <p:nvPr/>
        </p:nvSpPr>
        <p:spPr>
          <a:xfrm>
            <a:off x="2507694" y="5010507"/>
            <a:ext cx="181332" cy="416481"/>
          </a:xfrm>
          <a:prstGeom prst="rect">
            <a:avLst/>
          </a:prstGeom>
          <a:noFill/>
          <a:ln/>
        </p:spPr>
        <p:txBody>
          <a:bodyPr wrap="none" rtlCol="0" anchor="t"/>
          <a:lstStyle/>
          <a:p>
            <a:pPr marL="0" indent="0" algn="ctr">
              <a:lnSpc>
                <a:spcPts val="3281"/>
              </a:lnSpc>
              <a:buNone/>
            </a:pPr>
            <a:endParaRPr lang="en-US" sz="2624" dirty="0"/>
          </a:p>
        </p:txBody>
      </p:sp>
      <p:sp>
        <p:nvSpPr>
          <p:cNvPr id="18" name="Text 16"/>
          <p:cNvSpPr/>
          <p:nvPr/>
        </p:nvSpPr>
        <p:spPr>
          <a:xfrm>
            <a:off x="7591544" y="5010507"/>
            <a:ext cx="169307" cy="416481"/>
          </a:xfrm>
          <a:prstGeom prst="rect">
            <a:avLst/>
          </a:prstGeom>
          <a:noFill/>
          <a:ln/>
        </p:spPr>
        <p:txBody>
          <a:bodyPr wrap="none" rtlCol="0" anchor="t"/>
          <a:lstStyle/>
          <a:p>
            <a:pPr marL="0" indent="0" algn="ctr">
              <a:lnSpc>
                <a:spcPts val="3281"/>
              </a:lnSpc>
              <a:buNone/>
            </a:pPr>
            <a:endParaRPr lang="en-US" sz="2624" dirty="0"/>
          </a:p>
        </p:txBody>
      </p:sp>
      <p:pic>
        <p:nvPicPr>
          <p:cNvPr id="5122" name="Picture 2">
            <a:extLst>
              <a:ext uri="{FF2B5EF4-FFF2-40B4-BE49-F238E27FC236}">
                <a16:creationId xmlns:a16="http://schemas.microsoft.com/office/drawing/2014/main" id="{9A0AA2D9-509A-2694-9384-96B58FFD7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932" y="500063"/>
            <a:ext cx="6581775" cy="66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33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GB"/>
          </a:p>
        </p:txBody>
      </p:sp>
      <p:sp>
        <p:nvSpPr>
          <p:cNvPr id="3" name="Shape 1"/>
          <p:cNvSpPr/>
          <p:nvPr/>
        </p:nvSpPr>
        <p:spPr>
          <a:xfrm>
            <a:off x="0" y="0"/>
            <a:ext cx="14630400" cy="8229600"/>
          </a:xfrm>
          <a:prstGeom prst="rect">
            <a:avLst/>
          </a:prstGeom>
          <a:solidFill>
            <a:srgbClr val="123332"/>
          </a:solidFill>
          <a:ln/>
        </p:spPr>
        <p:txBody>
          <a:bodyPr/>
          <a:lstStyle/>
          <a:p>
            <a:endParaRPr lang="en-GB"/>
          </a:p>
        </p:txBody>
      </p:sp>
      <p:sp>
        <p:nvSpPr>
          <p:cNvPr id="4" name="Text 2"/>
          <p:cNvSpPr/>
          <p:nvPr/>
        </p:nvSpPr>
        <p:spPr>
          <a:xfrm>
            <a:off x="2348389" y="1637824"/>
            <a:ext cx="7879318" cy="694373"/>
          </a:xfrm>
          <a:prstGeom prst="rect">
            <a:avLst/>
          </a:prstGeom>
          <a:noFill/>
          <a:ln/>
        </p:spPr>
        <p:txBody>
          <a:bodyPr wrap="none" rtlCol="0" anchor="t"/>
          <a:lstStyle/>
          <a:p>
            <a:pPr marL="0" indent="0">
              <a:lnSpc>
                <a:spcPts val="5468"/>
              </a:lnSpc>
              <a:buNone/>
            </a:pPr>
            <a:endParaRPr lang="en-US" sz="4374" dirty="0"/>
          </a:p>
        </p:txBody>
      </p:sp>
      <p:sp>
        <p:nvSpPr>
          <p:cNvPr id="6" name="Text 4"/>
          <p:cNvSpPr/>
          <p:nvPr/>
        </p:nvSpPr>
        <p:spPr>
          <a:xfrm>
            <a:off x="2539365" y="2991803"/>
            <a:ext cx="117991" cy="416481"/>
          </a:xfrm>
          <a:prstGeom prst="rect">
            <a:avLst/>
          </a:prstGeom>
          <a:noFill/>
          <a:ln/>
        </p:spPr>
        <p:txBody>
          <a:bodyPr wrap="none" rtlCol="0" anchor="t"/>
          <a:lstStyle/>
          <a:p>
            <a:pPr marL="0" indent="0" algn="ctr">
              <a:lnSpc>
                <a:spcPts val="3281"/>
              </a:lnSpc>
              <a:buNone/>
            </a:pPr>
            <a:endParaRPr lang="en-US" sz="2624" dirty="0"/>
          </a:p>
        </p:txBody>
      </p:sp>
      <p:sp>
        <p:nvSpPr>
          <p:cNvPr id="10" name="Text 8"/>
          <p:cNvSpPr/>
          <p:nvPr/>
        </p:nvSpPr>
        <p:spPr>
          <a:xfrm>
            <a:off x="7586901" y="2991803"/>
            <a:ext cx="178713" cy="416481"/>
          </a:xfrm>
          <a:prstGeom prst="rect">
            <a:avLst/>
          </a:prstGeom>
          <a:noFill/>
          <a:ln/>
        </p:spPr>
        <p:txBody>
          <a:bodyPr wrap="none" rtlCol="0" anchor="t"/>
          <a:lstStyle/>
          <a:p>
            <a:pPr marL="0" indent="0" algn="ctr">
              <a:lnSpc>
                <a:spcPts val="3281"/>
              </a:lnSpc>
              <a:buNone/>
            </a:pPr>
            <a:endParaRPr lang="en-US" sz="2624" dirty="0"/>
          </a:p>
        </p:txBody>
      </p:sp>
      <p:sp>
        <p:nvSpPr>
          <p:cNvPr id="14" name="Text 12"/>
          <p:cNvSpPr/>
          <p:nvPr/>
        </p:nvSpPr>
        <p:spPr>
          <a:xfrm>
            <a:off x="2507694" y="5010507"/>
            <a:ext cx="181332" cy="416481"/>
          </a:xfrm>
          <a:prstGeom prst="rect">
            <a:avLst/>
          </a:prstGeom>
          <a:noFill/>
          <a:ln/>
        </p:spPr>
        <p:txBody>
          <a:bodyPr wrap="none" rtlCol="0" anchor="t"/>
          <a:lstStyle/>
          <a:p>
            <a:pPr marL="0" indent="0" algn="ctr">
              <a:lnSpc>
                <a:spcPts val="3281"/>
              </a:lnSpc>
              <a:buNone/>
            </a:pPr>
            <a:endParaRPr lang="en-US" sz="2624" dirty="0"/>
          </a:p>
        </p:txBody>
      </p:sp>
      <p:sp>
        <p:nvSpPr>
          <p:cNvPr id="18" name="Text 16"/>
          <p:cNvSpPr/>
          <p:nvPr/>
        </p:nvSpPr>
        <p:spPr>
          <a:xfrm>
            <a:off x="7591544" y="5010507"/>
            <a:ext cx="169307" cy="416481"/>
          </a:xfrm>
          <a:prstGeom prst="rect">
            <a:avLst/>
          </a:prstGeom>
          <a:noFill/>
          <a:ln/>
        </p:spPr>
        <p:txBody>
          <a:bodyPr wrap="none" rtlCol="0" anchor="t"/>
          <a:lstStyle/>
          <a:p>
            <a:pPr marL="0" indent="0" algn="ctr">
              <a:lnSpc>
                <a:spcPts val="3281"/>
              </a:lnSpc>
              <a:buNone/>
            </a:pPr>
            <a:endParaRPr lang="en-US" sz="2624" dirty="0"/>
          </a:p>
        </p:txBody>
      </p:sp>
      <p:pic>
        <p:nvPicPr>
          <p:cNvPr id="3074" name="Picture 2">
            <a:extLst>
              <a:ext uri="{FF2B5EF4-FFF2-40B4-BE49-F238E27FC236}">
                <a16:creationId xmlns:a16="http://schemas.microsoft.com/office/drawing/2014/main" id="{95B90045-06A2-9F07-BAF9-EF3E3BC0E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043595"/>
            <a:ext cx="5800725" cy="577593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D167621-9440-95E0-6A57-8862E2BC0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048" y="710189"/>
            <a:ext cx="6441440" cy="680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08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266</Words>
  <Application>Microsoft Office PowerPoint</Application>
  <PresentationFormat>Custom</PresentationFormat>
  <Paragraphs>37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Quattrocento</vt:lpstr>
      <vt:lpstr>Sitka Banner Semibold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Sudha Rani Maddala</cp:lastModifiedBy>
  <cp:revision>5</cp:revision>
  <dcterms:created xsi:type="dcterms:W3CDTF">2024-04-20T15:10:51Z</dcterms:created>
  <dcterms:modified xsi:type="dcterms:W3CDTF">2024-04-20T16:02:25Z</dcterms:modified>
</cp:coreProperties>
</file>