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65" r:id="rId13"/>
    <p:sldId id="266" r:id="rId14"/>
  </p:sldIdLst>
  <p:sldSz cx="18288000" cy="10287000"/>
  <p:notesSz cx="6858000" cy="9144000"/>
  <p:embeddedFontLst>
    <p:embeddedFont>
      <p:font typeface="Century Schoolbook" pitchFamily="18" charset="0"/>
      <p:regular r:id="rId16"/>
      <p:bold r:id="rId17"/>
      <p:italic r:id="rId18"/>
      <p:boldItalic r:id="rId19"/>
    </p:embeddedFon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Bahnschrift" pitchFamily="34" charset="0"/>
      <p:regular r:id="rId24"/>
      <p:bold r:id="rId25"/>
    </p:embeddedFont>
    <p:embeddedFont>
      <p:font typeface="Clear Sans Regular Bold" charset="0"/>
      <p:regular r:id="rId26"/>
    </p:embeddedFont>
    <p:embeddedFont>
      <p:font typeface="Cascadia Code" pitchFamily="49" charset="0"/>
      <p:regular r:id="rId27"/>
      <p:bold r:id="rId28"/>
    </p:embeddedFont>
    <p:embeddedFont>
      <p:font typeface="Baskerville Old Face" pitchFamily="18" charset="0"/>
      <p:regular r:id="rId29"/>
    </p:embeddedFont>
    <p:embeddedFont>
      <p:font typeface="Cambria" pitchFamily="18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C8C8C8"/>
    <a:srgbClr val="FF0000"/>
    <a:srgbClr val="1994B1"/>
    <a:srgbClr val="2086AA"/>
    <a:srgbClr val="883C84"/>
    <a:srgbClr val="461B49"/>
    <a:srgbClr val="963488"/>
    <a:srgbClr val="2831A2"/>
    <a:srgbClr val="00BA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1" autoAdjust="0"/>
    <p:restoredTop sz="95341" autoAdjust="0"/>
  </p:normalViewPr>
  <p:slideViewPr>
    <p:cSldViewPr>
      <p:cViewPr>
        <p:scale>
          <a:sx n="47" d="100"/>
          <a:sy n="47" d="100"/>
        </p:scale>
        <p:origin x="-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%20Analyst\Forage\Data%20Modelling%20Task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%20Analyst\Forage\Data%20Modelling%20Tas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%20Analyst\Forage\Data%20Modelling%20Tas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%20Analyst\Forage\Data%20Modelling%20Tas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ata%20Analyst\Forage\Data%20Modelling%20Tas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roundedCorners val="1"/>
  <c:chart>
    <c:autoTitleDeleted val="1"/>
    <c:plotArea>
      <c:layout/>
      <c:barChart>
        <c:barDir val="col"/>
        <c:grouping val="stacked"/>
        <c:varyColors val="1"/>
        <c:ser>
          <c:idx val="0"/>
          <c:order val="0"/>
          <c:tx>
            <c:strRef>
              <c:f>Reactions!$K$1</c:f>
              <c:strCache>
                <c:ptCount val="1"/>
                <c:pt idx="0">
                  <c:v>Total Score</c:v>
                </c:pt>
              </c:strCache>
            </c:strRef>
          </c:tx>
          <c:dLbls>
            <c:dLbl>
              <c:idx val="0"/>
              <c:layout>
                <c:manualLayout>
                  <c:x val="-3.5039370078740186E-3"/>
                  <c:y val="-0.47700405911811761"/>
                </c:manualLayout>
              </c:layout>
              <c:dLblPos val="ctr"/>
              <c:showLegendKey val="1"/>
              <c:showVal val="1"/>
            </c:dLbl>
            <c:dLbl>
              <c:idx val="1"/>
              <c:layout>
                <c:manualLayout>
                  <c:x val="-6.9581684413800651E-3"/>
                  <c:y val="-0.45116153620316651"/>
                </c:manualLayout>
              </c:layout>
              <c:dLblPos val="ctr"/>
              <c:showLegendKey val="1"/>
              <c:showVal val="1"/>
            </c:dLbl>
            <c:dLbl>
              <c:idx val="2"/>
              <c:layout>
                <c:manualLayout>
                  <c:x val="-4.317789291882557E-3"/>
                  <c:y val="-0.44370934179594335"/>
                </c:manualLayout>
              </c:layout>
              <c:dLblPos val="ctr"/>
              <c:showLegendKey val="1"/>
              <c:showVal val="1"/>
            </c:dLbl>
            <c:dLbl>
              <c:idx val="3"/>
              <c:layout>
                <c:manualLayout>
                  <c:x val="-7.7720207253886061E-3"/>
                  <c:y val="-0.43742300180265009"/>
                </c:manualLayout>
              </c:layout>
              <c:dLblPos val="ctr"/>
              <c:showLegendKey val="1"/>
              <c:showVal val="1"/>
            </c:dLbl>
            <c:dLbl>
              <c:idx val="4"/>
              <c:layout>
                <c:manualLayout>
                  <c:x val="-6.0946105830035511E-3"/>
                  <c:y val="-0.42048774159326863"/>
                </c:manualLayout>
              </c:layout>
              <c:dLblPos val="ctr"/>
              <c:showLegendKey val="1"/>
              <c:showVal val="1"/>
            </c:dLbl>
            <c:dLbl>
              <c:idx val="5"/>
              <c:layout>
                <c:manualLayout>
                  <c:x val="-4.3674948662505257E-3"/>
                  <c:y val="-0.42202879915370589"/>
                </c:manualLayout>
              </c:layout>
              <c:dLblPos val="ctr"/>
              <c:showLegendKey val="1"/>
              <c:showVal val="1"/>
            </c:dLbl>
            <c:dLbl>
              <c:idx val="6"/>
              <c:layout>
                <c:manualLayout>
                  <c:x val="-1.208981001727116E-2"/>
                  <c:y val="-0.41224039648048949"/>
                </c:manualLayout>
              </c:layout>
              <c:dLblPos val="ctr"/>
              <c:showLegendKey val="1"/>
              <c:showVal val="1"/>
            </c:dLbl>
            <c:dLbl>
              <c:idx val="7"/>
              <c:layout>
                <c:manualLayout>
                  <c:x val="-1.5593747025145174E-2"/>
                  <c:y val="-0.40550386270514482"/>
                </c:manualLayout>
              </c:layout>
              <c:dLblPos val="ctr"/>
              <c:showLegendKey val="1"/>
              <c:showVal val="1"/>
            </c:dLbl>
            <c:dLbl>
              <c:idx val="8"/>
              <c:layout>
                <c:manualLayout>
                  <c:x val="-3.5039370078740186E-3"/>
                  <c:y val="-0.37798392425745858"/>
                </c:manualLayout>
              </c:layout>
              <c:dLblPos val="ctr"/>
              <c:showLegendKey val="1"/>
              <c:showVal val="1"/>
            </c:dLbl>
            <c:dLbl>
              <c:idx val="9"/>
              <c:layout>
                <c:manualLayout>
                  <c:x val="-6.9084628670120921E-3"/>
                  <c:y val="-0.37017039997130374"/>
                </c:manualLayout>
              </c:layout>
              <c:dLblPos val="ctr"/>
              <c:showLegendKey val="1"/>
              <c:showVal val="1"/>
            </c:dLbl>
            <c:dLbl>
              <c:idx val="10"/>
              <c:layout>
                <c:manualLayout>
                  <c:x val="-5.1813471502590719E-3"/>
                  <c:y val="-0.34526363520355402"/>
                </c:manualLayout>
              </c:layout>
              <c:dLblPos val="ctr"/>
              <c:showLegendKey val="1"/>
              <c:showVal val="1"/>
            </c:dLbl>
            <c:dLbl>
              <c:idx val="11"/>
              <c:layout>
                <c:manualLayout>
                  <c:x val="-7.7720207253886061E-3"/>
                  <c:y val="-0.34239611828472932"/>
                </c:manualLayout>
              </c:layout>
              <c:dLblPos val="ctr"/>
              <c:showLegendKey val="1"/>
              <c:showVal val="1"/>
            </c:dLbl>
            <c:dLbl>
              <c:idx val="12"/>
              <c:layout>
                <c:manualLayout>
                  <c:x val="-6.0946105830035511E-3"/>
                  <c:y val="-0.33327763195570975"/>
                </c:manualLayout>
              </c:layout>
              <c:dLblPos val="ctr"/>
              <c:showLegendKey val="1"/>
              <c:showVal val="1"/>
            </c:dLbl>
            <c:dLbl>
              <c:idx val="13"/>
              <c:layout>
                <c:manualLayout>
                  <c:x val="-4.317789291882557E-3"/>
                  <c:y val="-0.32713352420116526"/>
                </c:manualLayout>
              </c:layout>
              <c:dLblPos val="ctr"/>
              <c:showLegendKey val="1"/>
              <c:showVal val="1"/>
            </c:dLbl>
            <c:dLbl>
              <c:idx val="14"/>
              <c:layout>
                <c:manualLayout>
                  <c:x val="-7.7720207253886061E-3"/>
                  <c:y val="-0.31180343854561171"/>
                </c:manualLayout>
              </c:layout>
              <c:dLblPos val="ctr"/>
              <c:showLegendKey val="1"/>
              <c:showVal val="1"/>
            </c:dLbl>
            <c:dLbl>
              <c:idx val="15"/>
              <c:layout>
                <c:manualLayout>
                  <c:x val="-5.1813471502590719E-3"/>
                  <c:y val="-0.31506265655076332"/>
                </c:manualLayout>
              </c:layout>
              <c:dLblPos val="ctr"/>
              <c:showLegendKey val="1"/>
              <c:showVal val="1"/>
            </c:dLbl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dLblPos val="inEnd"/>
            <c:showLegendKey val="1"/>
            <c:showVal val="1"/>
          </c:dLbls>
          <c:cat>
            <c:strRef>
              <c:f>Reactions!$J$2:$J$17</c:f>
              <c:strCache>
                <c:ptCount val="16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  <c:pt idx="5">
                  <c:v>culture</c:v>
                </c:pt>
                <c:pt idx="6">
                  <c:v>travel</c:v>
                </c:pt>
                <c:pt idx="7">
                  <c:v>cooking</c:v>
                </c:pt>
                <c:pt idx="8">
                  <c:v>soccer</c:v>
                </c:pt>
                <c:pt idx="9">
                  <c:v>education</c:v>
                </c:pt>
                <c:pt idx="10">
                  <c:v>fitness</c:v>
                </c:pt>
                <c:pt idx="11">
                  <c:v>Studying</c:v>
                </c:pt>
                <c:pt idx="12">
                  <c:v>dogs</c:v>
                </c:pt>
                <c:pt idx="13">
                  <c:v>tennis</c:v>
                </c:pt>
                <c:pt idx="14">
                  <c:v>veganism</c:v>
                </c:pt>
                <c:pt idx="15">
                  <c:v>public speaking</c:v>
                </c:pt>
              </c:strCache>
            </c:strRef>
          </c:cat>
          <c:val>
            <c:numRef>
              <c:f>Reactions!$K$2:$K$17</c:f>
              <c:numCache>
                <c:formatCode>General</c:formatCode>
                <c:ptCount val="16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  <c:pt idx="5">
                  <c:v>66579</c:v>
                </c:pt>
                <c:pt idx="6">
                  <c:v>64880</c:v>
                </c:pt>
                <c:pt idx="7">
                  <c:v>64756</c:v>
                </c:pt>
                <c:pt idx="8">
                  <c:v>57783</c:v>
                </c:pt>
                <c:pt idx="9">
                  <c:v>57436</c:v>
                </c:pt>
                <c:pt idx="10">
                  <c:v>55323</c:v>
                </c:pt>
                <c:pt idx="11">
                  <c:v>54269</c:v>
                </c:pt>
                <c:pt idx="12">
                  <c:v>52511</c:v>
                </c:pt>
                <c:pt idx="13">
                  <c:v>50339</c:v>
                </c:pt>
                <c:pt idx="14">
                  <c:v>49619</c:v>
                </c:pt>
                <c:pt idx="15">
                  <c:v>49264</c:v>
                </c:pt>
              </c:numCache>
            </c:numRef>
          </c:val>
        </c:ser>
        <c:dLbls>
          <c:showVal val="1"/>
        </c:dLbls>
        <c:gapWidth val="55"/>
        <c:overlap val="100"/>
        <c:axId val="161371648"/>
        <c:axId val="164118528"/>
      </c:barChart>
      <c:catAx>
        <c:axId val="161371648"/>
        <c:scaling>
          <c:orientation val="minMax"/>
        </c:scaling>
        <c:axPos val="b"/>
        <c:majorTickMark val="none"/>
        <c:tickLblPos val="nextTo"/>
        <c:crossAx val="164118528"/>
        <c:crosses val="autoZero"/>
        <c:auto val="1"/>
        <c:lblAlgn val="ctr"/>
        <c:lblOffset val="100"/>
      </c:catAx>
      <c:valAx>
        <c:axId val="164118528"/>
        <c:scaling>
          <c:orientation val="minMax"/>
        </c:scaling>
        <c:axPos val="l"/>
        <c:numFmt formatCode="General" sourceLinked="1"/>
        <c:majorTickMark val="none"/>
        <c:tickLblPos val="nextTo"/>
        <c:crossAx val="161371648"/>
        <c:crosses val="autoZero"/>
        <c:crossBetween val="between"/>
      </c:valAx>
    </c:plotArea>
    <c:legend>
      <c:legendPos val="r"/>
      <c:layout/>
      <c:txPr>
        <a:bodyPr/>
        <a:lstStyle/>
        <a:p>
          <a:pPr>
            <a:defRPr sz="1400" b="1"/>
          </a:pPr>
          <a:endParaRPr lang="en-US"/>
        </a:p>
      </c:txPr>
    </c:legend>
    <c:plotVisOnly val="1"/>
  </c:chart>
  <c:spPr>
    <a:ln w="19050" cap="rnd">
      <a:noFill/>
      <a:miter lim="800000"/>
    </a:ln>
    <a:effectLst>
      <a:outerShdw blurRad="50800" dist="50800" dir="3000000" algn="ctr" rotWithShape="0">
        <a:srgbClr val="000000">
          <a:alpha val="43137"/>
        </a:srgbClr>
      </a:outerShdw>
    </a:effectLst>
  </c:spPr>
  <c:txPr>
    <a:bodyPr/>
    <a:lstStyle/>
    <a:p>
      <a:pPr>
        <a:defRPr sz="12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2800" i="1"/>
            </a:pPr>
            <a:r>
              <a:rPr lang="en-US" sz="2800" i="1" u="none" dirty="0">
                <a:solidFill>
                  <a:srgbClr val="FF0000"/>
                </a:solidFill>
              </a:rPr>
              <a:t>Popularity Percentage for Top 5 Categories</a:t>
            </a:r>
          </a:p>
        </c:rich>
      </c:tx>
      <c:layout>
        <c:manualLayout>
          <c:xMode val="edge"/>
          <c:yMode val="edge"/>
          <c:x val="0.18275497915701724"/>
          <c:y val="6.4864872752849884E-2"/>
        </c:manualLayout>
      </c:layout>
    </c:title>
    <c:plotArea>
      <c:layout>
        <c:manualLayout>
          <c:layoutTarget val="inner"/>
          <c:xMode val="edge"/>
          <c:yMode val="edge"/>
          <c:x val="9.8837424733673185E-2"/>
          <c:y val="0.23035161553081718"/>
          <c:w val="0.63994235688893342"/>
          <c:h val="0.58109708269224958"/>
        </c:manualLayout>
      </c:layout>
      <c:pieChart>
        <c:varyColors val="1"/>
        <c:ser>
          <c:idx val="0"/>
          <c:order val="0"/>
          <c:tx>
            <c:strRef>
              <c:f>Reactions!$K$1</c:f>
              <c:strCache>
                <c:ptCount val="1"/>
                <c:pt idx="0">
                  <c:v>Total Score</c:v>
                </c:pt>
              </c:strCache>
            </c:strRef>
          </c:tx>
          <c:explosion val="25"/>
          <c:dPt>
            <c:idx val="0"/>
            <c:spPr>
              <a:solidFill>
                <a:srgbClr val="FFC000"/>
              </a:solidFill>
            </c:spPr>
          </c:dPt>
          <c:dPt>
            <c:idx val="1"/>
            <c:spPr>
              <a:solidFill>
                <a:schemeClr val="accent2">
                  <a:lumMod val="75000"/>
                </a:schemeClr>
              </a:solidFill>
            </c:spPr>
          </c:dPt>
          <c:dPt>
            <c:idx val="2"/>
            <c:spPr>
              <a:solidFill>
                <a:schemeClr val="accent4">
                  <a:lumMod val="60000"/>
                  <a:lumOff val="40000"/>
                </a:schemeClr>
              </a:solidFill>
            </c:spPr>
          </c:dPt>
          <c:dPt>
            <c:idx val="3"/>
            <c:spPr>
              <a:solidFill>
                <a:schemeClr val="tx2">
                  <a:lumMod val="60000"/>
                  <a:lumOff val="40000"/>
                </a:schemeClr>
              </a:solidFill>
            </c:spPr>
          </c:dPt>
          <c:dPt>
            <c:idx val="4"/>
            <c:spPr>
              <a:solidFill>
                <a:schemeClr val="accent3">
                  <a:lumMod val="75000"/>
                </a:schemeClr>
              </a:solidFill>
            </c:spPr>
          </c:dPt>
          <c:dLbls>
            <c:numFmt formatCode="0.0%" sourceLinked="0"/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dLblPos val="inEnd"/>
            <c:showPercent val="1"/>
            <c:showLeaderLines val="1"/>
          </c:dLbls>
          <c:cat>
            <c:strRef>
              <c:f>Reactions!$J$2:$J$6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Reactions!$K$2:$K$6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</c:ser>
        <c:dLbls>
          <c:showPercent val="1"/>
        </c:dLbls>
        <c:firstSliceAng val="0"/>
      </c:pieChart>
      <c:spPr>
        <a:noFill/>
        <a:ln w="25400">
          <a:noFill/>
        </a:ln>
        <a:effectLst/>
      </c:spPr>
    </c:plotArea>
    <c:legend>
      <c:legendPos val="r"/>
      <c:layout>
        <c:manualLayout>
          <c:xMode val="edge"/>
          <c:yMode val="edge"/>
          <c:x val="0.66865078574038994"/>
          <c:y val="0.71197242741564548"/>
          <c:w val="0.29126482607395598"/>
          <c:h val="0.26504356414211111"/>
        </c:manualLayout>
      </c:layout>
      <c:txPr>
        <a:bodyPr/>
        <a:lstStyle/>
        <a:p>
          <a:pPr>
            <a:defRPr sz="1600" b="1"/>
          </a:pPr>
          <a:endParaRPr lang="en-US"/>
        </a:p>
      </c:txPr>
    </c:legend>
    <c:plotVisOnly val="1"/>
  </c:chart>
  <c:spPr>
    <a:solidFill>
      <a:schemeClr val="lt1"/>
    </a:solidFill>
    <a:ln w="25400" cap="flat" cmpd="sng" algn="ctr">
      <a:solidFill>
        <a:schemeClr val="accent4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2800"/>
            </a:pPr>
            <a:r>
              <a:rPr lang="en-US" sz="2800" b="1" dirty="0" smtClean="0">
                <a:solidFill>
                  <a:srgbClr val="FF0000"/>
                </a:solidFill>
              </a:rPr>
              <a:t>Top</a:t>
            </a:r>
            <a:r>
              <a:rPr lang="en-US" sz="2800" b="1" baseline="0" dirty="0" smtClean="0">
                <a:solidFill>
                  <a:srgbClr val="FF0000"/>
                </a:solidFill>
              </a:rPr>
              <a:t> 5 performing Categories</a:t>
            </a:r>
            <a:endParaRPr lang="en-US" sz="2800" b="1" dirty="0">
              <a:solidFill>
                <a:srgbClr val="FF0000"/>
              </a:solidFill>
            </a:endParaRPr>
          </a:p>
        </c:rich>
      </c:tx>
      <c:layout>
        <c:manualLayout>
          <c:xMode val="edge"/>
          <c:yMode val="edge"/>
          <c:x val="0.23055853595223674"/>
          <c:y val="3.6426922329153316E-2"/>
        </c:manualLayout>
      </c:layout>
    </c:title>
    <c:plotArea>
      <c:layout>
        <c:manualLayout>
          <c:layoutTarget val="inner"/>
          <c:xMode val="edge"/>
          <c:yMode val="edge"/>
          <c:x val="6.6036312768596228E-2"/>
          <c:y val="8.6662384307224755E-2"/>
          <c:w val="0.69212843586859374"/>
          <c:h val="0.86938734631855252"/>
        </c:manualLayout>
      </c:layout>
      <c:barChart>
        <c:barDir val="col"/>
        <c:grouping val="stacked"/>
        <c:varyColors val="1"/>
        <c:ser>
          <c:idx val="0"/>
          <c:order val="0"/>
          <c:tx>
            <c:strRef>
              <c:f>Reactions!$V$1</c:f>
              <c:strCache>
                <c:ptCount val="1"/>
                <c:pt idx="0">
                  <c:v>Score</c:v>
                </c:pt>
              </c:strCache>
            </c:strRef>
          </c:tx>
          <c:dPt>
            <c:idx val="0"/>
            <c:spPr>
              <a:solidFill>
                <a:srgbClr val="7030A0"/>
              </a:solidFill>
            </c:spPr>
          </c:dPt>
          <c:dPt>
            <c:idx val="1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2"/>
            <c:spPr>
              <a:solidFill>
                <a:schemeClr val="accent2">
                  <a:lumMod val="75000"/>
                </a:schemeClr>
              </a:solidFill>
            </c:spPr>
          </c:dPt>
          <c:dPt>
            <c:idx val="3"/>
            <c:spPr>
              <a:solidFill>
                <a:schemeClr val="accent1">
                  <a:lumMod val="75000"/>
                </a:schemeClr>
              </a:solidFill>
            </c:spPr>
          </c:dPt>
          <c:dPt>
            <c:idx val="4"/>
            <c:spPr>
              <a:solidFill>
                <a:schemeClr val="accent3">
                  <a:lumMod val="75000"/>
                </a:schemeClr>
              </a:solidFill>
            </c:spPr>
          </c:dPt>
          <c:dLbls>
            <c:dLbl>
              <c:idx val="0"/>
              <c:layout>
                <c:manualLayout>
                  <c:x val="-2.1214848143981998E-2"/>
                  <c:y val="-0.40678049454344545"/>
                </c:manualLayout>
              </c:layout>
              <c:showLegendKey val="1"/>
              <c:showVal val="1"/>
            </c:dLbl>
            <c:dLbl>
              <c:idx val="1"/>
              <c:layout>
                <c:manualLayout>
                  <c:x val="-1.9444492515358666E-2"/>
                  <c:y val="-0.30619795551871803"/>
                </c:manualLayout>
              </c:layout>
              <c:showLegendKey val="1"/>
              <c:showVal val="1"/>
            </c:dLbl>
            <c:dLbl>
              <c:idx val="2"/>
              <c:layout>
                <c:manualLayout>
                  <c:x val="-1.0347985347985362E-2"/>
                  <c:y val="-0.21276847630888243"/>
                </c:manualLayout>
              </c:layout>
              <c:showLegendKey val="1"/>
              <c:showVal val="1"/>
            </c:dLbl>
            <c:dLbl>
              <c:idx val="3"/>
              <c:layout>
                <c:manualLayout>
                  <c:x val="-1.9444492515358666E-2"/>
                  <c:y val="-0.18960243127503806"/>
                </c:manualLayout>
              </c:layout>
              <c:showLegendKey val="1"/>
              <c:showVal val="1"/>
            </c:dLbl>
            <c:dLbl>
              <c:idx val="4"/>
              <c:layout>
                <c:manualLayout>
                  <c:x val="-2.8663003663003676E-2"/>
                  <c:y val="-0.19086227379472304"/>
                </c:manualLayout>
              </c:layout>
              <c:showLegendKey val="1"/>
              <c:showVal val="1"/>
            </c:dLbl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  <c:showLegendKey val="1"/>
            <c:showVal val="1"/>
          </c:dLbls>
          <c:cat>
            <c:strRef>
              <c:f>Reactions!$U$2:$U$6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food</c:v>
                </c:pt>
                <c:pt idx="4">
                  <c:v>technology</c:v>
                </c:pt>
              </c:strCache>
            </c:strRef>
          </c:cat>
          <c:val>
            <c:numRef>
              <c:f>Reactions!$V$2:$V$6</c:f>
              <c:numCache>
                <c:formatCode>General</c:formatCode>
                <c:ptCount val="5"/>
                <c:pt idx="0">
                  <c:v>1897</c:v>
                </c:pt>
                <c:pt idx="1">
                  <c:v>1796</c:v>
                </c:pt>
                <c:pt idx="2">
                  <c:v>1717</c:v>
                </c:pt>
                <c:pt idx="3">
                  <c:v>1699</c:v>
                </c:pt>
                <c:pt idx="4">
                  <c:v>1698</c:v>
                </c:pt>
              </c:numCache>
            </c:numRef>
          </c:val>
        </c:ser>
        <c:dLbls>
          <c:showVal val="1"/>
        </c:dLbls>
        <c:overlap val="100"/>
        <c:axId val="164182656"/>
        <c:axId val="164192640"/>
      </c:barChart>
      <c:catAx>
        <c:axId val="164182656"/>
        <c:scaling>
          <c:orientation val="minMax"/>
        </c:scaling>
        <c:axPos val="b"/>
        <c:tickLblPos val="nextTo"/>
        <c:crossAx val="164192640"/>
        <c:crosses val="autoZero"/>
        <c:auto val="1"/>
        <c:lblAlgn val="ctr"/>
        <c:lblOffset val="100"/>
      </c:catAx>
      <c:valAx>
        <c:axId val="164192640"/>
        <c:scaling>
          <c:orientation val="minMax"/>
        </c:scaling>
        <c:axPos val="l"/>
        <c:numFmt formatCode="General" sourceLinked="1"/>
        <c:tickLblPos val="nextTo"/>
        <c:crossAx val="16418265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61547114303022"/>
          <c:y val="0.20281909205793727"/>
          <c:w val="0.21805774278215229"/>
          <c:h val="0.28493783671777878"/>
        </c:manualLayout>
      </c:layout>
      <c:txPr>
        <a:bodyPr/>
        <a:lstStyle/>
        <a:p>
          <a:pPr>
            <a:defRPr sz="1600" b="1"/>
          </a:pPr>
          <a:endParaRPr lang="en-US"/>
        </a:p>
      </c:txPr>
    </c:legend>
    <c:plotVisOnly val="1"/>
  </c:chart>
  <c:spPr>
    <a:solidFill>
      <a:schemeClr val="lt1"/>
    </a:solidFill>
    <a:ln w="25400" cap="flat" cmpd="sng" algn="ctr">
      <a:solidFill>
        <a:schemeClr val="accent4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4.7234996699032271E-2"/>
          <c:y val="2.5700277048702251E-2"/>
          <c:w val="0.84034171488232479"/>
          <c:h val="0.91630978419364251"/>
        </c:manualLayout>
      </c:layout>
      <c:barChart>
        <c:barDir val="col"/>
        <c:grouping val="clustered"/>
        <c:ser>
          <c:idx val="0"/>
          <c:order val="0"/>
          <c:tx>
            <c:strRef>
              <c:f>Reactions!$O$9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7030A0"/>
            </a:solidFill>
          </c:spPr>
          <c:cat>
            <c:strRef>
              <c:f>Reactions!$N$10:$N$13</c:f>
              <c:strCache>
                <c:ptCount val="4"/>
                <c:pt idx="0">
                  <c:v>photo</c:v>
                </c:pt>
                <c:pt idx="1">
                  <c:v>GIF</c:v>
                </c:pt>
                <c:pt idx="2">
                  <c:v>video</c:v>
                </c:pt>
                <c:pt idx="3">
                  <c:v>audio</c:v>
                </c:pt>
              </c:strCache>
            </c:strRef>
          </c:cat>
          <c:val>
            <c:numRef>
              <c:f>Reactions!$O$10:$O$13</c:f>
              <c:numCache>
                <c:formatCode>General</c:formatCode>
                <c:ptCount val="4"/>
                <c:pt idx="0">
                  <c:v>222559</c:v>
                </c:pt>
                <c:pt idx="1">
                  <c:v>200621</c:v>
                </c:pt>
                <c:pt idx="2">
                  <c:v>208385</c:v>
                </c:pt>
                <c:pt idx="3">
                  <c:v>192491</c:v>
                </c:pt>
              </c:numCache>
            </c:numRef>
          </c:val>
        </c:ser>
        <c:ser>
          <c:idx val="1"/>
          <c:order val="1"/>
          <c:tx>
            <c:strRef>
              <c:f>Reactions!$P$9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000000"/>
            </a:solidFill>
          </c:spPr>
          <c:cat>
            <c:strRef>
              <c:f>Reactions!$N$10:$N$13</c:f>
              <c:strCache>
                <c:ptCount val="4"/>
                <c:pt idx="0">
                  <c:v>photo</c:v>
                </c:pt>
                <c:pt idx="1">
                  <c:v>GIF</c:v>
                </c:pt>
                <c:pt idx="2">
                  <c:v>video</c:v>
                </c:pt>
                <c:pt idx="3">
                  <c:v>audio</c:v>
                </c:pt>
              </c:strCache>
            </c:strRef>
          </c:cat>
          <c:val>
            <c:numRef>
              <c:f>Reactions!$P$10:$P$13</c:f>
              <c:numCache>
                <c:formatCode>General</c:formatCode>
                <c:ptCount val="4"/>
                <c:pt idx="0">
                  <c:v>17219</c:v>
                </c:pt>
                <c:pt idx="1">
                  <c:v>16086</c:v>
                </c:pt>
                <c:pt idx="2">
                  <c:v>16553</c:v>
                </c:pt>
                <c:pt idx="3">
                  <c:v>14926</c:v>
                </c:pt>
              </c:numCache>
            </c:numRef>
          </c:val>
        </c:ser>
        <c:ser>
          <c:idx val="2"/>
          <c:order val="2"/>
          <c:tx>
            <c:strRef>
              <c:f>Reactions!$Q$9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Reactions!$N$10:$N$13</c:f>
              <c:strCache>
                <c:ptCount val="4"/>
                <c:pt idx="0">
                  <c:v>photo</c:v>
                </c:pt>
                <c:pt idx="1">
                  <c:v>GIF</c:v>
                </c:pt>
                <c:pt idx="2">
                  <c:v>video</c:v>
                </c:pt>
                <c:pt idx="3">
                  <c:v>audio</c:v>
                </c:pt>
              </c:strCache>
            </c:strRef>
          </c:cat>
          <c:val>
            <c:numRef>
              <c:f>Reactions!$Q$10:$Q$13</c:f>
              <c:numCache>
                <c:formatCode>General</c:formatCode>
                <c:ptCount val="4"/>
                <c:pt idx="0">
                  <c:v>23060</c:v>
                </c:pt>
                <c:pt idx="1">
                  <c:v>21510</c:v>
                </c:pt>
                <c:pt idx="2">
                  <c:v>21525</c:v>
                </c:pt>
                <c:pt idx="3">
                  <c:v>18710</c:v>
                </c:pt>
              </c:numCache>
            </c:numRef>
          </c:val>
        </c:ser>
        <c:axId val="164081024"/>
        <c:axId val="164086912"/>
      </c:barChart>
      <c:catAx>
        <c:axId val="164081024"/>
        <c:scaling>
          <c:orientation val="minMax"/>
        </c:scaling>
        <c:axPos val="b"/>
        <c:tickLblPos val="nextTo"/>
        <c:crossAx val="164086912"/>
        <c:crosses val="autoZero"/>
        <c:auto val="1"/>
        <c:lblAlgn val="ctr"/>
        <c:lblOffset val="100"/>
      </c:catAx>
      <c:valAx>
        <c:axId val="164086912"/>
        <c:scaling>
          <c:orientation val="minMax"/>
        </c:scaling>
        <c:axPos val="l"/>
        <c:numFmt formatCode="General" sourceLinked="1"/>
        <c:tickLblPos val="nextTo"/>
        <c:crossAx val="1640810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9422253157581821"/>
          <c:y val="0.27846050815812978"/>
          <c:w val="8.8149098765969228E-2"/>
          <c:h val="0.40335356517935278"/>
        </c:manualLayout>
      </c:layout>
    </c:legend>
    <c:plotVisOnly val="1"/>
  </c:chart>
  <c:spPr>
    <a:solidFill>
      <a:schemeClr val="lt1"/>
    </a:solidFill>
    <a:ln w="25400" cap="flat" cmpd="sng" algn="ctr">
      <a:noFill/>
      <a:prstDash val="solid"/>
    </a:ln>
    <a:effectLst/>
  </c:spPr>
  <c:txPr>
    <a:bodyPr/>
    <a:lstStyle/>
    <a:p>
      <a:pPr>
        <a:defRPr sz="1600" b="1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autoTitleDeleted val="1"/>
    <c:plotArea>
      <c:layout>
        <c:manualLayout>
          <c:layoutTarget val="inner"/>
          <c:xMode val="edge"/>
          <c:yMode val="edge"/>
          <c:x val="0.12267603712955442"/>
          <c:y val="2.8276454129295584E-2"/>
          <c:w val="0.63029439070355764"/>
          <c:h val="0.70207711647445914"/>
        </c:manualLayout>
      </c:layout>
      <c:lineChart>
        <c:grouping val="standard"/>
        <c:varyColors val="1"/>
        <c:ser>
          <c:idx val="0"/>
          <c:order val="0"/>
          <c:tx>
            <c:strRef>
              <c:f>Reactions!$AZ$1</c:f>
              <c:strCache>
                <c:ptCount val="1"/>
                <c:pt idx="0">
                  <c:v>Score by Month</c:v>
                </c:pt>
              </c:strCache>
            </c:strRef>
          </c:tx>
          <c:spPr>
            <a:ln w="63500"/>
          </c:spPr>
          <c:cat>
            <c:strRef>
              <c:f>Reactions!$AY$2:$AY$13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Reactions!$AZ$2:$AZ$13</c:f>
              <c:numCache>
                <c:formatCode>General</c:formatCode>
                <c:ptCount val="12"/>
                <c:pt idx="0">
                  <c:v>80369</c:v>
                </c:pt>
                <c:pt idx="1">
                  <c:v>82333</c:v>
                </c:pt>
                <c:pt idx="2">
                  <c:v>82176</c:v>
                </c:pt>
                <c:pt idx="3">
                  <c:v>82333</c:v>
                </c:pt>
                <c:pt idx="4">
                  <c:v>82333</c:v>
                </c:pt>
                <c:pt idx="5">
                  <c:v>78598</c:v>
                </c:pt>
                <c:pt idx="6">
                  <c:v>82176</c:v>
                </c:pt>
                <c:pt idx="7">
                  <c:v>78598</c:v>
                </c:pt>
                <c:pt idx="8">
                  <c:v>82938</c:v>
                </c:pt>
                <c:pt idx="9">
                  <c:v>81163</c:v>
                </c:pt>
                <c:pt idx="10">
                  <c:v>78598</c:v>
                </c:pt>
                <c:pt idx="11">
                  <c:v>82938</c:v>
                </c:pt>
              </c:numCache>
            </c:numRef>
          </c:val>
        </c:ser>
        <c:marker val="1"/>
        <c:axId val="164254464"/>
        <c:axId val="164256000"/>
      </c:lineChart>
      <c:catAx>
        <c:axId val="164254464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164256000"/>
        <c:crosses val="autoZero"/>
        <c:auto val="1"/>
        <c:lblAlgn val="ctr"/>
        <c:lblOffset val="100"/>
      </c:catAx>
      <c:valAx>
        <c:axId val="164256000"/>
        <c:scaling>
          <c:orientation val="minMax"/>
        </c:scaling>
        <c:axPos val="l"/>
        <c:numFmt formatCode="General" sourceLinked="1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1642544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436609984922049"/>
          <c:y val="0.15904408255786229"/>
          <c:w val="0.15435730440609827"/>
          <c:h val="0.68569971367215499"/>
        </c:manualLayout>
      </c:layout>
      <c:txPr>
        <a:bodyPr/>
        <a:lstStyle/>
        <a:p>
          <a:pPr>
            <a:defRPr sz="2000" b="1"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78473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784730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28.10.2024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2.jpe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6.svg"/><Relationship Id="rId9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0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9906001" y="0"/>
            <a:ext cx="8153399" cy="10286999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533400" y="2019300"/>
            <a:ext cx="8458200" cy="5693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1500" b="1" i="1" spc="-105" dirty="0" smtClean="0">
                <a:solidFill>
                  <a:schemeClr val="bg1"/>
                </a:solidFill>
                <a:latin typeface="Graphik Regular" panose="020B0503030202060203" pitchFamily="34" charset="0"/>
              </a:rPr>
              <a:t>Data Analysis</a:t>
            </a:r>
          </a:p>
          <a:p>
            <a:pPr algn="ctr">
              <a:lnSpc>
                <a:spcPts val="11059"/>
              </a:lnSpc>
            </a:pPr>
            <a:r>
              <a:rPr lang="en-US" sz="11500" b="1" i="1" spc="-105" dirty="0" smtClean="0">
                <a:solidFill>
                  <a:schemeClr val="bg1"/>
                </a:solidFill>
                <a:latin typeface="Graphik Regular" panose="020B0503030202060203" pitchFamily="34" charset="0"/>
              </a:rPr>
              <a:t>For </a:t>
            </a:r>
          </a:p>
          <a:p>
            <a:pPr algn="ctr">
              <a:lnSpc>
                <a:spcPts val="11059"/>
              </a:lnSpc>
            </a:pPr>
            <a:r>
              <a:rPr lang="en-US" sz="11500" b="1" i="1" spc="-105" dirty="0" smtClean="0">
                <a:solidFill>
                  <a:schemeClr val="bg1"/>
                </a:solidFill>
                <a:latin typeface="Graphik Regular" panose="020B0503030202060203" pitchFamily="34" charset="0"/>
              </a:rPr>
              <a:t>Social Buzz </a:t>
            </a:r>
            <a:endParaRPr lang="en-US" sz="11500" b="1" i="1" spc="-105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sp>
        <p:nvSpPr>
          <p:cNvPr id="30" name="TextBox 29"/>
          <p:cNvSpPr txBox="1"/>
          <p:nvPr/>
        </p:nvSpPr>
        <p:spPr>
          <a:xfrm>
            <a:off x="3657600" y="1104900"/>
            <a:ext cx="1234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SENTIMENTAL ANALYSIS FOR CONTENTS</a:t>
            </a:r>
            <a:endParaRPr lang="en-US" sz="4000" b="1" i="1" dirty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2971800" y="2171700"/>
          <a:ext cx="13792200" cy="739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453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sp>
        <p:nvSpPr>
          <p:cNvPr id="30" name="TextBox 29"/>
          <p:cNvSpPr txBox="1"/>
          <p:nvPr/>
        </p:nvSpPr>
        <p:spPr>
          <a:xfrm>
            <a:off x="3657600" y="1104900"/>
            <a:ext cx="1234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ANALYSIS BY FOR SCORE AND MONTH</a:t>
            </a:r>
            <a:endParaRPr lang="en-US" sz="4000" b="1" i="1" dirty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2895600" y="2324100"/>
          <a:ext cx="14325600" cy="769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453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990456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990456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990456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 cstate="print"/>
          <a:srcRect l="4069" t="1617" r="4069" b="1617"/>
          <a:stretch>
            <a:fillRect/>
          </a:stretch>
        </p:blipFill>
        <p:spPr>
          <a:xfrm>
            <a:off x="519924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1815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8798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8798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xmlns="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xmlns="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xmlns="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0668000" y="342900"/>
            <a:ext cx="7391400" cy="974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A100FF"/>
                </a:solidFill>
                <a:latin typeface="Cambria" pitchFamily="18" charset="0"/>
                <a:ea typeface="Cambria" pitchFamily="18" charset="0"/>
              </a:rPr>
              <a:t>ANALYSIS</a:t>
            </a:r>
          </a:p>
          <a:p>
            <a:endParaRPr lang="en-US" sz="900" b="1" dirty="0" smtClean="0">
              <a:solidFill>
                <a:srgbClr val="A100FF"/>
              </a:solidFill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The categories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Animals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and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Science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are the two most popular types of content, suggesting that users are particularly drawn to content that is both “real-life” and “factual.” Additionally, user activity peaks in the month of May, indicating this as a prime period for engagement on Social Buzz.</a:t>
            </a:r>
          </a:p>
          <a:p>
            <a:pPr algn="just"/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800" b="1" dirty="0" smtClean="0">
                <a:solidFill>
                  <a:srgbClr val="A100FF"/>
                </a:solidFill>
                <a:latin typeface="Cambria" pitchFamily="18" charset="0"/>
                <a:ea typeface="Cambria" pitchFamily="18" charset="0"/>
              </a:rPr>
              <a:t>INSIGHT</a:t>
            </a:r>
          </a:p>
          <a:p>
            <a:pPr algn="just"/>
            <a:endParaRPr lang="en-US" sz="900" b="1" dirty="0" smtClean="0">
              <a:solidFill>
                <a:srgbClr val="A100FF"/>
              </a:solidFill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Among the top five categories,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Food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emerges as a recurring theme, with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Healthy Eating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 leading in popularity. This highlights a potential interest in wellness and lifestyle topics among your user base. Leveraging this insight, Social Buzz could explore partnerships with healthy eating brands to drive engagement and enhance user experience.</a:t>
            </a:r>
          </a:p>
          <a:p>
            <a:pPr algn="just"/>
            <a:endParaRPr lang="en-US" sz="2400" dirty="0" smtClean="0"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800" b="1" dirty="0" smtClean="0">
                <a:solidFill>
                  <a:srgbClr val="A100FF"/>
                </a:solidFill>
                <a:latin typeface="Cambria" pitchFamily="18" charset="0"/>
                <a:ea typeface="Cambria" pitchFamily="18" charset="0"/>
              </a:rPr>
              <a:t>NEXT STEP</a:t>
            </a:r>
          </a:p>
          <a:p>
            <a:pPr algn="just"/>
            <a:endParaRPr lang="en-US" sz="900" b="1" dirty="0" smtClean="0">
              <a:solidFill>
                <a:srgbClr val="A100FF"/>
              </a:solidFill>
              <a:latin typeface="Cambria" pitchFamily="18" charset="0"/>
              <a:ea typeface="Cambria" pitchFamily="18" charset="0"/>
            </a:endParaRPr>
          </a:p>
          <a:p>
            <a:pPr algn="just"/>
            <a:r>
              <a:rPr lang="en-US" sz="2400" dirty="0" smtClean="0">
                <a:latin typeface="Cambria" pitchFamily="18" charset="0"/>
                <a:ea typeface="Cambria" pitchFamily="18" charset="0"/>
              </a:rPr>
              <a:t>While this ad-hoc analysis provides valuable insights, scaling it into a continuous, real-time analytics framework would enable more dynamic, data-driven decisions. We can assist you in implementing a production-ready solution to provide ongoing, actionable intelligence for your business</a:t>
            </a:r>
            <a:r>
              <a:rPr lang="en-US" sz="2400" dirty="0" smtClean="0"/>
              <a:t>.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18"/>
          <p:cNvSpPr/>
          <p:nvPr/>
        </p:nvSpPr>
        <p:spPr>
          <a:xfrm>
            <a:off x="10617654" y="1485900"/>
            <a:ext cx="6679746" cy="7772400"/>
          </a:xfrm>
          <a:custGeom>
            <a:avLst/>
            <a:gdLst/>
            <a:ahLst/>
            <a:cxnLst/>
            <a:rect l="l" t="t" r="r" b="b"/>
            <a:pathLst>
              <a:path w="6350000" h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</p:spPr>
      </p:sp>
      <p:sp>
        <p:nvSpPr>
          <p:cNvPr id="4" name="TextBox 4"/>
          <p:cNvSpPr txBox="1"/>
          <p:nvPr/>
        </p:nvSpPr>
        <p:spPr>
          <a:xfrm>
            <a:off x="2819400" y="2933700"/>
            <a:ext cx="6477000" cy="41968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660"/>
              </a:lnSpc>
              <a:buFont typeface="Wingdings" pitchFamily="2" charset="2"/>
              <a:buChar char="Ø"/>
            </a:pPr>
            <a:endParaRPr lang="en-US" sz="4400" spc="-19" dirty="0" smtClean="0">
              <a:solidFill>
                <a:srgbClr val="C00000"/>
              </a:solidFill>
              <a:latin typeface="Graphik Regular" panose="020B0503030202060203" pitchFamily="34" charset="0"/>
            </a:endParaRPr>
          </a:p>
          <a:p>
            <a:pPr algn="just">
              <a:lnSpc>
                <a:spcPts val="2660"/>
              </a:lnSpc>
              <a:buFont typeface="Wingdings" pitchFamily="2" charset="2"/>
              <a:buChar char="Ø"/>
            </a:pPr>
            <a:r>
              <a:rPr lang="en-US" sz="4400" spc="-19" dirty="0" smtClean="0">
                <a:solidFill>
                  <a:srgbClr val="C00000"/>
                </a:solidFill>
                <a:latin typeface="Graphik Regular" panose="020B0503030202060203" pitchFamily="34" charset="0"/>
              </a:rPr>
              <a:t>Project recap</a:t>
            </a:r>
          </a:p>
          <a:p>
            <a:pPr algn="just">
              <a:lnSpc>
                <a:spcPts val="2660"/>
              </a:lnSpc>
            </a:pPr>
            <a:endParaRPr lang="en-US" sz="4400" spc="-19" dirty="0">
              <a:solidFill>
                <a:srgbClr val="C00000"/>
              </a:solidFill>
              <a:latin typeface="Graphik Regular" panose="020B0503030202060203" pitchFamily="34" charset="0"/>
            </a:endParaRPr>
          </a:p>
          <a:p>
            <a:pPr algn="just">
              <a:lnSpc>
                <a:spcPts val="2660"/>
              </a:lnSpc>
              <a:buFont typeface="Wingdings" pitchFamily="2" charset="2"/>
              <a:buChar char="Ø"/>
            </a:pPr>
            <a:r>
              <a:rPr lang="en-US" sz="4400" spc="-19" dirty="0" smtClean="0">
                <a:solidFill>
                  <a:srgbClr val="C00000"/>
                </a:solidFill>
                <a:latin typeface="Graphik Regular" panose="020B0503030202060203" pitchFamily="34" charset="0"/>
              </a:rPr>
              <a:t>Problem</a:t>
            </a:r>
          </a:p>
          <a:p>
            <a:pPr algn="just">
              <a:lnSpc>
                <a:spcPts val="2660"/>
              </a:lnSpc>
            </a:pPr>
            <a:endParaRPr lang="en-US" sz="4400" spc="-19" dirty="0">
              <a:solidFill>
                <a:srgbClr val="C00000"/>
              </a:solidFill>
              <a:latin typeface="Graphik Regular" panose="020B0503030202060203" pitchFamily="34" charset="0"/>
            </a:endParaRPr>
          </a:p>
          <a:p>
            <a:pPr algn="just">
              <a:lnSpc>
                <a:spcPts val="2660"/>
              </a:lnSpc>
              <a:buFont typeface="Wingdings" pitchFamily="2" charset="2"/>
              <a:buChar char="Ø"/>
            </a:pPr>
            <a:r>
              <a:rPr lang="en-US" sz="4400" spc="-19" dirty="0">
                <a:solidFill>
                  <a:srgbClr val="C00000"/>
                </a:solidFill>
                <a:latin typeface="Graphik Regular" panose="020B0503030202060203" pitchFamily="34" charset="0"/>
              </a:rPr>
              <a:t>The Analytics </a:t>
            </a:r>
            <a:r>
              <a:rPr lang="en-US" sz="4400" spc="-19" dirty="0" smtClean="0">
                <a:solidFill>
                  <a:srgbClr val="C00000"/>
                </a:solidFill>
                <a:latin typeface="Graphik Regular" panose="020B0503030202060203" pitchFamily="34" charset="0"/>
              </a:rPr>
              <a:t>team</a:t>
            </a:r>
          </a:p>
          <a:p>
            <a:pPr algn="just">
              <a:lnSpc>
                <a:spcPts val="2660"/>
              </a:lnSpc>
            </a:pPr>
            <a:endParaRPr lang="en-US" sz="4400" spc="-19" dirty="0">
              <a:solidFill>
                <a:srgbClr val="C00000"/>
              </a:solidFill>
              <a:latin typeface="Graphik Regular" panose="020B0503030202060203" pitchFamily="34" charset="0"/>
            </a:endParaRPr>
          </a:p>
          <a:p>
            <a:pPr algn="just">
              <a:lnSpc>
                <a:spcPts val="2660"/>
              </a:lnSpc>
              <a:buFont typeface="Wingdings" pitchFamily="2" charset="2"/>
              <a:buChar char="Ø"/>
            </a:pPr>
            <a:r>
              <a:rPr lang="en-US" sz="4400" spc="-19" dirty="0" smtClean="0">
                <a:solidFill>
                  <a:srgbClr val="C00000"/>
                </a:solidFill>
                <a:latin typeface="Graphik Regular" panose="020B0503030202060203" pitchFamily="34" charset="0"/>
              </a:rPr>
              <a:t>Process</a:t>
            </a:r>
          </a:p>
          <a:p>
            <a:pPr algn="just">
              <a:lnSpc>
                <a:spcPts val="2660"/>
              </a:lnSpc>
            </a:pPr>
            <a:endParaRPr lang="en-US" sz="4400" spc="-19" dirty="0">
              <a:solidFill>
                <a:srgbClr val="C00000"/>
              </a:solidFill>
              <a:latin typeface="Graphik Regular" panose="020B0503030202060203" pitchFamily="34" charset="0"/>
            </a:endParaRPr>
          </a:p>
          <a:p>
            <a:pPr algn="just">
              <a:lnSpc>
                <a:spcPts val="2660"/>
              </a:lnSpc>
              <a:buFont typeface="Wingdings" pitchFamily="2" charset="2"/>
              <a:buChar char="Ø"/>
            </a:pPr>
            <a:r>
              <a:rPr lang="en-US" sz="4400" spc="-19" dirty="0" smtClean="0">
                <a:solidFill>
                  <a:srgbClr val="C00000"/>
                </a:solidFill>
                <a:latin typeface="Graphik Regular" panose="020B0503030202060203" pitchFamily="34" charset="0"/>
              </a:rPr>
              <a:t>Insights</a:t>
            </a:r>
          </a:p>
          <a:p>
            <a:pPr algn="just">
              <a:lnSpc>
                <a:spcPts val="2660"/>
              </a:lnSpc>
            </a:pPr>
            <a:endParaRPr lang="en-US" sz="4400" spc="-19" dirty="0">
              <a:solidFill>
                <a:srgbClr val="C00000"/>
              </a:solidFill>
              <a:latin typeface="Graphik Regular" panose="020B0503030202060203" pitchFamily="34" charset="0"/>
            </a:endParaRPr>
          </a:p>
          <a:p>
            <a:pPr algn="just">
              <a:lnSpc>
                <a:spcPts val="2660"/>
              </a:lnSpc>
              <a:buFont typeface="Wingdings" pitchFamily="2" charset="2"/>
              <a:buChar char="Ø"/>
            </a:pPr>
            <a:r>
              <a:rPr lang="en-US" sz="4400" spc="-19" dirty="0">
                <a:solidFill>
                  <a:srgbClr val="C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pic>
        <p:nvPicPr>
          <p:cNvPr id="29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321"/>
          <a:stretch>
            <a:fillRect/>
          </a:stretch>
        </p:blipFill>
        <p:spPr>
          <a:xfrm>
            <a:off x="10134600" y="1173372"/>
            <a:ext cx="6679746" cy="778897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591800" y="4152900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i="1" spc="-80" dirty="0" smtClean="0">
                <a:solidFill>
                  <a:srgbClr val="A100FF"/>
                </a:solidFill>
                <a:latin typeface="Century Schoolbook" pitchFamily="18" charset="0"/>
              </a:rPr>
              <a:t>Agenda</a:t>
            </a:r>
            <a:endParaRPr lang="en-US" sz="9600" b="1" i="1" dirty="0">
              <a:solidFill>
                <a:srgbClr val="A100FF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1409700"/>
            <a:ext cx="12274304" cy="7848600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685801" y="2247901"/>
            <a:ext cx="6246553" cy="6324601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828800" y="40005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162800" y="2171700"/>
            <a:ext cx="9144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About The Client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Client Name : Social Buzz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Industry : Social media &amp; Content creation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Established Year : 2010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 smtClean="0"/>
              <a:t>Active Users :  5oo million for each month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86600" y="5372100"/>
            <a:ext cx="9220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Client’s Expectations with Accenture</a:t>
            </a:r>
          </a:p>
          <a:p>
            <a:endParaRPr lang="en-US" sz="2800" b="1" dirty="0" smtClean="0"/>
          </a:p>
          <a:p>
            <a:pPr lvl="1" algn="just">
              <a:buFont typeface="Wingdings" pitchFamily="2" charset="2"/>
              <a:buChar char="Ø"/>
            </a:pPr>
            <a:r>
              <a:rPr lang="en-US" sz="2800" dirty="0" smtClean="0"/>
              <a:t>An audit of their big data practice.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800" dirty="0" smtClean="0"/>
              <a:t>Recommendations for a successful IPO.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800" dirty="0" smtClean="0"/>
              <a:t>An analysis of their content categories that highlights the top 5 categories with the largest aggregate popularity.</a:t>
            </a:r>
            <a:endParaRPr lang="en-US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-98303" y="-342900"/>
            <a:ext cx="19453103" cy="11295102"/>
            <a:chOff x="-98303" y="-342900"/>
            <a:chExt cx="19453103" cy="11295102"/>
          </a:xfrm>
        </p:grpSpPr>
        <p:grpSp>
          <p:nvGrpSpPr>
            <p:cNvPr id="2" name="Group 2"/>
            <p:cNvGrpSpPr/>
            <p:nvPr/>
          </p:nvGrpSpPr>
          <p:grpSpPr>
            <a:xfrm>
              <a:off x="10551492" y="7581900"/>
              <a:ext cx="3545508" cy="3370302"/>
              <a:chOff x="0" y="0"/>
              <a:chExt cx="4727344" cy="4493736"/>
            </a:xfrm>
          </p:grpSpPr>
          <p:grpSp>
            <p:nvGrpSpPr>
              <p:cNvPr id="3" name="Group 3"/>
              <p:cNvGrpSpPr>
                <a:grpSpLocks noChangeAspect="1"/>
              </p:cNvGrpSpPr>
              <p:nvPr/>
            </p:nvGrpSpPr>
            <p:grpSpPr>
              <a:xfrm>
                <a:off x="644072" y="410464"/>
                <a:ext cx="4083272" cy="4083272"/>
                <a:chOff x="0" y="0"/>
                <a:chExt cx="6350000" cy="6350000"/>
              </a:xfrm>
            </p:grpSpPr>
            <p:sp>
              <p:nvSpPr>
                <p:cNvPr id="4" name="Freeform 4"/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4928870" y="0"/>
                        <a:pt x="6350000" y="1421130"/>
                        <a:pt x="6350000" y="3175000"/>
                      </a:cubicBezTo>
                      <a:cubicBezTo>
                        <a:pt x="6350000" y="4928870"/>
                        <a:pt x="4928870" y="6350000"/>
                        <a:pt x="3175000" y="6350000"/>
                      </a:cubicBezTo>
                      <a:cubicBezTo>
                        <a:pt x="1421130" y="6350000"/>
                        <a:pt x="0" y="4928870"/>
                        <a:pt x="0" y="3175000"/>
                      </a:cubicBezTo>
                      <a:cubicBezTo>
                        <a:pt x="0" y="1421130"/>
                        <a:pt x="1421130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A100FF"/>
                </a:solidFill>
              </p:spPr>
            </p:sp>
          </p:grpSp>
          <p:pic>
            <p:nvPicPr>
              <p:cNvPr id="5" name="Picture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rcRect b="321"/>
              <a:stretch>
                <a:fillRect/>
              </a:stretch>
            </p:blipFill>
            <p:spPr>
              <a:xfrm>
                <a:off x="0" y="0"/>
                <a:ext cx="4083272" cy="4091977"/>
              </a:xfrm>
              <a:prstGeom prst="rect">
                <a:avLst/>
              </a:prstGeom>
            </p:spPr>
          </p:pic>
        </p:grpSp>
        <p:sp>
          <p:nvSpPr>
            <p:cNvPr id="6" name="AutoShape 6"/>
            <p:cNvSpPr/>
            <p:nvPr/>
          </p:nvSpPr>
          <p:spPr>
            <a:xfrm>
              <a:off x="0" y="0"/>
              <a:ext cx="11658600" cy="10287000"/>
            </a:xfrm>
            <a:prstGeom prst="rect">
              <a:avLst/>
            </a:prstGeom>
            <a:solidFill>
              <a:srgbClr val="A100FF"/>
            </a:solidFill>
            <a:ln>
              <a:solidFill>
                <a:srgbClr val="A100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-98303" y="266700"/>
              <a:ext cx="3352800" cy="2819400"/>
              <a:chOff x="0" y="154662"/>
              <a:chExt cx="4584818" cy="4396135"/>
            </a:xfrm>
          </p:grpSpPr>
          <p:grpSp>
            <p:nvGrpSpPr>
              <p:cNvPr id="13" name="Group 13"/>
              <p:cNvGrpSpPr>
                <a:grpSpLocks noChangeAspect="1"/>
              </p:cNvGrpSpPr>
              <p:nvPr/>
            </p:nvGrpSpPr>
            <p:grpSpPr>
              <a:xfrm>
                <a:off x="0" y="656398"/>
                <a:ext cx="3894399" cy="3894399"/>
                <a:chOff x="0" y="0"/>
                <a:chExt cx="6350000" cy="6350000"/>
              </a:xfrm>
            </p:grpSpPr>
            <p:sp>
              <p:nvSpPr>
                <p:cNvPr id="14" name="Freeform 14"/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4928870" y="0"/>
                        <a:pt x="6350000" y="1421130"/>
                        <a:pt x="6350000" y="3175000"/>
                      </a:cubicBezTo>
                      <a:cubicBezTo>
                        <a:pt x="6350000" y="4928870"/>
                        <a:pt x="4928870" y="6350000"/>
                        <a:pt x="3175000" y="6350000"/>
                      </a:cubicBezTo>
                      <a:cubicBezTo>
                        <a:pt x="1421130" y="6350000"/>
                        <a:pt x="0" y="4928870"/>
                        <a:pt x="0" y="3175000"/>
                      </a:cubicBezTo>
                      <a:cubicBezTo>
                        <a:pt x="0" y="1421130"/>
                        <a:pt x="1421130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963488"/>
                </a:solidFill>
              </p:spPr>
              <p:txBody>
                <a:bodyPr/>
                <a:lstStyle/>
                <a:p>
                  <a:endParaRPr lang="en-AU" dirty="0"/>
                </a:p>
              </p:txBody>
            </p:sp>
          </p:grpSp>
          <p:pic>
            <p:nvPicPr>
              <p:cNvPr id="15" name="Picture 1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rcRect b="321"/>
              <a:stretch>
                <a:fillRect/>
              </a:stretch>
            </p:blipFill>
            <p:spPr>
              <a:xfrm rot="16484543">
                <a:off x="686267" y="150511"/>
                <a:ext cx="3894400" cy="3902702"/>
              </a:xfrm>
              <a:prstGeom prst="rect">
                <a:avLst/>
              </a:prstGeom>
            </p:spPr>
          </p:pic>
        </p:grpSp>
        <p:grpSp>
          <p:nvGrpSpPr>
            <p:cNvPr id="16" name="Group 16"/>
            <p:cNvGrpSpPr/>
            <p:nvPr/>
          </p:nvGrpSpPr>
          <p:grpSpPr>
            <a:xfrm>
              <a:off x="15809292" y="-342900"/>
              <a:ext cx="3545508" cy="3370302"/>
              <a:chOff x="0" y="0"/>
              <a:chExt cx="4727344" cy="4493736"/>
            </a:xfrm>
          </p:grpSpPr>
          <p:grpSp>
            <p:nvGrpSpPr>
              <p:cNvPr id="17" name="Group 17"/>
              <p:cNvGrpSpPr>
                <a:grpSpLocks noChangeAspect="1"/>
              </p:cNvGrpSpPr>
              <p:nvPr/>
            </p:nvGrpSpPr>
            <p:grpSpPr>
              <a:xfrm>
                <a:off x="644072" y="410464"/>
                <a:ext cx="4083272" cy="4083272"/>
                <a:chOff x="0" y="0"/>
                <a:chExt cx="6350000" cy="6350000"/>
              </a:xfrm>
            </p:grpSpPr>
            <p:sp>
              <p:nvSpPr>
                <p:cNvPr id="18" name="Freeform 18"/>
                <p:cNvSpPr/>
                <p:nvPr/>
              </p:nvSpPr>
              <p:spPr>
                <a:xfrm>
                  <a:off x="0" y="0"/>
                  <a:ext cx="6350000" cy="635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000" h="6350000">
                      <a:moveTo>
                        <a:pt x="3175000" y="0"/>
                      </a:moveTo>
                      <a:cubicBezTo>
                        <a:pt x="4928870" y="0"/>
                        <a:pt x="6350000" y="1421130"/>
                        <a:pt x="6350000" y="3175000"/>
                      </a:cubicBezTo>
                      <a:cubicBezTo>
                        <a:pt x="6350000" y="4928870"/>
                        <a:pt x="4928870" y="6350000"/>
                        <a:pt x="3175000" y="6350000"/>
                      </a:cubicBezTo>
                      <a:cubicBezTo>
                        <a:pt x="1421130" y="6350000"/>
                        <a:pt x="0" y="4928870"/>
                        <a:pt x="0" y="3175000"/>
                      </a:cubicBezTo>
                      <a:cubicBezTo>
                        <a:pt x="0" y="1421130"/>
                        <a:pt x="1421130" y="0"/>
                        <a:pt x="3175000" y="0"/>
                      </a:cubicBezTo>
                      <a:close/>
                    </a:path>
                  </a:pathLst>
                </a:custGeom>
                <a:solidFill>
                  <a:srgbClr val="A100FF"/>
                </a:solidFill>
              </p:spPr>
            </p:sp>
          </p:grpSp>
          <p:pic>
            <p:nvPicPr>
              <p:cNvPr id="19" name="Picture 1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rcRect b="321"/>
              <a:stretch>
                <a:fillRect/>
              </a:stretch>
            </p:blipFill>
            <p:spPr>
              <a:xfrm>
                <a:off x="0" y="0"/>
                <a:ext cx="4083272" cy="4091977"/>
              </a:xfrm>
              <a:prstGeom prst="rect">
                <a:avLst/>
              </a:prstGeom>
            </p:spPr>
          </p:pic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9" cstate="print"/>
            <a:srcRect l="24693" r="24693"/>
            <a:stretch>
              <a:fillRect/>
            </a:stretch>
          </p:blipFill>
          <p:spPr>
            <a:xfrm>
              <a:off x="12115800" y="1028700"/>
              <a:ext cx="5638800" cy="8229600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1291748" y="806295"/>
              <a:ext cx="5642452" cy="123110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FFFFFF"/>
                  </a:solidFill>
                  <a:latin typeface="Graphik Regular" panose="020B0503030202060203" pitchFamily="34" charset="0"/>
                </a:rPr>
                <a:t>Problem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9600" y="3238500"/>
              <a:ext cx="10439400" cy="575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FFC000"/>
                  </a:solidFill>
                </a:rPr>
                <a:t>Social Buzz: Data Challenges and Technical Infrastructure</a:t>
              </a:r>
            </a:p>
            <a:p>
              <a:endParaRPr lang="en-US" sz="2800" b="1" dirty="0" smtClean="0">
                <a:solidFill>
                  <a:schemeClr val="bg1"/>
                </a:solidFill>
              </a:endParaRPr>
            </a:p>
            <a:p>
              <a:pPr algn="just"/>
              <a:r>
                <a:rPr lang="en-US" sz="2800" b="1" dirty="0" smtClean="0">
                  <a:solidFill>
                    <a:srgbClr val="FFC000"/>
                  </a:solidFill>
                </a:rPr>
                <a:t>Massive Data Generation</a:t>
              </a:r>
              <a:r>
                <a:rPr lang="en-US" sz="2800" dirty="0" smtClean="0">
                  <a:solidFill>
                    <a:srgbClr val="FFC000"/>
                  </a:solidFill>
                </a:rPr>
                <a:t>: </a:t>
              </a:r>
              <a:r>
                <a:rPr lang="en-US" sz="2800" dirty="0" smtClean="0">
                  <a:solidFill>
                    <a:schemeClr val="bg1"/>
                  </a:solidFill>
                </a:rPr>
                <a:t>Over 100,000 content pieces (text, images, videos, GIFs) posted daily.</a:t>
              </a:r>
            </a:p>
            <a:p>
              <a:pPr algn="just"/>
              <a:endParaRPr lang="en-US" sz="2800" dirty="0" smtClean="0">
                <a:solidFill>
                  <a:schemeClr val="bg1"/>
                </a:solidFill>
              </a:endParaRPr>
            </a:p>
            <a:p>
              <a:pPr algn="just"/>
              <a:r>
                <a:rPr lang="en-US" sz="2800" b="1" dirty="0" smtClean="0">
                  <a:solidFill>
                    <a:srgbClr val="FFC000"/>
                  </a:solidFill>
                </a:rPr>
                <a:t>Unstructured Data</a:t>
              </a:r>
              <a:r>
                <a:rPr lang="en-US" sz="2800" dirty="0" smtClean="0">
                  <a:solidFill>
                    <a:srgbClr val="FFC000"/>
                  </a:solidFill>
                </a:rPr>
                <a:t>:</a:t>
              </a:r>
              <a:r>
                <a:rPr lang="en-US" sz="2800" dirty="0" smtClean="0">
                  <a:solidFill>
                    <a:schemeClr val="bg1"/>
                  </a:solidFill>
                </a:rPr>
                <a:t> Highly complex, requiring advanced technology for management and analysis.</a:t>
              </a:r>
            </a:p>
            <a:p>
              <a:pPr algn="just"/>
              <a:endParaRPr lang="en-US" sz="2800" dirty="0" smtClean="0">
                <a:solidFill>
                  <a:schemeClr val="bg1"/>
                </a:solidFill>
              </a:endParaRPr>
            </a:p>
            <a:p>
              <a:pPr algn="just"/>
              <a:r>
                <a:rPr lang="en-US" sz="2800" b="1" dirty="0" smtClean="0">
                  <a:solidFill>
                    <a:srgbClr val="FFC000"/>
                  </a:solidFill>
                </a:rPr>
                <a:t>Sophisticated Infrastructure</a:t>
              </a:r>
              <a:r>
                <a:rPr lang="en-US" sz="2800" dirty="0" smtClean="0">
                  <a:solidFill>
                    <a:srgbClr val="FFC000"/>
                  </a:solidFill>
                </a:rPr>
                <a:t>:</a:t>
              </a:r>
              <a:r>
                <a:rPr lang="en-US" sz="2800" dirty="0" smtClean="0">
                  <a:solidFill>
                    <a:schemeClr val="bg1"/>
                  </a:solidFill>
                </a:rPr>
                <a:t> Expensive, cutting-edge systems are necessary to handle the data load.</a:t>
              </a:r>
            </a:p>
            <a:p>
              <a:pPr algn="just"/>
              <a:endParaRPr lang="en-US" sz="2800" dirty="0" smtClean="0">
                <a:solidFill>
                  <a:schemeClr val="bg1"/>
                </a:solidFill>
              </a:endParaRPr>
            </a:p>
            <a:p>
              <a:pPr algn="just"/>
              <a:r>
                <a:rPr lang="en-US" sz="2800" b="1" dirty="0" smtClean="0">
                  <a:solidFill>
                    <a:srgbClr val="FFC000"/>
                  </a:solidFill>
                </a:rPr>
                <a:t>Technical Team Focus</a:t>
              </a:r>
              <a:r>
                <a:rPr lang="en-US" sz="2800" dirty="0" smtClean="0">
                  <a:solidFill>
                    <a:srgbClr val="FFC000"/>
                  </a:solidFill>
                </a:rPr>
                <a:t>:</a:t>
              </a:r>
              <a:r>
                <a:rPr lang="en-US" sz="2800" dirty="0" smtClean="0">
                  <a:solidFill>
                    <a:schemeClr val="bg1"/>
                  </a:solidFill>
                </a:rPr>
                <a:t> Out of 250 employees, 200 are dedicated to managing and maintaining this infrastructure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Vertical Scroll 18"/>
          <p:cNvSpPr/>
          <p:nvPr/>
        </p:nvSpPr>
        <p:spPr>
          <a:xfrm>
            <a:off x="10668000" y="495300"/>
            <a:ext cx="7620000" cy="9448800"/>
          </a:xfrm>
          <a:prstGeom prst="verticalScroll">
            <a:avLst/>
          </a:prstGeom>
          <a:solidFill>
            <a:srgbClr val="A1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32" name="TextBox 31"/>
          <p:cNvSpPr txBox="1"/>
          <p:nvPr/>
        </p:nvSpPr>
        <p:spPr>
          <a:xfrm>
            <a:off x="11887200" y="2019300"/>
            <a:ext cx="5181600" cy="661719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36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Andrew Fleming</a:t>
            </a:r>
          </a:p>
          <a:p>
            <a:pPr algn="ctr"/>
            <a:r>
              <a:rPr lang="en-US" sz="3200" b="1" i="1" dirty="0" smtClean="0"/>
              <a:t>(Chief Technical Architect)</a:t>
            </a:r>
          </a:p>
          <a:p>
            <a:pPr algn="ctr"/>
            <a:endParaRPr lang="en-US" sz="3200" b="1" dirty="0" smtClean="0">
              <a:solidFill>
                <a:srgbClr val="C00000"/>
              </a:solidFill>
            </a:endParaRPr>
          </a:p>
          <a:p>
            <a:pPr algn="ctr"/>
            <a:endParaRPr lang="en-US" sz="32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Marcus </a:t>
            </a:r>
            <a:r>
              <a:rPr lang="en-US" sz="3200" b="1" dirty="0" err="1" smtClean="0">
                <a:solidFill>
                  <a:srgbClr val="C00000"/>
                </a:solidFill>
              </a:rPr>
              <a:t>Rompton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3200" b="1" i="1" dirty="0" smtClean="0"/>
              <a:t>(Senior Principle)</a:t>
            </a:r>
          </a:p>
          <a:p>
            <a:pPr algn="ctr"/>
            <a:endParaRPr lang="en-US" sz="3200" b="1" i="1" dirty="0" smtClean="0"/>
          </a:p>
          <a:p>
            <a:pPr algn="ctr"/>
            <a:endParaRPr lang="en-US" sz="3200" b="1" dirty="0" smtClean="0">
              <a:solidFill>
                <a:srgbClr val="C00000"/>
              </a:solidFill>
            </a:endParaRPr>
          </a:p>
          <a:p>
            <a:pPr algn="ctr"/>
            <a:endParaRPr lang="en-US" sz="32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3200" b="1" dirty="0" err="1" smtClean="0">
                <a:solidFill>
                  <a:srgbClr val="C00000"/>
                </a:solidFill>
              </a:rPr>
              <a:t>Sudha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</a:rPr>
              <a:t>Rajendran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pPr algn="ctr"/>
            <a:r>
              <a:rPr lang="en-US" sz="3200" b="1" i="1" dirty="0" smtClean="0"/>
              <a:t>(Data Analyst)</a:t>
            </a:r>
          </a:p>
          <a:p>
            <a:pPr algn="ctr"/>
            <a:endParaRPr lang="en-US" sz="3200" b="1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2765678" y="3009900"/>
            <a:ext cx="54639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i="1" spc="-300" dirty="0" smtClean="0">
                <a:solidFill>
                  <a:srgbClr val="A100FF"/>
                </a:solidFill>
                <a:latin typeface="Bahnschrift" pitchFamily="34" charset="0"/>
              </a:rPr>
              <a:t>The Analytics Team</a:t>
            </a:r>
            <a:endParaRPr lang="en-US" sz="8000" i="1" spc="-300" dirty="0">
              <a:solidFill>
                <a:srgbClr val="A100FF"/>
              </a:solidFill>
              <a:latin typeface="Bahnschrif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4249400" y="342900"/>
            <a:ext cx="374676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10000" y="1246882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Understanding </a:t>
            </a:r>
            <a:r>
              <a:rPr lang="en-US" sz="3200" dirty="0" smtClean="0">
                <a:solidFill>
                  <a:schemeClr val="bg1"/>
                </a:solidFill>
              </a:rPr>
              <a:t>- Gain a thorough grasp of Social Buzz’s data, including volume, variety, and source.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38800" y="2857500"/>
            <a:ext cx="1234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Cleaning </a:t>
            </a:r>
            <a:r>
              <a:rPr lang="en-US" sz="3200" dirty="0" smtClean="0">
                <a:solidFill>
                  <a:schemeClr val="bg1"/>
                </a:solidFill>
              </a:rPr>
              <a:t>- Prepare the data for accurate analysis by handling inconsistencies and noise.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67600" y="4523482"/>
            <a:ext cx="1059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Modeling </a:t>
            </a:r>
            <a:r>
              <a:rPr lang="en-US" sz="3200" dirty="0" smtClean="0">
                <a:solidFill>
                  <a:schemeClr val="bg1"/>
                </a:solidFill>
              </a:rPr>
              <a:t>- Create a structured framework for analysis and insights generation.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372600" y="6199882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Data Analysis </a:t>
            </a:r>
            <a:r>
              <a:rPr lang="en-US" sz="3200" dirty="0" smtClean="0">
                <a:solidFill>
                  <a:schemeClr val="bg1"/>
                </a:solidFill>
              </a:rPr>
              <a:t>- Extract actionable insights from the data using statistical and visualization techniques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125200" y="7876282"/>
            <a:ext cx="693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Uncover Insights </a:t>
            </a:r>
            <a:r>
              <a:rPr lang="en-US" sz="3200" dirty="0" smtClean="0">
                <a:solidFill>
                  <a:schemeClr val="bg1"/>
                </a:solidFill>
              </a:rPr>
              <a:t>- Extract actionable insights from the data using statistical and visualization techniques.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utoShape 22"/>
          <p:cNvSpPr/>
          <p:nvPr/>
        </p:nvSpPr>
        <p:spPr>
          <a:xfrm rot="5400000">
            <a:off x="8020050" y="-8020050"/>
            <a:ext cx="2247900" cy="18288000"/>
          </a:xfrm>
          <a:prstGeom prst="rect">
            <a:avLst/>
          </a:prstGeom>
          <a:solidFill>
            <a:srgbClr val="A100FF"/>
          </a:solidFill>
        </p:spPr>
      </p:sp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33400" y="495300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i="1" spc="-80" dirty="0"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7505700"/>
            <a:ext cx="18288000" cy="278129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314781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573000" y="6480309"/>
            <a:ext cx="2972219" cy="881758"/>
          </a:xfrm>
          <a:prstGeom prst="rect">
            <a:avLst/>
          </a:prstGeom>
        </p:spPr>
      </p:pic>
      <p:sp>
        <p:nvSpPr>
          <p:cNvPr id="19" name="Vertical Scroll 18"/>
          <p:cNvSpPr/>
          <p:nvPr/>
        </p:nvSpPr>
        <p:spPr>
          <a:xfrm>
            <a:off x="1828800" y="2781300"/>
            <a:ext cx="3505200" cy="3429000"/>
          </a:xfrm>
          <a:prstGeom prst="vertic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800" b="1" i="1" dirty="0" smtClean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scadia Code" pitchFamily="49" charset="0"/>
                <a:cs typeface="Cascadia Code" pitchFamily="49" charset="0"/>
              </a:rPr>
              <a:t>unique categories</a:t>
            </a:r>
          </a:p>
          <a:p>
            <a:pPr algn="ctr"/>
            <a:endParaRPr lang="en-US" sz="2800" b="1" i="1" dirty="0" smtClean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Cascadia Code" pitchFamily="49" charset="0"/>
              <a:cs typeface="Cascadia Code" pitchFamily="49" charset="0"/>
            </a:endParaRPr>
          </a:p>
          <a:p>
            <a:pPr algn="ctr"/>
            <a:r>
              <a:rPr lang="en-US" sz="4000" b="1" i="1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askerville Old Face" pitchFamily="18" charset="0"/>
                <a:cs typeface="Cascadia Code" pitchFamily="49" charset="0"/>
              </a:rPr>
              <a:t>16</a:t>
            </a:r>
            <a:endParaRPr lang="en-US" sz="2800" b="1" i="1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Baskerville Old Face" pitchFamily="18" charset="0"/>
              <a:cs typeface="Cascadia Code" pitchFamily="49" charset="0"/>
            </a:endParaRPr>
          </a:p>
        </p:txBody>
      </p:sp>
      <p:sp>
        <p:nvSpPr>
          <p:cNvPr id="20" name="Vertical Scroll 19"/>
          <p:cNvSpPr/>
          <p:nvPr/>
        </p:nvSpPr>
        <p:spPr>
          <a:xfrm>
            <a:off x="7086600" y="2857500"/>
            <a:ext cx="3505200" cy="3352800"/>
          </a:xfrm>
          <a:prstGeom prst="verticalScroll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scadia Code" pitchFamily="49" charset="0"/>
                <a:cs typeface="Cascadia Code" pitchFamily="49" charset="0"/>
              </a:rPr>
              <a:t>Highest Category</a:t>
            </a:r>
          </a:p>
          <a:p>
            <a:pPr algn="ctr"/>
            <a:endParaRPr lang="en-US" sz="2800" b="1" i="1" dirty="0" smtClean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Cascadia Code" pitchFamily="49" charset="0"/>
              <a:cs typeface="Cascadia Code" pitchFamily="49" charset="0"/>
            </a:endParaRPr>
          </a:p>
          <a:p>
            <a:pPr algn="ctr"/>
            <a:r>
              <a:rPr lang="en-US" sz="4000" b="1" i="1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askerville Old Face" pitchFamily="18" charset="0"/>
                <a:cs typeface="Cascadia Code" pitchFamily="49" charset="0"/>
              </a:rPr>
              <a:t>Animal</a:t>
            </a:r>
            <a:endParaRPr lang="en-US" sz="4000" b="1" i="1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Baskerville Old Face" pitchFamily="18" charset="0"/>
              <a:cs typeface="Cascadia Code" pitchFamily="49" charset="0"/>
            </a:endParaRPr>
          </a:p>
        </p:txBody>
      </p:sp>
      <p:sp>
        <p:nvSpPr>
          <p:cNvPr id="21" name="Vertical Scroll 20"/>
          <p:cNvSpPr/>
          <p:nvPr/>
        </p:nvSpPr>
        <p:spPr>
          <a:xfrm>
            <a:off x="12420600" y="2781300"/>
            <a:ext cx="3429000" cy="3429000"/>
          </a:xfrm>
          <a:prstGeom prst="verticalScroll">
            <a:avLst/>
          </a:prstGeom>
          <a:ln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>
                <a:ln>
                  <a:prstDash val="solid"/>
                </a:ln>
                <a:solidFill>
                  <a:schemeClr val="tx1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Cascadia Code" pitchFamily="49" charset="0"/>
                <a:cs typeface="Cascadia Code" pitchFamily="49" charset="0"/>
              </a:rPr>
              <a:t>Month with most post</a:t>
            </a:r>
          </a:p>
          <a:p>
            <a:pPr algn="ctr"/>
            <a:endParaRPr lang="en-US" sz="2800" b="1" i="1" dirty="0" smtClean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Cascadia Code" pitchFamily="49" charset="0"/>
              <a:cs typeface="Cascadia Code" pitchFamily="49" charset="0"/>
            </a:endParaRPr>
          </a:p>
          <a:p>
            <a:pPr algn="ctr"/>
            <a:r>
              <a:rPr lang="en-US" sz="4000" b="1" i="1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Baskerville Old Face" pitchFamily="18" charset="0"/>
                <a:cs typeface="Cascadia Code" pitchFamily="49" charset="0"/>
              </a:rPr>
              <a:t>May</a:t>
            </a:r>
            <a:endParaRPr lang="en-US" sz="2800" b="1" i="1" dirty="0" smtClean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Baskerville Old Face" pitchFamily="18" charset="0"/>
              <a:cs typeface="Cascadia Code" pitchFamily="49" charset="0"/>
            </a:endParaRPr>
          </a:p>
          <a:p>
            <a:pPr algn="ctr"/>
            <a:endParaRPr lang="en-US" sz="2800" b="1" i="1" dirty="0">
              <a:ln>
                <a:prstDash val="solid"/>
              </a:ln>
              <a:solidFill>
                <a:schemeClr val="tx1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Cascadia Code" pitchFamily="49" charset="0"/>
              <a:cs typeface="Cascadia Cod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aphicFrame>
        <p:nvGraphicFramePr>
          <p:cNvPr id="4" name="Chart 3"/>
          <p:cNvGraphicFramePr/>
          <p:nvPr/>
        </p:nvGraphicFramePr>
        <p:xfrm>
          <a:off x="2743200" y="1943100"/>
          <a:ext cx="14706600" cy="7848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3581400" y="647700"/>
            <a:ext cx="1318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dirty="0" smtClean="0">
                <a:solidFill>
                  <a:srgbClr val="C00000"/>
                </a:solidFill>
                <a:latin typeface="Cambria" pitchFamily="18" charset="0"/>
                <a:ea typeface="Cambria" pitchFamily="18" charset="0"/>
              </a:rPr>
              <a:t>CONTENT  TYPE WITH ITS SCORE CHART</a:t>
            </a:r>
            <a:endParaRPr lang="en-US" sz="4000" b="1" i="1" dirty="0">
              <a:solidFill>
                <a:srgbClr val="C00000"/>
              </a:solidFill>
              <a:latin typeface="Cambria" pitchFamily="18" charset="0"/>
              <a:ea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aphicFrame>
        <p:nvGraphicFramePr>
          <p:cNvPr id="31" name="Popularity Percentage for  Top 5 Category"/>
          <p:cNvGraphicFramePr/>
          <p:nvPr/>
        </p:nvGraphicFramePr>
        <p:xfrm>
          <a:off x="3124200" y="1181100"/>
          <a:ext cx="6553200" cy="822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33"/>
          <p:cNvGraphicFramePr/>
          <p:nvPr/>
        </p:nvGraphicFramePr>
        <p:xfrm>
          <a:off x="10591800" y="1181100"/>
          <a:ext cx="6934200" cy="822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xmlns="" val="2453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507</Words>
  <Application>Microsoft Office PowerPoint</Application>
  <PresentationFormat>Custom</PresentationFormat>
  <Paragraphs>133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Graphik Regular</vt:lpstr>
      <vt:lpstr>Wingdings</vt:lpstr>
      <vt:lpstr>Century Schoolbook</vt:lpstr>
      <vt:lpstr>Calibri</vt:lpstr>
      <vt:lpstr>Bahnschrift</vt:lpstr>
      <vt:lpstr>Clear Sans Regular Bold</vt:lpstr>
      <vt:lpstr>Cascadia Code</vt:lpstr>
      <vt:lpstr>Baskerville Old Face</vt:lpstr>
      <vt:lpstr>Cambria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Sudha</cp:lastModifiedBy>
  <cp:revision>128</cp:revision>
  <dcterms:created xsi:type="dcterms:W3CDTF">2006-08-16T00:00:00Z</dcterms:created>
  <dcterms:modified xsi:type="dcterms:W3CDTF">2024-10-28T15:51:32Z</dcterms:modified>
  <dc:identifier>DAEhDyfaYKE</dc:identifier>
</cp:coreProperties>
</file>