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Montserrat" charset="1" panose="00000500000000000000"/>
      <p:regular r:id="rId20"/>
    </p:embeddedFont>
    <p:embeddedFont>
      <p:font typeface="Poppins" charset="1" panose="00000500000000000000"/>
      <p:regular r:id="rId21"/>
    </p:embeddedFont>
    <p:embeddedFont>
      <p:font typeface="Montserrat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6097502" y="5590237"/>
            <a:ext cx="14099416" cy="140994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92E2"/>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420234" y="-1717598"/>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2492E2"/>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747857" y="-643475"/>
            <a:ext cx="1286950" cy="12869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492E2"/>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929195" y="8389571"/>
            <a:ext cx="3735531" cy="373553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952500" cap="sq">
              <a:solidFill>
                <a:srgbClr val="2492E2"/>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757394" y="7522582"/>
            <a:ext cx="8779632" cy="1733977"/>
          </a:xfrm>
          <a:custGeom>
            <a:avLst/>
            <a:gdLst/>
            <a:ahLst/>
            <a:cxnLst/>
            <a:rect r="r" b="b" t="t" l="l"/>
            <a:pathLst>
              <a:path h="1733977" w="8779632">
                <a:moveTo>
                  <a:pt x="0" y="0"/>
                </a:moveTo>
                <a:lnTo>
                  <a:pt x="8779632" y="0"/>
                </a:lnTo>
                <a:lnTo>
                  <a:pt x="8779632" y="1733977"/>
                </a:lnTo>
                <a:lnTo>
                  <a:pt x="0" y="1733977"/>
                </a:lnTo>
                <a:lnTo>
                  <a:pt x="0" y="0"/>
                </a:lnTo>
                <a:close/>
              </a:path>
            </a:pathLst>
          </a:custGeom>
          <a:blipFill>
            <a:blip r:embed="rId2"/>
            <a:stretch>
              <a:fillRect l="0" t="0" r="0" b="0"/>
            </a:stretch>
          </a:blipFill>
        </p:spPr>
      </p:sp>
      <p:grpSp>
        <p:nvGrpSpPr>
          <p:cNvPr name="Group 15" id="15"/>
          <p:cNvGrpSpPr>
            <a:grpSpLocks noChangeAspect="true"/>
          </p:cNvGrpSpPr>
          <p:nvPr/>
        </p:nvGrpSpPr>
        <p:grpSpPr>
          <a:xfrm rot="0">
            <a:off x="8621543" y="3143201"/>
            <a:ext cx="9146584" cy="5246370"/>
            <a:chOff x="0" y="0"/>
            <a:chExt cx="7981950" cy="4578350"/>
          </a:xfrm>
        </p:grpSpPr>
        <p:sp>
          <p:nvSpPr>
            <p:cNvPr name="Freeform 16" id="16"/>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sp>
        <p:sp>
          <p:nvSpPr>
            <p:cNvPr name="Freeform 17" id="17"/>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sp>
        <p:sp>
          <p:nvSpPr>
            <p:cNvPr name="Freeform 18" id="18"/>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sp>
        <p:sp>
          <p:nvSpPr>
            <p:cNvPr name="Freeform 19" id="19"/>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sp>
        <p:sp>
          <p:nvSpPr>
            <p:cNvPr name="Freeform 20" id="20"/>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0" t="-29892" r="0" b="-29892"/>
              </a:stretch>
            </a:blipFill>
          </p:spPr>
        </p:sp>
      </p:grpSp>
      <p:sp>
        <p:nvSpPr>
          <p:cNvPr name="Freeform 21" id="21"/>
          <p:cNvSpPr/>
          <p:nvPr/>
        </p:nvSpPr>
        <p:spPr>
          <a:xfrm flipH="false" flipV="false" rot="0">
            <a:off x="747857" y="1241403"/>
            <a:ext cx="4285905" cy="926682"/>
          </a:xfrm>
          <a:custGeom>
            <a:avLst/>
            <a:gdLst/>
            <a:ahLst/>
            <a:cxnLst/>
            <a:rect r="r" b="b" t="t" l="l"/>
            <a:pathLst>
              <a:path h="926682" w="4285905">
                <a:moveTo>
                  <a:pt x="0" y="0"/>
                </a:moveTo>
                <a:lnTo>
                  <a:pt x="4285905" y="0"/>
                </a:lnTo>
                <a:lnTo>
                  <a:pt x="4285905" y="926682"/>
                </a:lnTo>
                <a:lnTo>
                  <a:pt x="0" y="926682"/>
                </a:lnTo>
                <a:lnTo>
                  <a:pt x="0" y="0"/>
                </a:lnTo>
                <a:close/>
              </a:path>
            </a:pathLst>
          </a:custGeom>
          <a:blipFill>
            <a:blip r:embed="rId4"/>
            <a:stretch>
              <a:fillRect l="0" t="0" r="0" b="0"/>
            </a:stretch>
          </a:blipFill>
        </p:spPr>
      </p:sp>
      <p:sp>
        <p:nvSpPr>
          <p:cNvPr name="TextBox 22" id="22"/>
          <p:cNvSpPr txBox="true"/>
          <p:nvPr/>
        </p:nvSpPr>
        <p:spPr>
          <a:xfrm rot="0">
            <a:off x="584137" y="2990801"/>
            <a:ext cx="7716915" cy="4222064"/>
          </a:xfrm>
          <a:prstGeom prst="rect">
            <a:avLst/>
          </a:prstGeom>
        </p:spPr>
        <p:txBody>
          <a:bodyPr anchor="t" rtlCol="false" tIns="0" lIns="0" bIns="0" rIns="0">
            <a:spAutoFit/>
          </a:bodyPr>
          <a:lstStyle/>
          <a:p>
            <a:pPr algn="l">
              <a:lnSpc>
                <a:spcPts val="11279"/>
              </a:lnSpc>
              <a:spcBef>
                <a:spcPct val="0"/>
              </a:spcBef>
            </a:pPr>
            <a:r>
              <a:rPr lang="en-US" sz="8057">
                <a:solidFill>
                  <a:srgbClr val="051D40"/>
                </a:solidFill>
                <a:latin typeface="Montserrat"/>
                <a:ea typeface="Montserrat"/>
                <a:cs typeface="Montserrat"/>
                <a:sym typeface="Montserrat"/>
              </a:rPr>
              <a:t>Sentiment Analysis For Instagram</a:t>
            </a:r>
          </a:p>
        </p:txBody>
      </p:sp>
      <p:sp>
        <p:nvSpPr>
          <p:cNvPr name="TextBox 23" id="23"/>
          <p:cNvSpPr txBox="true"/>
          <p:nvPr/>
        </p:nvSpPr>
        <p:spPr>
          <a:xfrm rot="0">
            <a:off x="1477056" y="7790859"/>
            <a:ext cx="7366063" cy="574582"/>
          </a:xfrm>
          <a:prstGeom prst="rect">
            <a:avLst/>
          </a:prstGeom>
        </p:spPr>
        <p:txBody>
          <a:bodyPr anchor="t" rtlCol="false" tIns="0" lIns="0" bIns="0" rIns="0">
            <a:spAutoFit/>
          </a:bodyPr>
          <a:lstStyle/>
          <a:p>
            <a:pPr algn="l">
              <a:lnSpc>
                <a:spcPts val="4555"/>
              </a:lnSpc>
              <a:spcBef>
                <a:spcPct val="0"/>
              </a:spcBef>
            </a:pPr>
            <a:r>
              <a:rPr lang="en-US" sz="3253" spc="-65">
                <a:solidFill>
                  <a:srgbClr val="051D40"/>
                </a:solidFill>
                <a:latin typeface="Poppins"/>
                <a:ea typeface="Poppins"/>
                <a:cs typeface="Poppins"/>
                <a:sym typeface="Poppins"/>
              </a:rPr>
              <a:t>By: Sudha 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698228"/>
            <a:ext cx="14254542" cy="8035998"/>
          </a:xfrm>
          <a:custGeom>
            <a:avLst/>
            <a:gdLst/>
            <a:ahLst/>
            <a:cxnLst/>
            <a:rect r="r" b="b" t="t" l="l"/>
            <a:pathLst>
              <a:path h="8035998" w="14254542">
                <a:moveTo>
                  <a:pt x="0" y="0"/>
                </a:moveTo>
                <a:lnTo>
                  <a:pt x="14254542" y="0"/>
                </a:lnTo>
                <a:lnTo>
                  <a:pt x="14254542" y="8035998"/>
                </a:lnTo>
                <a:lnTo>
                  <a:pt x="0" y="8035998"/>
                </a:lnTo>
                <a:lnTo>
                  <a:pt x="0" y="0"/>
                </a:lnTo>
                <a:close/>
              </a:path>
            </a:pathLst>
          </a:custGeom>
          <a:blipFill>
            <a:blip r:embed="rId2"/>
            <a:stretch>
              <a:fillRect l="0" t="0" r="0" b="0"/>
            </a:stretch>
          </a:blipFill>
        </p:spPr>
      </p:sp>
      <p:sp>
        <p:nvSpPr>
          <p:cNvPr name="TextBox 3" id="3"/>
          <p:cNvSpPr txBox="true"/>
          <p:nvPr/>
        </p:nvSpPr>
        <p:spPr>
          <a:xfrm rot="0">
            <a:off x="1028700" y="441146"/>
            <a:ext cx="11745405" cy="1052063"/>
          </a:xfrm>
          <a:prstGeom prst="rect">
            <a:avLst/>
          </a:prstGeom>
        </p:spPr>
        <p:txBody>
          <a:bodyPr anchor="t" rtlCol="false" tIns="0" lIns="0" bIns="0" rIns="0">
            <a:spAutoFit/>
          </a:bodyPr>
          <a:lstStyle/>
          <a:p>
            <a:pPr algn="l">
              <a:lnSpc>
                <a:spcPts val="8687"/>
              </a:lnSpc>
              <a:spcBef>
                <a:spcPct val="0"/>
              </a:spcBef>
            </a:pPr>
            <a:r>
              <a:rPr lang="en-US" b="true" sz="6205">
                <a:solidFill>
                  <a:srgbClr val="051D40"/>
                </a:solidFill>
                <a:latin typeface="Montserrat Bold"/>
                <a:ea typeface="Montserrat Bold"/>
                <a:cs typeface="Montserrat Bold"/>
                <a:sym typeface="Montserrat Bold"/>
              </a:rPr>
              <a:t>Sentiment Trend Over Time</a:t>
            </a:r>
          </a:p>
        </p:txBody>
      </p:sp>
      <p:grpSp>
        <p:nvGrpSpPr>
          <p:cNvPr name="Group 4" id="4"/>
          <p:cNvGrpSpPr/>
          <p:nvPr/>
        </p:nvGrpSpPr>
        <p:grpSpPr>
          <a:xfrm rot="0">
            <a:off x="15868948" y="8178591"/>
            <a:ext cx="3772893" cy="377289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63661" y="8119264"/>
            <a:ext cx="3336375" cy="333637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sp>
        <p:nvSpPr>
          <p:cNvPr name="TextBox 4" id="4"/>
          <p:cNvSpPr txBox="true"/>
          <p:nvPr/>
        </p:nvSpPr>
        <p:spPr>
          <a:xfrm rot="0">
            <a:off x="3219287" y="204087"/>
            <a:ext cx="11745405" cy="870585"/>
          </a:xfrm>
          <a:prstGeom prst="rect">
            <a:avLst/>
          </a:prstGeom>
        </p:spPr>
        <p:txBody>
          <a:bodyPr anchor="t" rtlCol="false" tIns="0" lIns="0" bIns="0" rIns="0">
            <a:spAutoFit/>
          </a:bodyPr>
          <a:lstStyle/>
          <a:p>
            <a:pPr algn="l">
              <a:lnSpc>
                <a:spcPts val="7140"/>
              </a:lnSpc>
              <a:spcBef>
                <a:spcPct val="0"/>
              </a:spcBef>
            </a:pPr>
            <a:r>
              <a:rPr lang="en-US" b="true" sz="5100">
                <a:solidFill>
                  <a:srgbClr val="051D40"/>
                </a:solidFill>
                <a:latin typeface="Montserrat Bold"/>
                <a:ea typeface="Montserrat Bold"/>
                <a:cs typeface="Montserrat Bold"/>
                <a:sym typeface="Montserrat Bold"/>
              </a:rPr>
              <a:t>Word Clouds For Sentiment</a:t>
            </a:r>
          </a:p>
        </p:txBody>
      </p:sp>
      <p:grpSp>
        <p:nvGrpSpPr>
          <p:cNvPr name="Group 5" id="5"/>
          <p:cNvGrpSpPr/>
          <p:nvPr/>
        </p:nvGrpSpPr>
        <p:grpSpPr>
          <a:xfrm rot="0">
            <a:off x="12499068" y="6293238"/>
            <a:ext cx="5374346" cy="3652052"/>
            <a:chOff x="0" y="0"/>
            <a:chExt cx="7165795" cy="4869403"/>
          </a:xfrm>
        </p:grpSpPr>
        <p:grpSp>
          <p:nvGrpSpPr>
            <p:cNvPr name="Group 6" id="6"/>
            <p:cNvGrpSpPr/>
            <p:nvPr/>
          </p:nvGrpSpPr>
          <p:grpSpPr>
            <a:xfrm rot="0">
              <a:off x="0" y="0"/>
              <a:ext cx="7165795" cy="4869403"/>
              <a:chOff x="0" y="0"/>
              <a:chExt cx="2103799" cy="1429604"/>
            </a:xfrm>
          </p:grpSpPr>
          <p:sp>
            <p:nvSpPr>
              <p:cNvPr name="Freeform 7" id="7"/>
              <p:cNvSpPr/>
              <p:nvPr/>
            </p:nvSpPr>
            <p:spPr>
              <a:xfrm flipH="false" flipV="false" rot="0">
                <a:off x="0" y="0"/>
                <a:ext cx="2103799" cy="1429604"/>
              </a:xfrm>
              <a:custGeom>
                <a:avLst/>
                <a:gdLst/>
                <a:ahLst/>
                <a:cxnLst/>
                <a:rect r="r" b="b" t="t" l="l"/>
                <a:pathLst>
                  <a:path h="1429604" w="2103799">
                    <a:moveTo>
                      <a:pt x="31004" y="0"/>
                    </a:moveTo>
                    <a:lnTo>
                      <a:pt x="2072795" y="0"/>
                    </a:lnTo>
                    <a:cubicBezTo>
                      <a:pt x="2081018" y="0"/>
                      <a:pt x="2088904" y="3266"/>
                      <a:pt x="2094718" y="9081"/>
                    </a:cubicBezTo>
                    <a:cubicBezTo>
                      <a:pt x="2100533" y="14895"/>
                      <a:pt x="2103799" y="22781"/>
                      <a:pt x="2103799" y="31004"/>
                    </a:cubicBezTo>
                    <a:lnTo>
                      <a:pt x="2103799" y="1398600"/>
                    </a:lnTo>
                    <a:cubicBezTo>
                      <a:pt x="2103799" y="1406822"/>
                      <a:pt x="2100533" y="1414708"/>
                      <a:pt x="2094718" y="1420523"/>
                    </a:cubicBezTo>
                    <a:cubicBezTo>
                      <a:pt x="2088904" y="1426337"/>
                      <a:pt x="2081018" y="1429604"/>
                      <a:pt x="2072795" y="1429604"/>
                    </a:cubicBezTo>
                    <a:lnTo>
                      <a:pt x="31004" y="1429604"/>
                    </a:lnTo>
                    <a:cubicBezTo>
                      <a:pt x="13881" y="1429604"/>
                      <a:pt x="0" y="1415723"/>
                      <a:pt x="0" y="1398600"/>
                    </a:cubicBezTo>
                    <a:lnTo>
                      <a:pt x="0" y="31004"/>
                    </a:lnTo>
                    <a:cubicBezTo>
                      <a:pt x="0" y="22781"/>
                      <a:pt x="3266" y="14895"/>
                      <a:pt x="9081" y="9081"/>
                    </a:cubicBezTo>
                    <a:cubicBezTo>
                      <a:pt x="14895" y="3266"/>
                      <a:pt x="22781" y="0"/>
                      <a:pt x="31004" y="0"/>
                    </a:cubicBezTo>
                    <a:close/>
                  </a:path>
                </a:pathLst>
              </a:custGeom>
              <a:solidFill>
                <a:srgbClr val="FDFDFD"/>
              </a:solidFill>
              <a:ln w="38100" cap="rnd">
                <a:solidFill>
                  <a:srgbClr val="2492E2"/>
                </a:solidFill>
                <a:prstDash val="solid"/>
                <a:round/>
              </a:ln>
            </p:spPr>
          </p:sp>
          <p:sp>
            <p:nvSpPr>
              <p:cNvPr name="TextBox 8" id="8"/>
              <p:cNvSpPr txBox="true"/>
              <p:nvPr/>
            </p:nvSpPr>
            <p:spPr>
              <a:xfrm>
                <a:off x="0" y="-38100"/>
                <a:ext cx="2103799" cy="1467704"/>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9" id="9"/>
            <p:cNvSpPr/>
            <p:nvPr/>
          </p:nvSpPr>
          <p:spPr>
            <a:xfrm flipH="false" flipV="false" rot="0">
              <a:off x="888665" y="1509018"/>
              <a:ext cx="5822619" cy="3147163"/>
            </a:xfrm>
            <a:custGeom>
              <a:avLst/>
              <a:gdLst/>
              <a:ahLst/>
              <a:cxnLst/>
              <a:rect r="r" b="b" t="t" l="l"/>
              <a:pathLst>
                <a:path h="3147163" w="5822619">
                  <a:moveTo>
                    <a:pt x="0" y="0"/>
                  </a:moveTo>
                  <a:lnTo>
                    <a:pt x="5822619" y="0"/>
                  </a:lnTo>
                  <a:lnTo>
                    <a:pt x="5822619" y="3147163"/>
                  </a:lnTo>
                  <a:lnTo>
                    <a:pt x="0" y="3147163"/>
                  </a:lnTo>
                  <a:lnTo>
                    <a:pt x="0" y="0"/>
                  </a:lnTo>
                  <a:close/>
                </a:path>
              </a:pathLst>
            </a:custGeom>
            <a:blipFill>
              <a:blip r:embed="rId3"/>
              <a:stretch>
                <a:fillRect l="0" t="0" r="0" b="0"/>
              </a:stretch>
            </a:blipFill>
          </p:spPr>
        </p:sp>
        <p:sp>
          <p:nvSpPr>
            <p:cNvPr name="TextBox 10" id="10"/>
            <p:cNvSpPr txBox="true"/>
            <p:nvPr/>
          </p:nvSpPr>
          <p:spPr>
            <a:xfrm rot="0">
              <a:off x="2017370" y="670705"/>
              <a:ext cx="4418446" cy="665780"/>
            </a:xfrm>
            <a:prstGeom prst="rect">
              <a:avLst/>
            </a:prstGeom>
          </p:spPr>
          <p:txBody>
            <a:bodyPr anchor="t" rtlCol="false" tIns="0" lIns="0" bIns="0" rIns="0">
              <a:spAutoFit/>
            </a:bodyPr>
            <a:lstStyle/>
            <a:p>
              <a:pPr algn="ctr">
                <a:lnSpc>
                  <a:spcPts val="4218"/>
                </a:lnSpc>
                <a:spcBef>
                  <a:spcPct val="0"/>
                </a:spcBef>
              </a:pPr>
              <a:r>
                <a:rPr lang="en-US" b="true" sz="3013">
                  <a:solidFill>
                    <a:srgbClr val="145DA0"/>
                  </a:solidFill>
                  <a:latin typeface="Montserrat Bold"/>
                  <a:ea typeface="Montserrat Bold"/>
                  <a:cs typeface="Montserrat Bold"/>
                  <a:sym typeface="Montserrat Bold"/>
                </a:rPr>
                <a:t>Negative</a:t>
              </a:r>
            </a:p>
          </p:txBody>
        </p:sp>
      </p:grpSp>
      <p:grpSp>
        <p:nvGrpSpPr>
          <p:cNvPr name="Group 11" id="11"/>
          <p:cNvGrpSpPr/>
          <p:nvPr/>
        </p:nvGrpSpPr>
        <p:grpSpPr>
          <a:xfrm rot="0">
            <a:off x="351776" y="1951327"/>
            <a:ext cx="5407584" cy="3752048"/>
            <a:chOff x="0" y="0"/>
            <a:chExt cx="7210112" cy="5002730"/>
          </a:xfrm>
        </p:grpSpPr>
        <p:grpSp>
          <p:nvGrpSpPr>
            <p:cNvPr name="Group 12" id="12"/>
            <p:cNvGrpSpPr/>
            <p:nvPr/>
          </p:nvGrpSpPr>
          <p:grpSpPr>
            <a:xfrm rot="0">
              <a:off x="0" y="0"/>
              <a:ext cx="7210112" cy="5002730"/>
              <a:chOff x="0" y="0"/>
              <a:chExt cx="2185241" cy="1516228"/>
            </a:xfrm>
          </p:grpSpPr>
          <p:sp>
            <p:nvSpPr>
              <p:cNvPr name="Freeform 13" id="13"/>
              <p:cNvSpPr/>
              <p:nvPr/>
            </p:nvSpPr>
            <p:spPr>
              <a:xfrm flipH="false" flipV="false" rot="0">
                <a:off x="0" y="0"/>
                <a:ext cx="2185241" cy="1516228"/>
              </a:xfrm>
              <a:custGeom>
                <a:avLst/>
                <a:gdLst/>
                <a:ahLst/>
                <a:cxnLst/>
                <a:rect r="r" b="b" t="t" l="l"/>
                <a:pathLst>
                  <a:path h="1516228" w="2185241">
                    <a:moveTo>
                      <a:pt x="29848" y="0"/>
                    </a:moveTo>
                    <a:lnTo>
                      <a:pt x="2155392" y="0"/>
                    </a:lnTo>
                    <a:cubicBezTo>
                      <a:pt x="2163309" y="0"/>
                      <a:pt x="2170901" y="3145"/>
                      <a:pt x="2176498" y="8742"/>
                    </a:cubicBezTo>
                    <a:cubicBezTo>
                      <a:pt x="2182096" y="14340"/>
                      <a:pt x="2185241" y="21932"/>
                      <a:pt x="2185241" y="29848"/>
                    </a:cubicBezTo>
                    <a:lnTo>
                      <a:pt x="2185241" y="1486379"/>
                    </a:lnTo>
                    <a:cubicBezTo>
                      <a:pt x="2185241" y="1494296"/>
                      <a:pt x="2182096" y="1501888"/>
                      <a:pt x="2176498" y="1507485"/>
                    </a:cubicBezTo>
                    <a:cubicBezTo>
                      <a:pt x="2170901" y="1513083"/>
                      <a:pt x="2163309" y="1516228"/>
                      <a:pt x="2155392" y="1516228"/>
                    </a:cubicBezTo>
                    <a:lnTo>
                      <a:pt x="29848" y="1516228"/>
                    </a:lnTo>
                    <a:cubicBezTo>
                      <a:pt x="21932" y="1516228"/>
                      <a:pt x="14340" y="1513083"/>
                      <a:pt x="8742" y="1507485"/>
                    </a:cubicBezTo>
                    <a:cubicBezTo>
                      <a:pt x="3145" y="1501888"/>
                      <a:pt x="0" y="1494296"/>
                      <a:pt x="0" y="1486379"/>
                    </a:cubicBezTo>
                    <a:lnTo>
                      <a:pt x="0" y="29848"/>
                    </a:lnTo>
                    <a:cubicBezTo>
                      <a:pt x="0" y="21932"/>
                      <a:pt x="3145" y="14340"/>
                      <a:pt x="8742" y="8742"/>
                    </a:cubicBezTo>
                    <a:cubicBezTo>
                      <a:pt x="14340" y="3145"/>
                      <a:pt x="21932" y="0"/>
                      <a:pt x="29848" y="0"/>
                    </a:cubicBezTo>
                    <a:close/>
                  </a:path>
                </a:pathLst>
              </a:custGeom>
              <a:solidFill>
                <a:srgbClr val="FDFDFD"/>
              </a:solidFill>
              <a:ln w="38100" cap="rnd">
                <a:solidFill>
                  <a:srgbClr val="2492E2"/>
                </a:solidFill>
                <a:prstDash val="solid"/>
                <a:round/>
              </a:ln>
            </p:spPr>
          </p:sp>
          <p:sp>
            <p:nvSpPr>
              <p:cNvPr name="TextBox 14" id="14"/>
              <p:cNvSpPr txBox="true"/>
              <p:nvPr/>
            </p:nvSpPr>
            <p:spPr>
              <a:xfrm>
                <a:off x="0" y="-38100"/>
                <a:ext cx="2185241" cy="1554328"/>
              </a:xfrm>
              <a:prstGeom prst="rect">
                <a:avLst/>
              </a:prstGeom>
            </p:spPr>
            <p:txBody>
              <a:bodyPr anchor="ctr" rtlCol="false" tIns="50800" lIns="50800" bIns="50800" rIns="50800"/>
              <a:lstStyle/>
              <a:p>
                <a:pPr algn="ctr" marL="0" indent="0" lvl="0">
                  <a:lnSpc>
                    <a:spcPts val="2660"/>
                  </a:lnSpc>
                  <a:spcBef>
                    <a:spcPct val="0"/>
                  </a:spcBef>
                </a:pPr>
              </a:p>
            </p:txBody>
          </p:sp>
        </p:grpSp>
        <p:sp>
          <p:nvSpPr>
            <p:cNvPr name="Freeform 15" id="15"/>
            <p:cNvSpPr/>
            <p:nvPr/>
          </p:nvSpPr>
          <p:spPr>
            <a:xfrm flipH="false" flipV="false" rot="0">
              <a:off x="514631" y="1433443"/>
              <a:ext cx="5744745" cy="3076930"/>
            </a:xfrm>
            <a:custGeom>
              <a:avLst/>
              <a:gdLst/>
              <a:ahLst/>
              <a:cxnLst/>
              <a:rect r="r" b="b" t="t" l="l"/>
              <a:pathLst>
                <a:path h="3076930" w="5744745">
                  <a:moveTo>
                    <a:pt x="0" y="0"/>
                  </a:moveTo>
                  <a:lnTo>
                    <a:pt x="5744746" y="0"/>
                  </a:lnTo>
                  <a:lnTo>
                    <a:pt x="5744746" y="3076930"/>
                  </a:lnTo>
                  <a:lnTo>
                    <a:pt x="0" y="3076930"/>
                  </a:lnTo>
                  <a:lnTo>
                    <a:pt x="0" y="0"/>
                  </a:lnTo>
                  <a:close/>
                </a:path>
              </a:pathLst>
            </a:custGeom>
            <a:blipFill>
              <a:blip r:embed="rId4"/>
              <a:stretch>
                <a:fillRect l="0" t="-457" r="0" b="-457"/>
              </a:stretch>
            </a:blipFill>
          </p:spPr>
        </p:sp>
        <p:sp>
          <p:nvSpPr>
            <p:cNvPr name="TextBox 16" id="16"/>
            <p:cNvSpPr txBox="true"/>
            <p:nvPr/>
          </p:nvSpPr>
          <p:spPr>
            <a:xfrm rot="0">
              <a:off x="926814" y="657437"/>
              <a:ext cx="4280083" cy="637196"/>
            </a:xfrm>
            <a:prstGeom prst="rect">
              <a:avLst/>
            </a:prstGeom>
          </p:spPr>
          <p:txBody>
            <a:bodyPr anchor="t" rtlCol="false" tIns="0" lIns="0" bIns="0" rIns="0">
              <a:spAutoFit/>
            </a:bodyPr>
            <a:lstStyle/>
            <a:p>
              <a:pPr algn="ctr">
                <a:lnSpc>
                  <a:spcPts val="4086"/>
                </a:lnSpc>
                <a:spcBef>
                  <a:spcPct val="0"/>
                </a:spcBef>
              </a:pPr>
              <a:r>
                <a:rPr lang="en-US" b="true" sz="2918">
                  <a:solidFill>
                    <a:srgbClr val="145DA0"/>
                  </a:solidFill>
                  <a:latin typeface="Montserrat Bold"/>
                  <a:ea typeface="Montserrat Bold"/>
                  <a:cs typeface="Montserrat Bold"/>
                  <a:sym typeface="Montserrat Bold"/>
                </a:rPr>
                <a:t>Positive</a:t>
              </a:r>
            </a:p>
          </p:txBody>
        </p:sp>
      </p:grpSp>
      <p:grpSp>
        <p:nvGrpSpPr>
          <p:cNvPr name="Group 17" id="17"/>
          <p:cNvGrpSpPr/>
          <p:nvPr/>
        </p:nvGrpSpPr>
        <p:grpSpPr>
          <a:xfrm rot="0">
            <a:off x="6172623" y="4068063"/>
            <a:ext cx="5838734" cy="4051201"/>
            <a:chOff x="0" y="0"/>
            <a:chExt cx="7784979" cy="5401602"/>
          </a:xfrm>
        </p:grpSpPr>
        <p:grpSp>
          <p:nvGrpSpPr>
            <p:cNvPr name="Group 18" id="18"/>
            <p:cNvGrpSpPr/>
            <p:nvPr/>
          </p:nvGrpSpPr>
          <p:grpSpPr>
            <a:xfrm rot="0">
              <a:off x="0" y="0"/>
              <a:ext cx="7784979" cy="5401602"/>
              <a:chOff x="0" y="0"/>
              <a:chExt cx="2185241" cy="1516228"/>
            </a:xfrm>
          </p:grpSpPr>
          <p:sp>
            <p:nvSpPr>
              <p:cNvPr name="Freeform 19" id="19"/>
              <p:cNvSpPr/>
              <p:nvPr/>
            </p:nvSpPr>
            <p:spPr>
              <a:xfrm flipH="false" flipV="false" rot="0">
                <a:off x="0" y="0"/>
                <a:ext cx="2185241" cy="1516228"/>
              </a:xfrm>
              <a:custGeom>
                <a:avLst/>
                <a:gdLst/>
                <a:ahLst/>
                <a:cxnLst/>
                <a:rect r="r" b="b" t="t" l="l"/>
                <a:pathLst>
                  <a:path h="1516228" w="2185241">
                    <a:moveTo>
                      <a:pt x="29848" y="0"/>
                    </a:moveTo>
                    <a:lnTo>
                      <a:pt x="2155392" y="0"/>
                    </a:lnTo>
                    <a:cubicBezTo>
                      <a:pt x="2163309" y="0"/>
                      <a:pt x="2170901" y="3145"/>
                      <a:pt x="2176498" y="8742"/>
                    </a:cubicBezTo>
                    <a:cubicBezTo>
                      <a:pt x="2182096" y="14340"/>
                      <a:pt x="2185241" y="21932"/>
                      <a:pt x="2185241" y="29848"/>
                    </a:cubicBezTo>
                    <a:lnTo>
                      <a:pt x="2185241" y="1486379"/>
                    </a:lnTo>
                    <a:cubicBezTo>
                      <a:pt x="2185241" y="1494296"/>
                      <a:pt x="2182096" y="1501888"/>
                      <a:pt x="2176498" y="1507485"/>
                    </a:cubicBezTo>
                    <a:cubicBezTo>
                      <a:pt x="2170901" y="1513083"/>
                      <a:pt x="2163309" y="1516228"/>
                      <a:pt x="2155392" y="1516228"/>
                    </a:cubicBezTo>
                    <a:lnTo>
                      <a:pt x="29848" y="1516228"/>
                    </a:lnTo>
                    <a:cubicBezTo>
                      <a:pt x="21932" y="1516228"/>
                      <a:pt x="14340" y="1513083"/>
                      <a:pt x="8742" y="1507485"/>
                    </a:cubicBezTo>
                    <a:cubicBezTo>
                      <a:pt x="3145" y="1501888"/>
                      <a:pt x="0" y="1494296"/>
                      <a:pt x="0" y="1486379"/>
                    </a:cubicBezTo>
                    <a:lnTo>
                      <a:pt x="0" y="29848"/>
                    </a:lnTo>
                    <a:cubicBezTo>
                      <a:pt x="0" y="21932"/>
                      <a:pt x="3145" y="14340"/>
                      <a:pt x="8742" y="8742"/>
                    </a:cubicBezTo>
                    <a:cubicBezTo>
                      <a:pt x="14340" y="3145"/>
                      <a:pt x="21932" y="0"/>
                      <a:pt x="29848" y="0"/>
                    </a:cubicBezTo>
                    <a:close/>
                  </a:path>
                </a:pathLst>
              </a:custGeom>
              <a:solidFill>
                <a:srgbClr val="FDFDFD"/>
              </a:solidFill>
              <a:ln w="38100" cap="rnd">
                <a:solidFill>
                  <a:srgbClr val="2492E2"/>
                </a:solidFill>
                <a:prstDash val="solid"/>
                <a:round/>
              </a:ln>
            </p:spPr>
          </p:sp>
          <p:sp>
            <p:nvSpPr>
              <p:cNvPr name="TextBox 20" id="20"/>
              <p:cNvSpPr txBox="true"/>
              <p:nvPr/>
            </p:nvSpPr>
            <p:spPr>
              <a:xfrm>
                <a:off x="0" y="-38100"/>
                <a:ext cx="2185241" cy="155432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21" id="21"/>
            <p:cNvSpPr/>
            <p:nvPr/>
          </p:nvSpPr>
          <p:spPr>
            <a:xfrm flipH="false" flipV="false" rot="0">
              <a:off x="375308" y="1231067"/>
              <a:ext cx="6757321" cy="3652375"/>
            </a:xfrm>
            <a:custGeom>
              <a:avLst/>
              <a:gdLst/>
              <a:ahLst/>
              <a:cxnLst/>
              <a:rect r="r" b="b" t="t" l="l"/>
              <a:pathLst>
                <a:path h="3652375" w="6757321">
                  <a:moveTo>
                    <a:pt x="0" y="0"/>
                  </a:moveTo>
                  <a:lnTo>
                    <a:pt x="6757321" y="0"/>
                  </a:lnTo>
                  <a:lnTo>
                    <a:pt x="6757321" y="3652375"/>
                  </a:lnTo>
                  <a:lnTo>
                    <a:pt x="0" y="3652375"/>
                  </a:lnTo>
                  <a:lnTo>
                    <a:pt x="0" y="0"/>
                  </a:lnTo>
                  <a:close/>
                </a:path>
              </a:pathLst>
            </a:custGeom>
            <a:blipFill>
              <a:blip r:embed="rId5"/>
              <a:stretch>
                <a:fillRect l="0" t="0" r="0" b="0"/>
              </a:stretch>
            </a:blipFill>
          </p:spPr>
        </p:sp>
        <p:sp>
          <p:nvSpPr>
            <p:cNvPr name="TextBox 22" id="22"/>
            <p:cNvSpPr txBox="true"/>
            <p:nvPr/>
          </p:nvSpPr>
          <p:spPr>
            <a:xfrm rot="0">
              <a:off x="1581821" y="-66675"/>
              <a:ext cx="4621337" cy="703253"/>
            </a:xfrm>
            <a:prstGeom prst="rect">
              <a:avLst/>
            </a:prstGeom>
          </p:spPr>
          <p:txBody>
            <a:bodyPr anchor="t" rtlCol="false" tIns="0" lIns="0" bIns="0" rIns="0">
              <a:spAutoFit/>
            </a:bodyPr>
            <a:lstStyle/>
            <a:p>
              <a:pPr algn="ctr">
                <a:lnSpc>
                  <a:spcPts val="4412"/>
                </a:lnSpc>
                <a:spcBef>
                  <a:spcPct val="0"/>
                </a:spcBef>
              </a:pPr>
              <a:r>
                <a:rPr lang="en-US" b="true" sz="3151">
                  <a:solidFill>
                    <a:srgbClr val="145DA0"/>
                  </a:solidFill>
                  <a:latin typeface="Montserrat Bold"/>
                  <a:ea typeface="Montserrat Bold"/>
                  <a:cs typeface="Montserrat Bold"/>
                  <a:sym typeface="Montserrat Bold"/>
                </a:rPr>
                <a:t>Neutral</a:t>
              </a:r>
            </a:p>
          </p:txBody>
        </p:sp>
      </p:grpSp>
      <p:grpSp>
        <p:nvGrpSpPr>
          <p:cNvPr name="Group 23" id="23"/>
          <p:cNvGrpSpPr/>
          <p:nvPr/>
        </p:nvGrpSpPr>
        <p:grpSpPr>
          <a:xfrm rot="0">
            <a:off x="16159770" y="-2741719"/>
            <a:ext cx="4693046" cy="4693046"/>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2492E2"/>
              </a:solidFill>
              <a:prstDash val="solid"/>
              <a:miter/>
            </a:ln>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766494" y="9340175"/>
            <a:ext cx="21820987" cy="946825"/>
            <a:chOff x="0" y="0"/>
            <a:chExt cx="6110362" cy="265132"/>
          </a:xfrm>
        </p:grpSpPr>
        <p:sp>
          <p:nvSpPr>
            <p:cNvPr name="Freeform 3" id="3"/>
            <p:cNvSpPr/>
            <p:nvPr/>
          </p:nvSpPr>
          <p:spPr>
            <a:xfrm flipH="false" flipV="false" rot="0">
              <a:off x="0" y="0"/>
              <a:ext cx="6110362" cy="265132"/>
            </a:xfrm>
            <a:custGeom>
              <a:avLst/>
              <a:gdLst/>
              <a:ahLst/>
              <a:cxnLst/>
              <a:rect r="r" b="b" t="t" l="l"/>
              <a:pathLst>
                <a:path h="265132" w="6110362">
                  <a:moveTo>
                    <a:pt x="0" y="0"/>
                  </a:moveTo>
                  <a:lnTo>
                    <a:pt x="6110362" y="0"/>
                  </a:lnTo>
                  <a:lnTo>
                    <a:pt x="6110362" y="265132"/>
                  </a:lnTo>
                  <a:lnTo>
                    <a:pt x="0" y="265132"/>
                  </a:lnTo>
                  <a:close/>
                </a:path>
              </a:pathLst>
            </a:custGeom>
            <a:solidFill>
              <a:srgbClr val="2492E2"/>
            </a:solidFill>
            <a:ln cap="sq">
              <a:noFill/>
              <a:prstDash val="solid"/>
              <a:miter/>
            </a:ln>
          </p:spPr>
        </p:sp>
        <p:sp>
          <p:nvSpPr>
            <p:cNvPr name="TextBox 4" id="4"/>
            <p:cNvSpPr txBox="true"/>
            <p:nvPr/>
          </p:nvSpPr>
          <p:spPr>
            <a:xfrm>
              <a:off x="0" y="-38100"/>
              <a:ext cx="6110362" cy="30323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7460329" y="8400554"/>
            <a:ext cx="3772893" cy="377289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sp>
        <p:nvSpPr>
          <p:cNvPr name="TextBox 7" id="7"/>
          <p:cNvSpPr txBox="true"/>
          <p:nvPr/>
        </p:nvSpPr>
        <p:spPr>
          <a:xfrm rot="0">
            <a:off x="595191" y="420896"/>
            <a:ext cx="10638031" cy="771523"/>
          </a:xfrm>
          <a:prstGeom prst="rect">
            <a:avLst/>
          </a:prstGeom>
        </p:spPr>
        <p:txBody>
          <a:bodyPr anchor="t" rtlCol="false" tIns="0" lIns="0" bIns="0" rIns="0">
            <a:spAutoFit/>
          </a:bodyPr>
          <a:lstStyle/>
          <a:p>
            <a:pPr algn="l" marL="0" indent="0" lvl="0">
              <a:lnSpc>
                <a:spcPts val="6300"/>
              </a:lnSpc>
              <a:spcBef>
                <a:spcPct val="0"/>
              </a:spcBef>
            </a:pPr>
            <a:r>
              <a:rPr lang="en-US" b="true" sz="4500">
                <a:solidFill>
                  <a:srgbClr val="051D40"/>
                </a:solidFill>
                <a:latin typeface="Montserrat Bold"/>
                <a:ea typeface="Montserrat Bold"/>
                <a:cs typeface="Montserrat Bold"/>
                <a:sym typeface="Montserrat Bold"/>
              </a:rPr>
              <a:t>Key Insights &amp; Recommendations</a:t>
            </a:r>
          </a:p>
        </p:txBody>
      </p:sp>
      <p:sp>
        <p:nvSpPr>
          <p:cNvPr name="TextBox 8" id="8"/>
          <p:cNvSpPr txBox="true"/>
          <p:nvPr/>
        </p:nvSpPr>
        <p:spPr>
          <a:xfrm rot="0">
            <a:off x="890191" y="7333651"/>
            <a:ext cx="2641447" cy="283516"/>
          </a:xfrm>
          <a:prstGeom prst="rect">
            <a:avLst/>
          </a:prstGeom>
        </p:spPr>
        <p:txBody>
          <a:bodyPr anchor="t" rtlCol="false" tIns="0" lIns="0" bIns="0" rIns="0">
            <a:spAutoFit/>
          </a:bodyPr>
          <a:lstStyle/>
          <a:p>
            <a:pPr algn="ctr">
              <a:lnSpc>
                <a:spcPts val="2223"/>
              </a:lnSpc>
            </a:pPr>
            <a:r>
              <a:rPr lang="en-US" sz="1587" spc="-31">
                <a:solidFill>
                  <a:srgbClr val="FDFDFD"/>
                </a:solidFill>
                <a:latin typeface="Poppins"/>
                <a:ea typeface="Poppins"/>
                <a:cs typeface="Poppins"/>
                <a:sym typeface="Poppins"/>
              </a:rPr>
              <a:t>CEO &amp; Founder</a:t>
            </a:r>
          </a:p>
        </p:txBody>
      </p:sp>
      <p:sp>
        <p:nvSpPr>
          <p:cNvPr name="TextBox 9" id="9"/>
          <p:cNvSpPr txBox="true"/>
          <p:nvPr/>
        </p:nvSpPr>
        <p:spPr>
          <a:xfrm rot="0">
            <a:off x="595191" y="2129859"/>
            <a:ext cx="17083264" cy="5883911"/>
          </a:xfrm>
          <a:prstGeom prst="rect">
            <a:avLst/>
          </a:prstGeom>
        </p:spPr>
        <p:txBody>
          <a:bodyPr anchor="t" rtlCol="false" tIns="0" lIns="0" bIns="0" rIns="0">
            <a:spAutoFit/>
          </a:bodyPr>
          <a:lstStyle/>
          <a:p>
            <a:pPr algn="l">
              <a:lnSpc>
                <a:spcPts val="4479"/>
              </a:lnSpc>
            </a:pPr>
            <a:r>
              <a:rPr lang="en-US" sz="3199" spc="-63">
                <a:solidFill>
                  <a:srgbClr val="051D40"/>
                </a:solidFill>
                <a:latin typeface="Poppins"/>
                <a:ea typeface="Poppins"/>
                <a:cs typeface="Poppins"/>
                <a:sym typeface="Poppins"/>
              </a:rPr>
              <a:t>Content Strategy</a:t>
            </a:r>
          </a:p>
          <a:p>
            <a:pPr algn="l">
              <a:lnSpc>
                <a:spcPts val="4199"/>
              </a:lnSpc>
            </a:pPr>
            <a:r>
              <a:rPr lang="en-US" sz="2999" spc="-59">
                <a:solidFill>
                  <a:srgbClr val="051D40"/>
                </a:solidFill>
                <a:latin typeface="Poppins"/>
                <a:ea typeface="Poppins"/>
                <a:cs typeface="Poppins"/>
                <a:sym typeface="Poppins"/>
              </a:rPr>
              <a:t>Focus more on reels and videos, as they generate higher positive sentiment.</a:t>
            </a:r>
          </a:p>
          <a:p>
            <a:pPr algn="l">
              <a:lnSpc>
                <a:spcPts val="4199"/>
              </a:lnSpc>
            </a:pPr>
            <a:r>
              <a:rPr lang="en-US" sz="2999" spc="-59">
                <a:solidFill>
                  <a:srgbClr val="051D40"/>
                </a:solidFill>
                <a:latin typeface="Poppins"/>
                <a:ea typeface="Poppins"/>
                <a:cs typeface="Poppins"/>
                <a:sym typeface="Poppins"/>
              </a:rPr>
              <a:t>Engage with users on weekends for maximum positive response.</a:t>
            </a:r>
          </a:p>
          <a:p>
            <a:pPr algn="l">
              <a:lnSpc>
                <a:spcPts val="4199"/>
              </a:lnSpc>
            </a:pPr>
          </a:p>
          <a:p>
            <a:pPr algn="l">
              <a:lnSpc>
                <a:spcPts val="4479"/>
              </a:lnSpc>
            </a:pPr>
            <a:r>
              <a:rPr lang="en-US" sz="3199" spc="-63">
                <a:solidFill>
                  <a:srgbClr val="051D40"/>
                </a:solidFill>
                <a:latin typeface="Poppins"/>
                <a:ea typeface="Poppins"/>
                <a:cs typeface="Poppins"/>
                <a:sym typeface="Poppins"/>
              </a:rPr>
              <a:t>Crisis Management</a:t>
            </a:r>
          </a:p>
          <a:p>
            <a:pPr algn="l">
              <a:lnSpc>
                <a:spcPts val="4199"/>
              </a:lnSpc>
            </a:pPr>
            <a:r>
              <a:rPr lang="en-US" sz="2999" spc="-59">
                <a:solidFill>
                  <a:srgbClr val="051D40"/>
                </a:solidFill>
                <a:latin typeface="Poppins"/>
                <a:ea typeface="Poppins"/>
                <a:cs typeface="Poppins"/>
                <a:sym typeface="Poppins"/>
              </a:rPr>
              <a:t>Monitor sentiment spikes for negative comments and address issues promptly.</a:t>
            </a:r>
          </a:p>
          <a:p>
            <a:pPr algn="l">
              <a:lnSpc>
                <a:spcPts val="4199"/>
              </a:lnSpc>
            </a:pPr>
            <a:r>
              <a:rPr lang="en-US" sz="2999" spc="-59">
                <a:solidFill>
                  <a:srgbClr val="051D40"/>
                </a:solidFill>
                <a:latin typeface="Poppins"/>
                <a:ea typeface="Poppins"/>
                <a:cs typeface="Poppins"/>
                <a:sym typeface="Poppins"/>
              </a:rPr>
              <a:t>Use named entity analysis to track brand perception.</a:t>
            </a:r>
          </a:p>
          <a:p>
            <a:pPr algn="l">
              <a:lnSpc>
                <a:spcPts val="4199"/>
              </a:lnSpc>
            </a:pPr>
          </a:p>
          <a:p>
            <a:pPr algn="l">
              <a:lnSpc>
                <a:spcPts val="4479"/>
              </a:lnSpc>
            </a:pPr>
            <a:r>
              <a:rPr lang="en-US" sz="3199" spc="-63">
                <a:solidFill>
                  <a:srgbClr val="051D40"/>
                </a:solidFill>
                <a:latin typeface="Poppins"/>
                <a:ea typeface="Poppins"/>
                <a:cs typeface="Poppins"/>
                <a:sym typeface="Poppins"/>
              </a:rPr>
              <a:t>Marketing &amp; Brand Awareness</a:t>
            </a:r>
          </a:p>
          <a:p>
            <a:pPr algn="l">
              <a:lnSpc>
                <a:spcPts val="4199"/>
              </a:lnSpc>
            </a:pPr>
            <a:r>
              <a:rPr lang="en-US" sz="2999" spc="-59">
                <a:solidFill>
                  <a:srgbClr val="051D40"/>
                </a:solidFill>
                <a:latin typeface="Poppins"/>
                <a:ea typeface="Poppins"/>
                <a:cs typeface="Poppins"/>
                <a:sym typeface="Poppins"/>
              </a:rPr>
              <a:t>Leverage influencer collaborations to enhance positive sentiment.</a:t>
            </a:r>
          </a:p>
          <a:p>
            <a:pPr algn="l">
              <a:lnSpc>
                <a:spcPts val="4199"/>
              </a:lnSpc>
            </a:pPr>
            <a:r>
              <a:rPr lang="en-US" sz="2999" spc="-59">
                <a:solidFill>
                  <a:srgbClr val="051D40"/>
                </a:solidFill>
                <a:latin typeface="Poppins"/>
                <a:ea typeface="Poppins"/>
                <a:cs typeface="Poppins"/>
                <a:sym typeface="Poppins"/>
              </a:rPr>
              <a:t>Target food and fashion content for higher audience engagement.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8217" y="9258300"/>
            <a:ext cx="18476217" cy="1028700"/>
            <a:chOff x="0" y="0"/>
            <a:chExt cx="4866164" cy="270933"/>
          </a:xfrm>
        </p:grpSpPr>
        <p:sp>
          <p:nvSpPr>
            <p:cNvPr name="Freeform 3" id="3"/>
            <p:cNvSpPr/>
            <p:nvPr/>
          </p:nvSpPr>
          <p:spPr>
            <a:xfrm flipH="false" flipV="false" rot="0">
              <a:off x="0" y="0"/>
              <a:ext cx="4866164" cy="270933"/>
            </a:xfrm>
            <a:custGeom>
              <a:avLst/>
              <a:gdLst/>
              <a:ahLst/>
              <a:cxnLst/>
              <a:rect r="r" b="b" t="t" l="l"/>
              <a:pathLst>
                <a:path h="270933" w="4866164">
                  <a:moveTo>
                    <a:pt x="0" y="0"/>
                  </a:moveTo>
                  <a:lnTo>
                    <a:pt x="4866164" y="0"/>
                  </a:lnTo>
                  <a:lnTo>
                    <a:pt x="4866164" y="270933"/>
                  </a:lnTo>
                  <a:lnTo>
                    <a:pt x="0" y="270933"/>
                  </a:lnTo>
                  <a:close/>
                </a:path>
              </a:pathLst>
            </a:custGeom>
            <a:solidFill>
              <a:srgbClr val="5B98BA"/>
            </a:solidFill>
            <a:ln cap="sq">
              <a:noFill/>
              <a:prstDash val="solid"/>
              <a:miter/>
            </a:ln>
          </p:spPr>
        </p:sp>
        <p:sp>
          <p:nvSpPr>
            <p:cNvPr name="TextBox 4" id="4"/>
            <p:cNvSpPr txBox="true"/>
            <p:nvPr/>
          </p:nvSpPr>
          <p:spPr>
            <a:xfrm>
              <a:off x="0" y="-38100"/>
              <a:ext cx="4866164" cy="3090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3874557" y="6053931"/>
            <a:ext cx="4004829" cy="40048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sp>
        <p:nvSpPr>
          <p:cNvPr name="TextBox 7" id="7"/>
          <p:cNvSpPr txBox="true"/>
          <p:nvPr/>
        </p:nvSpPr>
        <p:spPr>
          <a:xfrm rot="0">
            <a:off x="4678672" y="581210"/>
            <a:ext cx="8888371" cy="1219973"/>
          </a:xfrm>
          <a:prstGeom prst="rect">
            <a:avLst/>
          </a:prstGeom>
        </p:spPr>
        <p:txBody>
          <a:bodyPr anchor="t" rtlCol="false" tIns="0" lIns="0" bIns="0" rIns="0">
            <a:spAutoFit/>
          </a:bodyPr>
          <a:lstStyle/>
          <a:p>
            <a:pPr algn="ctr" marL="0" indent="0" lvl="0">
              <a:lnSpc>
                <a:spcPts val="9924"/>
              </a:lnSpc>
              <a:spcBef>
                <a:spcPct val="0"/>
              </a:spcBef>
            </a:pPr>
            <a:r>
              <a:rPr lang="en-US" b="true" sz="7088">
                <a:solidFill>
                  <a:srgbClr val="01237D"/>
                </a:solidFill>
                <a:latin typeface="Montserrat Bold"/>
                <a:ea typeface="Montserrat Bold"/>
                <a:cs typeface="Montserrat Bold"/>
                <a:sym typeface="Montserrat Bold"/>
              </a:rPr>
              <a:t>Conclusion</a:t>
            </a:r>
          </a:p>
        </p:txBody>
      </p:sp>
      <p:sp>
        <p:nvSpPr>
          <p:cNvPr name="TextBox 8" id="8"/>
          <p:cNvSpPr txBox="true"/>
          <p:nvPr/>
        </p:nvSpPr>
        <p:spPr>
          <a:xfrm rot="0">
            <a:off x="961655" y="2215806"/>
            <a:ext cx="16675501" cy="2569087"/>
          </a:xfrm>
          <a:prstGeom prst="rect">
            <a:avLst/>
          </a:prstGeom>
        </p:spPr>
        <p:txBody>
          <a:bodyPr anchor="t" rtlCol="false" tIns="0" lIns="0" bIns="0" rIns="0">
            <a:spAutoFit/>
          </a:bodyPr>
          <a:lstStyle/>
          <a:p>
            <a:pPr algn="just">
              <a:lnSpc>
                <a:spcPts val="5046"/>
              </a:lnSpc>
              <a:spcBef>
                <a:spcPct val="0"/>
              </a:spcBef>
            </a:pPr>
            <a:r>
              <a:rPr lang="en-US" sz="3604" spc="-72">
                <a:solidFill>
                  <a:srgbClr val="145DA0"/>
                </a:solidFill>
                <a:latin typeface="Poppins"/>
                <a:ea typeface="Poppins"/>
                <a:cs typeface="Poppins"/>
                <a:sym typeface="Poppins"/>
              </a:rPr>
              <a:t>Th</a:t>
            </a:r>
            <a:r>
              <a:rPr lang="en-US" sz="3604" spc="-72">
                <a:solidFill>
                  <a:srgbClr val="145DA0"/>
                </a:solidFill>
                <a:latin typeface="Poppins"/>
                <a:ea typeface="Poppins"/>
                <a:cs typeface="Poppins"/>
                <a:sym typeface="Poppins"/>
              </a:rPr>
              <a:t>is analysis provides valuable insights into audience sentiment on Instagram, helping brands and content creators optimize engagement strategies. Future studies can incorporate deep learning models for more precise sentiment classification.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TextBox 2" id="2"/>
          <p:cNvSpPr txBox="true"/>
          <p:nvPr/>
        </p:nvSpPr>
        <p:spPr>
          <a:xfrm rot="-612198">
            <a:off x="2064754" y="3027543"/>
            <a:ext cx="8819592" cy="1765560"/>
          </a:xfrm>
          <a:prstGeom prst="rect">
            <a:avLst/>
          </a:prstGeom>
        </p:spPr>
        <p:txBody>
          <a:bodyPr anchor="t" rtlCol="false" tIns="0" lIns="0" bIns="0" rIns="0">
            <a:spAutoFit/>
          </a:bodyPr>
          <a:lstStyle/>
          <a:p>
            <a:pPr algn="l" marL="0" indent="0" lvl="0">
              <a:lnSpc>
                <a:spcPts val="14510"/>
              </a:lnSpc>
              <a:spcBef>
                <a:spcPct val="0"/>
              </a:spcBef>
            </a:pPr>
            <a:r>
              <a:rPr lang="en-US" b="true" sz="10364">
                <a:solidFill>
                  <a:srgbClr val="051D40"/>
                </a:solidFill>
                <a:latin typeface="Montserrat Bold"/>
                <a:ea typeface="Montserrat Bold"/>
                <a:cs typeface="Montserrat Bold"/>
                <a:sym typeface="Montserrat Bold"/>
              </a:rPr>
              <a:t>THANK YOU!</a:t>
            </a:r>
          </a:p>
        </p:txBody>
      </p:sp>
      <p:grpSp>
        <p:nvGrpSpPr>
          <p:cNvPr name="Group 3" id="3"/>
          <p:cNvGrpSpPr/>
          <p:nvPr/>
        </p:nvGrpSpPr>
        <p:grpSpPr>
          <a:xfrm rot="0">
            <a:off x="12398912" y="0"/>
            <a:ext cx="5889088" cy="4004066"/>
            <a:chOff x="0" y="0"/>
            <a:chExt cx="1551036" cy="1054569"/>
          </a:xfrm>
        </p:grpSpPr>
        <p:sp>
          <p:nvSpPr>
            <p:cNvPr name="Freeform 4" id="4"/>
            <p:cNvSpPr/>
            <p:nvPr/>
          </p:nvSpPr>
          <p:spPr>
            <a:xfrm flipH="false" flipV="false" rot="0">
              <a:off x="0" y="0"/>
              <a:ext cx="1551036" cy="1054569"/>
            </a:xfrm>
            <a:custGeom>
              <a:avLst/>
              <a:gdLst/>
              <a:ahLst/>
              <a:cxnLst/>
              <a:rect r="r" b="b" t="t" l="l"/>
              <a:pathLst>
                <a:path h="1054569" w="1551036">
                  <a:moveTo>
                    <a:pt x="0" y="0"/>
                  </a:moveTo>
                  <a:lnTo>
                    <a:pt x="1551036" y="0"/>
                  </a:lnTo>
                  <a:lnTo>
                    <a:pt x="1551036" y="1054569"/>
                  </a:lnTo>
                  <a:lnTo>
                    <a:pt x="0" y="1054569"/>
                  </a:lnTo>
                  <a:close/>
                </a:path>
              </a:pathLst>
            </a:custGeom>
            <a:solidFill>
              <a:srgbClr val="5B98BA"/>
            </a:solidFill>
            <a:ln cap="sq">
              <a:noFill/>
              <a:prstDash val="solid"/>
              <a:miter/>
            </a:ln>
          </p:spPr>
        </p:sp>
        <p:sp>
          <p:nvSpPr>
            <p:cNvPr name="TextBox 5" id="5"/>
            <p:cNvSpPr txBox="true"/>
            <p:nvPr/>
          </p:nvSpPr>
          <p:spPr>
            <a:xfrm>
              <a:off x="0" y="-38100"/>
              <a:ext cx="1551036" cy="109266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2398912" y="7019672"/>
            <a:ext cx="5889088" cy="3267328"/>
            <a:chOff x="0" y="0"/>
            <a:chExt cx="1551036" cy="860531"/>
          </a:xfrm>
        </p:grpSpPr>
        <p:sp>
          <p:nvSpPr>
            <p:cNvPr name="Freeform 7" id="7"/>
            <p:cNvSpPr/>
            <p:nvPr/>
          </p:nvSpPr>
          <p:spPr>
            <a:xfrm flipH="false" flipV="false" rot="0">
              <a:off x="0" y="0"/>
              <a:ext cx="1551036" cy="860531"/>
            </a:xfrm>
            <a:custGeom>
              <a:avLst/>
              <a:gdLst/>
              <a:ahLst/>
              <a:cxnLst/>
              <a:rect r="r" b="b" t="t" l="l"/>
              <a:pathLst>
                <a:path h="860531" w="1551036">
                  <a:moveTo>
                    <a:pt x="0" y="0"/>
                  </a:moveTo>
                  <a:lnTo>
                    <a:pt x="1551036" y="0"/>
                  </a:lnTo>
                  <a:lnTo>
                    <a:pt x="1551036" y="860531"/>
                  </a:lnTo>
                  <a:lnTo>
                    <a:pt x="0" y="860531"/>
                  </a:lnTo>
                  <a:close/>
                </a:path>
              </a:pathLst>
            </a:custGeom>
            <a:solidFill>
              <a:srgbClr val="5B98BA"/>
            </a:solidFill>
            <a:ln cap="sq">
              <a:noFill/>
              <a:prstDash val="solid"/>
              <a:miter/>
            </a:ln>
          </p:spPr>
        </p:sp>
        <p:sp>
          <p:nvSpPr>
            <p:cNvPr name="TextBox 8" id="8"/>
            <p:cNvSpPr txBox="true"/>
            <p:nvPr/>
          </p:nvSpPr>
          <p:spPr>
            <a:xfrm>
              <a:off x="0" y="-38100"/>
              <a:ext cx="1551036" cy="898631"/>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4925441" y="3609788"/>
            <a:ext cx="9392643" cy="9529477"/>
          </a:xfrm>
          <a:custGeom>
            <a:avLst/>
            <a:gdLst/>
            <a:ahLst/>
            <a:cxnLst/>
            <a:rect r="r" b="b" t="t" l="l"/>
            <a:pathLst>
              <a:path h="9529477" w="9392643">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12398912" y="3128156"/>
            <a:ext cx="5246370" cy="524637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4517814" y="-315404"/>
            <a:ext cx="3964281" cy="10917809"/>
            <a:chOff x="0" y="0"/>
            <a:chExt cx="1044090" cy="2875472"/>
          </a:xfrm>
        </p:grpSpPr>
        <p:sp>
          <p:nvSpPr>
            <p:cNvPr name="Freeform 3" id="3"/>
            <p:cNvSpPr/>
            <p:nvPr/>
          </p:nvSpPr>
          <p:spPr>
            <a:xfrm flipH="false" flipV="false" rot="0">
              <a:off x="0" y="0"/>
              <a:ext cx="1044090" cy="2875472"/>
            </a:xfrm>
            <a:custGeom>
              <a:avLst/>
              <a:gdLst/>
              <a:ahLst/>
              <a:cxnLst/>
              <a:rect r="r" b="b" t="t" l="l"/>
              <a:pathLst>
                <a:path h="2875472" w="1044090">
                  <a:moveTo>
                    <a:pt x="0" y="0"/>
                  </a:moveTo>
                  <a:lnTo>
                    <a:pt x="1044090" y="0"/>
                  </a:lnTo>
                  <a:lnTo>
                    <a:pt x="1044090" y="2875472"/>
                  </a:lnTo>
                  <a:lnTo>
                    <a:pt x="0" y="2875472"/>
                  </a:lnTo>
                  <a:close/>
                </a:path>
              </a:pathLst>
            </a:custGeom>
            <a:solidFill>
              <a:srgbClr val="2492E2"/>
            </a:solidFill>
            <a:ln cap="sq">
              <a:noFill/>
              <a:prstDash val="solid"/>
              <a:miter/>
            </a:ln>
          </p:spPr>
        </p:sp>
        <p:sp>
          <p:nvSpPr>
            <p:cNvPr name="TextBox 4" id="4"/>
            <p:cNvSpPr txBox="true"/>
            <p:nvPr/>
          </p:nvSpPr>
          <p:spPr>
            <a:xfrm>
              <a:off x="0" y="-38100"/>
              <a:ext cx="1044090" cy="2913572"/>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867766" y="-1614217"/>
            <a:ext cx="3735531" cy="373553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2492E2"/>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5400000">
            <a:off x="2912435" y="3472452"/>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5400000">
            <a:off x="2912435" y="4097959"/>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5400000">
            <a:off x="2912435" y="4723196"/>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5400000">
            <a:off x="2912435" y="5348703"/>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5400000">
            <a:off x="2912435" y="5973940"/>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5400000">
            <a:off x="2912435" y="6599447"/>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5400000">
            <a:off x="2912435" y="7224684"/>
            <a:ext cx="510937" cy="453341"/>
          </a:xfrm>
          <a:custGeom>
            <a:avLst/>
            <a:gdLst/>
            <a:ahLst/>
            <a:cxnLst/>
            <a:rect r="r" b="b" t="t" l="l"/>
            <a:pathLst>
              <a:path h="453341" w="510937">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5400000">
            <a:off x="2912435" y="7850190"/>
            <a:ext cx="510937" cy="453341"/>
          </a:xfrm>
          <a:custGeom>
            <a:avLst/>
            <a:gdLst/>
            <a:ahLst/>
            <a:cxnLst/>
            <a:rect r="r" b="b" t="t" l="l"/>
            <a:pathLst>
              <a:path h="453341" w="510937">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6" id="16"/>
          <p:cNvGrpSpPr/>
          <p:nvPr/>
        </p:nvGrpSpPr>
        <p:grpSpPr>
          <a:xfrm rot="0">
            <a:off x="11241399" y="2110511"/>
            <a:ext cx="6337835" cy="633783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p:spPr>
        </p:sp>
      </p:grpSp>
      <p:sp>
        <p:nvSpPr>
          <p:cNvPr name="TextBox 18" id="18"/>
          <p:cNvSpPr txBox="true"/>
          <p:nvPr/>
        </p:nvSpPr>
        <p:spPr>
          <a:xfrm rot="0">
            <a:off x="2941233" y="1372166"/>
            <a:ext cx="6760246" cy="1252338"/>
          </a:xfrm>
          <a:prstGeom prst="rect">
            <a:avLst/>
          </a:prstGeom>
        </p:spPr>
        <p:txBody>
          <a:bodyPr anchor="t" rtlCol="false" tIns="0" lIns="0" bIns="0" rIns="0">
            <a:spAutoFit/>
          </a:bodyPr>
          <a:lstStyle/>
          <a:p>
            <a:pPr algn="l">
              <a:lnSpc>
                <a:spcPts val="10248"/>
              </a:lnSpc>
              <a:spcBef>
                <a:spcPct val="0"/>
              </a:spcBef>
            </a:pPr>
            <a:r>
              <a:rPr lang="en-US" b="true" sz="7320">
                <a:solidFill>
                  <a:srgbClr val="051D40"/>
                </a:solidFill>
                <a:latin typeface="Montserrat Bold"/>
                <a:ea typeface="Montserrat Bold"/>
                <a:cs typeface="Montserrat Bold"/>
                <a:sym typeface="Montserrat Bold"/>
              </a:rPr>
              <a:t>Overview</a:t>
            </a:r>
          </a:p>
        </p:txBody>
      </p:sp>
      <p:sp>
        <p:nvSpPr>
          <p:cNvPr name="TextBox 19" id="19"/>
          <p:cNvSpPr txBox="true"/>
          <p:nvPr/>
        </p:nvSpPr>
        <p:spPr>
          <a:xfrm rot="0">
            <a:off x="3644110" y="3397227"/>
            <a:ext cx="3773019" cy="542925"/>
          </a:xfrm>
          <a:prstGeom prst="rect">
            <a:avLst/>
          </a:prstGeom>
        </p:spPr>
        <p:txBody>
          <a:bodyPr anchor="t" rtlCol="false" tIns="0" lIns="0" bIns="0" rIns="0">
            <a:spAutoFit/>
          </a:bodyPr>
          <a:lstStyle/>
          <a:p>
            <a:pPr algn="l">
              <a:lnSpc>
                <a:spcPts val="4200"/>
              </a:lnSpc>
              <a:spcBef>
                <a:spcPct val="0"/>
              </a:spcBef>
            </a:pPr>
            <a:r>
              <a:rPr lang="en-US" sz="3000" spc="-60">
                <a:solidFill>
                  <a:srgbClr val="051D40"/>
                </a:solidFill>
                <a:latin typeface="Poppins"/>
                <a:ea typeface="Poppins"/>
                <a:cs typeface="Poppins"/>
                <a:sym typeface="Poppins"/>
              </a:rPr>
              <a:t>Introduction</a:t>
            </a:r>
          </a:p>
        </p:txBody>
      </p:sp>
      <p:sp>
        <p:nvSpPr>
          <p:cNvPr name="TextBox 20" id="20"/>
          <p:cNvSpPr txBox="true"/>
          <p:nvPr/>
        </p:nvSpPr>
        <p:spPr>
          <a:xfrm rot="0">
            <a:off x="3663160" y="4022734"/>
            <a:ext cx="4143021" cy="542925"/>
          </a:xfrm>
          <a:prstGeom prst="rect">
            <a:avLst/>
          </a:prstGeom>
        </p:spPr>
        <p:txBody>
          <a:bodyPr anchor="t" rtlCol="false" tIns="0" lIns="0" bIns="0" rIns="0">
            <a:spAutoFit/>
          </a:bodyPr>
          <a:lstStyle/>
          <a:p>
            <a:pPr algn="l">
              <a:lnSpc>
                <a:spcPts val="4200"/>
              </a:lnSpc>
              <a:spcBef>
                <a:spcPct val="0"/>
              </a:spcBef>
            </a:pPr>
            <a:r>
              <a:rPr lang="en-US" sz="3000" spc="-60">
                <a:solidFill>
                  <a:srgbClr val="051D40"/>
                </a:solidFill>
                <a:latin typeface="Poppins"/>
                <a:ea typeface="Poppins"/>
                <a:cs typeface="Poppins"/>
                <a:sym typeface="Poppins"/>
              </a:rPr>
              <a:t>Data Overview</a:t>
            </a:r>
          </a:p>
        </p:txBody>
      </p:sp>
      <p:sp>
        <p:nvSpPr>
          <p:cNvPr name="TextBox 21" id="21"/>
          <p:cNvSpPr txBox="true"/>
          <p:nvPr/>
        </p:nvSpPr>
        <p:spPr>
          <a:xfrm rot="0">
            <a:off x="3663160" y="4647971"/>
            <a:ext cx="4652520" cy="542925"/>
          </a:xfrm>
          <a:prstGeom prst="rect">
            <a:avLst/>
          </a:prstGeom>
        </p:spPr>
        <p:txBody>
          <a:bodyPr anchor="t" rtlCol="false" tIns="0" lIns="0" bIns="0" rIns="0">
            <a:spAutoFit/>
          </a:bodyPr>
          <a:lstStyle/>
          <a:p>
            <a:pPr algn="l">
              <a:lnSpc>
                <a:spcPts val="4200"/>
              </a:lnSpc>
              <a:spcBef>
                <a:spcPct val="0"/>
              </a:spcBef>
            </a:pPr>
            <a:r>
              <a:rPr lang="en-US" sz="3000" spc="-60">
                <a:solidFill>
                  <a:srgbClr val="051D40"/>
                </a:solidFill>
                <a:latin typeface="Poppins"/>
                <a:ea typeface="Poppins"/>
                <a:cs typeface="Poppins"/>
                <a:sym typeface="Poppins"/>
              </a:rPr>
              <a:t>Data preprocessing</a:t>
            </a:r>
          </a:p>
        </p:txBody>
      </p:sp>
      <p:sp>
        <p:nvSpPr>
          <p:cNvPr name="TextBox 22" id="22"/>
          <p:cNvSpPr txBox="true"/>
          <p:nvPr/>
        </p:nvSpPr>
        <p:spPr>
          <a:xfrm rot="0">
            <a:off x="3663160" y="5273478"/>
            <a:ext cx="5480840" cy="542925"/>
          </a:xfrm>
          <a:prstGeom prst="rect">
            <a:avLst/>
          </a:prstGeom>
        </p:spPr>
        <p:txBody>
          <a:bodyPr anchor="t" rtlCol="false" tIns="0" lIns="0" bIns="0" rIns="0">
            <a:spAutoFit/>
          </a:bodyPr>
          <a:lstStyle/>
          <a:p>
            <a:pPr algn="l">
              <a:lnSpc>
                <a:spcPts val="4200"/>
              </a:lnSpc>
              <a:spcBef>
                <a:spcPct val="0"/>
              </a:spcBef>
            </a:pPr>
            <a:r>
              <a:rPr lang="en-US" sz="3000" spc="-60">
                <a:solidFill>
                  <a:srgbClr val="051D40"/>
                </a:solidFill>
                <a:latin typeface="Poppins"/>
                <a:ea typeface="Poppins"/>
                <a:cs typeface="Poppins"/>
                <a:sym typeface="Poppins"/>
              </a:rPr>
              <a:t>Sentiment Analysis Approach</a:t>
            </a:r>
          </a:p>
        </p:txBody>
      </p:sp>
      <p:sp>
        <p:nvSpPr>
          <p:cNvPr name="TextBox 23" id="23"/>
          <p:cNvSpPr txBox="true"/>
          <p:nvPr/>
        </p:nvSpPr>
        <p:spPr>
          <a:xfrm rot="0">
            <a:off x="3663160" y="5898715"/>
            <a:ext cx="4579735" cy="542925"/>
          </a:xfrm>
          <a:prstGeom prst="rect">
            <a:avLst/>
          </a:prstGeom>
        </p:spPr>
        <p:txBody>
          <a:bodyPr anchor="t" rtlCol="false" tIns="0" lIns="0" bIns="0" rIns="0">
            <a:spAutoFit/>
          </a:bodyPr>
          <a:lstStyle/>
          <a:p>
            <a:pPr algn="l">
              <a:lnSpc>
                <a:spcPts val="4200"/>
              </a:lnSpc>
              <a:spcBef>
                <a:spcPct val="0"/>
              </a:spcBef>
            </a:pPr>
            <a:r>
              <a:rPr lang="en-US" sz="3000" spc="-60">
                <a:solidFill>
                  <a:srgbClr val="051D40"/>
                </a:solidFill>
                <a:latin typeface="Poppins"/>
                <a:ea typeface="Poppins"/>
                <a:cs typeface="Poppins"/>
                <a:sym typeface="Poppins"/>
              </a:rPr>
              <a:t>Sentiment Distribution</a:t>
            </a:r>
          </a:p>
        </p:txBody>
      </p:sp>
      <p:sp>
        <p:nvSpPr>
          <p:cNvPr name="TextBox 24" id="24"/>
          <p:cNvSpPr txBox="true"/>
          <p:nvPr/>
        </p:nvSpPr>
        <p:spPr>
          <a:xfrm rot="0">
            <a:off x="3663160" y="6524221"/>
            <a:ext cx="4397771" cy="542925"/>
          </a:xfrm>
          <a:prstGeom prst="rect">
            <a:avLst/>
          </a:prstGeom>
        </p:spPr>
        <p:txBody>
          <a:bodyPr anchor="t" rtlCol="false" tIns="0" lIns="0" bIns="0" rIns="0">
            <a:spAutoFit/>
          </a:bodyPr>
          <a:lstStyle/>
          <a:p>
            <a:pPr algn="l">
              <a:lnSpc>
                <a:spcPts val="4200"/>
              </a:lnSpc>
              <a:spcBef>
                <a:spcPct val="0"/>
              </a:spcBef>
            </a:pPr>
            <a:r>
              <a:rPr lang="en-US" sz="3000" spc="-60">
                <a:solidFill>
                  <a:srgbClr val="051D40"/>
                </a:solidFill>
                <a:latin typeface="Poppins"/>
                <a:ea typeface="Poppins"/>
                <a:cs typeface="Poppins"/>
                <a:sym typeface="Poppins"/>
              </a:rPr>
              <a:t>Key Insights</a:t>
            </a:r>
          </a:p>
        </p:txBody>
      </p:sp>
      <p:sp>
        <p:nvSpPr>
          <p:cNvPr name="TextBox 25" id="25"/>
          <p:cNvSpPr txBox="true"/>
          <p:nvPr/>
        </p:nvSpPr>
        <p:spPr>
          <a:xfrm rot="0">
            <a:off x="3663160" y="7149458"/>
            <a:ext cx="4579735" cy="542925"/>
          </a:xfrm>
          <a:prstGeom prst="rect">
            <a:avLst/>
          </a:prstGeom>
        </p:spPr>
        <p:txBody>
          <a:bodyPr anchor="t" rtlCol="false" tIns="0" lIns="0" bIns="0" rIns="0">
            <a:spAutoFit/>
          </a:bodyPr>
          <a:lstStyle/>
          <a:p>
            <a:pPr algn="l">
              <a:lnSpc>
                <a:spcPts val="4200"/>
              </a:lnSpc>
              <a:spcBef>
                <a:spcPct val="0"/>
              </a:spcBef>
            </a:pPr>
            <a:r>
              <a:rPr lang="en-US" sz="3000" spc="-60">
                <a:solidFill>
                  <a:srgbClr val="051D40"/>
                </a:solidFill>
                <a:latin typeface="Poppins"/>
                <a:ea typeface="Poppins"/>
                <a:cs typeface="Poppins"/>
                <a:sym typeface="Poppins"/>
              </a:rPr>
              <a:t>Recommendation</a:t>
            </a:r>
          </a:p>
        </p:txBody>
      </p:sp>
      <p:sp>
        <p:nvSpPr>
          <p:cNvPr name="TextBox 26" id="26"/>
          <p:cNvSpPr txBox="true"/>
          <p:nvPr/>
        </p:nvSpPr>
        <p:spPr>
          <a:xfrm rot="0">
            <a:off x="3663160" y="7774965"/>
            <a:ext cx="4397771" cy="542925"/>
          </a:xfrm>
          <a:prstGeom prst="rect">
            <a:avLst/>
          </a:prstGeom>
        </p:spPr>
        <p:txBody>
          <a:bodyPr anchor="t" rtlCol="false" tIns="0" lIns="0" bIns="0" rIns="0">
            <a:spAutoFit/>
          </a:bodyPr>
          <a:lstStyle/>
          <a:p>
            <a:pPr algn="l">
              <a:lnSpc>
                <a:spcPts val="4200"/>
              </a:lnSpc>
              <a:spcBef>
                <a:spcPct val="0"/>
              </a:spcBef>
            </a:pPr>
            <a:r>
              <a:rPr lang="en-US" sz="3000" spc="-60">
                <a:solidFill>
                  <a:srgbClr val="051D40"/>
                </a:solidFill>
                <a:latin typeface="Poppins"/>
                <a:ea typeface="Poppins"/>
                <a:cs typeface="Poppins"/>
                <a:sym typeface="Poppi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88217" y="9258300"/>
            <a:ext cx="18476217" cy="1028700"/>
            <a:chOff x="0" y="0"/>
            <a:chExt cx="4866164" cy="270933"/>
          </a:xfrm>
        </p:grpSpPr>
        <p:sp>
          <p:nvSpPr>
            <p:cNvPr name="Freeform 3" id="3"/>
            <p:cNvSpPr/>
            <p:nvPr/>
          </p:nvSpPr>
          <p:spPr>
            <a:xfrm flipH="false" flipV="false" rot="0">
              <a:off x="0" y="0"/>
              <a:ext cx="4866164" cy="270933"/>
            </a:xfrm>
            <a:custGeom>
              <a:avLst/>
              <a:gdLst/>
              <a:ahLst/>
              <a:cxnLst/>
              <a:rect r="r" b="b" t="t" l="l"/>
              <a:pathLst>
                <a:path h="270933" w="4866164">
                  <a:moveTo>
                    <a:pt x="0" y="0"/>
                  </a:moveTo>
                  <a:lnTo>
                    <a:pt x="4866164" y="0"/>
                  </a:lnTo>
                  <a:lnTo>
                    <a:pt x="4866164" y="270933"/>
                  </a:lnTo>
                  <a:lnTo>
                    <a:pt x="0" y="270933"/>
                  </a:lnTo>
                  <a:close/>
                </a:path>
              </a:pathLst>
            </a:custGeom>
            <a:solidFill>
              <a:srgbClr val="5B98BA"/>
            </a:solidFill>
            <a:ln cap="sq">
              <a:noFill/>
              <a:prstDash val="solid"/>
              <a:miter/>
            </a:ln>
          </p:spPr>
        </p:sp>
        <p:sp>
          <p:nvSpPr>
            <p:cNvPr name="TextBox 4" id="4"/>
            <p:cNvSpPr txBox="true"/>
            <p:nvPr/>
          </p:nvSpPr>
          <p:spPr>
            <a:xfrm>
              <a:off x="0" y="-38100"/>
              <a:ext cx="4866164" cy="3090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13874557" y="6053931"/>
            <a:ext cx="4004829" cy="400482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sp>
        <p:nvSpPr>
          <p:cNvPr name="TextBox 7" id="7"/>
          <p:cNvSpPr txBox="true"/>
          <p:nvPr/>
        </p:nvSpPr>
        <p:spPr>
          <a:xfrm rot="0">
            <a:off x="4678672" y="581210"/>
            <a:ext cx="8888371" cy="1219973"/>
          </a:xfrm>
          <a:prstGeom prst="rect">
            <a:avLst/>
          </a:prstGeom>
        </p:spPr>
        <p:txBody>
          <a:bodyPr anchor="t" rtlCol="false" tIns="0" lIns="0" bIns="0" rIns="0">
            <a:spAutoFit/>
          </a:bodyPr>
          <a:lstStyle/>
          <a:p>
            <a:pPr algn="ctr" marL="0" indent="0" lvl="0">
              <a:lnSpc>
                <a:spcPts val="9924"/>
              </a:lnSpc>
              <a:spcBef>
                <a:spcPct val="0"/>
              </a:spcBef>
            </a:pPr>
            <a:r>
              <a:rPr lang="en-US" b="true" sz="7088">
                <a:solidFill>
                  <a:srgbClr val="01237D"/>
                </a:solidFill>
                <a:latin typeface="Montserrat Bold"/>
                <a:ea typeface="Montserrat Bold"/>
                <a:cs typeface="Montserrat Bold"/>
                <a:sym typeface="Montserrat Bold"/>
              </a:rPr>
              <a:t>Introduction</a:t>
            </a:r>
          </a:p>
        </p:txBody>
      </p:sp>
      <p:sp>
        <p:nvSpPr>
          <p:cNvPr name="TextBox 8" id="8"/>
          <p:cNvSpPr txBox="true"/>
          <p:nvPr/>
        </p:nvSpPr>
        <p:spPr>
          <a:xfrm rot="0">
            <a:off x="961655" y="2215806"/>
            <a:ext cx="16675501" cy="2569087"/>
          </a:xfrm>
          <a:prstGeom prst="rect">
            <a:avLst/>
          </a:prstGeom>
        </p:spPr>
        <p:txBody>
          <a:bodyPr anchor="t" rtlCol="false" tIns="0" lIns="0" bIns="0" rIns="0">
            <a:spAutoFit/>
          </a:bodyPr>
          <a:lstStyle/>
          <a:p>
            <a:pPr algn="just">
              <a:lnSpc>
                <a:spcPts val="5046"/>
              </a:lnSpc>
              <a:spcBef>
                <a:spcPct val="0"/>
              </a:spcBef>
            </a:pPr>
            <a:r>
              <a:rPr lang="en-US" sz="3604" spc="-72">
                <a:solidFill>
                  <a:srgbClr val="145DA0"/>
                </a:solidFill>
                <a:latin typeface="Poppins"/>
                <a:ea typeface="Poppins"/>
                <a:cs typeface="Poppins"/>
                <a:sym typeface="Poppins"/>
              </a:rPr>
              <a:t>Th</a:t>
            </a:r>
            <a:r>
              <a:rPr lang="en-US" sz="3604" spc="-72">
                <a:solidFill>
                  <a:srgbClr val="145DA0"/>
                </a:solidFill>
                <a:latin typeface="Poppins"/>
                <a:ea typeface="Poppins"/>
                <a:cs typeface="Poppins"/>
                <a:sym typeface="Poppins"/>
              </a:rPr>
              <a:t>is report presents an analysis of Instagram comments to understand public sentiment towards specific topics, products, and events. The study utilizes Natural Language Processing (NLP) techniques to preprocess text data, extract sentiment scores, and visualize sentiment trends over time.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142937" y="-2524071"/>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2492E2"/>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653894" y="3779266"/>
            <a:ext cx="10234352" cy="5238788"/>
          </a:xfrm>
          <a:prstGeom prst="rect">
            <a:avLst/>
          </a:prstGeom>
        </p:spPr>
        <p:txBody>
          <a:bodyPr anchor="t" rtlCol="false" tIns="0" lIns="0" bIns="0" rIns="0">
            <a:spAutoFit/>
          </a:bodyPr>
          <a:lstStyle/>
          <a:p>
            <a:pPr algn="l" marL="647379" indent="-323690" lvl="1">
              <a:lnSpc>
                <a:spcPts val="4197"/>
              </a:lnSpc>
              <a:buFont typeface="Arial"/>
              <a:buChar char="•"/>
            </a:pPr>
            <a:r>
              <a:rPr lang="en-US" sz="2998" spc="-59">
                <a:solidFill>
                  <a:srgbClr val="051D40"/>
                </a:solidFill>
                <a:latin typeface="Poppins"/>
                <a:ea typeface="Poppins"/>
                <a:cs typeface="Poppins"/>
                <a:sym typeface="Poppins"/>
              </a:rPr>
              <a:t>Comment Id</a:t>
            </a:r>
          </a:p>
          <a:p>
            <a:pPr algn="l" marL="647379" indent="-323690" lvl="1">
              <a:lnSpc>
                <a:spcPts val="4197"/>
              </a:lnSpc>
              <a:buFont typeface="Arial"/>
              <a:buChar char="•"/>
            </a:pPr>
            <a:r>
              <a:rPr lang="en-US" sz="2998" spc="-59">
                <a:solidFill>
                  <a:srgbClr val="051D40"/>
                </a:solidFill>
                <a:latin typeface="Poppins"/>
                <a:ea typeface="Poppins"/>
                <a:cs typeface="Poppins"/>
                <a:sym typeface="Poppins"/>
              </a:rPr>
              <a:t>Username</a:t>
            </a:r>
          </a:p>
          <a:p>
            <a:pPr algn="l" marL="647379" indent="-323690" lvl="1">
              <a:lnSpc>
                <a:spcPts val="4197"/>
              </a:lnSpc>
              <a:buFont typeface="Arial"/>
              <a:buChar char="•"/>
            </a:pPr>
            <a:r>
              <a:rPr lang="en-US" sz="2998" spc="-59">
                <a:solidFill>
                  <a:srgbClr val="051D40"/>
                </a:solidFill>
                <a:latin typeface="Poppins"/>
                <a:ea typeface="Poppins"/>
                <a:cs typeface="Poppins"/>
                <a:sym typeface="Poppins"/>
              </a:rPr>
              <a:t>Comment</a:t>
            </a:r>
          </a:p>
          <a:p>
            <a:pPr algn="l" marL="647379" indent="-323690" lvl="1">
              <a:lnSpc>
                <a:spcPts val="4197"/>
              </a:lnSpc>
              <a:buFont typeface="Arial"/>
              <a:buChar char="•"/>
            </a:pPr>
            <a:r>
              <a:rPr lang="en-US" sz="2998" spc="-59">
                <a:solidFill>
                  <a:srgbClr val="051D40"/>
                </a:solidFill>
                <a:latin typeface="Poppins"/>
                <a:ea typeface="Poppins"/>
                <a:cs typeface="Poppins"/>
                <a:sym typeface="Poppins"/>
              </a:rPr>
              <a:t>Timestamp</a:t>
            </a:r>
          </a:p>
          <a:p>
            <a:pPr algn="l" marL="647379" indent="-323690" lvl="1">
              <a:lnSpc>
                <a:spcPts val="4197"/>
              </a:lnSpc>
              <a:buFont typeface="Arial"/>
              <a:buChar char="•"/>
            </a:pPr>
            <a:r>
              <a:rPr lang="en-US" sz="2998" spc="-59">
                <a:solidFill>
                  <a:srgbClr val="051D40"/>
                </a:solidFill>
                <a:latin typeface="Poppins"/>
                <a:ea typeface="Poppins"/>
                <a:cs typeface="Poppins"/>
                <a:sym typeface="Poppins"/>
              </a:rPr>
              <a:t>Likes</a:t>
            </a:r>
          </a:p>
          <a:p>
            <a:pPr algn="l" marL="647379" indent="-323690" lvl="1">
              <a:lnSpc>
                <a:spcPts val="4197"/>
              </a:lnSpc>
              <a:buFont typeface="Arial"/>
              <a:buChar char="•"/>
            </a:pPr>
            <a:r>
              <a:rPr lang="en-US" sz="2998" spc="-59">
                <a:solidFill>
                  <a:srgbClr val="051D40"/>
                </a:solidFill>
                <a:latin typeface="Poppins"/>
                <a:ea typeface="Poppins"/>
                <a:cs typeface="Poppins"/>
                <a:sym typeface="Poppins"/>
              </a:rPr>
              <a:t>Sentiment</a:t>
            </a:r>
          </a:p>
          <a:p>
            <a:pPr algn="l" marL="647379" indent="-323690" lvl="1">
              <a:lnSpc>
                <a:spcPts val="4197"/>
              </a:lnSpc>
              <a:buFont typeface="Arial"/>
              <a:buChar char="•"/>
            </a:pPr>
            <a:r>
              <a:rPr lang="en-US" sz="2998" spc="-59">
                <a:solidFill>
                  <a:srgbClr val="051D40"/>
                </a:solidFill>
                <a:latin typeface="Poppins"/>
                <a:ea typeface="Poppins"/>
                <a:cs typeface="Poppins"/>
                <a:sym typeface="Poppins"/>
              </a:rPr>
              <a:t>Total Comments</a:t>
            </a:r>
          </a:p>
          <a:p>
            <a:pPr algn="l" marL="647379" indent="-323690" lvl="1">
              <a:lnSpc>
                <a:spcPts val="4197"/>
              </a:lnSpc>
              <a:buFont typeface="Arial"/>
              <a:buChar char="•"/>
            </a:pPr>
            <a:r>
              <a:rPr lang="en-US" sz="2998" spc="-59">
                <a:solidFill>
                  <a:srgbClr val="051D40"/>
                </a:solidFill>
                <a:latin typeface="Poppins"/>
                <a:ea typeface="Poppins"/>
                <a:cs typeface="Poppins"/>
                <a:sym typeface="Poppins"/>
              </a:rPr>
              <a:t>Total Shares</a:t>
            </a:r>
          </a:p>
          <a:p>
            <a:pPr algn="l" marL="647379" indent="-323690" lvl="1">
              <a:lnSpc>
                <a:spcPts val="4197"/>
              </a:lnSpc>
              <a:buFont typeface="Arial"/>
              <a:buChar char="•"/>
            </a:pPr>
            <a:r>
              <a:rPr lang="en-US" sz="2998" spc="-59">
                <a:solidFill>
                  <a:srgbClr val="051D40"/>
                </a:solidFill>
                <a:latin typeface="Poppins"/>
                <a:ea typeface="Poppins"/>
                <a:cs typeface="Poppins"/>
                <a:sym typeface="Poppins"/>
              </a:rPr>
              <a:t>Post Type</a:t>
            </a:r>
          </a:p>
          <a:p>
            <a:pPr algn="l" marL="647379" indent="-323690" lvl="1">
              <a:lnSpc>
                <a:spcPts val="4197"/>
              </a:lnSpc>
              <a:buFont typeface="Arial"/>
              <a:buChar char="•"/>
            </a:pPr>
            <a:r>
              <a:rPr lang="en-US" sz="2998" spc="-59">
                <a:solidFill>
                  <a:srgbClr val="051D40"/>
                </a:solidFill>
                <a:latin typeface="Poppins"/>
                <a:ea typeface="Poppins"/>
                <a:cs typeface="Poppins"/>
                <a:sym typeface="Poppins"/>
              </a:rPr>
              <a:t>Topic</a:t>
            </a:r>
          </a:p>
        </p:txBody>
      </p:sp>
      <p:grpSp>
        <p:nvGrpSpPr>
          <p:cNvPr name="Group 6" id="6"/>
          <p:cNvGrpSpPr/>
          <p:nvPr/>
        </p:nvGrpSpPr>
        <p:grpSpPr>
          <a:xfrm rot="0">
            <a:off x="13535546" y="6635115"/>
            <a:ext cx="5246370" cy="524637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sp>
        <p:nvSpPr>
          <p:cNvPr name="TextBox 8" id="8"/>
          <p:cNvSpPr txBox="true"/>
          <p:nvPr/>
        </p:nvSpPr>
        <p:spPr>
          <a:xfrm rot="0">
            <a:off x="1491059" y="2092775"/>
            <a:ext cx="12044488" cy="1571663"/>
          </a:xfrm>
          <a:prstGeom prst="rect">
            <a:avLst/>
          </a:prstGeom>
        </p:spPr>
        <p:txBody>
          <a:bodyPr anchor="t" rtlCol="false" tIns="0" lIns="0" bIns="0" rIns="0">
            <a:spAutoFit/>
          </a:bodyPr>
          <a:lstStyle/>
          <a:p>
            <a:pPr algn="l" marL="647379" indent="-323690" lvl="1">
              <a:lnSpc>
                <a:spcPts val="4197"/>
              </a:lnSpc>
              <a:buFont typeface="Arial"/>
              <a:buChar char="•"/>
            </a:pPr>
            <a:r>
              <a:rPr lang="en-US" sz="2998" spc="-59">
                <a:solidFill>
                  <a:srgbClr val="051D40"/>
                </a:solidFill>
                <a:latin typeface="Poppins"/>
                <a:ea typeface="Poppins"/>
                <a:cs typeface="Poppins"/>
                <a:sym typeface="Poppins"/>
              </a:rPr>
              <a:t>D</a:t>
            </a:r>
            <a:r>
              <a:rPr lang="en-US" sz="2998" spc="-59" strike="noStrike" u="none">
                <a:solidFill>
                  <a:srgbClr val="051D40"/>
                </a:solidFill>
                <a:latin typeface="Poppins"/>
                <a:ea typeface="Poppins"/>
                <a:cs typeface="Poppins"/>
                <a:sym typeface="Poppins"/>
              </a:rPr>
              <a:t>ataset Source: Instagram comments dataset</a:t>
            </a:r>
          </a:p>
          <a:p>
            <a:pPr algn="l" marL="647379" indent="-323690" lvl="1">
              <a:lnSpc>
                <a:spcPts val="4197"/>
              </a:lnSpc>
              <a:buFont typeface="Arial"/>
              <a:buChar char="•"/>
            </a:pPr>
            <a:r>
              <a:rPr lang="en-US" sz="2998" spc="-59" strike="noStrike" u="none">
                <a:solidFill>
                  <a:srgbClr val="051D40"/>
                </a:solidFill>
                <a:latin typeface="Poppins"/>
                <a:ea typeface="Poppins"/>
                <a:cs typeface="Poppins"/>
                <a:sym typeface="Poppins"/>
              </a:rPr>
              <a:t>Total Records: 2000</a:t>
            </a:r>
          </a:p>
          <a:p>
            <a:pPr algn="l" marL="647379" indent="-323690" lvl="1">
              <a:lnSpc>
                <a:spcPts val="4197"/>
              </a:lnSpc>
              <a:buFont typeface="Arial"/>
              <a:buChar char="•"/>
            </a:pPr>
            <a:r>
              <a:rPr lang="en-US" sz="2998" spc="-59" strike="noStrike" u="none">
                <a:solidFill>
                  <a:srgbClr val="051D40"/>
                </a:solidFill>
                <a:latin typeface="Poppins"/>
                <a:ea typeface="Poppins"/>
                <a:cs typeface="Poppins"/>
                <a:sym typeface="Poppins"/>
              </a:rPr>
              <a:t>Columns</a:t>
            </a:r>
          </a:p>
        </p:txBody>
      </p:sp>
      <p:sp>
        <p:nvSpPr>
          <p:cNvPr name="TextBox 9" id="9"/>
          <p:cNvSpPr txBox="true"/>
          <p:nvPr/>
        </p:nvSpPr>
        <p:spPr>
          <a:xfrm rot="0">
            <a:off x="5665911" y="942975"/>
            <a:ext cx="6120381" cy="768902"/>
          </a:xfrm>
          <a:prstGeom prst="rect">
            <a:avLst/>
          </a:prstGeom>
        </p:spPr>
        <p:txBody>
          <a:bodyPr anchor="t" rtlCol="false" tIns="0" lIns="0" bIns="0" rIns="0">
            <a:spAutoFit/>
          </a:bodyPr>
          <a:lstStyle/>
          <a:p>
            <a:pPr algn="l">
              <a:lnSpc>
                <a:spcPts val="6300"/>
              </a:lnSpc>
              <a:spcBef>
                <a:spcPct val="0"/>
              </a:spcBef>
            </a:pPr>
            <a:r>
              <a:rPr lang="en-US" sz="4500">
                <a:solidFill>
                  <a:srgbClr val="01237D"/>
                </a:solidFill>
                <a:latin typeface="Montserrat"/>
                <a:ea typeface="Montserrat"/>
                <a:cs typeface="Montserrat"/>
                <a:sym typeface="Montserrat"/>
              </a:rPr>
              <a:t>Data Overview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3266830" y="0"/>
            <a:ext cx="5021170" cy="10287000"/>
            <a:chOff x="0" y="0"/>
            <a:chExt cx="1322448" cy="2709333"/>
          </a:xfrm>
        </p:grpSpPr>
        <p:sp>
          <p:nvSpPr>
            <p:cNvPr name="Freeform 3" id="3"/>
            <p:cNvSpPr/>
            <p:nvPr/>
          </p:nvSpPr>
          <p:spPr>
            <a:xfrm flipH="false" flipV="false" rot="0">
              <a:off x="0" y="0"/>
              <a:ext cx="1322448" cy="2709333"/>
            </a:xfrm>
            <a:custGeom>
              <a:avLst/>
              <a:gdLst/>
              <a:ahLst/>
              <a:cxnLst/>
              <a:rect r="r" b="b" t="t" l="l"/>
              <a:pathLst>
                <a:path h="2709333" w="1322448">
                  <a:moveTo>
                    <a:pt x="0" y="0"/>
                  </a:moveTo>
                  <a:lnTo>
                    <a:pt x="1322448" y="0"/>
                  </a:lnTo>
                  <a:lnTo>
                    <a:pt x="1322448" y="2709333"/>
                  </a:lnTo>
                  <a:lnTo>
                    <a:pt x="0" y="2709333"/>
                  </a:lnTo>
                  <a:close/>
                </a:path>
              </a:pathLst>
            </a:custGeom>
            <a:solidFill>
              <a:srgbClr val="2492E2"/>
            </a:solidFill>
          </p:spPr>
        </p:sp>
        <p:sp>
          <p:nvSpPr>
            <p:cNvPr name="TextBox 4" id="4"/>
            <p:cNvSpPr txBox="true"/>
            <p:nvPr/>
          </p:nvSpPr>
          <p:spPr>
            <a:xfrm>
              <a:off x="0" y="-38100"/>
              <a:ext cx="1322448"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609132" y="1222804"/>
            <a:ext cx="7922504" cy="771523"/>
          </a:xfrm>
          <a:prstGeom prst="rect">
            <a:avLst/>
          </a:prstGeom>
        </p:spPr>
        <p:txBody>
          <a:bodyPr anchor="t" rtlCol="false" tIns="0" lIns="0" bIns="0" rIns="0">
            <a:spAutoFit/>
          </a:bodyPr>
          <a:lstStyle/>
          <a:p>
            <a:pPr algn="l" marL="0" indent="0" lvl="0">
              <a:lnSpc>
                <a:spcPts val="6300"/>
              </a:lnSpc>
              <a:spcBef>
                <a:spcPct val="0"/>
              </a:spcBef>
            </a:pPr>
            <a:r>
              <a:rPr lang="en-US" b="true" sz="4500">
                <a:solidFill>
                  <a:srgbClr val="051D40"/>
                </a:solidFill>
                <a:latin typeface="Montserrat Bold"/>
                <a:ea typeface="Montserrat Bold"/>
                <a:cs typeface="Montserrat Bold"/>
                <a:sym typeface="Montserrat Bold"/>
              </a:rPr>
              <a:t>Data Preprocessing</a:t>
            </a:r>
          </a:p>
        </p:txBody>
      </p:sp>
      <p:grpSp>
        <p:nvGrpSpPr>
          <p:cNvPr name="Group 6" id="6"/>
          <p:cNvGrpSpPr/>
          <p:nvPr/>
        </p:nvGrpSpPr>
        <p:grpSpPr>
          <a:xfrm rot="0">
            <a:off x="-1595820" y="-1782102"/>
            <a:ext cx="3564204" cy="356420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2012930" y="6922488"/>
            <a:ext cx="5246370" cy="524637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sp>
        <p:nvSpPr>
          <p:cNvPr name="TextBox 11" id="11"/>
          <p:cNvSpPr txBox="true"/>
          <p:nvPr/>
        </p:nvSpPr>
        <p:spPr>
          <a:xfrm rot="0">
            <a:off x="1594175" y="2382190"/>
            <a:ext cx="10698197" cy="3667126"/>
          </a:xfrm>
          <a:prstGeom prst="rect">
            <a:avLst/>
          </a:prstGeom>
        </p:spPr>
        <p:txBody>
          <a:bodyPr anchor="t" rtlCol="false" tIns="0" lIns="0" bIns="0" rIns="0">
            <a:spAutoFit/>
          </a:bodyPr>
          <a:lstStyle/>
          <a:p>
            <a:pPr algn="l" marL="647695" indent="-323848" lvl="1">
              <a:lnSpc>
                <a:spcPts val="4199"/>
              </a:lnSpc>
              <a:buFont typeface="Arial"/>
              <a:buChar char="•"/>
            </a:pPr>
            <a:r>
              <a:rPr lang="en-US" sz="2999" spc="-59">
                <a:solidFill>
                  <a:srgbClr val="051D40"/>
                </a:solidFill>
                <a:latin typeface="Poppins"/>
                <a:ea typeface="Poppins"/>
                <a:cs typeface="Poppins"/>
                <a:sym typeface="Poppins"/>
              </a:rPr>
              <a:t>Converted text to lowercase and removed special characters.</a:t>
            </a:r>
          </a:p>
          <a:p>
            <a:pPr algn="l" marL="647695" indent="-323848" lvl="1">
              <a:lnSpc>
                <a:spcPts val="4199"/>
              </a:lnSpc>
              <a:buFont typeface="Arial"/>
              <a:buChar char="•"/>
            </a:pPr>
            <a:r>
              <a:rPr lang="en-US" sz="2999" spc="-59">
                <a:solidFill>
                  <a:srgbClr val="051D40"/>
                </a:solidFill>
                <a:latin typeface="Poppins"/>
                <a:ea typeface="Poppins"/>
                <a:cs typeface="Poppins"/>
                <a:sym typeface="Poppins"/>
              </a:rPr>
              <a:t>Tokenized text and removed stopwords.</a:t>
            </a:r>
          </a:p>
          <a:p>
            <a:pPr algn="l" marL="647695" indent="-323848" lvl="1">
              <a:lnSpc>
                <a:spcPts val="4199"/>
              </a:lnSpc>
              <a:buFont typeface="Arial"/>
              <a:buChar char="•"/>
            </a:pPr>
            <a:r>
              <a:rPr lang="en-US" sz="2999" spc="-59">
                <a:solidFill>
                  <a:srgbClr val="051D40"/>
                </a:solidFill>
                <a:latin typeface="Poppins"/>
                <a:ea typeface="Poppins"/>
                <a:cs typeface="Poppins"/>
                <a:sym typeface="Poppins"/>
              </a:rPr>
              <a:t>Applied Named Entity Recognition (NER) to extract entities.</a:t>
            </a:r>
          </a:p>
          <a:p>
            <a:pPr algn="l" marL="647695" indent="-323848" lvl="1">
              <a:lnSpc>
                <a:spcPts val="4199"/>
              </a:lnSpc>
              <a:spcBef>
                <a:spcPct val="0"/>
              </a:spcBef>
              <a:buFont typeface="Arial"/>
              <a:buChar char="•"/>
            </a:pPr>
            <a:r>
              <a:rPr lang="en-US" sz="2999" spc="-59">
                <a:solidFill>
                  <a:srgbClr val="051D40"/>
                </a:solidFill>
                <a:latin typeface="Poppins"/>
                <a:ea typeface="Poppins"/>
                <a:cs typeface="Poppins"/>
                <a:sym typeface="Poppins"/>
              </a:rPr>
              <a:t>Converted timestamp into date and month format for trend analysis.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23887" y="-2346523"/>
            <a:ext cx="4693046" cy="46930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573718" y="7940477"/>
            <a:ext cx="4693046" cy="469304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5417025" y="1895726"/>
            <a:ext cx="7453950" cy="870376"/>
          </a:xfrm>
          <a:prstGeom prst="rect">
            <a:avLst/>
          </a:prstGeom>
        </p:spPr>
        <p:txBody>
          <a:bodyPr anchor="t" rtlCol="false" tIns="0" lIns="0" bIns="0" rIns="0">
            <a:spAutoFit/>
          </a:bodyPr>
          <a:lstStyle/>
          <a:p>
            <a:pPr algn="ctr" marL="0" indent="0" lvl="0">
              <a:lnSpc>
                <a:spcPts val="7151"/>
              </a:lnSpc>
              <a:spcBef>
                <a:spcPct val="0"/>
              </a:spcBef>
            </a:pPr>
            <a:r>
              <a:rPr lang="en-US" b="true" sz="5108">
                <a:solidFill>
                  <a:srgbClr val="FDFDFD"/>
                </a:solidFill>
                <a:latin typeface="Montserrat Bold"/>
                <a:ea typeface="Montserrat Bold"/>
                <a:cs typeface="Montserrat Bold"/>
                <a:sym typeface="Montserrat Bold"/>
              </a:rPr>
              <a:t>Concept In Business</a:t>
            </a:r>
          </a:p>
        </p:txBody>
      </p:sp>
      <p:grpSp>
        <p:nvGrpSpPr>
          <p:cNvPr name="Group 9" id="9"/>
          <p:cNvGrpSpPr/>
          <p:nvPr/>
        </p:nvGrpSpPr>
        <p:grpSpPr>
          <a:xfrm rot="0">
            <a:off x="-188217" y="9258300"/>
            <a:ext cx="18476217" cy="1028700"/>
            <a:chOff x="0" y="0"/>
            <a:chExt cx="4866164" cy="270933"/>
          </a:xfrm>
        </p:grpSpPr>
        <p:sp>
          <p:nvSpPr>
            <p:cNvPr name="Freeform 10" id="10"/>
            <p:cNvSpPr/>
            <p:nvPr/>
          </p:nvSpPr>
          <p:spPr>
            <a:xfrm flipH="false" flipV="false" rot="0">
              <a:off x="0" y="0"/>
              <a:ext cx="4866164" cy="270933"/>
            </a:xfrm>
            <a:custGeom>
              <a:avLst/>
              <a:gdLst/>
              <a:ahLst/>
              <a:cxnLst/>
              <a:rect r="r" b="b" t="t" l="l"/>
              <a:pathLst>
                <a:path h="270933" w="4866164">
                  <a:moveTo>
                    <a:pt x="0" y="0"/>
                  </a:moveTo>
                  <a:lnTo>
                    <a:pt x="4866164" y="0"/>
                  </a:lnTo>
                  <a:lnTo>
                    <a:pt x="4866164" y="270933"/>
                  </a:lnTo>
                  <a:lnTo>
                    <a:pt x="0" y="270933"/>
                  </a:lnTo>
                  <a:close/>
                </a:path>
              </a:pathLst>
            </a:custGeom>
            <a:solidFill>
              <a:srgbClr val="5B98BA"/>
            </a:solidFill>
            <a:ln cap="sq">
              <a:noFill/>
              <a:prstDash val="solid"/>
              <a:miter/>
            </a:ln>
          </p:spPr>
        </p:sp>
        <p:sp>
          <p:nvSpPr>
            <p:cNvPr name="TextBox 11" id="11"/>
            <p:cNvSpPr txBox="true"/>
            <p:nvPr/>
          </p:nvSpPr>
          <p:spPr>
            <a:xfrm>
              <a:off x="0" y="-38100"/>
              <a:ext cx="4866164" cy="30903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2" id="12"/>
          <p:cNvGrpSpPr/>
          <p:nvPr/>
        </p:nvGrpSpPr>
        <p:grpSpPr>
          <a:xfrm rot="0">
            <a:off x="14338355" y="6950693"/>
            <a:ext cx="3772893" cy="377289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0" r="0" b="0"/>
              </a:stretch>
            </a:blipFill>
          </p:spPr>
        </p:sp>
      </p:grpSp>
      <p:sp>
        <p:nvSpPr>
          <p:cNvPr name="TextBox 14" id="14"/>
          <p:cNvSpPr txBox="true"/>
          <p:nvPr/>
        </p:nvSpPr>
        <p:spPr>
          <a:xfrm rot="0">
            <a:off x="660941" y="2251273"/>
            <a:ext cx="13445477" cy="5911253"/>
          </a:xfrm>
          <a:prstGeom prst="rect">
            <a:avLst/>
          </a:prstGeom>
        </p:spPr>
        <p:txBody>
          <a:bodyPr anchor="t" rtlCol="false" tIns="0" lIns="0" bIns="0" rIns="0">
            <a:spAutoFit/>
          </a:bodyPr>
          <a:lstStyle/>
          <a:p>
            <a:pPr algn="just">
              <a:lnSpc>
                <a:spcPts val="4617"/>
              </a:lnSpc>
              <a:spcBef>
                <a:spcPct val="0"/>
              </a:spcBef>
            </a:pPr>
            <a:r>
              <a:rPr lang="en-US" sz="3298" spc="-65">
                <a:solidFill>
                  <a:srgbClr val="000000"/>
                </a:solidFill>
                <a:latin typeface="Poppins"/>
                <a:ea typeface="Poppins"/>
                <a:cs typeface="Poppins"/>
                <a:sym typeface="Poppins"/>
              </a:rPr>
              <a:t>Sentiment Classification</a:t>
            </a:r>
          </a:p>
          <a:p>
            <a:pPr algn="just">
              <a:lnSpc>
                <a:spcPts val="4197"/>
              </a:lnSpc>
              <a:spcBef>
                <a:spcPct val="0"/>
              </a:spcBef>
            </a:pPr>
            <a:r>
              <a:rPr lang="en-US" sz="2998" spc="-59">
                <a:solidFill>
                  <a:srgbClr val="000000"/>
                </a:solidFill>
                <a:latin typeface="Poppins"/>
                <a:ea typeface="Poppins"/>
                <a:cs typeface="Poppins"/>
                <a:sym typeface="Poppins"/>
              </a:rPr>
              <a:t>Used VADER (Valence Aware Dictionary and Sentiment Reasoner) to categorize comments into Positive, Negative, and Neutral sentiments.</a:t>
            </a:r>
          </a:p>
          <a:p>
            <a:pPr algn="just">
              <a:lnSpc>
                <a:spcPts val="4197"/>
              </a:lnSpc>
              <a:spcBef>
                <a:spcPct val="0"/>
              </a:spcBef>
            </a:pPr>
          </a:p>
          <a:p>
            <a:pPr algn="just">
              <a:lnSpc>
                <a:spcPts val="4477"/>
              </a:lnSpc>
              <a:spcBef>
                <a:spcPct val="0"/>
              </a:spcBef>
            </a:pPr>
            <a:r>
              <a:rPr lang="en-US" sz="3198" spc="-63">
                <a:solidFill>
                  <a:srgbClr val="000000"/>
                </a:solidFill>
                <a:latin typeface="Poppins"/>
                <a:ea typeface="Poppins"/>
                <a:cs typeface="Poppins"/>
                <a:sym typeface="Poppins"/>
              </a:rPr>
              <a:t>Polarity &amp; Subjectivity</a:t>
            </a:r>
          </a:p>
          <a:p>
            <a:pPr algn="just">
              <a:lnSpc>
                <a:spcPts val="4197"/>
              </a:lnSpc>
              <a:spcBef>
                <a:spcPct val="0"/>
              </a:spcBef>
            </a:pPr>
            <a:r>
              <a:rPr lang="en-US" sz="2998" spc="-59">
                <a:solidFill>
                  <a:srgbClr val="000000"/>
                </a:solidFill>
                <a:latin typeface="Poppins"/>
                <a:ea typeface="Poppins"/>
                <a:cs typeface="Poppins"/>
                <a:sym typeface="Poppins"/>
              </a:rPr>
              <a:t>Extracted polarity (positive/negative scale) and subjectivity (opinion-based content) using TextBlob.</a:t>
            </a:r>
          </a:p>
          <a:p>
            <a:pPr algn="just">
              <a:lnSpc>
                <a:spcPts val="4197"/>
              </a:lnSpc>
              <a:spcBef>
                <a:spcPct val="0"/>
              </a:spcBef>
            </a:pPr>
          </a:p>
          <a:p>
            <a:pPr algn="just">
              <a:lnSpc>
                <a:spcPts val="4477"/>
              </a:lnSpc>
              <a:spcBef>
                <a:spcPct val="0"/>
              </a:spcBef>
            </a:pPr>
            <a:r>
              <a:rPr lang="en-US" sz="3198" spc="-63">
                <a:solidFill>
                  <a:srgbClr val="000000"/>
                </a:solidFill>
                <a:latin typeface="Poppins"/>
                <a:ea typeface="Poppins"/>
                <a:cs typeface="Poppins"/>
                <a:sym typeface="Poppins"/>
              </a:rPr>
              <a:t>Word Cloud</a:t>
            </a:r>
          </a:p>
          <a:p>
            <a:pPr algn="just">
              <a:lnSpc>
                <a:spcPts val="4197"/>
              </a:lnSpc>
              <a:spcBef>
                <a:spcPct val="0"/>
              </a:spcBef>
            </a:pPr>
            <a:r>
              <a:rPr lang="en-US" sz="2998" spc="-59">
                <a:solidFill>
                  <a:srgbClr val="000000"/>
                </a:solidFill>
                <a:latin typeface="Poppins"/>
                <a:ea typeface="Poppins"/>
                <a:cs typeface="Poppins"/>
                <a:sym typeface="Poppins"/>
              </a:rPr>
              <a:t>Generated word clouds to visualize frequently used words per sentiment category.</a:t>
            </a:r>
          </a:p>
        </p:txBody>
      </p:sp>
      <p:sp>
        <p:nvSpPr>
          <p:cNvPr name="TextBox 15" id="15"/>
          <p:cNvSpPr txBox="true"/>
          <p:nvPr/>
        </p:nvSpPr>
        <p:spPr>
          <a:xfrm rot="0">
            <a:off x="1749007" y="1219453"/>
            <a:ext cx="9723420" cy="771523"/>
          </a:xfrm>
          <a:prstGeom prst="rect">
            <a:avLst/>
          </a:prstGeom>
        </p:spPr>
        <p:txBody>
          <a:bodyPr anchor="t" rtlCol="false" tIns="0" lIns="0" bIns="0" rIns="0">
            <a:spAutoFit/>
          </a:bodyPr>
          <a:lstStyle/>
          <a:p>
            <a:pPr algn="l" marL="0" indent="0" lvl="0">
              <a:lnSpc>
                <a:spcPts val="6300"/>
              </a:lnSpc>
              <a:spcBef>
                <a:spcPct val="0"/>
              </a:spcBef>
            </a:pPr>
            <a:r>
              <a:rPr lang="en-US" b="true" sz="4500">
                <a:solidFill>
                  <a:srgbClr val="051D40"/>
                </a:solidFill>
                <a:latin typeface="Montserrat Bold"/>
                <a:ea typeface="Montserrat Bold"/>
                <a:cs typeface="Montserrat Bold"/>
                <a:sym typeface="Montserrat Bold"/>
              </a:rPr>
              <a:t>Sentiment Analysis Approach</a:t>
            </a:r>
          </a:p>
        </p:txBody>
      </p:sp>
      <p:grpSp>
        <p:nvGrpSpPr>
          <p:cNvPr name="Group 16" id="16"/>
          <p:cNvGrpSpPr/>
          <p:nvPr/>
        </p:nvGrpSpPr>
        <p:grpSpPr>
          <a:xfrm rot="0">
            <a:off x="-2944040" y="-2524071"/>
            <a:ext cx="4693046" cy="4693046"/>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2492E2"/>
              </a:solidFill>
              <a:prstDash val="solid"/>
              <a:miter/>
            </a:ln>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047862" y="2446267"/>
            <a:ext cx="12211438" cy="6823141"/>
          </a:xfrm>
          <a:custGeom>
            <a:avLst/>
            <a:gdLst/>
            <a:ahLst/>
            <a:cxnLst/>
            <a:rect r="r" b="b" t="t" l="l"/>
            <a:pathLst>
              <a:path h="6823141" w="12211438">
                <a:moveTo>
                  <a:pt x="0" y="0"/>
                </a:moveTo>
                <a:lnTo>
                  <a:pt x="12211438" y="0"/>
                </a:lnTo>
                <a:lnTo>
                  <a:pt x="12211438" y="6823141"/>
                </a:lnTo>
                <a:lnTo>
                  <a:pt x="0" y="6823141"/>
                </a:lnTo>
                <a:lnTo>
                  <a:pt x="0" y="0"/>
                </a:lnTo>
                <a:close/>
              </a:path>
            </a:pathLst>
          </a:custGeom>
          <a:blipFill>
            <a:blip r:embed="rId2"/>
            <a:stretch>
              <a:fillRect l="0" t="0" r="0" b="0"/>
            </a:stretch>
          </a:blipFill>
        </p:spPr>
      </p:sp>
      <p:sp>
        <p:nvSpPr>
          <p:cNvPr name="TextBox 3" id="3"/>
          <p:cNvSpPr txBox="true"/>
          <p:nvPr/>
        </p:nvSpPr>
        <p:spPr>
          <a:xfrm rot="0">
            <a:off x="1028700" y="422096"/>
            <a:ext cx="11745405" cy="1137153"/>
          </a:xfrm>
          <a:prstGeom prst="rect">
            <a:avLst/>
          </a:prstGeom>
        </p:spPr>
        <p:txBody>
          <a:bodyPr anchor="t" rtlCol="false" tIns="0" lIns="0" bIns="0" rIns="0">
            <a:spAutoFit/>
          </a:bodyPr>
          <a:lstStyle/>
          <a:p>
            <a:pPr algn="l">
              <a:lnSpc>
                <a:spcPts val="9247"/>
              </a:lnSpc>
              <a:spcBef>
                <a:spcPct val="0"/>
              </a:spcBef>
            </a:pPr>
            <a:r>
              <a:rPr lang="en-US" b="true" sz="6605">
                <a:solidFill>
                  <a:srgbClr val="051D40"/>
                </a:solidFill>
                <a:latin typeface="Montserrat Bold"/>
                <a:ea typeface="Montserrat Bold"/>
                <a:cs typeface="Montserrat Bold"/>
                <a:sym typeface="Montserrat Bold"/>
              </a:rPr>
              <a:t>Sentiment Distribution</a:t>
            </a:r>
          </a:p>
        </p:txBody>
      </p:sp>
      <p:sp>
        <p:nvSpPr>
          <p:cNvPr name="TextBox 4" id="4"/>
          <p:cNvSpPr txBox="true"/>
          <p:nvPr/>
        </p:nvSpPr>
        <p:spPr>
          <a:xfrm rot="0">
            <a:off x="1198609" y="1804917"/>
            <a:ext cx="3849254" cy="1216026"/>
          </a:xfrm>
          <a:prstGeom prst="rect">
            <a:avLst/>
          </a:prstGeom>
        </p:spPr>
        <p:txBody>
          <a:bodyPr anchor="t" rtlCol="false" tIns="0" lIns="0" bIns="0" rIns="0">
            <a:spAutoFit/>
          </a:bodyPr>
          <a:lstStyle/>
          <a:p>
            <a:pPr algn="ctr">
              <a:lnSpc>
                <a:spcPts val="4899"/>
              </a:lnSpc>
              <a:spcBef>
                <a:spcPct val="0"/>
              </a:spcBef>
            </a:pPr>
            <a:r>
              <a:rPr lang="en-US" b="true" sz="3499">
                <a:solidFill>
                  <a:srgbClr val="145DA0"/>
                </a:solidFill>
                <a:latin typeface="Montserrat Bold"/>
                <a:ea typeface="Montserrat Bold"/>
                <a:cs typeface="Montserrat Bold"/>
                <a:sym typeface="Montserrat Bold"/>
              </a:rPr>
              <a:t>Overall Sentiment</a:t>
            </a:r>
          </a:p>
        </p:txBody>
      </p:sp>
      <p:grpSp>
        <p:nvGrpSpPr>
          <p:cNvPr name="Group 5" id="5"/>
          <p:cNvGrpSpPr/>
          <p:nvPr/>
        </p:nvGrpSpPr>
        <p:grpSpPr>
          <a:xfrm rot="0">
            <a:off x="-857746" y="8697036"/>
            <a:ext cx="3772893" cy="377289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48555" y="2184330"/>
            <a:ext cx="12852528" cy="7101022"/>
          </a:xfrm>
          <a:custGeom>
            <a:avLst/>
            <a:gdLst/>
            <a:ahLst/>
            <a:cxnLst/>
            <a:rect r="r" b="b" t="t" l="l"/>
            <a:pathLst>
              <a:path h="7101022" w="12852528">
                <a:moveTo>
                  <a:pt x="0" y="0"/>
                </a:moveTo>
                <a:lnTo>
                  <a:pt x="12852527" y="0"/>
                </a:lnTo>
                <a:lnTo>
                  <a:pt x="12852527" y="7101021"/>
                </a:lnTo>
                <a:lnTo>
                  <a:pt x="0" y="7101021"/>
                </a:lnTo>
                <a:lnTo>
                  <a:pt x="0" y="0"/>
                </a:lnTo>
                <a:close/>
              </a:path>
            </a:pathLst>
          </a:custGeom>
          <a:blipFill>
            <a:blip r:embed="rId2"/>
            <a:stretch>
              <a:fillRect l="0" t="0" r="0" b="0"/>
            </a:stretch>
          </a:blipFill>
        </p:spPr>
      </p:sp>
      <p:sp>
        <p:nvSpPr>
          <p:cNvPr name="TextBox 3" id="3"/>
          <p:cNvSpPr txBox="true"/>
          <p:nvPr/>
        </p:nvSpPr>
        <p:spPr>
          <a:xfrm rot="0">
            <a:off x="1028700" y="422096"/>
            <a:ext cx="11745405" cy="1137153"/>
          </a:xfrm>
          <a:prstGeom prst="rect">
            <a:avLst/>
          </a:prstGeom>
        </p:spPr>
        <p:txBody>
          <a:bodyPr anchor="t" rtlCol="false" tIns="0" lIns="0" bIns="0" rIns="0">
            <a:spAutoFit/>
          </a:bodyPr>
          <a:lstStyle/>
          <a:p>
            <a:pPr algn="l">
              <a:lnSpc>
                <a:spcPts val="9247"/>
              </a:lnSpc>
              <a:spcBef>
                <a:spcPct val="0"/>
              </a:spcBef>
            </a:pPr>
            <a:r>
              <a:rPr lang="en-US" b="true" sz="6605">
                <a:solidFill>
                  <a:srgbClr val="051D40"/>
                </a:solidFill>
                <a:latin typeface="Montserrat Bold"/>
                <a:ea typeface="Montserrat Bold"/>
                <a:cs typeface="Montserrat Bold"/>
                <a:sym typeface="Montserrat Bold"/>
              </a:rPr>
              <a:t>Sentiment Distribution</a:t>
            </a:r>
          </a:p>
        </p:txBody>
      </p:sp>
      <p:sp>
        <p:nvSpPr>
          <p:cNvPr name="TextBox 4" id="4"/>
          <p:cNvSpPr txBox="true"/>
          <p:nvPr/>
        </p:nvSpPr>
        <p:spPr>
          <a:xfrm rot="0">
            <a:off x="1301566" y="1539804"/>
            <a:ext cx="3849254" cy="596901"/>
          </a:xfrm>
          <a:prstGeom prst="rect">
            <a:avLst/>
          </a:prstGeom>
        </p:spPr>
        <p:txBody>
          <a:bodyPr anchor="t" rtlCol="false" tIns="0" lIns="0" bIns="0" rIns="0">
            <a:spAutoFit/>
          </a:bodyPr>
          <a:lstStyle/>
          <a:p>
            <a:pPr algn="ctr">
              <a:lnSpc>
                <a:spcPts val="4899"/>
              </a:lnSpc>
              <a:spcBef>
                <a:spcPct val="0"/>
              </a:spcBef>
            </a:pPr>
            <a:r>
              <a:rPr lang="en-US" b="true" sz="3499">
                <a:solidFill>
                  <a:srgbClr val="145DA0"/>
                </a:solidFill>
                <a:latin typeface="Montserrat Bold"/>
                <a:ea typeface="Montserrat Bold"/>
                <a:cs typeface="Montserrat Bold"/>
                <a:sym typeface="Montserrat Bold"/>
              </a:rPr>
              <a:t>By Post</a:t>
            </a:r>
          </a:p>
        </p:txBody>
      </p:sp>
      <p:grpSp>
        <p:nvGrpSpPr>
          <p:cNvPr name="Group 5" id="5"/>
          <p:cNvGrpSpPr/>
          <p:nvPr/>
        </p:nvGrpSpPr>
        <p:grpSpPr>
          <a:xfrm rot="0">
            <a:off x="-857746" y="8697036"/>
            <a:ext cx="3772893" cy="377289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74060" y="1871592"/>
            <a:ext cx="13000284" cy="7962674"/>
          </a:xfrm>
          <a:custGeom>
            <a:avLst/>
            <a:gdLst/>
            <a:ahLst/>
            <a:cxnLst/>
            <a:rect r="r" b="b" t="t" l="l"/>
            <a:pathLst>
              <a:path h="7962674" w="13000284">
                <a:moveTo>
                  <a:pt x="0" y="0"/>
                </a:moveTo>
                <a:lnTo>
                  <a:pt x="13000284" y="0"/>
                </a:lnTo>
                <a:lnTo>
                  <a:pt x="13000284" y="7962674"/>
                </a:lnTo>
                <a:lnTo>
                  <a:pt x="0" y="7962674"/>
                </a:lnTo>
                <a:lnTo>
                  <a:pt x="0" y="0"/>
                </a:lnTo>
                <a:close/>
              </a:path>
            </a:pathLst>
          </a:custGeom>
          <a:blipFill>
            <a:blip r:embed="rId2"/>
            <a:stretch>
              <a:fillRect l="0" t="0" r="0" b="0"/>
            </a:stretch>
          </a:blipFill>
        </p:spPr>
      </p:sp>
      <p:sp>
        <p:nvSpPr>
          <p:cNvPr name="TextBox 3" id="3"/>
          <p:cNvSpPr txBox="true"/>
          <p:nvPr/>
        </p:nvSpPr>
        <p:spPr>
          <a:xfrm rot="0">
            <a:off x="1028700" y="422096"/>
            <a:ext cx="11745405" cy="1137153"/>
          </a:xfrm>
          <a:prstGeom prst="rect">
            <a:avLst/>
          </a:prstGeom>
        </p:spPr>
        <p:txBody>
          <a:bodyPr anchor="t" rtlCol="false" tIns="0" lIns="0" bIns="0" rIns="0">
            <a:spAutoFit/>
          </a:bodyPr>
          <a:lstStyle/>
          <a:p>
            <a:pPr algn="l">
              <a:lnSpc>
                <a:spcPts val="9247"/>
              </a:lnSpc>
              <a:spcBef>
                <a:spcPct val="0"/>
              </a:spcBef>
            </a:pPr>
            <a:r>
              <a:rPr lang="en-US" b="true" sz="6605">
                <a:solidFill>
                  <a:srgbClr val="051D40"/>
                </a:solidFill>
                <a:latin typeface="Montserrat Bold"/>
                <a:ea typeface="Montserrat Bold"/>
                <a:cs typeface="Montserrat Bold"/>
                <a:sym typeface="Montserrat Bold"/>
              </a:rPr>
              <a:t>Sentiment Distribution</a:t>
            </a:r>
          </a:p>
        </p:txBody>
      </p:sp>
      <p:sp>
        <p:nvSpPr>
          <p:cNvPr name="TextBox 4" id="4"/>
          <p:cNvSpPr txBox="true"/>
          <p:nvPr/>
        </p:nvSpPr>
        <p:spPr>
          <a:xfrm rot="0">
            <a:off x="1301566" y="1539804"/>
            <a:ext cx="3849254" cy="596901"/>
          </a:xfrm>
          <a:prstGeom prst="rect">
            <a:avLst/>
          </a:prstGeom>
        </p:spPr>
        <p:txBody>
          <a:bodyPr anchor="t" rtlCol="false" tIns="0" lIns="0" bIns="0" rIns="0">
            <a:spAutoFit/>
          </a:bodyPr>
          <a:lstStyle/>
          <a:p>
            <a:pPr algn="ctr">
              <a:lnSpc>
                <a:spcPts val="4899"/>
              </a:lnSpc>
              <a:spcBef>
                <a:spcPct val="0"/>
              </a:spcBef>
            </a:pPr>
            <a:r>
              <a:rPr lang="en-US" b="true" sz="3499">
                <a:solidFill>
                  <a:srgbClr val="145DA0"/>
                </a:solidFill>
                <a:latin typeface="Montserrat Bold"/>
                <a:ea typeface="Montserrat Bold"/>
                <a:cs typeface="Montserrat Bold"/>
                <a:sym typeface="Montserrat Bold"/>
              </a:rPr>
              <a:t>By Topic</a:t>
            </a:r>
          </a:p>
        </p:txBody>
      </p:sp>
      <p:grpSp>
        <p:nvGrpSpPr>
          <p:cNvPr name="Group 5" id="5"/>
          <p:cNvGrpSpPr/>
          <p:nvPr/>
        </p:nvGrpSpPr>
        <p:grpSpPr>
          <a:xfrm rot="0">
            <a:off x="-857746" y="8697036"/>
            <a:ext cx="3772893" cy="377289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DAGkB0-pkVI</dc:identifier>
  <dcterms:modified xsi:type="dcterms:W3CDTF">2011-08-01T06:04:30Z</dcterms:modified>
  <cp:revision>1</cp:revision>
  <dc:title>Sentiment Analysis For Instagram</dc:title>
</cp:coreProperties>
</file>