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Libre Franklin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Sofia Sans" panose="020B0604020202020204" charset="0"/>
      <p:regular r:id="rId29"/>
      <p:bold r:id="rId30"/>
      <p:italic r:id="rId31"/>
      <p:boldItalic r:id="rId32"/>
    </p:embeddedFont>
    <p:embeddedFont>
      <p:font typeface="Sofia Sans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F7A1CB-6917-433A-A791-B0DC0B0D805A}">
  <a:tblStyle styleId="{DBF7A1CB-6917-433A-A791-B0DC0B0D8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9D546-1ECB-4E18-A3E7-23F23BF0A3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7b6de8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7b6de8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90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7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20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36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2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5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52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625" y="-25"/>
            <a:ext cx="9188400" cy="5143500"/>
            <a:chOff x="-100" y="-9725"/>
            <a:chExt cx="91884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Sofia Sans"/>
                <a:ea typeface="Sofia Sans"/>
                <a:cs typeface="Sofia Sans"/>
                <a:sym typeface="Sof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093100" y="195425"/>
            <a:ext cx="8275575" cy="4107200"/>
            <a:chOff x="1093100" y="195425"/>
            <a:chExt cx="8275575" cy="4107200"/>
          </a:xfrm>
        </p:grpSpPr>
        <p:sp>
          <p:nvSpPr>
            <p:cNvPr id="15" name="Google Shape;15;p2"/>
            <p:cNvSpPr/>
            <p:nvPr/>
          </p:nvSpPr>
          <p:spPr>
            <a:xfrm>
              <a:off x="8781875" y="371582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07525" y="3127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3100" y="19542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8125" y="257175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24630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713225" y="3503243"/>
            <a:ext cx="24630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>
            <a:spLocks noGrp="1"/>
          </p:cNvSpPr>
          <p:nvPr>
            <p:ph type="pic" idx="2"/>
          </p:nvPr>
        </p:nvSpPr>
        <p:spPr>
          <a:xfrm>
            <a:off x="6896850" y="742950"/>
            <a:ext cx="2267100" cy="365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"/>
          <p:cNvSpPr>
            <a:spLocks noGrp="1"/>
          </p:cNvSpPr>
          <p:nvPr>
            <p:ph type="pic" idx="3"/>
          </p:nvPr>
        </p:nvSpPr>
        <p:spPr>
          <a:xfrm>
            <a:off x="5093225" y="742950"/>
            <a:ext cx="1607700" cy="365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6"/>
          <p:cNvSpPr>
            <a:spLocks noGrp="1"/>
          </p:cNvSpPr>
          <p:nvPr>
            <p:ph type="pic" idx="4"/>
          </p:nvPr>
        </p:nvSpPr>
        <p:spPr>
          <a:xfrm>
            <a:off x="713150" y="742950"/>
            <a:ext cx="4184100" cy="1554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67" name="Google Shape;167;p16"/>
          <p:cNvGrpSpPr/>
          <p:nvPr/>
        </p:nvGrpSpPr>
        <p:grpSpPr>
          <a:xfrm rot="10800000"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68" name="Google Shape;168;p1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6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6"/>
          <p:cNvSpPr/>
          <p:nvPr/>
        </p:nvSpPr>
        <p:spPr>
          <a:xfrm rot="10800000">
            <a:off x="2843775" y="4756800"/>
            <a:ext cx="226800" cy="22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2"/>
          </p:nvPr>
        </p:nvSpPr>
        <p:spPr>
          <a:xfrm>
            <a:off x="3484347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3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4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5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6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80" name="Google Shape;180;p1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Google Shape;182;p17"/>
          <p:cNvSpPr/>
          <p:nvPr/>
        </p:nvSpPr>
        <p:spPr>
          <a:xfrm rot="10800000" flipH="1">
            <a:off x="-1760700" y="413105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236675" y="3018575"/>
            <a:ext cx="8451400" cy="2369425"/>
            <a:chOff x="236675" y="3018575"/>
            <a:chExt cx="8451400" cy="2369425"/>
          </a:xfrm>
        </p:grpSpPr>
        <p:sp>
          <p:nvSpPr>
            <p:cNvPr id="184" name="Google Shape;184;p17"/>
            <p:cNvSpPr/>
            <p:nvPr/>
          </p:nvSpPr>
          <p:spPr>
            <a:xfrm>
              <a:off x="236675" y="42887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720000" y="480120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36675" y="30185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536575" y="42125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924875" y="4801200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2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3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4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5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6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7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8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 rot="10800000"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7142850" y="2050250"/>
            <a:ext cx="2190675" cy="2839050"/>
            <a:chOff x="7142850" y="2050250"/>
            <a:chExt cx="2190675" cy="2839050"/>
          </a:xfrm>
        </p:grpSpPr>
        <p:sp>
          <p:nvSpPr>
            <p:cNvPr id="203" name="Google Shape;203;p18"/>
            <p:cNvSpPr/>
            <p:nvPr/>
          </p:nvSpPr>
          <p:spPr>
            <a:xfrm rot="10800000">
              <a:off x="7142850" y="47378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746725" y="330772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>
              <a:off x="8926725" y="26588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746725" y="20502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>
              <a:off x="8668425" y="4321750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 rot="10800000" flipH="1">
            <a:off x="8237200" y="3894525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1"/>
          </p:nvPr>
        </p:nvSpPr>
        <p:spPr>
          <a:xfrm>
            <a:off x="1035375" y="1616196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>
            <a:off x="3455250" y="1616196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3"/>
          </p:nvPr>
        </p:nvSpPr>
        <p:spPr>
          <a:xfrm>
            <a:off x="1035375" y="3324323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4"/>
          </p:nvPr>
        </p:nvSpPr>
        <p:spPr>
          <a:xfrm>
            <a:off x="3455250" y="3324323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5"/>
          </p:nvPr>
        </p:nvSpPr>
        <p:spPr>
          <a:xfrm>
            <a:off x="5875125" y="1616196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6"/>
          </p:nvPr>
        </p:nvSpPr>
        <p:spPr>
          <a:xfrm>
            <a:off x="5875125" y="3324323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7"/>
          </p:nvPr>
        </p:nvSpPr>
        <p:spPr>
          <a:xfrm>
            <a:off x="1035375" y="13122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8"/>
          </p:nvPr>
        </p:nvSpPr>
        <p:spPr>
          <a:xfrm>
            <a:off x="3456450" y="13122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9"/>
          </p:nvPr>
        </p:nvSpPr>
        <p:spPr>
          <a:xfrm>
            <a:off x="5875125" y="13122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3"/>
          </p:nvPr>
        </p:nvSpPr>
        <p:spPr>
          <a:xfrm>
            <a:off x="1035375" y="3020301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4"/>
          </p:nvPr>
        </p:nvSpPr>
        <p:spPr>
          <a:xfrm>
            <a:off x="3456450" y="302030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15"/>
          </p:nvPr>
        </p:nvSpPr>
        <p:spPr>
          <a:xfrm>
            <a:off x="5875125" y="302030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3" name="Google Shape;223;p19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24" name="Google Shape;224;p1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19"/>
          <p:cNvSpPr/>
          <p:nvPr/>
        </p:nvSpPr>
        <p:spPr>
          <a:xfrm rot="10800000" flipH="1">
            <a:off x="2478750" y="-38629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194325" y="-388575"/>
            <a:ext cx="8741550" cy="2176725"/>
            <a:chOff x="194325" y="-388575"/>
            <a:chExt cx="8741550" cy="2176725"/>
          </a:xfrm>
        </p:grpSpPr>
        <p:sp>
          <p:nvSpPr>
            <p:cNvPr id="228" name="Google Shape;228;p19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 rot="10800000">
              <a:off x="4278600" y="-38857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 rot="10800000">
              <a:off x="194325" y="2675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 rot="10800000">
              <a:off x="421125" y="10177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rot="10800000">
              <a:off x="268575" y="1710150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 flipH="1">
            <a:off x="-22200" y="3079850"/>
            <a:ext cx="1556325" cy="1999350"/>
            <a:chOff x="8267750" y="3079850"/>
            <a:chExt cx="1556325" cy="1999350"/>
          </a:xfrm>
        </p:grpSpPr>
        <p:sp>
          <p:nvSpPr>
            <p:cNvPr id="258" name="Google Shape;258;p22"/>
            <p:cNvSpPr/>
            <p:nvPr/>
          </p:nvSpPr>
          <p:spPr>
            <a:xfrm flipH="1">
              <a:off x="8267750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flipH="1">
              <a:off x="9190475" y="3635025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flipH="1">
              <a:off x="9266675" y="30798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flipH="1">
              <a:off x="9359075" y="402282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264" name="Google Shape;264;p2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2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 rot="10800000">
            <a:off x="146400" y="82500"/>
            <a:ext cx="2989125" cy="4123875"/>
            <a:chOff x="6666350" y="917675"/>
            <a:chExt cx="2989125" cy="4123875"/>
          </a:xfrm>
        </p:grpSpPr>
        <p:sp>
          <p:nvSpPr>
            <p:cNvPr id="268" name="Google Shape;268;p23"/>
            <p:cNvSpPr/>
            <p:nvPr/>
          </p:nvSpPr>
          <p:spPr>
            <a:xfrm flipH="1">
              <a:off x="9428675" y="39380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8676125" y="49277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flipH="1">
              <a:off x="6666350" y="47943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9190475" y="91767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>
            <a:off x="-22200" y="-9725"/>
            <a:ext cx="9188400" cy="5153273"/>
            <a:chOff x="-100" y="-9725"/>
            <a:chExt cx="9188400" cy="5143500"/>
          </a:xfrm>
        </p:grpSpPr>
        <p:cxnSp>
          <p:nvCxnSpPr>
            <p:cNvPr id="274" name="Google Shape;274;p2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814275" y="386450"/>
            <a:ext cx="855450" cy="4590600"/>
            <a:chOff x="7814275" y="386450"/>
            <a:chExt cx="855450" cy="4590600"/>
          </a:xfrm>
        </p:grpSpPr>
        <p:sp>
          <p:nvSpPr>
            <p:cNvPr id="23" name="Google Shape;23;p3"/>
            <p:cNvSpPr/>
            <p:nvPr/>
          </p:nvSpPr>
          <p:spPr>
            <a:xfrm>
              <a:off x="7814275" y="475025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18225" y="43211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166250" y="38645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518225" y="10922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342075" y="3255050"/>
            <a:ext cx="3012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342075" y="1592327"/>
            <a:ext cx="3012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342076" y="1222988"/>
            <a:ext cx="3012600" cy="4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342076" y="2886309"/>
            <a:ext cx="3012600" cy="4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47" name="Google Shape;47;p5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5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49;p5"/>
          <p:cNvGrpSpPr/>
          <p:nvPr/>
        </p:nvGrpSpPr>
        <p:grpSpPr>
          <a:xfrm>
            <a:off x="462875" y="198225"/>
            <a:ext cx="8973075" cy="3528450"/>
            <a:chOff x="462875" y="198225"/>
            <a:chExt cx="8973075" cy="3528450"/>
          </a:xfrm>
        </p:grpSpPr>
        <p:sp>
          <p:nvSpPr>
            <p:cNvPr id="50" name="Google Shape;50;p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849150" y="107690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462875" y="3648675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5197850" y="150"/>
            <a:ext cx="3084600" cy="5143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" name="Google Shape;73;p7"/>
          <p:cNvGrpSpPr/>
          <p:nvPr/>
        </p:nvGrpSpPr>
        <p:grpSpPr>
          <a:xfrm>
            <a:off x="466325" y="297350"/>
            <a:ext cx="8869225" cy="4942950"/>
            <a:chOff x="466325" y="297350"/>
            <a:chExt cx="8869225" cy="4942950"/>
          </a:xfrm>
        </p:grpSpPr>
        <p:sp>
          <p:nvSpPr>
            <p:cNvPr id="74" name="Google Shape;74;p7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8870550" y="4775300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10800000" flipH="1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80" name="Google Shape;80;p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6863521" y="2951897"/>
            <a:ext cx="2316450" cy="2212375"/>
            <a:chOff x="7507625" y="2942125"/>
            <a:chExt cx="2316450" cy="2212375"/>
          </a:xfrm>
        </p:grpSpPr>
        <p:sp>
          <p:nvSpPr>
            <p:cNvPr id="85" name="Google Shape;85;p8"/>
            <p:cNvSpPr/>
            <p:nvPr/>
          </p:nvSpPr>
          <p:spPr>
            <a:xfrm flipH="1">
              <a:off x="7507625" y="49277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9452600" y="38847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407600" y="496535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9551375" y="29421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9359075" y="425717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0" name="Google Shape;90;p8"/>
          <p:cNvGrpSpPr/>
          <p:nvPr/>
        </p:nvGrpSpPr>
        <p:grpSpPr>
          <a:xfrm rot="10800000" flipH="1">
            <a:off x="-8429" y="-9725"/>
            <a:ext cx="9188400" cy="5153273"/>
            <a:chOff x="-100" y="-9725"/>
            <a:chExt cx="9188400" cy="5143500"/>
          </a:xfrm>
        </p:grpSpPr>
        <p:cxnSp>
          <p:nvCxnSpPr>
            <p:cNvPr id="91" name="Google Shape;91;p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-22200" y="297350"/>
            <a:ext cx="2982725" cy="4781850"/>
            <a:chOff x="-22200" y="297350"/>
            <a:chExt cx="2982725" cy="4781850"/>
          </a:xfrm>
        </p:grpSpPr>
        <p:sp>
          <p:nvSpPr>
            <p:cNvPr id="97" name="Google Shape;97;p9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-22200" y="238452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2" name="Google Shape;102;p9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103" name="Google Shape;103;p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3639025" y="-1269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62425" y="53900"/>
            <a:ext cx="8613450" cy="4786650"/>
            <a:chOff x="162425" y="53900"/>
            <a:chExt cx="8613450" cy="4786650"/>
          </a:xfrm>
        </p:grpSpPr>
        <p:sp>
          <p:nvSpPr>
            <p:cNvPr id="131" name="Google Shape;131;p13"/>
            <p:cNvSpPr/>
            <p:nvPr/>
          </p:nvSpPr>
          <p:spPr>
            <a:xfrm flipH="1">
              <a:off x="872475" y="539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7762250" y="46890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7686050" y="1292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flipH="1">
              <a:off x="8624375" y="19284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162425" y="345692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5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ctrTitle"/>
          </p:nvPr>
        </p:nvSpPr>
        <p:spPr>
          <a:xfrm>
            <a:off x="3898750" y="1246575"/>
            <a:ext cx="4947538" cy="20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88" y="757212"/>
            <a:ext cx="3117649" cy="35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subTitle" idx="1"/>
          </p:nvPr>
        </p:nvSpPr>
        <p:spPr>
          <a:xfrm>
            <a:off x="437943" y="683046"/>
            <a:ext cx="8268113" cy="351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Future Planning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High-Value Markets</a:t>
            </a: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growth in countries with high revenue and quantity, like EIRE, Germany, and the Netherlands.</a:t>
            </a:r>
          </a:p>
          <a:p>
            <a:pPr algn="just"/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 Low-Performing Markets</a:t>
            </a: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strategies like local promotions to increase sales in countries with lower demand, like Norway and Spain.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5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404880" y="350875"/>
            <a:ext cx="8398877" cy="4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Customers by Revenue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065F43-A1EE-4950-A2C0-EDA61F85F0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4844" y="1170003"/>
            <a:ext cx="83971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highlights the top 10 customers, with the highest revenue generated by Customer ID.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majority of revenue comes from a few top customers, indicating a strong dependence on key clients.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4326B-C288-4EE5-B6C6-00C5AC9A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62" y="2541181"/>
            <a:ext cx="7506587" cy="2413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80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subTitle" idx="1"/>
          </p:nvPr>
        </p:nvSpPr>
        <p:spPr>
          <a:xfrm>
            <a:off x="416678" y="544821"/>
            <a:ext cx="8268113" cy="3942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Future Planning</a:t>
            </a:r>
          </a:p>
          <a:p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 Top Relationships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Focus on retaining and expanding sales with top customers through loyalty programs or exclusive offers.</a:t>
            </a:r>
          </a:p>
          <a:p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Diversify Customer Base </a:t>
            </a:r>
          </a:p>
          <a:p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grow revenue from lower-tier customers to reduce dependence on a few high-revenue clients. 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404880" y="350875"/>
            <a:ext cx="8398877" cy="4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Countries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065F43-A1EE-4950-A2C0-EDA61F85F0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4844" y="1170002"/>
            <a:ext cx="83971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revenue distribution across countries, highlighting top-performing regions.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like Australia, Germany, and EIRE show significant contributions, while others like Norway and Spain have lower revenue.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1141-2FB8-45B3-A198-12122E3A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6" y="2509283"/>
            <a:ext cx="8250865" cy="2241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60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subTitle" idx="1"/>
          </p:nvPr>
        </p:nvSpPr>
        <p:spPr>
          <a:xfrm>
            <a:off x="437943" y="683046"/>
            <a:ext cx="8268113" cy="351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Future Planning</a:t>
            </a:r>
          </a:p>
          <a:p>
            <a:pPr algn="just"/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High Revenue Regions</a:t>
            </a: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strengthening operations and marketing in high-revenue countries.</a:t>
            </a:r>
          </a:p>
          <a:p>
            <a:pPr algn="just"/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Growth Opportunities</a:t>
            </a:r>
          </a:p>
          <a:p>
            <a:pPr algn="just"/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strategies to boost performance in underperforming regions like Norway and Spain.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6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404880" y="350875"/>
            <a:ext cx="8398877" cy="4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065F43-A1EE-4950-A2C0-EDA61F85F0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2946" y="1076583"/>
            <a:ext cx="83971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High-Performing Markets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investment and expansion in top-revenue regions like Germany, EIRE, and Australia to capitalize on strong demand.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 Underperforming Regions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marketing and localized strategies in low-revenue regions such as Norway and Spain to increase sales.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Diversify Customer Base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reliance on top customers by nurturing relationships with mid-tier clients and incentivizing smaller buyers to grow their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208201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06E06-0BE4-4EA0-8A8B-4DEF8216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893135"/>
            <a:ext cx="7655442" cy="3487479"/>
          </a:xfrm>
        </p:spPr>
        <p:txBody>
          <a:bodyPr/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</a:t>
            </a:r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</p:spTree>
    <p:extLst>
      <p:ext uri="{BB962C8B-B14F-4D97-AF65-F5344CB8AC3E}">
        <p14:creationId xmlns:p14="http://schemas.microsoft.com/office/powerpoint/2010/main" val="37394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Google Shape;309;p29"/>
          <p:cNvSpPr txBox="1">
            <a:spLocks noGrp="1"/>
          </p:cNvSpPr>
          <p:nvPr>
            <p:ph type="title" idx="3"/>
          </p:nvPr>
        </p:nvSpPr>
        <p:spPr>
          <a:xfrm>
            <a:off x="2984741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4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5"/>
          </p:nvPr>
        </p:nvSpPr>
        <p:spPr>
          <a:xfrm>
            <a:off x="5713961" y="285920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6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29"/>
          <p:cNvSpPr txBox="1">
            <a:spLocks noGrp="1"/>
          </p:cNvSpPr>
          <p:nvPr>
            <p:ph type="subTitle" idx="1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8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9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13"/>
          </p:nvPr>
        </p:nvSpPr>
        <p:spPr>
          <a:xfrm>
            <a:off x="2086091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15"/>
          </p:nvPr>
        </p:nvSpPr>
        <p:spPr>
          <a:xfrm>
            <a:off x="4988617" y="3368760"/>
            <a:ext cx="2532000" cy="49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5496375" y="3231375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832975" y="745948"/>
            <a:ext cx="3945300" cy="838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"/>
          </p:nvPr>
        </p:nvSpPr>
        <p:spPr>
          <a:xfrm>
            <a:off x="832975" y="1912125"/>
            <a:ext cx="7375360" cy="2921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online retail data for the following.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lvl="3" indent="-171450" algn="l"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High-Demand Regions for Online Sales</a:t>
            </a:r>
          </a:p>
          <a:p>
            <a:pPr marL="1371600" lvl="3" indent="0" algn="l">
              <a:buSzPts val="11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lvl="3" indent="-171450" algn="l"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Regional Buying Patterns</a:t>
            </a:r>
          </a:p>
          <a:p>
            <a:pPr marL="1371600" lvl="3" indent="0" algn="l">
              <a:buSzPts val="11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lvl="3" indent="-171450" algn="l"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Targeted Expansion Strategy</a:t>
            </a:r>
          </a:p>
          <a:p>
            <a:pPr marL="1371600" lvl="3" indent="0" algn="l">
              <a:buSzPts val="11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lvl="3" indent="-171450" algn="l"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Informed Decision-Making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30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37" name="Google Shape;337;p31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" name="Google Shape;325;p30">
            <a:extLst>
              <a:ext uri="{FF2B5EF4-FFF2-40B4-BE49-F238E27FC236}">
                <a16:creationId xmlns:a16="http://schemas.microsoft.com/office/drawing/2014/main" id="{D3C8BA5E-E4A6-444B-A523-219DED816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1550" y="564909"/>
            <a:ext cx="4370934" cy="838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326;p30">
            <a:extLst>
              <a:ext uri="{FF2B5EF4-FFF2-40B4-BE49-F238E27FC236}">
                <a16:creationId xmlns:a16="http://schemas.microsoft.com/office/drawing/2014/main" id="{D12468F6-9699-4E9A-81C9-B62A7406149F}"/>
              </a:ext>
            </a:extLst>
          </p:cNvPr>
          <p:cNvSpPr txBox="1">
            <a:spLocks/>
          </p:cNvSpPr>
          <p:nvPr/>
        </p:nvSpPr>
        <p:spPr>
          <a:xfrm>
            <a:off x="884320" y="1406204"/>
            <a:ext cx="7375360" cy="56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Online Retail Sales Dataset contains the following columns.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AA44FC-0AE6-4971-974F-26DBDB0F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9676"/>
              </p:ext>
            </p:extLst>
          </p:nvPr>
        </p:nvGraphicFramePr>
        <p:xfrm>
          <a:off x="2636874" y="2017780"/>
          <a:ext cx="3402420" cy="1278312"/>
        </p:xfrm>
        <a:graphic>
          <a:graphicData uri="http://schemas.openxmlformats.org/drawingml/2006/table">
            <a:tbl>
              <a:tblPr firstRow="1" bandRow="1">
                <a:tableStyleId>{DBF7A1CB-6917-433A-A791-B0DC0B0D805A}</a:tableStyleId>
              </a:tblPr>
              <a:tblGrid>
                <a:gridCol w="1701210">
                  <a:extLst>
                    <a:ext uri="{9D8B030D-6E8A-4147-A177-3AD203B41FA5}">
                      <a16:colId xmlns:a16="http://schemas.microsoft.com/office/drawing/2014/main" val="4138701336"/>
                    </a:ext>
                  </a:extLst>
                </a:gridCol>
                <a:gridCol w="1701210">
                  <a:extLst>
                    <a:ext uri="{9D8B030D-6E8A-4147-A177-3AD203B41FA5}">
                      <a16:colId xmlns:a16="http://schemas.microsoft.com/office/drawing/2014/main" val="2059928601"/>
                    </a:ext>
                  </a:extLst>
                </a:gridCol>
              </a:tblGrid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1784"/>
                  </a:ext>
                </a:extLst>
              </a:tr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51962"/>
                  </a:ext>
                </a:extLst>
              </a:tr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95333"/>
                  </a:ext>
                </a:extLst>
              </a:tr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37742"/>
                  </a:ext>
                </a:extLst>
              </a:tr>
            </a:tbl>
          </a:graphicData>
        </a:graphic>
      </p:graphicFrame>
      <p:sp>
        <p:nvSpPr>
          <p:cNvPr id="17" name="Google Shape;326;p30">
            <a:extLst>
              <a:ext uri="{FF2B5EF4-FFF2-40B4-BE49-F238E27FC236}">
                <a16:creationId xmlns:a16="http://schemas.microsoft.com/office/drawing/2014/main" id="{20DFA2C0-BDBD-41AC-A06D-9E47F4F379A0}"/>
              </a:ext>
            </a:extLst>
          </p:cNvPr>
          <p:cNvSpPr txBox="1">
            <a:spLocks/>
          </p:cNvSpPr>
          <p:nvPr/>
        </p:nvSpPr>
        <p:spPr>
          <a:xfrm>
            <a:off x="884320" y="3420424"/>
            <a:ext cx="7375360" cy="56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analysis, the new column is added.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4905AC-9B42-465A-8503-CFEC879F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26009"/>
              </p:ext>
            </p:extLst>
          </p:nvPr>
        </p:nvGraphicFramePr>
        <p:xfrm>
          <a:off x="3081000" y="3940052"/>
          <a:ext cx="2564888" cy="370840"/>
        </p:xfrm>
        <a:graphic>
          <a:graphicData uri="http://schemas.openxmlformats.org/drawingml/2006/table">
            <a:tbl>
              <a:tblPr firstRow="1" bandRow="1">
                <a:tableStyleId>{DBF7A1CB-6917-433A-A791-B0DC0B0D805A}</a:tableStyleId>
              </a:tblPr>
              <a:tblGrid>
                <a:gridCol w="2564888">
                  <a:extLst>
                    <a:ext uri="{9D8B030D-6E8A-4147-A177-3AD203B41FA5}">
                      <a16:colId xmlns:a16="http://schemas.microsoft.com/office/drawing/2014/main" val="93262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893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2"/>
          <p:cNvSpPr/>
          <p:nvPr/>
        </p:nvSpPr>
        <p:spPr>
          <a:xfrm rot="10800000" flipH="1">
            <a:off x="5620375" y="31867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32"/>
          <p:cNvSpPr/>
          <p:nvPr/>
        </p:nvSpPr>
        <p:spPr>
          <a:xfrm rot="10800000">
            <a:off x="7893450" y="1329950"/>
            <a:ext cx="226800" cy="22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1" name="Google Shape;351;p32"/>
          <p:cNvSpPr/>
          <p:nvPr/>
        </p:nvSpPr>
        <p:spPr>
          <a:xfrm rot="10800000">
            <a:off x="827525" y="4317350"/>
            <a:ext cx="151500" cy="15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36A0D-7766-4C3C-A65B-979646DAF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24" y="1418954"/>
            <a:ext cx="7806113" cy="24971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comprehensive understanding of the online retail dataset, sales volume, product categories, geographic distribution, and customer segments.</a:t>
            </a:r>
          </a:p>
          <a:p>
            <a:pPr marL="152400" indent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the data for accurate analysis by handling inconsistencies and noise.</a:t>
            </a:r>
          </a:p>
          <a:p>
            <a:pPr marL="152400" indent="0" algn="just"/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structured framework for analysis and insights generation.</a:t>
            </a:r>
          </a:p>
          <a:p>
            <a:pPr marL="152400" indent="0" algn="just"/>
            <a:endParaRPr lang="en-US" sz="1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actionable insights from the data using visualization techniques.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613674" y="9341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370;p34">
            <a:extLst>
              <a:ext uri="{FF2B5EF4-FFF2-40B4-BE49-F238E27FC236}">
                <a16:creationId xmlns:a16="http://schemas.microsoft.com/office/drawing/2014/main" id="{676658CB-1DC1-4D3B-BCD7-27CF4FC57C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1264" y="1703033"/>
            <a:ext cx="7041768" cy="259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Month 2011</a:t>
            </a:r>
          </a:p>
          <a:p>
            <a:pPr marL="1371600" lvl="3" indent="0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by Revenue and their Quantity</a:t>
            </a:r>
          </a:p>
          <a:p>
            <a:pPr marL="1371600" lvl="3" indent="0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Customers by Revenue</a:t>
            </a:r>
          </a:p>
          <a:p>
            <a:pPr marL="1371600" lvl="3" indent="0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404881" y="350875"/>
            <a:ext cx="6197938" cy="4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Month 2011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2FC04-7E96-4681-AB02-5E900AAF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81" y="967563"/>
            <a:ext cx="7909780" cy="139791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shows steady growth from August onwards, with a sharp increase in the final quarter. This trend may indicate increased customer demand during the holiday season.</a:t>
            </a:r>
          </a:p>
          <a:p>
            <a:pPr marL="152400" indent="0"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October, November, and December show substantial revenue gains, peaking at $1.87 million in December. This seasonal peak could be leveraged with special campaigns in the future.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E9701D-51B6-4485-A9AE-EADD64FC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" y="2559669"/>
            <a:ext cx="8133065" cy="2341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subTitle" idx="1"/>
          </p:nvPr>
        </p:nvSpPr>
        <p:spPr>
          <a:xfrm>
            <a:off x="437943" y="683046"/>
            <a:ext cx="8268113" cy="3514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Future Planning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 revenue trends to better plan inventory and meet expected demand throughout the year.</a:t>
            </a:r>
          </a:p>
          <a:p>
            <a:pPr algn="just"/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Opportunities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Focus promotions during high-demand months and use engagement campaigns to boost sales during slower periods.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404880" y="350875"/>
            <a:ext cx="8398877" cy="4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by Revenue &amp; their Quantity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065F43-A1EE-4950-A2C0-EDA61F85F0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4844" y="1046892"/>
            <a:ext cx="83971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EIRE, Germany, and the Netherlands have strong demand and high sales. Australia and France show high revenue but lower quantity, which may indicate higher-priced products.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Norway and Spain have both lower revenue and quantity, suggesting areas with room for growth.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9CF87-C7B1-4989-AB60-9086E488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4" y="2527673"/>
            <a:ext cx="7931889" cy="2363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968540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Analytics Project Proposal by Slidesgo">
  <a:themeElements>
    <a:clrScheme name="Simple Light">
      <a:dk1>
        <a:srgbClr val="1F0F61"/>
      </a:dk1>
      <a:lt1>
        <a:srgbClr val="FCF1FC"/>
      </a:lt1>
      <a:dk2>
        <a:srgbClr val="EEE9F5"/>
      </a:dk2>
      <a:lt2>
        <a:srgbClr val="EEC0FB"/>
      </a:lt2>
      <a:accent1>
        <a:srgbClr val="6B5DA3"/>
      </a:accent1>
      <a:accent2>
        <a:srgbClr val="7B7BB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0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606</Words>
  <Application>Microsoft Office PowerPoint</Application>
  <PresentationFormat>On-screen Show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Wingdings</vt:lpstr>
      <vt:lpstr>Sofia Sans</vt:lpstr>
      <vt:lpstr>Sofia Sans SemiBold</vt:lpstr>
      <vt:lpstr>Arial</vt:lpstr>
      <vt:lpstr>Open Sans</vt:lpstr>
      <vt:lpstr>Libre Franklin</vt:lpstr>
      <vt:lpstr>Times New Roman</vt:lpstr>
      <vt:lpstr>Anaheim</vt:lpstr>
      <vt:lpstr>Nunito Light</vt:lpstr>
      <vt:lpstr>Raleway</vt:lpstr>
      <vt:lpstr>Big Data Analytics Project Proposal by Slidesgo</vt:lpstr>
      <vt:lpstr>DATA VISUALIZATION</vt:lpstr>
      <vt:lpstr>Agenda</vt:lpstr>
      <vt:lpstr>Objective</vt:lpstr>
      <vt:lpstr>Dataset</vt:lpstr>
      <vt:lpstr>Process</vt:lpstr>
      <vt:lpstr>Insights</vt:lpstr>
      <vt:lpstr>Revenue by Month 2011</vt:lpstr>
      <vt:lpstr>PowerPoint Presentation</vt:lpstr>
      <vt:lpstr>Top 10 Countries by Revenue &amp; their Quantity</vt:lpstr>
      <vt:lpstr>PowerPoint Presentation</vt:lpstr>
      <vt:lpstr>Top 10 Customers by Revenue</vt:lpstr>
      <vt:lpstr>PowerPoint Presentation</vt:lpstr>
      <vt:lpstr>Revenue by Countries</vt:lpstr>
      <vt:lpstr>PowerPoint Presentation</vt:lpstr>
      <vt:lpstr>Recommendations</vt:lpstr>
      <vt:lpstr>Thank You…! Any 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Sudha</cp:lastModifiedBy>
  <cp:revision>28</cp:revision>
  <dcterms:modified xsi:type="dcterms:W3CDTF">2024-11-23T13:14:55Z</dcterms:modified>
</cp:coreProperties>
</file>