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660"/>
  </p:normalViewPr>
  <p:slideViewPr>
    <p:cSldViewPr snapToGrid="0">
      <p:cViewPr varScale="1">
        <p:scale>
          <a:sx n="69" d="100"/>
          <a:sy n="69" d="100"/>
        </p:scale>
        <p:origin x="9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ha Kumari Sugasani" userId="1878a58ccaeef092" providerId="LiveId" clId="{D8CBE2C5-0CFF-4769-8B44-5C45DFA7FD40}"/>
    <pc:docChg chg="modSld">
      <pc:chgData name="Sudha Kumari Sugasani" userId="1878a58ccaeef092" providerId="LiveId" clId="{D8CBE2C5-0CFF-4769-8B44-5C45DFA7FD40}" dt="2022-02-15T04:46:34.388" v="0" actId="1076"/>
      <pc:docMkLst>
        <pc:docMk/>
      </pc:docMkLst>
      <pc:sldChg chg="modSp mod">
        <pc:chgData name="Sudha Kumari Sugasani" userId="1878a58ccaeef092" providerId="LiveId" clId="{D8CBE2C5-0CFF-4769-8B44-5C45DFA7FD40}" dt="2022-02-15T04:46:34.388" v="0" actId="1076"/>
        <pc:sldMkLst>
          <pc:docMk/>
          <pc:sldMk cId="1884653100" sldId="263"/>
        </pc:sldMkLst>
        <pc:spChg chg="mod">
          <ac:chgData name="Sudha Kumari Sugasani" userId="1878a58ccaeef092" providerId="LiveId" clId="{D8CBE2C5-0CFF-4769-8B44-5C45DFA7FD40}" dt="2022-02-15T04:46:34.388" v="0" actId="1076"/>
          <ac:spMkLst>
            <pc:docMk/>
            <pc:sldMk cId="1884653100" sldId="263"/>
            <ac:spMk id="3" creationId="{403B938A-BD0A-4A1B-9A6B-4E4BE665FF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3C05-BECA-43D4-935C-BAE4886447F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8A7E-1DB0-4E6B-903E-E03EDCEBD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4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3C05-BECA-43D4-935C-BAE4886447F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8A7E-1DB0-4E6B-903E-E03EDCEBD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75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3C05-BECA-43D4-935C-BAE4886447F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8A7E-1DB0-4E6B-903E-E03EDCEBD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495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3C05-BECA-43D4-935C-BAE4886447F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8A7E-1DB0-4E6B-903E-E03EDCEBD1E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7569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3C05-BECA-43D4-935C-BAE4886447F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8A7E-1DB0-4E6B-903E-E03EDCEBD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645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3C05-BECA-43D4-935C-BAE4886447F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8A7E-1DB0-4E6B-903E-E03EDCEBD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82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3C05-BECA-43D4-935C-BAE4886447F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8A7E-1DB0-4E6B-903E-E03EDCEBD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066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3C05-BECA-43D4-935C-BAE4886447F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8A7E-1DB0-4E6B-903E-E03EDCEBD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073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3C05-BECA-43D4-935C-BAE4886447F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8A7E-1DB0-4E6B-903E-E03EDCEBD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827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1BB3-4396-45D0-9C00-73DDB6E6C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D0B1C-1B4C-4AAF-AD84-A44857FC5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D4614-80D5-4BCD-BA3A-16C8F61E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3C05-BECA-43D4-935C-BAE4886447F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B3C07-213B-4127-940A-6D48B0489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5A17D-E0C3-4929-AD44-DD5DE759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8A7E-1DB0-4E6B-903E-E03EDCEBD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08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3C05-BECA-43D4-935C-BAE4886447F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8A7E-1DB0-4E6B-903E-E03EDCEBD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00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3C05-BECA-43D4-935C-BAE4886447F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8A7E-1DB0-4E6B-903E-E03EDCEBD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87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3C05-BECA-43D4-935C-BAE4886447F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8A7E-1DB0-4E6B-903E-E03EDCEBD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94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3C05-BECA-43D4-935C-BAE4886447F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8A7E-1DB0-4E6B-903E-E03EDCEBD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40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3C05-BECA-43D4-935C-BAE4886447F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8A7E-1DB0-4E6B-903E-E03EDCEBD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35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3C05-BECA-43D4-935C-BAE4886447F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8A7E-1DB0-4E6B-903E-E03EDCEBD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10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3C05-BECA-43D4-935C-BAE4886447F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8A7E-1DB0-4E6B-903E-E03EDCEBD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58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3C05-BECA-43D4-935C-BAE4886447F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8A7E-1DB0-4E6B-903E-E03EDCEBD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3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BA3C05-BECA-43D4-935C-BAE4886447F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0D8A7E-1DB0-4E6B-903E-E03EDCEBD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26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8E0BB-3005-436B-B3C3-4A71EE6A8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9589"/>
            <a:ext cx="9005047" cy="379207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Bubble Sort, Linear Search, Binary Search using Arrays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Sudha Kumari Sugasani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61EAB-38F6-454F-9001-781FD3DB1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78823"/>
            <a:ext cx="9144000" cy="1264023"/>
          </a:xfrm>
        </p:spPr>
        <p:txBody>
          <a:bodyPr>
            <a:normAutofit/>
          </a:bodyPr>
          <a:lstStyle/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7559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7B3EE-1897-4D51-91E1-DE83184C2E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174" y="470647"/>
            <a:ext cx="10363826" cy="6078071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IN" sz="7200" cap="none" dirty="0">
                <a:latin typeface="Arial" panose="020B0604020202020204" pitchFamily="34" charset="0"/>
                <a:cs typeface="Arial" panose="020B0604020202020204" pitchFamily="34" charset="0"/>
              </a:rPr>
              <a:t>Bubble Sort Program:</a:t>
            </a:r>
          </a:p>
          <a:p>
            <a:pPr marL="0" indent="0">
              <a:buNone/>
            </a:pPr>
            <a:r>
              <a:rPr lang="en-IN" sz="7200" cap="none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int</a:t>
            </a:r>
            <a:r>
              <a:rPr lang="en-IN" sz="72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temp;</a:t>
            </a:r>
          </a:p>
          <a:p>
            <a:pPr marL="0" indent="0">
              <a:buNone/>
            </a:pPr>
            <a:r>
              <a:rPr lang="en-IN" sz="72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IN" sz="7200" cap="none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72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 data = { 45,25,37,26,50 };</a:t>
            </a:r>
          </a:p>
          <a:p>
            <a:pPr marL="0" indent="0">
              <a:buNone/>
            </a:pPr>
            <a:r>
              <a:rPr lang="en-IN" sz="72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IN" sz="7200" cap="none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IN" sz="72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7200" cap="none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72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7200" cap="non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72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=0;i&lt;</a:t>
            </a:r>
            <a:r>
              <a:rPr lang="en-IN" sz="7200" cap="non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data.Length;i</a:t>
            </a:r>
            <a:r>
              <a:rPr lang="en-IN" sz="72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++)  </a:t>
            </a:r>
          </a:p>
          <a:p>
            <a:pPr marL="0" indent="0">
              <a:buNone/>
            </a:pPr>
            <a:r>
              <a:rPr lang="en-IN" sz="72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{</a:t>
            </a:r>
          </a:p>
          <a:p>
            <a:pPr marL="0" indent="0">
              <a:buNone/>
            </a:pPr>
            <a:r>
              <a:rPr lang="en-IN" sz="72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IN" sz="7200" cap="none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IN" sz="72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7200" cap="none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72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j=0;j&lt;data.Length-1-i;j++)</a:t>
            </a:r>
          </a:p>
          <a:p>
            <a:pPr marL="0" indent="0">
              <a:buNone/>
            </a:pPr>
            <a:r>
              <a:rPr lang="en-IN" sz="72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{</a:t>
            </a:r>
          </a:p>
          <a:p>
            <a:pPr marL="0" indent="0">
              <a:buNone/>
            </a:pPr>
            <a:r>
              <a:rPr lang="en-US" sz="72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en-US" sz="7200" cap="none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72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(data[j]&gt;data[j+1])</a:t>
            </a:r>
          </a:p>
          <a:p>
            <a:pPr marL="0" indent="0">
              <a:buNone/>
            </a:pPr>
            <a:r>
              <a:rPr lang="en-IN" sz="72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{</a:t>
            </a:r>
          </a:p>
          <a:p>
            <a:pPr marL="0" indent="0">
              <a:buNone/>
            </a:pPr>
            <a:r>
              <a:rPr lang="en-IN" sz="72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temp=data[j];</a:t>
            </a:r>
          </a:p>
          <a:p>
            <a:pPr marL="0" indent="0">
              <a:buNone/>
            </a:pPr>
            <a:r>
              <a:rPr lang="pt-BR" sz="72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data[j]=data[j+1];</a:t>
            </a:r>
          </a:p>
          <a:p>
            <a:pPr marL="0" indent="0">
              <a:buNone/>
            </a:pPr>
            <a:r>
              <a:rPr lang="en-IN" sz="72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data[j+1]=temp;</a:t>
            </a:r>
          </a:p>
          <a:p>
            <a:pPr marL="0" indent="0">
              <a:buNone/>
            </a:pPr>
            <a:r>
              <a:rPr lang="en-IN" sz="72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}</a:t>
            </a:r>
          </a:p>
          <a:p>
            <a:pPr marL="0" indent="0">
              <a:buNone/>
            </a:pPr>
            <a:r>
              <a:rPr lang="en-IN" sz="72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}</a:t>
            </a:r>
          </a:p>
          <a:p>
            <a:pPr marL="0" indent="0">
              <a:buNone/>
            </a:pPr>
            <a:r>
              <a:rPr lang="en-IN" sz="72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365166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EB714-2CF2-4885-A8CD-AA3CDF4E4E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45459"/>
            <a:ext cx="10363826" cy="5849469"/>
          </a:xfrm>
        </p:spPr>
        <p:txBody>
          <a:bodyPr/>
          <a:lstStyle/>
          <a:p>
            <a:pPr marL="0" indent="0">
              <a:buNone/>
            </a:pPr>
            <a:r>
              <a:rPr lang="en-IN" sz="1800" cap="none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800" cap="none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cap="non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=0;i&lt;</a:t>
            </a:r>
            <a:r>
              <a:rPr lang="en-IN" sz="1800" cap="non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data.Length;i</a:t>
            </a: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</a:p>
          <a:p>
            <a:pPr marL="0" indent="0">
              <a:buNone/>
            </a:pP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{</a:t>
            </a:r>
          </a:p>
          <a:p>
            <a:pPr marL="0" indent="0">
              <a:buNone/>
            </a:pP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IN" sz="1800" cap="non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(data[</a:t>
            </a:r>
            <a:r>
              <a:rPr lang="en-IN" sz="1800" cap="non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]);</a:t>
            </a:r>
          </a:p>
          <a:p>
            <a:pPr marL="0" indent="0">
              <a:buNone/>
            </a:pP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}</a:t>
            </a:r>
          </a:p>
          <a:p>
            <a:pPr marL="0" indent="0">
              <a:buNone/>
            </a:pP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IN" sz="1800" cap="non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Console.Readline</a:t>
            </a: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endParaRPr lang="en-IN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720AB-BBE3-40A8-9032-C156763A7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87" y="3523129"/>
            <a:ext cx="4012312" cy="129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8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221C35-7696-4DF1-BD85-50C84DC39F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597085"/>
              </p:ext>
            </p:extLst>
          </p:nvPr>
        </p:nvGraphicFramePr>
        <p:xfrm>
          <a:off x="1048870" y="1893346"/>
          <a:ext cx="3348315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69663">
                  <a:extLst>
                    <a:ext uri="{9D8B030D-6E8A-4147-A177-3AD203B41FA5}">
                      <a16:colId xmlns:a16="http://schemas.microsoft.com/office/drawing/2014/main" val="2151727033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1956368915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803485522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4187519363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557793011"/>
                    </a:ext>
                  </a:extLst>
                </a:gridCol>
              </a:tblGrid>
              <a:tr h="3496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6749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DEB183-B8C4-460E-9900-C995E27D6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240233"/>
              </p:ext>
            </p:extLst>
          </p:nvPr>
        </p:nvGraphicFramePr>
        <p:xfrm>
          <a:off x="1048870" y="2901390"/>
          <a:ext cx="3348315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69663">
                  <a:extLst>
                    <a:ext uri="{9D8B030D-6E8A-4147-A177-3AD203B41FA5}">
                      <a16:colId xmlns:a16="http://schemas.microsoft.com/office/drawing/2014/main" val="3592136924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643648474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3777083909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395496646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1141268463"/>
                    </a:ext>
                  </a:extLst>
                </a:gridCol>
              </a:tblGrid>
              <a:tr h="3496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33768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2C5878-50CD-4895-88F7-4B717F4D2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077460"/>
              </p:ext>
            </p:extLst>
          </p:nvPr>
        </p:nvGraphicFramePr>
        <p:xfrm>
          <a:off x="1048870" y="3726554"/>
          <a:ext cx="3348315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69663">
                  <a:extLst>
                    <a:ext uri="{9D8B030D-6E8A-4147-A177-3AD203B41FA5}">
                      <a16:colId xmlns:a16="http://schemas.microsoft.com/office/drawing/2014/main" val="3592136924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643648474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3777083909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395496646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1141268463"/>
                    </a:ext>
                  </a:extLst>
                </a:gridCol>
              </a:tblGrid>
              <a:tr h="3496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3376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5A8CD7-F34D-43A1-8CDC-A566262ED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80263"/>
              </p:ext>
            </p:extLst>
          </p:nvPr>
        </p:nvGraphicFramePr>
        <p:xfrm>
          <a:off x="1048869" y="4572151"/>
          <a:ext cx="3348315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69663">
                  <a:extLst>
                    <a:ext uri="{9D8B030D-6E8A-4147-A177-3AD203B41FA5}">
                      <a16:colId xmlns:a16="http://schemas.microsoft.com/office/drawing/2014/main" val="3592136924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643648474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3777083909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395496646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1141268463"/>
                    </a:ext>
                  </a:extLst>
                </a:gridCol>
              </a:tblGrid>
              <a:tr h="3496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337687"/>
                  </a:ext>
                </a:extLst>
              </a:tr>
            </a:tbl>
          </a:graphicData>
        </a:graphic>
      </p:graphicFrame>
      <p:pic>
        <p:nvPicPr>
          <p:cNvPr id="11" name="Graphic 10" descr="Line arrow Counter clockwise curve">
            <a:extLst>
              <a:ext uri="{FF2B5EF4-FFF2-40B4-BE49-F238E27FC236}">
                <a16:creationId xmlns:a16="http://schemas.microsoft.com/office/drawing/2014/main" id="{1162A061-BF16-46A3-9968-D5B118BEE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2709583" y="2935381"/>
            <a:ext cx="793376" cy="1237130"/>
          </a:xfrm>
          <a:prstGeom prst="rect">
            <a:avLst/>
          </a:prstGeom>
        </p:spPr>
      </p:pic>
      <p:pic>
        <p:nvPicPr>
          <p:cNvPr id="12" name="Graphic 11" descr="Line arrow Counter clockwise curve">
            <a:extLst>
              <a:ext uri="{FF2B5EF4-FFF2-40B4-BE49-F238E27FC236}">
                <a16:creationId xmlns:a16="http://schemas.microsoft.com/office/drawing/2014/main" id="{956AD2C4-5A79-4661-B8CF-360EBF677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297640" y="1100531"/>
            <a:ext cx="793376" cy="1237130"/>
          </a:xfrm>
          <a:prstGeom prst="rect">
            <a:avLst/>
          </a:prstGeom>
        </p:spPr>
      </p:pic>
      <p:pic>
        <p:nvPicPr>
          <p:cNvPr id="13" name="Graphic 12" descr="Line arrow Counter clockwise curve">
            <a:extLst>
              <a:ext uri="{FF2B5EF4-FFF2-40B4-BE49-F238E27FC236}">
                <a16:creationId xmlns:a16="http://schemas.microsoft.com/office/drawing/2014/main" id="{2C10623D-62AD-41D8-A3EC-2A37FED6A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916204" y="2079289"/>
            <a:ext cx="793376" cy="12371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5236BB8-3015-4316-833E-BC1E7A6CB97D}"/>
              </a:ext>
            </a:extLst>
          </p:cNvPr>
          <p:cNvSpPr txBox="1"/>
          <p:nvPr/>
        </p:nvSpPr>
        <p:spPr>
          <a:xfrm>
            <a:off x="2151529" y="1549842"/>
            <a:ext cx="5960408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Swapping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690432-5CF5-4743-B76A-C0A5FE960ADA}"/>
              </a:ext>
            </a:extLst>
          </p:cNvPr>
          <p:cNvSpPr txBox="1"/>
          <p:nvPr/>
        </p:nvSpPr>
        <p:spPr>
          <a:xfrm>
            <a:off x="2487706" y="2571902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Swapping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EC37B3-9064-4BEE-935D-149948A189F3}"/>
              </a:ext>
            </a:extLst>
          </p:cNvPr>
          <p:cNvSpPr txBox="1"/>
          <p:nvPr/>
        </p:nvSpPr>
        <p:spPr>
          <a:xfrm>
            <a:off x="3046880" y="3407410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Swapping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D71A26-9A3B-45B3-A16B-9B99B021E947}"/>
              </a:ext>
            </a:extLst>
          </p:cNvPr>
          <p:cNvSpPr txBox="1"/>
          <p:nvPr/>
        </p:nvSpPr>
        <p:spPr>
          <a:xfrm>
            <a:off x="3006539" y="4269778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No Swapping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2521165-541F-43CD-98F0-EB4BE4E0B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720005"/>
              </p:ext>
            </p:extLst>
          </p:nvPr>
        </p:nvGraphicFramePr>
        <p:xfrm>
          <a:off x="1048868" y="5308158"/>
          <a:ext cx="3348315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69663">
                  <a:extLst>
                    <a:ext uri="{9D8B030D-6E8A-4147-A177-3AD203B41FA5}">
                      <a16:colId xmlns:a16="http://schemas.microsoft.com/office/drawing/2014/main" val="1521663562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92331383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165570629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81940335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1162639525"/>
                    </a:ext>
                  </a:extLst>
                </a:gridCol>
              </a:tblGrid>
              <a:tr h="3496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95069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F3E08A1-1986-4317-BC43-8EDA4A137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73056"/>
              </p:ext>
            </p:extLst>
          </p:nvPr>
        </p:nvGraphicFramePr>
        <p:xfrm>
          <a:off x="4763622" y="1880226"/>
          <a:ext cx="3348315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69663">
                  <a:extLst>
                    <a:ext uri="{9D8B030D-6E8A-4147-A177-3AD203B41FA5}">
                      <a16:colId xmlns:a16="http://schemas.microsoft.com/office/drawing/2014/main" val="1521663562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92331383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165570629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81940335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1162639525"/>
                    </a:ext>
                  </a:extLst>
                </a:gridCol>
              </a:tblGrid>
              <a:tr h="3496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950692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6941ACE-289E-4C71-9B36-6FFF124ED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026692"/>
              </p:ext>
            </p:extLst>
          </p:nvPr>
        </p:nvGraphicFramePr>
        <p:xfrm>
          <a:off x="4760820" y="2893322"/>
          <a:ext cx="3348315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69663">
                  <a:extLst>
                    <a:ext uri="{9D8B030D-6E8A-4147-A177-3AD203B41FA5}">
                      <a16:colId xmlns:a16="http://schemas.microsoft.com/office/drawing/2014/main" val="1521663562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92331383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165570629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81940335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1162639525"/>
                    </a:ext>
                  </a:extLst>
                </a:gridCol>
              </a:tblGrid>
              <a:tr h="3496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950692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EE995E46-72C7-4EF4-B1FD-C57ED4AF6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882397"/>
              </p:ext>
            </p:extLst>
          </p:nvPr>
        </p:nvGraphicFramePr>
        <p:xfrm>
          <a:off x="4774266" y="3726554"/>
          <a:ext cx="3348315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69663">
                  <a:extLst>
                    <a:ext uri="{9D8B030D-6E8A-4147-A177-3AD203B41FA5}">
                      <a16:colId xmlns:a16="http://schemas.microsoft.com/office/drawing/2014/main" val="1521663562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92331383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165570629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81940335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1162639525"/>
                    </a:ext>
                  </a:extLst>
                </a:gridCol>
              </a:tblGrid>
              <a:tr h="3496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950692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1D5C1FB-9C68-4AA2-993D-EDDA6176A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167259"/>
              </p:ext>
            </p:extLst>
          </p:nvPr>
        </p:nvGraphicFramePr>
        <p:xfrm>
          <a:off x="4760818" y="4570613"/>
          <a:ext cx="3348315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69663">
                  <a:extLst>
                    <a:ext uri="{9D8B030D-6E8A-4147-A177-3AD203B41FA5}">
                      <a16:colId xmlns:a16="http://schemas.microsoft.com/office/drawing/2014/main" val="1521663562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92331383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165570629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81940335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1162639525"/>
                    </a:ext>
                  </a:extLst>
                </a:gridCol>
              </a:tblGrid>
              <a:tr h="3496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950692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A0CCF2CB-71F3-4E21-B817-0D022E811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142376"/>
              </p:ext>
            </p:extLst>
          </p:nvPr>
        </p:nvGraphicFramePr>
        <p:xfrm>
          <a:off x="4745697" y="5299608"/>
          <a:ext cx="3348315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69663">
                  <a:extLst>
                    <a:ext uri="{9D8B030D-6E8A-4147-A177-3AD203B41FA5}">
                      <a16:colId xmlns:a16="http://schemas.microsoft.com/office/drawing/2014/main" val="1521663562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92331383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165570629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81940335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1162639525"/>
                    </a:ext>
                  </a:extLst>
                </a:gridCol>
              </a:tblGrid>
              <a:tr h="3496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950692"/>
                  </a:ext>
                </a:extLst>
              </a:tr>
            </a:tbl>
          </a:graphicData>
        </a:graphic>
      </p:graphicFrame>
      <p:pic>
        <p:nvPicPr>
          <p:cNvPr id="28" name="Graphic 27" descr="Line arrow Counter clockwise curve">
            <a:extLst>
              <a:ext uri="{FF2B5EF4-FFF2-40B4-BE49-F238E27FC236}">
                <a16:creationId xmlns:a16="http://schemas.microsoft.com/office/drawing/2014/main" id="{F69E6FD1-1F09-41AF-808D-FD1559679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6317877" y="2948261"/>
            <a:ext cx="793376" cy="123713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0E0B103-D3F6-41C0-B3F9-C88AF4BAF4A7}"/>
              </a:ext>
            </a:extLst>
          </p:cNvPr>
          <p:cNvSpPr txBox="1"/>
          <p:nvPr/>
        </p:nvSpPr>
        <p:spPr>
          <a:xfrm>
            <a:off x="6513140" y="3416064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Swapping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38F886-5FC3-4473-BCED-8B472F8F89D6}"/>
              </a:ext>
            </a:extLst>
          </p:cNvPr>
          <p:cNvSpPr txBox="1"/>
          <p:nvPr/>
        </p:nvSpPr>
        <p:spPr>
          <a:xfrm>
            <a:off x="4745697" y="1558392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No Swapping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557FFD-EA30-4BBE-95F5-9DEB998E8E44}"/>
              </a:ext>
            </a:extLst>
          </p:cNvPr>
          <p:cNvSpPr txBox="1"/>
          <p:nvPr/>
        </p:nvSpPr>
        <p:spPr>
          <a:xfrm>
            <a:off x="5423650" y="2553411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No Swapping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C71ADE-7C19-490E-87F5-ABE6157BB89A}"/>
              </a:ext>
            </a:extLst>
          </p:cNvPr>
          <p:cNvSpPr txBox="1"/>
          <p:nvPr/>
        </p:nvSpPr>
        <p:spPr>
          <a:xfrm>
            <a:off x="6714565" y="4261124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No Swapping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3D8443FD-99FD-46E8-AB19-78138E101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846809"/>
              </p:ext>
            </p:extLst>
          </p:nvPr>
        </p:nvGraphicFramePr>
        <p:xfrm>
          <a:off x="8366313" y="1874807"/>
          <a:ext cx="3348315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69663">
                  <a:extLst>
                    <a:ext uri="{9D8B030D-6E8A-4147-A177-3AD203B41FA5}">
                      <a16:colId xmlns:a16="http://schemas.microsoft.com/office/drawing/2014/main" val="1521663562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92331383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165570629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81940335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1162639525"/>
                    </a:ext>
                  </a:extLst>
                </a:gridCol>
              </a:tblGrid>
              <a:tr h="3496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950692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1451E43-A411-4D70-9CEB-E9E8C3B2B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124116"/>
              </p:ext>
            </p:extLst>
          </p:nvPr>
        </p:nvGraphicFramePr>
        <p:xfrm>
          <a:off x="8379761" y="2880123"/>
          <a:ext cx="3348315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69663">
                  <a:extLst>
                    <a:ext uri="{9D8B030D-6E8A-4147-A177-3AD203B41FA5}">
                      <a16:colId xmlns:a16="http://schemas.microsoft.com/office/drawing/2014/main" val="1521663562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92331383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165570629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81940335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1162639525"/>
                    </a:ext>
                  </a:extLst>
                </a:gridCol>
              </a:tblGrid>
              <a:tr h="24799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950692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E0149C03-BE75-4CE2-AF5A-48A915621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785423"/>
              </p:ext>
            </p:extLst>
          </p:nvPr>
        </p:nvGraphicFramePr>
        <p:xfrm>
          <a:off x="8379761" y="3703250"/>
          <a:ext cx="3348315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69663">
                  <a:extLst>
                    <a:ext uri="{9D8B030D-6E8A-4147-A177-3AD203B41FA5}">
                      <a16:colId xmlns:a16="http://schemas.microsoft.com/office/drawing/2014/main" val="1521663562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92331383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165570629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81940335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1162639525"/>
                    </a:ext>
                  </a:extLst>
                </a:gridCol>
              </a:tblGrid>
              <a:tr h="3496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950692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A3C554E4-AADD-4B67-86C3-72E4EB644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378598"/>
              </p:ext>
            </p:extLst>
          </p:nvPr>
        </p:nvGraphicFramePr>
        <p:xfrm>
          <a:off x="8379761" y="4544738"/>
          <a:ext cx="3348315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69663">
                  <a:extLst>
                    <a:ext uri="{9D8B030D-6E8A-4147-A177-3AD203B41FA5}">
                      <a16:colId xmlns:a16="http://schemas.microsoft.com/office/drawing/2014/main" val="1521663562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92331383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165570629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81940335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1162639525"/>
                    </a:ext>
                  </a:extLst>
                </a:gridCol>
              </a:tblGrid>
              <a:tr h="19938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950692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60D8028-3FC1-4FCD-B550-F9853BE9C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896373"/>
              </p:ext>
            </p:extLst>
          </p:nvPr>
        </p:nvGraphicFramePr>
        <p:xfrm>
          <a:off x="8366312" y="5290799"/>
          <a:ext cx="3348315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69663">
                  <a:extLst>
                    <a:ext uri="{9D8B030D-6E8A-4147-A177-3AD203B41FA5}">
                      <a16:colId xmlns:a16="http://schemas.microsoft.com/office/drawing/2014/main" val="1521663562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92331383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165570629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81940335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1162639525"/>
                    </a:ext>
                  </a:extLst>
                </a:gridCol>
              </a:tblGrid>
              <a:tr h="3496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95069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8FE1324E-79DF-49B5-A45D-D6C807B3C736}"/>
              </a:ext>
            </a:extLst>
          </p:cNvPr>
          <p:cNvSpPr txBox="1"/>
          <p:nvPr/>
        </p:nvSpPr>
        <p:spPr>
          <a:xfrm>
            <a:off x="8304679" y="1521799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No Swapping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2D6F9D-5283-4CC6-99FF-12B4129FEE6D}"/>
              </a:ext>
            </a:extLst>
          </p:cNvPr>
          <p:cNvSpPr txBox="1"/>
          <p:nvPr/>
        </p:nvSpPr>
        <p:spPr>
          <a:xfrm>
            <a:off x="9611795" y="3320457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No Swapping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E10D20-D006-41E1-BACE-F40E4A901906}"/>
              </a:ext>
            </a:extLst>
          </p:cNvPr>
          <p:cNvSpPr txBox="1"/>
          <p:nvPr/>
        </p:nvSpPr>
        <p:spPr>
          <a:xfrm>
            <a:off x="10306050" y="4218265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No Swapping</a:t>
            </a:r>
          </a:p>
        </p:txBody>
      </p:sp>
      <p:pic>
        <p:nvPicPr>
          <p:cNvPr id="43" name="Graphic 42" descr="Line arrow Counter clockwise curve">
            <a:extLst>
              <a:ext uri="{FF2B5EF4-FFF2-40B4-BE49-F238E27FC236}">
                <a16:creationId xmlns:a16="http://schemas.microsoft.com/office/drawing/2014/main" id="{DD269AFF-F0D3-4579-98A9-1C1D3E48B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9171458" y="2090536"/>
            <a:ext cx="793376" cy="123713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490AF39-4FDA-4B84-BD60-CE69F1985B41}"/>
              </a:ext>
            </a:extLst>
          </p:cNvPr>
          <p:cNvSpPr txBox="1"/>
          <p:nvPr/>
        </p:nvSpPr>
        <p:spPr>
          <a:xfrm>
            <a:off x="9451143" y="2584377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 Swapping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E606BD-D736-4DA2-8428-33082CD00087}"/>
              </a:ext>
            </a:extLst>
          </p:cNvPr>
          <p:cNvSpPr txBox="1"/>
          <p:nvPr/>
        </p:nvSpPr>
        <p:spPr>
          <a:xfrm>
            <a:off x="1557474" y="924326"/>
            <a:ext cx="6098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First Iteration: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DDB92A-9D82-4D07-9E6E-C971D15A3359}"/>
              </a:ext>
            </a:extLst>
          </p:cNvPr>
          <p:cNvSpPr txBox="1"/>
          <p:nvPr/>
        </p:nvSpPr>
        <p:spPr>
          <a:xfrm>
            <a:off x="5132114" y="947422"/>
            <a:ext cx="6098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Second Iteration: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19D862-5E0B-4622-9704-7AF974175B69}"/>
              </a:ext>
            </a:extLst>
          </p:cNvPr>
          <p:cNvSpPr txBox="1"/>
          <p:nvPr/>
        </p:nvSpPr>
        <p:spPr>
          <a:xfrm>
            <a:off x="8701047" y="948914"/>
            <a:ext cx="6098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Third Iteration:</a:t>
            </a:r>
          </a:p>
        </p:txBody>
      </p:sp>
    </p:spTree>
    <p:extLst>
      <p:ext uri="{BB962C8B-B14F-4D97-AF65-F5344CB8AC3E}">
        <p14:creationId xmlns:p14="http://schemas.microsoft.com/office/powerpoint/2010/main" val="323051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010C2-B42F-447E-9893-3F558A27E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776" y="389965"/>
            <a:ext cx="10713451" cy="617220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Linear Search Program using Array:</a:t>
            </a:r>
            <a:endParaRPr lang="en-IN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900" cap="none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19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 data = { 15, 16, 22, 55, 33 };</a:t>
            </a:r>
          </a:p>
          <a:p>
            <a:pPr marL="0" indent="0">
              <a:buNone/>
            </a:pPr>
            <a:r>
              <a:rPr lang="en-IN" sz="19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IN" sz="1900" cap="none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19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x;</a:t>
            </a:r>
          </a:p>
          <a:p>
            <a:pPr marL="0" indent="0">
              <a:buNone/>
            </a:pPr>
            <a:r>
              <a:rPr lang="en-IN" sz="19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IN" sz="1900" cap="non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IN" sz="19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900" cap="none" dirty="0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"enter a number"</a:t>
            </a:r>
            <a:r>
              <a:rPr lang="en-IN" sz="19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IN" sz="19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X=convert.Toint32(</a:t>
            </a:r>
            <a:r>
              <a:rPr lang="en-IN" sz="1900" cap="non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console.Readline</a:t>
            </a:r>
            <a:r>
              <a:rPr lang="en-IN" sz="19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pPr marL="0" indent="0">
              <a:buNone/>
            </a:pPr>
            <a:r>
              <a:rPr lang="en-IN" sz="19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IN" sz="1900" cap="none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IN" sz="19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900" cap="none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19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900" cap="non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19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=0;i&lt;</a:t>
            </a:r>
            <a:r>
              <a:rPr lang="en-IN" sz="1900" cap="non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data.Length;i</a:t>
            </a:r>
            <a:r>
              <a:rPr lang="en-IN" sz="19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</a:p>
          <a:p>
            <a:pPr marL="0" indent="0">
              <a:buNone/>
            </a:pPr>
            <a:r>
              <a:rPr lang="en-IN" sz="19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{</a:t>
            </a:r>
          </a:p>
          <a:p>
            <a:pPr marL="0" indent="0">
              <a:buNone/>
            </a:pPr>
            <a:r>
              <a:rPr lang="en-IN" sz="19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IN" sz="1900" cap="none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IN" sz="19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(data[</a:t>
            </a:r>
            <a:r>
              <a:rPr lang="en-IN" sz="1900" cap="non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19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== x)</a:t>
            </a:r>
          </a:p>
          <a:p>
            <a:pPr marL="0" indent="0">
              <a:buNone/>
            </a:pPr>
            <a:r>
              <a:rPr lang="en-IN" sz="19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{</a:t>
            </a:r>
          </a:p>
          <a:p>
            <a:pPr marL="0" indent="0">
              <a:buNone/>
            </a:pPr>
            <a:r>
              <a:rPr lang="en-US" sz="19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en-US" sz="1900" cap="non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sz="19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900" cap="none" dirty="0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$"element </a:t>
            </a:r>
            <a:r>
              <a:rPr lang="en-US" sz="19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{x}</a:t>
            </a:r>
            <a:r>
              <a:rPr lang="en-US" sz="1900" cap="none" dirty="0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found at </a:t>
            </a:r>
            <a:r>
              <a:rPr lang="en-US" sz="19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1900" cap="non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9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sz="1900" cap="none" dirty="0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index"</a:t>
            </a:r>
            <a:r>
              <a:rPr lang="en-US" sz="19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IN" sz="19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}</a:t>
            </a:r>
          </a:p>
          <a:p>
            <a:pPr marL="0" indent="0">
              <a:buNone/>
            </a:pPr>
            <a:r>
              <a:rPr lang="en-IN" sz="19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IN" sz="1900" cap="none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endParaRPr lang="en-IN" sz="1900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9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{</a:t>
            </a:r>
          </a:p>
          <a:p>
            <a:pPr marL="0" indent="0">
              <a:buNone/>
            </a:pPr>
            <a:r>
              <a:rPr lang="en-US" sz="19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en-US" sz="1900" cap="non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sz="19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900" cap="none" dirty="0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$"element not found"</a:t>
            </a:r>
            <a:r>
              <a:rPr lang="en-US" sz="19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IN" sz="19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}</a:t>
            </a:r>
          </a:p>
          <a:p>
            <a:pPr marL="0" indent="0">
              <a:buNone/>
            </a:pPr>
            <a:r>
              <a:rPr lang="en-IN" sz="19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}</a:t>
            </a:r>
          </a:p>
          <a:p>
            <a:pPr marL="0" indent="0">
              <a:buNone/>
            </a:pPr>
            <a:r>
              <a:rPr lang="en-IN" sz="19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IN" sz="1900" cap="non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Console.Readline</a:t>
            </a:r>
            <a:r>
              <a:rPr lang="en-IN" sz="19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38F8-D85F-4E75-996E-264D7B0B4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376519"/>
            <a:ext cx="11389659" cy="6037728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marL="0" indent="0">
              <a:buNone/>
            </a:pPr>
            <a:endParaRPr lang="en-IN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32645-6ECC-4A50-B52F-158720DA0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6" y="962810"/>
            <a:ext cx="2972215" cy="1524896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D2EA998-C3CA-47EF-9705-C56F8B3793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9297446"/>
              </p:ext>
            </p:extLst>
          </p:nvPr>
        </p:nvGraphicFramePr>
        <p:xfrm>
          <a:off x="430306" y="3212503"/>
          <a:ext cx="317350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01">
                  <a:extLst>
                    <a:ext uri="{9D8B030D-6E8A-4147-A177-3AD203B41FA5}">
                      <a16:colId xmlns:a16="http://schemas.microsoft.com/office/drawing/2014/main" val="1566564797"/>
                    </a:ext>
                  </a:extLst>
                </a:gridCol>
                <a:gridCol w="634701">
                  <a:extLst>
                    <a:ext uri="{9D8B030D-6E8A-4147-A177-3AD203B41FA5}">
                      <a16:colId xmlns:a16="http://schemas.microsoft.com/office/drawing/2014/main" val="1118783159"/>
                    </a:ext>
                  </a:extLst>
                </a:gridCol>
                <a:gridCol w="634701">
                  <a:extLst>
                    <a:ext uri="{9D8B030D-6E8A-4147-A177-3AD203B41FA5}">
                      <a16:colId xmlns:a16="http://schemas.microsoft.com/office/drawing/2014/main" val="2841107794"/>
                    </a:ext>
                  </a:extLst>
                </a:gridCol>
                <a:gridCol w="634701">
                  <a:extLst>
                    <a:ext uri="{9D8B030D-6E8A-4147-A177-3AD203B41FA5}">
                      <a16:colId xmlns:a16="http://schemas.microsoft.com/office/drawing/2014/main" val="1713402134"/>
                    </a:ext>
                  </a:extLst>
                </a:gridCol>
                <a:gridCol w="634701">
                  <a:extLst>
                    <a:ext uri="{9D8B030D-6E8A-4147-A177-3AD203B41FA5}">
                      <a16:colId xmlns:a16="http://schemas.microsoft.com/office/drawing/2014/main" val="4089180103"/>
                    </a:ext>
                  </a:extLst>
                </a:gridCol>
              </a:tblGrid>
              <a:tr h="33077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04512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EE5813-5569-46DA-8E5F-0BB2DA4F68AD}"/>
              </a:ext>
            </a:extLst>
          </p:cNvPr>
          <p:cNvSpPr txBox="1"/>
          <p:nvPr/>
        </p:nvSpPr>
        <p:spPr>
          <a:xfrm>
            <a:off x="430306" y="3892043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0        1        2        3         4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4276797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EE469-4B10-49BD-9E5D-6AC1F9FB6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470647"/>
            <a:ext cx="11322423" cy="602428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Binary Search using Array: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IN" sz="1800" cap="none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 data = { 2, 5, 7, 15, 30, 55, 77 };</a:t>
            </a:r>
          </a:p>
          <a:p>
            <a:pPr marL="0" indent="0">
              <a:buNone/>
            </a:pP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IN" sz="1800" cap="none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element;</a:t>
            </a:r>
          </a:p>
          <a:p>
            <a:pPr marL="0" indent="0">
              <a:buNone/>
            </a:pP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IN" sz="1800" cap="non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800" cap="none" dirty="0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"enter a number"</a:t>
            </a: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Element=convert.Toint32(</a:t>
            </a:r>
            <a:r>
              <a:rPr lang="en-IN" sz="1800" cap="non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console.Readline</a:t>
            </a: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pPr marL="0" indent="0">
              <a:buNone/>
            </a:pP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IN" sz="1800" cap="none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 = 0;</a:t>
            </a:r>
          </a:p>
          <a:p>
            <a:pPr marL="0" indent="0">
              <a:buNone/>
            </a:pP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IN" sz="1800" cap="none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h=data.Length-1;</a:t>
            </a:r>
          </a:p>
          <a:p>
            <a:pPr marL="0" indent="0">
              <a:buNone/>
            </a:pP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IN" sz="1800" cap="none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(l&lt;=h)</a:t>
            </a:r>
          </a:p>
          <a:p>
            <a:pPr marL="0" indent="0">
              <a:buNone/>
            </a:pP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{</a:t>
            </a:r>
          </a:p>
          <a:p>
            <a:pPr marL="0" indent="0">
              <a:buNone/>
            </a:pPr>
            <a:r>
              <a:rPr lang="pt-BR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pt-BR" sz="1800" cap="none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m=(l+h)/2;</a:t>
            </a:r>
          </a:p>
          <a:p>
            <a:pPr marL="0" indent="0">
              <a:buNone/>
            </a:pP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i</a:t>
            </a:r>
            <a:r>
              <a:rPr lang="en-IN" sz="1800" cap="none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(element &gt; data[m])</a:t>
            </a:r>
          </a:p>
          <a:p>
            <a:pPr marL="0" indent="0">
              <a:buNone/>
            </a:pP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l= m + 1;</a:t>
            </a:r>
          </a:p>
          <a:p>
            <a:pPr marL="0" indent="0">
              <a:buNone/>
            </a:pPr>
            <a:r>
              <a:rPr lang="en-US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sz="1800" cap="none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(element &lt; data[m])</a:t>
            </a:r>
          </a:p>
          <a:p>
            <a:pPr marL="0" indent="0">
              <a:buNone/>
            </a:pP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h= m - 1;</a:t>
            </a:r>
            <a:endParaRPr lang="en-IN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6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B938A-BD0A-4A1B-9A6B-4E4BE665F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2" y="321508"/>
            <a:ext cx="11322423" cy="6078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pPr marL="0" indent="0">
              <a:buNone/>
            </a:pP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sz="1800" cap="non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800" cap="none" dirty="0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"element found"</a:t>
            </a: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IN" sz="1800" cap="none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buNone/>
            </a:pP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sz="1800" cap="none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(l &gt; h)</a:t>
            </a:r>
          </a:p>
          <a:p>
            <a:pPr marL="0" indent="0">
              <a:buNone/>
            </a:pPr>
            <a:r>
              <a:rPr lang="en-US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800" cap="non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cap="none" dirty="0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"element not found"</a:t>
            </a:r>
            <a:r>
              <a:rPr lang="en-US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IN" sz="1800" cap="non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Console.Readline</a:t>
            </a: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IN" sz="1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marL="0" indent="0">
              <a:buNone/>
            </a:pPr>
            <a:endParaRPr lang="en-IN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C9B99-F343-402B-93C0-1B7C561C3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43" y="5002306"/>
            <a:ext cx="3614635" cy="14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53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2170C-9195-453A-9EFD-ECF2AB9B9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573306"/>
            <a:ext cx="10364452" cy="421789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96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954028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471</TotalTime>
  <Words>541</Words>
  <Application>Microsoft Office PowerPoint</Application>
  <PresentationFormat>Widescreen</PresentationFormat>
  <Paragraphs>162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Cascadia Mono</vt:lpstr>
      <vt:lpstr>Tw Cen MT</vt:lpstr>
      <vt:lpstr>Droplet</vt:lpstr>
      <vt:lpstr>Bubble Sort, Linear Search, Binary Search using Arrays By Sudha Kumari Sugasani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 Program using Arrays By Sudha Kumari Sugasani</dc:title>
  <dc:creator>Sudha Kumari Sugasani</dc:creator>
  <cp:lastModifiedBy>Sudha Kumari Sugasani</cp:lastModifiedBy>
  <cp:revision>7</cp:revision>
  <dcterms:created xsi:type="dcterms:W3CDTF">2022-02-02T06:03:35Z</dcterms:created>
  <dcterms:modified xsi:type="dcterms:W3CDTF">2022-02-15T04:47:15Z</dcterms:modified>
</cp:coreProperties>
</file>