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Pre-Processing &amp; 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EDA</a:t>
          </a:r>
        </a:p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Model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Processing the Data</a:t>
          </a:r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1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F938F5D5-804D-4B23-8281-BE5677075ACA}" srcId="{E754A2A0-41CE-428B-9DDC-DCD1FD12D16A}" destId="{19AE6A50-B2F7-4F98-A456-DF10E94887E7}" srcOrd="1" destOrd="0" parTransId="{FCAB35B7-FF11-4E93-9864-F2B9C97274F4}" sibTransId="{F7BDB8CA-0E84-4B27-8BED-5C7340299BE3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947451" y="891461"/>
          <a:ext cx="1014398" cy="1014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5509" y="2002171"/>
          <a:ext cx="2898281" cy="720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Pre-Processing &amp;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EDA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kern="1200" dirty="0"/>
        </a:p>
      </dsp:txBody>
      <dsp:txXfrm>
        <a:off x="5509" y="2002171"/>
        <a:ext cx="2898281" cy="720041"/>
      </dsp:txXfrm>
    </dsp:sp>
    <dsp:sp modelId="{DD091D0A-5A25-4241-91F3-18D32B0BDD4F}">
      <dsp:nvSpPr>
        <dsp:cNvPr id="0" name=""/>
        <dsp:cNvSpPr/>
      </dsp:nvSpPr>
      <dsp:spPr>
        <a:xfrm>
          <a:off x="5509" y="2767009"/>
          <a:ext cx="2898281" cy="36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5509" y="2767009"/>
        <a:ext cx="2898281" cy="364253"/>
      </dsp:txXfrm>
    </dsp:sp>
    <dsp:sp modelId="{210823F6-AC1A-46E3-9D99-A319DF497539}">
      <dsp:nvSpPr>
        <dsp:cNvPr id="0" name=""/>
        <dsp:cNvSpPr/>
      </dsp:nvSpPr>
      <dsp:spPr>
        <a:xfrm>
          <a:off x="4352931" y="891461"/>
          <a:ext cx="1014398" cy="1014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410990" y="2002171"/>
          <a:ext cx="2898281" cy="720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Processing the Data</a:t>
          </a:r>
        </a:p>
      </dsp:txBody>
      <dsp:txXfrm>
        <a:off x="3410990" y="2002171"/>
        <a:ext cx="2898281" cy="720041"/>
      </dsp:txXfrm>
    </dsp:sp>
    <dsp:sp modelId="{7CD40649-A74C-4AD8-B9D0-2573A1955C91}">
      <dsp:nvSpPr>
        <dsp:cNvPr id="0" name=""/>
        <dsp:cNvSpPr/>
      </dsp:nvSpPr>
      <dsp:spPr>
        <a:xfrm>
          <a:off x="3410990" y="2767009"/>
          <a:ext cx="2898281" cy="36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3ABD2-C471-4A21-8AEF-3843C86919E1}">
      <dsp:nvSpPr>
        <dsp:cNvPr id="0" name=""/>
        <dsp:cNvSpPr/>
      </dsp:nvSpPr>
      <dsp:spPr>
        <a:xfrm>
          <a:off x="7758412" y="891461"/>
          <a:ext cx="1014398" cy="10143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6816470" y="2002171"/>
          <a:ext cx="2898281" cy="720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Model</a:t>
          </a:r>
        </a:p>
      </dsp:txBody>
      <dsp:txXfrm>
        <a:off x="6816470" y="2002171"/>
        <a:ext cx="2898281" cy="720041"/>
      </dsp:txXfrm>
    </dsp:sp>
    <dsp:sp modelId="{6418EBED-F111-425B-8EE2-06B8B2297A68}">
      <dsp:nvSpPr>
        <dsp:cNvPr id="0" name=""/>
        <dsp:cNvSpPr/>
      </dsp:nvSpPr>
      <dsp:spPr>
        <a:xfrm>
          <a:off x="6816470" y="2767009"/>
          <a:ext cx="2898281" cy="36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D38747-4367-4BD2-8D51-C97E202738E2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01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968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8128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3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2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0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0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0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5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 CREDIT LOAN USE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Sudha Udayakumar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594D-69D7-466C-B3DF-32FA9C57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74E31-D754-4E20-A2FA-04FF233F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Imbalanced Dataset, first time handling. So was very challenging to identify the workflow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finding outliers was easy, but removing them was usually done with Z-score and IQR. But it didn’t work here as well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model evaluation in loops was easy, but in large dataset it become a challenge by itself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time for large dataset, move to Google Collab, to save time on code execution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feel of real life projects were given, looking forward to more challenging projects like this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36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Various Stage of Project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46175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96F9-385B-41BC-99C1-FAF7DD88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018D9-52ED-4D37-9B25-E1E588C4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Checked for missing data. Although missing data is not there, was informed in the project dataset it was checked again. There was no missing data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Shape: Number of rows to column was analysed. There were enough ratio of rows to columns to continue with the data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Balanced or Imbalanced Dataset. The target column “label” was analysed and found it was imbalanced as mentioned. So need to think of ways to balance the data before model building</a:t>
            </a:r>
            <a:r>
              <a:rPr lang="en-IN" sz="18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count in each other column was analysed.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columns had huge number of unique count. So analysing these against the target variable wont be possible for bi-variate analysis.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Unwanted columns which don’t impact the data like the </a:t>
            </a:r>
            <a:r>
              <a:rPr lang="en-IN" sz="18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msisdn</a:t>
            </a:r>
            <a:r>
              <a:rPr lang="en-IN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date, p-circle etc were removed.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with the target variable was also done and printed in ascending order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17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36AF-99FD-4F6A-A338-62BF3F04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>
              <a:lnSpc>
                <a:spcPct val="107000"/>
              </a:lnSpc>
            </a:pPr>
            <a:r>
              <a:rPr lang="en-IN" sz="3600" b="1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 The Data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0868-34FF-48E1-A2F1-E35D3E1C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Char char=""/>
            </a:pPr>
            <a:r>
              <a:rPr lang="en-IN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IQR was done in detail and found several methods to remove outliers before model building. </a:t>
            </a:r>
          </a:p>
          <a:p>
            <a:pPr>
              <a:buFont typeface="Wingdings 2" panose="05020102010507070707" pitchFamily="18" charset="2"/>
              <a:buChar char=""/>
            </a:pPr>
            <a:r>
              <a:rPr lang="en-IN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PCA was done to reduce the number of columns. We were able to retain 95% of data with 18 columns and 99% of data with 24 columns. So choose the 24 columns </a:t>
            </a:r>
          </a:p>
          <a:p>
            <a:pPr>
              <a:buFont typeface="Wingdings 2" panose="05020102010507070707" pitchFamily="18" charset="2"/>
              <a:buChar char=""/>
            </a:pPr>
            <a:r>
              <a:rPr lang="en-IN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data was imbalanced used the Over Sampling Method. With this method, we got the data to be balanced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7E77-1C84-47E2-BF94-7FC32071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 (Model used)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A6E0-9E62-4066-B49D-6E450F15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LogisticRegression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GaussianNB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SVC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AdaBoostClassifier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DecisionTreeClassifier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1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16F7-1325-41CD-9C66-19591D5C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56227"/>
            <a:ext cx="10353762" cy="1257300"/>
          </a:xfrm>
        </p:spPr>
        <p:txBody>
          <a:bodyPr/>
          <a:lstStyle/>
          <a:p>
            <a:r>
              <a:rPr lang="en-IN" dirty="0"/>
              <a:t>Code for Models-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79FC-8237-41AF-B67B-98266FAB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08" y="1064395"/>
            <a:ext cx="10353762" cy="3714749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1400" dirty="0"/>
              <a:t>model=[</a:t>
            </a:r>
            <a:r>
              <a:rPr lang="da-DK" sz="1400" dirty="0"/>
              <a:t>lg,sv,gnb,rf,ad,dtc]</a:t>
            </a:r>
            <a:endParaRPr lang="en-IN" sz="1400" dirty="0"/>
          </a:p>
          <a:p>
            <a:pPr marL="36900" indent="0">
              <a:buNone/>
            </a:pPr>
            <a:r>
              <a:rPr lang="en-IN" sz="1400" dirty="0"/>
              <a:t>for m in model:</a:t>
            </a:r>
          </a:p>
          <a:p>
            <a:pPr marL="3690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m.fit</a:t>
            </a:r>
            <a:r>
              <a:rPr lang="en-IN" sz="1400" dirty="0"/>
              <a:t>(</a:t>
            </a:r>
            <a:r>
              <a:rPr lang="en-IN" sz="1400" dirty="0" err="1"/>
              <a:t>x_train,y_train</a:t>
            </a:r>
            <a:r>
              <a:rPr lang="en-IN" sz="1400" dirty="0"/>
              <a:t>)</a:t>
            </a:r>
          </a:p>
          <a:p>
            <a:pPr marL="3690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pred</a:t>
            </a:r>
            <a:r>
              <a:rPr lang="en-IN" sz="1400" dirty="0"/>
              <a:t>=</a:t>
            </a:r>
            <a:r>
              <a:rPr lang="en-IN" sz="1400" dirty="0" err="1"/>
              <a:t>m.predict</a:t>
            </a:r>
            <a:r>
              <a:rPr lang="en-IN" sz="1400" dirty="0"/>
              <a:t>(</a:t>
            </a:r>
            <a:r>
              <a:rPr lang="en-IN" sz="1400" dirty="0" err="1"/>
              <a:t>x_test</a:t>
            </a:r>
            <a:r>
              <a:rPr lang="en-IN" sz="1400" dirty="0"/>
              <a:t>)</a:t>
            </a:r>
          </a:p>
          <a:p>
            <a:pPr marL="36900" indent="0">
              <a:buNone/>
            </a:pPr>
            <a:r>
              <a:rPr lang="en-IN" sz="1400" dirty="0"/>
              <a:t>    print("\n f1 score: of ",m)</a:t>
            </a:r>
          </a:p>
          <a:p>
            <a:pPr marL="36900" indent="0">
              <a:buNone/>
            </a:pPr>
            <a:r>
              <a:rPr lang="en-IN" sz="1400" dirty="0"/>
              <a:t>    print(f1_score(</a:t>
            </a:r>
            <a:r>
              <a:rPr lang="en-IN" sz="1400" dirty="0" err="1"/>
              <a:t>y_test,pred</a:t>
            </a:r>
            <a:r>
              <a:rPr lang="en-IN" sz="1400" dirty="0"/>
              <a:t>))</a:t>
            </a:r>
          </a:p>
          <a:p>
            <a:pPr marL="36900" indent="0">
              <a:buNone/>
            </a:pPr>
            <a:r>
              <a:rPr lang="en-IN" sz="1400" dirty="0"/>
              <a:t>    print("\n confusion matrix: of ",m)</a:t>
            </a:r>
          </a:p>
          <a:p>
            <a:pPr marL="36900" indent="0">
              <a:buNone/>
            </a:pPr>
            <a:r>
              <a:rPr lang="en-IN" sz="1400" dirty="0"/>
              <a:t>    print(</a:t>
            </a:r>
            <a:r>
              <a:rPr lang="en-IN" sz="1400" dirty="0" err="1"/>
              <a:t>confusion_matrix</a:t>
            </a:r>
            <a:r>
              <a:rPr lang="en-IN" sz="1400" dirty="0"/>
              <a:t>(</a:t>
            </a:r>
            <a:r>
              <a:rPr lang="en-IN" sz="1400" dirty="0" err="1"/>
              <a:t>y_test,pred</a:t>
            </a:r>
            <a:r>
              <a:rPr lang="en-IN" sz="1400" dirty="0"/>
              <a:t>))</a:t>
            </a:r>
          </a:p>
          <a:p>
            <a:pPr marL="36900" indent="0">
              <a:buNone/>
            </a:pPr>
            <a:r>
              <a:rPr lang="en-IN" sz="1400" dirty="0"/>
              <a:t>    print("\n  </a:t>
            </a:r>
            <a:r>
              <a:rPr lang="en-IN" sz="1400" dirty="0" err="1"/>
              <a:t>Classificatin</a:t>
            </a:r>
            <a:r>
              <a:rPr lang="en-IN" sz="1400" dirty="0"/>
              <a:t> report:  of ",m)</a:t>
            </a:r>
          </a:p>
          <a:p>
            <a:pPr marL="36900" indent="0">
              <a:buNone/>
            </a:pPr>
            <a:r>
              <a:rPr lang="en-IN" sz="1400" dirty="0"/>
              <a:t>    print(</a:t>
            </a:r>
            <a:r>
              <a:rPr lang="en-IN" sz="1400" dirty="0" err="1"/>
              <a:t>classification_report</a:t>
            </a:r>
            <a:r>
              <a:rPr lang="en-IN" sz="1400" dirty="0"/>
              <a:t>(</a:t>
            </a:r>
            <a:r>
              <a:rPr lang="en-IN" sz="1400" dirty="0" err="1"/>
              <a:t>y_test,pred</a:t>
            </a:r>
            <a:r>
              <a:rPr lang="en-IN" sz="1400" dirty="0"/>
              <a:t>))</a:t>
            </a:r>
          </a:p>
          <a:p>
            <a:pPr marL="36900" indent="0">
              <a:buNone/>
            </a:pPr>
            <a:r>
              <a:rPr lang="en-IN" sz="1400" dirty="0"/>
              <a:t>    print("\n cross validation </a:t>
            </a:r>
            <a:r>
              <a:rPr lang="en-IN" sz="1400" dirty="0" err="1"/>
              <a:t>scoreL</a:t>
            </a:r>
            <a:r>
              <a:rPr lang="en-IN" sz="1400" dirty="0"/>
              <a:t> of ",m)</a:t>
            </a:r>
          </a:p>
          <a:p>
            <a:pPr marL="36900" indent="0">
              <a:buNone/>
            </a:pPr>
            <a:r>
              <a:rPr lang="en-IN" sz="1400" dirty="0"/>
              <a:t>    score=</a:t>
            </a:r>
            <a:r>
              <a:rPr lang="en-IN" sz="1400" dirty="0" err="1"/>
              <a:t>cross_val_score</a:t>
            </a:r>
            <a:r>
              <a:rPr lang="en-IN" sz="1400" dirty="0"/>
              <a:t>(</a:t>
            </a:r>
            <a:r>
              <a:rPr lang="en-IN" sz="1400" dirty="0" err="1"/>
              <a:t>m,x,y,scoring</a:t>
            </a:r>
            <a:r>
              <a:rPr lang="en-IN" sz="1400" dirty="0"/>
              <a:t>="f1",cv=10)</a:t>
            </a:r>
          </a:p>
          <a:p>
            <a:pPr marL="36900" indent="0">
              <a:buNone/>
            </a:pPr>
            <a:r>
              <a:rPr lang="en-IN" sz="1400" dirty="0"/>
              <a:t>    print(score)</a:t>
            </a:r>
          </a:p>
          <a:p>
            <a:pPr marL="36900" indent="0">
              <a:buNone/>
            </a:pPr>
            <a:r>
              <a:rPr lang="en-IN" sz="1400" dirty="0"/>
              <a:t>    print(</a:t>
            </a:r>
            <a:r>
              <a:rPr lang="en-IN" sz="1400" dirty="0" err="1"/>
              <a:t>score.mean</a:t>
            </a:r>
            <a:r>
              <a:rPr lang="en-IN" sz="1400" dirty="0"/>
              <a:t>())</a:t>
            </a:r>
          </a:p>
          <a:p>
            <a:pPr marL="36900" indent="0">
              <a:buNone/>
            </a:pPr>
            <a:r>
              <a:rPr lang="en-IN" sz="1400" dirty="0"/>
              <a:t>    print("----------------")</a:t>
            </a:r>
          </a:p>
        </p:txBody>
      </p:sp>
    </p:spTree>
    <p:extLst>
      <p:ext uri="{BB962C8B-B14F-4D97-AF65-F5344CB8AC3E}">
        <p14:creationId xmlns:p14="http://schemas.microsoft.com/office/powerpoint/2010/main" val="54191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F4BA-CA73-426D-B69C-7781F1CC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322557"/>
            <a:ext cx="10353762" cy="1257300"/>
          </a:xfrm>
        </p:spPr>
        <p:txBody>
          <a:bodyPr/>
          <a:lstStyle/>
          <a:p>
            <a:r>
              <a:rPr lang="en-IN" sz="4000" dirty="0"/>
              <a:t>Evaluating</a:t>
            </a:r>
            <a:r>
              <a:rPr lang="en-IN" dirty="0"/>
              <a:t> Models &amp; Choosing 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9457-4768-4EE4-8439-7E7732DB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471" y="528010"/>
            <a:ext cx="10353762" cy="3714749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1100" dirty="0" err="1"/>
              <a:t>modelList</a:t>
            </a:r>
            <a:r>
              <a:rPr lang="en-IN" sz="1100" dirty="0"/>
              <a:t>=[("Dec Tree Classifier", </a:t>
            </a:r>
            <a:r>
              <a:rPr lang="en-IN" sz="1100" dirty="0" err="1"/>
              <a:t>dtc</a:t>
            </a:r>
            <a:r>
              <a:rPr lang="en-IN" sz="1100" dirty="0"/>
              <a:t>),("Random Forest </a:t>
            </a:r>
            <a:r>
              <a:rPr lang="en-IN" sz="1100" dirty="0" err="1"/>
              <a:t>Class",rf</a:t>
            </a:r>
            <a:r>
              <a:rPr lang="en-IN" sz="1100" dirty="0"/>
              <a:t>)]</a:t>
            </a:r>
          </a:p>
          <a:p>
            <a:pPr marL="36900" indent="0">
              <a:buNone/>
            </a:pPr>
            <a:r>
              <a:rPr lang="en-IN" sz="1100" dirty="0"/>
              <a:t>def </a:t>
            </a:r>
            <a:r>
              <a:rPr lang="en-IN" sz="1100" dirty="0" err="1"/>
              <a:t>GetAccuracy</a:t>
            </a:r>
            <a:r>
              <a:rPr lang="en-IN" sz="1100" dirty="0"/>
              <a:t>(</a:t>
            </a:r>
            <a:r>
              <a:rPr lang="en-IN" sz="1100" dirty="0" err="1"/>
              <a:t>x,y,modelList</a:t>
            </a:r>
            <a:r>
              <a:rPr lang="en-IN" sz="1100" dirty="0"/>
              <a:t>):</a:t>
            </a:r>
          </a:p>
          <a:p>
            <a:pPr marL="3690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x_train,x_test,y_train,y_test</a:t>
            </a:r>
            <a:r>
              <a:rPr lang="en-IN" sz="1100" dirty="0"/>
              <a:t>=</a:t>
            </a:r>
            <a:r>
              <a:rPr lang="en-IN" sz="1100" dirty="0" err="1"/>
              <a:t>train_test_split</a:t>
            </a:r>
            <a:r>
              <a:rPr lang="en-IN" sz="1100" dirty="0"/>
              <a:t>(</a:t>
            </a:r>
            <a:r>
              <a:rPr lang="en-IN" sz="1100" dirty="0" err="1"/>
              <a:t>x,y,random_state</a:t>
            </a:r>
            <a:r>
              <a:rPr lang="en-IN" sz="1100" dirty="0"/>
              <a:t>=43)</a:t>
            </a:r>
          </a:p>
          <a:p>
            <a:pPr marL="3690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ModelName</a:t>
            </a:r>
            <a:r>
              <a:rPr lang="en-IN" sz="1100" dirty="0"/>
              <a:t>= []</a:t>
            </a:r>
          </a:p>
          <a:p>
            <a:pPr marL="36900" indent="0">
              <a:buNone/>
            </a:pPr>
            <a:r>
              <a:rPr lang="en-IN" sz="1100" dirty="0"/>
              <a:t>    modelf1=[]</a:t>
            </a:r>
          </a:p>
          <a:p>
            <a:pPr marL="3690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modelCrossval</a:t>
            </a:r>
            <a:r>
              <a:rPr lang="en-IN" sz="1100" dirty="0"/>
              <a:t>=[]</a:t>
            </a:r>
          </a:p>
          <a:p>
            <a:pPr marL="36900" indent="0">
              <a:buNone/>
            </a:pPr>
            <a:r>
              <a:rPr lang="en-IN" sz="1100" dirty="0"/>
              <a:t>    f1CVDiff=[]</a:t>
            </a:r>
          </a:p>
          <a:p>
            <a:pPr marL="36900" indent="0">
              <a:buNone/>
            </a:pPr>
            <a:r>
              <a:rPr lang="en-IN" sz="1100" dirty="0"/>
              <a:t>    for </a:t>
            </a:r>
            <a:r>
              <a:rPr lang="en-IN" sz="1100" dirty="0" err="1"/>
              <a:t>Nameofmodel</a:t>
            </a:r>
            <a:r>
              <a:rPr lang="en-IN" sz="1100" dirty="0"/>
              <a:t>, </a:t>
            </a:r>
            <a:r>
              <a:rPr lang="en-IN" sz="1100" dirty="0" err="1"/>
              <a:t>modelInstance</a:t>
            </a:r>
            <a:r>
              <a:rPr lang="en-IN" sz="1100" dirty="0"/>
              <a:t> in </a:t>
            </a:r>
            <a:r>
              <a:rPr lang="en-IN" sz="1100" dirty="0" err="1"/>
              <a:t>modelList</a:t>
            </a:r>
            <a:r>
              <a:rPr lang="en-IN" sz="1100" dirty="0"/>
              <a:t>:</a:t>
            </a:r>
          </a:p>
          <a:p>
            <a:pPr marL="3690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ModelName.append</a:t>
            </a:r>
            <a:r>
              <a:rPr lang="en-IN" sz="1100" dirty="0"/>
              <a:t>(</a:t>
            </a:r>
            <a:r>
              <a:rPr lang="en-IN" sz="1100" dirty="0" err="1"/>
              <a:t>Nameofmodel</a:t>
            </a:r>
            <a:r>
              <a:rPr lang="en-IN" sz="1100" dirty="0"/>
              <a:t>)</a:t>
            </a:r>
          </a:p>
          <a:p>
            <a:pPr marL="3690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modelInstance.fit</a:t>
            </a:r>
            <a:r>
              <a:rPr lang="en-IN" sz="1100" dirty="0"/>
              <a:t>(</a:t>
            </a:r>
            <a:r>
              <a:rPr lang="en-IN" sz="1100" dirty="0" err="1"/>
              <a:t>x_train,y_train</a:t>
            </a:r>
            <a:r>
              <a:rPr lang="en-IN" sz="1100" dirty="0"/>
              <a:t>)</a:t>
            </a:r>
          </a:p>
          <a:p>
            <a:pPr marL="3690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pred</a:t>
            </a:r>
            <a:r>
              <a:rPr lang="en-IN" sz="1100" dirty="0"/>
              <a:t>=</a:t>
            </a:r>
            <a:r>
              <a:rPr lang="en-IN" sz="1100" dirty="0" err="1"/>
              <a:t>modelInstance.predict</a:t>
            </a:r>
            <a:r>
              <a:rPr lang="en-IN" sz="1100" dirty="0"/>
              <a:t>(</a:t>
            </a:r>
            <a:r>
              <a:rPr lang="en-IN" sz="1100" dirty="0" err="1"/>
              <a:t>x_test</a:t>
            </a:r>
            <a:r>
              <a:rPr lang="en-IN" sz="1100" dirty="0"/>
              <a:t>)</a:t>
            </a:r>
          </a:p>
          <a:p>
            <a:pPr marL="36900" indent="0">
              <a:buNone/>
            </a:pPr>
            <a:r>
              <a:rPr lang="en-IN" sz="1100" dirty="0"/>
              <a:t>        f1score= f1_score(</a:t>
            </a:r>
            <a:r>
              <a:rPr lang="en-IN" sz="1100" dirty="0" err="1"/>
              <a:t>y_test,pred</a:t>
            </a:r>
            <a:r>
              <a:rPr lang="en-IN" sz="1100" dirty="0"/>
              <a:t>)</a:t>
            </a:r>
          </a:p>
          <a:p>
            <a:pPr marL="36900" indent="0">
              <a:buNone/>
            </a:pPr>
            <a:r>
              <a:rPr lang="en-IN" sz="1100" dirty="0"/>
              <a:t>        modelf1.append(f1score)</a:t>
            </a:r>
          </a:p>
          <a:p>
            <a:pPr marL="3690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crossval</a:t>
            </a:r>
            <a:r>
              <a:rPr lang="en-IN" sz="1100" dirty="0"/>
              <a:t>=</a:t>
            </a:r>
            <a:r>
              <a:rPr lang="en-IN" sz="1100" dirty="0" err="1"/>
              <a:t>cross_val_score</a:t>
            </a:r>
            <a:r>
              <a:rPr lang="en-IN" sz="1100" dirty="0"/>
              <a:t>(</a:t>
            </a:r>
            <a:r>
              <a:rPr lang="en-IN" sz="1100" dirty="0" err="1"/>
              <a:t>modelInstance,x,y,scoring</a:t>
            </a:r>
            <a:r>
              <a:rPr lang="en-IN" sz="1100" dirty="0"/>
              <a:t>="f1",cv=5).mean()</a:t>
            </a:r>
          </a:p>
          <a:p>
            <a:pPr marL="36900" indent="0">
              <a:buNone/>
            </a:pPr>
            <a:r>
              <a:rPr lang="en-IN" sz="1100" dirty="0"/>
              <a:t>        </a:t>
            </a:r>
            <a:r>
              <a:rPr lang="en-IN" sz="1100" dirty="0" err="1"/>
              <a:t>modelCrossval.append</a:t>
            </a:r>
            <a:r>
              <a:rPr lang="en-IN" sz="1100" dirty="0"/>
              <a:t>(</a:t>
            </a:r>
            <a:r>
              <a:rPr lang="en-IN" sz="1100" dirty="0" err="1"/>
              <a:t>crossval</a:t>
            </a:r>
            <a:r>
              <a:rPr lang="en-IN" sz="1100" dirty="0"/>
              <a:t>)</a:t>
            </a:r>
          </a:p>
          <a:p>
            <a:pPr marL="36900" indent="0">
              <a:buNone/>
            </a:pPr>
            <a:r>
              <a:rPr lang="en-IN" sz="1100" dirty="0"/>
              <a:t>        f1CVDiff.append(f1score-crossval)</a:t>
            </a:r>
          </a:p>
          <a:p>
            <a:pPr marL="3690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df_acc</a:t>
            </a:r>
            <a:r>
              <a:rPr lang="en-IN" sz="1100" dirty="0"/>
              <a:t>=</a:t>
            </a:r>
            <a:r>
              <a:rPr lang="en-IN" sz="1100" dirty="0" err="1"/>
              <a:t>pd.DataFrame</a:t>
            </a:r>
            <a:r>
              <a:rPr lang="en-IN" sz="1100" dirty="0"/>
              <a:t>({"Name":</a:t>
            </a:r>
            <a:r>
              <a:rPr lang="en-IN" sz="1100" dirty="0" err="1"/>
              <a:t>ModelName</a:t>
            </a:r>
            <a:r>
              <a:rPr lang="en-IN" sz="1100" dirty="0"/>
              <a:t>,</a:t>
            </a:r>
          </a:p>
          <a:p>
            <a:pPr marL="36900" indent="0">
              <a:buNone/>
            </a:pPr>
            <a:r>
              <a:rPr lang="en-IN" sz="1100" dirty="0"/>
              <a:t>                         "f1": modelf1,</a:t>
            </a:r>
          </a:p>
          <a:p>
            <a:pPr marL="36900" indent="0">
              <a:buNone/>
            </a:pPr>
            <a:r>
              <a:rPr lang="en-IN" sz="1400" dirty="0"/>
              <a:t>                         "</a:t>
            </a:r>
            <a:r>
              <a:rPr lang="en-IN" sz="1400" dirty="0" err="1"/>
              <a:t>CrossValidation</a:t>
            </a:r>
            <a:r>
              <a:rPr lang="en-IN" sz="1400" dirty="0"/>
              <a:t>":</a:t>
            </a:r>
            <a:r>
              <a:rPr lang="en-IN" sz="1400" dirty="0" err="1"/>
              <a:t>modelCrossval</a:t>
            </a:r>
            <a:r>
              <a:rPr lang="en-IN" sz="1400" dirty="0"/>
              <a:t>,</a:t>
            </a:r>
          </a:p>
          <a:p>
            <a:pPr marL="36900" indent="0">
              <a:buNone/>
            </a:pPr>
            <a:r>
              <a:rPr lang="en-IN" sz="1400" dirty="0"/>
              <a:t>                          "Difference in Accuracy": f1CVDiff})</a:t>
            </a:r>
          </a:p>
          <a:p>
            <a:pPr marL="36900" indent="0">
              <a:buNone/>
            </a:pPr>
            <a:r>
              <a:rPr lang="en-IN" sz="1400" dirty="0"/>
              <a:t>    return </a:t>
            </a:r>
            <a:r>
              <a:rPr lang="en-IN" sz="1400" dirty="0" err="1"/>
              <a:t>df_acc</a:t>
            </a:r>
            <a:endParaRPr lang="en-IN" sz="1400" dirty="0"/>
          </a:p>
          <a:p>
            <a:pPr marL="36900" indent="0">
              <a:buNone/>
            </a:pPr>
            <a:r>
              <a:rPr lang="en-IN" sz="1400" dirty="0" err="1"/>
              <a:t>GetAccuracy</a:t>
            </a:r>
            <a:r>
              <a:rPr lang="en-IN" sz="1400" dirty="0"/>
              <a:t>(</a:t>
            </a:r>
            <a:r>
              <a:rPr lang="en-IN" sz="1400" dirty="0" err="1"/>
              <a:t>x,y,modelList</a:t>
            </a:r>
            <a:r>
              <a:rPr lang="en-I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825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8B98-CE4F-49BE-AC1D-DEED4D72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5A18-72BE-425A-9538-EE2E0EEC5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 used : F1-Score to compare 0 &amp; 1 value , as its an imbalanced dataset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checked for precision and recall from the classification report 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did the cross validation with k fold of 5. The least diff between F1 score and Cross validation was taken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dataset is used, didn’t do cross validation on all models. Did only on top 2 models with high F1-score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79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BAFE-AAE0-4EF0-82B5-842E980F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44EE-57CB-441D-A771-51B21E48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05427"/>
            <a:ext cx="10353762" cy="3714749"/>
          </a:xfrm>
        </p:spPr>
        <p:txBody>
          <a:bodyPr>
            <a:normAutofit fontScale="25000" lnSpcReduction="20000"/>
          </a:bodyPr>
          <a:lstStyle/>
          <a:p>
            <a:r>
              <a:rPr lang="en-IN" sz="6400" dirty="0"/>
              <a:t>Grid Search vs Random Search</a:t>
            </a:r>
          </a:p>
          <a:p>
            <a:pPr lvl="1"/>
            <a:r>
              <a:rPr lang="en-IN" sz="6400" dirty="0"/>
              <a:t>Since the dataset is huge, preferred to use Random Search</a:t>
            </a:r>
          </a:p>
          <a:p>
            <a:pPr marL="450000" lvl="1" indent="0">
              <a:buNone/>
            </a:pPr>
            <a:endParaRPr lang="en-IN" sz="6400" dirty="0"/>
          </a:p>
          <a:p>
            <a:pPr marL="450000" lvl="1" indent="0">
              <a:buNone/>
            </a:pPr>
            <a:r>
              <a:rPr lang="en-IN" sz="3700" dirty="0"/>
              <a:t>from </a:t>
            </a:r>
            <a:r>
              <a:rPr lang="en-IN" sz="3700" dirty="0" err="1"/>
              <a:t>sklearn.model_selection</a:t>
            </a:r>
            <a:r>
              <a:rPr lang="en-IN" sz="3700" dirty="0"/>
              <a:t> import </a:t>
            </a:r>
            <a:r>
              <a:rPr lang="en-IN" sz="3700" dirty="0" err="1"/>
              <a:t>RandomizedSearchCV</a:t>
            </a:r>
            <a:endParaRPr lang="en-IN" sz="3700" dirty="0"/>
          </a:p>
          <a:p>
            <a:pPr marL="450000" lvl="1" indent="0">
              <a:buNone/>
            </a:pPr>
            <a:r>
              <a:rPr lang="en-IN" sz="3700" dirty="0"/>
              <a:t># parameters for </a:t>
            </a:r>
            <a:r>
              <a:rPr lang="en-IN" sz="3700" dirty="0" err="1"/>
              <a:t>RandomSearchCV</a:t>
            </a:r>
            <a:endParaRPr lang="en-IN" sz="3700" dirty="0"/>
          </a:p>
          <a:p>
            <a:pPr marL="450000" lvl="1" indent="0">
              <a:buNone/>
            </a:pPr>
            <a:r>
              <a:rPr lang="en-IN" sz="3700" dirty="0" err="1"/>
              <a:t>param_dist</a:t>
            </a:r>
            <a:r>
              <a:rPr lang="en-IN" sz="3700" dirty="0"/>
              <a:t> = {"</a:t>
            </a:r>
            <a:r>
              <a:rPr lang="en-IN" sz="3700" dirty="0" err="1"/>
              <a:t>max_depth</a:t>
            </a:r>
            <a:r>
              <a:rPr lang="en-IN" sz="3700" dirty="0"/>
              <a:t>": range(2,6),</a:t>
            </a:r>
          </a:p>
          <a:p>
            <a:pPr marL="450000" lvl="1" indent="0">
              <a:buNone/>
            </a:pPr>
            <a:r>
              <a:rPr lang="en-IN" sz="3700" dirty="0"/>
              <a:t>              "</a:t>
            </a:r>
            <a:r>
              <a:rPr lang="en-IN" sz="3700" dirty="0" err="1"/>
              <a:t>min_samples_split</a:t>
            </a:r>
            <a:r>
              <a:rPr lang="en-IN" sz="3700" dirty="0"/>
              <a:t>": range(6, 11),</a:t>
            </a:r>
          </a:p>
          <a:p>
            <a:pPr marL="450000" lvl="1" indent="0">
              <a:buNone/>
            </a:pPr>
            <a:r>
              <a:rPr lang="en-IN" sz="3700" dirty="0"/>
              <a:t>              "</a:t>
            </a:r>
            <a:r>
              <a:rPr lang="en-IN" sz="3700" dirty="0" err="1"/>
              <a:t>min_samples_leaf</a:t>
            </a:r>
            <a:r>
              <a:rPr lang="en-IN" sz="3700" dirty="0"/>
              <a:t>": range(1, 5),</a:t>
            </a:r>
          </a:p>
          <a:p>
            <a:pPr marL="450000" lvl="1" indent="0">
              <a:buNone/>
            </a:pPr>
            <a:r>
              <a:rPr lang="en-IN" sz="3700" dirty="0"/>
              <a:t>              "bootstrap": [</a:t>
            </a:r>
            <a:r>
              <a:rPr lang="en-IN" sz="3700" dirty="0" err="1"/>
              <a:t>True,False</a:t>
            </a:r>
            <a:r>
              <a:rPr lang="en-IN" sz="3700" dirty="0"/>
              <a:t>],</a:t>
            </a:r>
          </a:p>
          <a:p>
            <a:pPr marL="450000" lvl="1" indent="0">
              <a:buNone/>
            </a:pPr>
            <a:r>
              <a:rPr lang="en-IN" sz="3700" dirty="0"/>
              <a:t>              "</a:t>
            </a:r>
            <a:r>
              <a:rPr lang="en-IN" sz="3700" dirty="0" err="1"/>
              <a:t>n_estimators</a:t>
            </a:r>
            <a:r>
              <a:rPr lang="en-IN" sz="3700" dirty="0"/>
              <a:t>": [100, 400],</a:t>
            </a:r>
          </a:p>
          <a:p>
            <a:pPr marL="450000" lvl="1" indent="0">
              <a:buNone/>
            </a:pPr>
            <a:r>
              <a:rPr lang="en-IN" sz="3700" dirty="0"/>
              <a:t>              "criterion" : ["</a:t>
            </a:r>
            <a:r>
              <a:rPr lang="en-IN" sz="3700" dirty="0" err="1"/>
              <a:t>gini</a:t>
            </a:r>
            <a:r>
              <a:rPr lang="en-IN" sz="3700" dirty="0"/>
              <a:t>", "entropy"],              </a:t>
            </a:r>
          </a:p>
          <a:p>
            <a:pPr marL="450000" lvl="1" indent="0">
              <a:buNone/>
            </a:pPr>
            <a:r>
              <a:rPr lang="en-IN" sz="3700" dirty="0"/>
              <a:t>             }</a:t>
            </a:r>
          </a:p>
          <a:p>
            <a:pPr marL="450000" lvl="1" indent="0">
              <a:buNone/>
            </a:pPr>
            <a:r>
              <a:rPr lang="en-IN" sz="3700" dirty="0"/>
              <a:t># run randomized search</a:t>
            </a:r>
          </a:p>
          <a:p>
            <a:pPr marL="450000" lvl="1" indent="0">
              <a:buNone/>
            </a:pPr>
            <a:r>
              <a:rPr lang="en-IN" sz="3700" dirty="0" err="1"/>
              <a:t>n_iter_search</a:t>
            </a:r>
            <a:r>
              <a:rPr lang="en-IN" sz="3700" dirty="0"/>
              <a:t> = 100</a:t>
            </a:r>
          </a:p>
          <a:p>
            <a:pPr marL="450000" lvl="1" indent="0">
              <a:buNone/>
            </a:pPr>
            <a:r>
              <a:rPr lang="en-IN" sz="3700" dirty="0" err="1"/>
              <a:t>model_rf_tuned</a:t>
            </a:r>
            <a:r>
              <a:rPr lang="en-IN" sz="3700" dirty="0"/>
              <a:t> = </a:t>
            </a:r>
            <a:r>
              <a:rPr lang="en-IN" sz="3700" dirty="0" err="1"/>
              <a:t>RandomizedSearchCV</a:t>
            </a:r>
            <a:r>
              <a:rPr lang="en-IN" sz="3700" dirty="0"/>
              <a:t>(</a:t>
            </a:r>
            <a:r>
              <a:rPr lang="en-IN" sz="3700" dirty="0" err="1"/>
              <a:t>model_rf</a:t>
            </a:r>
            <a:r>
              <a:rPr lang="en-IN" sz="3700" dirty="0"/>
              <a:t>, </a:t>
            </a:r>
            <a:r>
              <a:rPr lang="en-IN" sz="3700" dirty="0" err="1"/>
              <a:t>param_distributions</a:t>
            </a:r>
            <a:r>
              <a:rPr lang="en-IN" sz="3700" dirty="0"/>
              <a:t> = </a:t>
            </a:r>
            <a:r>
              <a:rPr lang="en-IN" sz="3700" dirty="0" err="1"/>
              <a:t>param_dist</a:t>
            </a:r>
            <a:r>
              <a:rPr lang="en-IN" sz="3700" dirty="0"/>
              <a:t>,</a:t>
            </a:r>
          </a:p>
          <a:p>
            <a:pPr marL="450000" lvl="1" indent="0">
              <a:buNone/>
            </a:pPr>
            <a:r>
              <a:rPr lang="en-IN" sz="3700" dirty="0"/>
              <a:t>                                   </a:t>
            </a:r>
            <a:r>
              <a:rPr lang="en-IN" sz="3700" dirty="0" err="1"/>
              <a:t>n_iter</a:t>
            </a:r>
            <a:r>
              <a:rPr lang="en-IN" sz="3700" dirty="0"/>
              <a:t> = </a:t>
            </a:r>
            <a:r>
              <a:rPr lang="en-IN" sz="3700" dirty="0" err="1"/>
              <a:t>n_iter_search</a:t>
            </a:r>
            <a:r>
              <a:rPr lang="en-IN" sz="3700" dirty="0"/>
              <a:t>,</a:t>
            </a:r>
          </a:p>
          <a:p>
            <a:pPr marL="450000" lvl="1" indent="0">
              <a:buNone/>
            </a:pPr>
            <a:r>
              <a:rPr lang="en-IN" sz="3700" dirty="0"/>
              <a:t>                                   </a:t>
            </a:r>
            <a:r>
              <a:rPr lang="en-IN" sz="3700" dirty="0" err="1"/>
              <a:t>n_jobs</a:t>
            </a:r>
            <a:r>
              <a:rPr lang="en-IN" sz="3700" dirty="0"/>
              <a:t> = -1)</a:t>
            </a:r>
          </a:p>
        </p:txBody>
      </p:sp>
    </p:spTree>
    <p:extLst>
      <p:ext uri="{BB962C8B-B14F-4D97-AF65-F5344CB8AC3E}">
        <p14:creationId xmlns:p14="http://schemas.microsoft.com/office/powerpoint/2010/main" val="1025324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</TotalTime>
  <Words>976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Courier New</vt:lpstr>
      <vt:lpstr>Symbol</vt:lpstr>
      <vt:lpstr>Tw Cen MT</vt:lpstr>
      <vt:lpstr>Tw Cen MT Condensed</vt:lpstr>
      <vt:lpstr>Wingdings</vt:lpstr>
      <vt:lpstr>Wingdings 2</vt:lpstr>
      <vt:lpstr>Wingdings 3</vt:lpstr>
      <vt:lpstr>Integral</vt:lpstr>
      <vt:lpstr>MICRO CREDIT LOAN USE CASE</vt:lpstr>
      <vt:lpstr>Various Stage of Project</vt:lpstr>
      <vt:lpstr>Pre-Processing &amp; EDA</vt:lpstr>
      <vt:lpstr>Processing The Data    </vt:lpstr>
      <vt:lpstr>Model Building (Model used)</vt:lpstr>
      <vt:lpstr>Code for Models- For Loop</vt:lpstr>
      <vt:lpstr>Evaluating Models &amp; Choosing Best</vt:lpstr>
      <vt:lpstr>Key Metrics Used</vt:lpstr>
      <vt:lpstr>Hyper Parameter Tuning</vt:lpstr>
      <vt:lpstr>Challenges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 USE CASE</dc:title>
  <dc:creator>Sudha Udayakumar -X (sudayaku - HCL TECHNOLOGIES LIMITED at Cisco)</dc:creator>
  <cp:lastModifiedBy>Sudha Udayakumar -X (sudayaku - HCL TECHNOLOGIES LIMITED at Cisco)</cp:lastModifiedBy>
  <cp:revision>3</cp:revision>
  <dcterms:created xsi:type="dcterms:W3CDTF">2021-04-30T17:09:30Z</dcterms:created>
  <dcterms:modified xsi:type="dcterms:W3CDTF">2021-04-30T17:34:32Z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