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DCE3"/>
    <a:srgbClr val="47719D"/>
    <a:srgbClr val="145D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7F68-BDED-4D42-A326-01B3D3F185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E2B353-F56D-45DD-9935-32DCFE969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DC6CB0-76C4-4761-95F1-618226D485F4}"/>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5" name="Footer Placeholder 4">
            <a:extLst>
              <a:ext uri="{FF2B5EF4-FFF2-40B4-BE49-F238E27FC236}">
                <a16:creationId xmlns:a16="http://schemas.microsoft.com/office/drawing/2014/main" id="{EE74D17F-A175-48A9-9826-560BB92CA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75BAA-2C90-4356-9325-89784826C977}"/>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307027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CD33-A4D4-4358-BD6E-07DF0FA441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127595-C728-4A04-9342-891796D7D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EDE02-9637-42BB-9F94-8EA4FCEEC250}"/>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5" name="Footer Placeholder 4">
            <a:extLst>
              <a:ext uri="{FF2B5EF4-FFF2-40B4-BE49-F238E27FC236}">
                <a16:creationId xmlns:a16="http://schemas.microsoft.com/office/drawing/2014/main" id="{48BB6F62-5F3F-49C2-8038-A3DFE56574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B810CD-2CD5-463D-AF2D-A9D2309E8E73}"/>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350110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FA9B5-6566-407D-9E0B-1FAA31D495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978AEE-C5D5-4B87-AAD4-791B8F364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1915DF-3715-40F5-88C5-436191B5C2D7}"/>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5" name="Footer Placeholder 4">
            <a:extLst>
              <a:ext uri="{FF2B5EF4-FFF2-40B4-BE49-F238E27FC236}">
                <a16:creationId xmlns:a16="http://schemas.microsoft.com/office/drawing/2014/main" id="{1CAD6918-D7E9-485F-B691-F722B265A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5DFE3-AB1A-4840-8C52-1895B3023191}"/>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419098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162B-2615-44FC-A8BF-79E90F766E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E529D-0BBF-4D6D-994E-6345F4F0A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E08E9-1192-42C6-A575-8FE0946B398E}"/>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5" name="Footer Placeholder 4">
            <a:extLst>
              <a:ext uri="{FF2B5EF4-FFF2-40B4-BE49-F238E27FC236}">
                <a16:creationId xmlns:a16="http://schemas.microsoft.com/office/drawing/2014/main" id="{B377671A-3602-498F-91E2-BFFFF48A3C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C4949-A54C-4D0D-AE62-5859AF100BAB}"/>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108304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067A-46B6-4D80-8611-B7B548CE2E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9AB3C8-B5D6-43AB-AD22-4FBE893B9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1E383-96A0-4F80-A787-035CAA801351}"/>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5" name="Footer Placeholder 4">
            <a:extLst>
              <a:ext uri="{FF2B5EF4-FFF2-40B4-BE49-F238E27FC236}">
                <a16:creationId xmlns:a16="http://schemas.microsoft.com/office/drawing/2014/main" id="{89CF7F37-C845-4282-935F-BA9AA8AEF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FBC86E-D3D5-41D4-95E5-6E077FA188AA}"/>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387863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F5EF-E1C9-4892-AAAE-F4678465B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C12BA4-12DF-4E78-8C39-1EA8B3F3E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E9EB1D-9039-49AB-8D85-FA1F5AA3D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B0F76E-B371-487C-8E60-24FED4292926}"/>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6" name="Footer Placeholder 5">
            <a:extLst>
              <a:ext uri="{FF2B5EF4-FFF2-40B4-BE49-F238E27FC236}">
                <a16:creationId xmlns:a16="http://schemas.microsoft.com/office/drawing/2014/main" id="{0BEDC6F9-AF84-43E8-9035-BE7A8A6D62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BBB229-A5A0-4F0C-9B05-FD96DE471D6D}"/>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301284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C1EE-4E6F-4187-84B8-1F0FD886CB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AC3B5-97FA-4186-BAA7-6BD038756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11581-508F-453C-B097-7807F1FE85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764084-75AB-43B8-8E26-D45FE5926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0D912-9612-4DA1-8B51-482B7F2AF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E455DA-CE4B-4818-8B2C-E4C78A34A33F}"/>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8" name="Footer Placeholder 7">
            <a:extLst>
              <a:ext uri="{FF2B5EF4-FFF2-40B4-BE49-F238E27FC236}">
                <a16:creationId xmlns:a16="http://schemas.microsoft.com/office/drawing/2014/main" id="{613E40FB-3FF7-4731-BDFE-BE69B87BDE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BC6B1D-5C0C-4C65-94F7-891F70BA5C45}"/>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287990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EE36-B328-41E2-87AD-3556CC0297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584D50-CE8C-4196-8F04-B26A21B71131}"/>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4" name="Footer Placeholder 3">
            <a:extLst>
              <a:ext uri="{FF2B5EF4-FFF2-40B4-BE49-F238E27FC236}">
                <a16:creationId xmlns:a16="http://schemas.microsoft.com/office/drawing/2014/main" id="{49196F8E-72AA-4A24-803D-2A7C581346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C555D8-F30E-4352-ABC1-290C0463C6D7}"/>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277513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16E17-59FD-4614-ACBC-D7CAEB738490}"/>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3" name="Footer Placeholder 2">
            <a:extLst>
              <a:ext uri="{FF2B5EF4-FFF2-40B4-BE49-F238E27FC236}">
                <a16:creationId xmlns:a16="http://schemas.microsoft.com/office/drawing/2014/main" id="{499F9FA1-1FE8-40E1-B6E4-9D7D947AF6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97DDEB-F45F-4C7B-B9C9-4A62D941C083}"/>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210239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A9B3-AB8A-403E-85A1-2A356791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BCE18A-8D16-4571-B58A-258669BDF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497B16-4DB0-4569-876F-08BC5C89F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A2F02-952F-4533-9430-58D1729D0E39}"/>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6" name="Footer Placeholder 5">
            <a:extLst>
              <a:ext uri="{FF2B5EF4-FFF2-40B4-BE49-F238E27FC236}">
                <a16:creationId xmlns:a16="http://schemas.microsoft.com/office/drawing/2014/main" id="{3C468467-1ED3-4BB4-8855-DC18DEB52E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503351-69B5-4680-A1B5-A0F06401BE55}"/>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119623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F3E5-6E65-420C-874A-AA6A446E3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D47C31-840B-4A2D-8CE6-4E55EF94C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30E4CE-1D06-4091-A849-05C7674D5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AFDA7-336F-4F53-A4B2-2BCE3DA695B8}"/>
              </a:ext>
            </a:extLst>
          </p:cNvPr>
          <p:cNvSpPr>
            <a:spLocks noGrp="1"/>
          </p:cNvSpPr>
          <p:nvPr>
            <p:ph type="dt" sz="half" idx="10"/>
          </p:nvPr>
        </p:nvSpPr>
        <p:spPr/>
        <p:txBody>
          <a:bodyPr/>
          <a:lstStyle/>
          <a:p>
            <a:fld id="{1AD8490D-EB36-4CAB-A870-51B93E08046C}" type="datetimeFigureOut">
              <a:rPr lang="en-IN" smtClean="0"/>
              <a:t>13-08-2021</a:t>
            </a:fld>
            <a:endParaRPr lang="en-IN"/>
          </a:p>
        </p:txBody>
      </p:sp>
      <p:sp>
        <p:nvSpPr>
          <p:cNvPr id="6" name="Footer Placeholder 5">
            <a:extLst>
              <a:ext uri="{FF2B5EF4-FFF2-40B4-BE49-F238E27FC236}">
                <a16:creationId xmlns:a16="http://schemas.microsoft.com/office/drawing/2014/main" id="{CCBC11EE-64B8-4EF0-89DB-D8C8D8077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356BF-D41B-4354-A106-B58D60084476}"/>
              </a:ext>
            </a:extLst>
          </p:cNvPr>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198532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C165F-6F97-4BF4-95ED-4157D63AC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466BCD-781F-48DC-9280-C4CF693CE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EF03B-6ACC-441E-B968-F8C2679BC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8490D-EB36-4CAB-A870-51B93E08046C}" type="datetimeFigureOut">
              <a:rPr lang="en-IN" smtClean="0"/>
              <a:t>13-08-2021</a:t>
            </a:fld>
            <a:endParaRPr lang="en-IN"/>
          </a:p>
        </p:txBody>
      </p:sp>
      <p:sp>
        <p:nvSpPr>
          <p:cNvPr id="5" name="Footer Placeholder 4">
            <a:extLst>
              <a:ext uri="{FF2B5EF4-FFF2-40B4-BE49-F238E27FC236}">
                <a16:creationId xmlns:a16="http://schemas.microsoft.com/office/drawing/2014/main" id="{A8A71D36-9DCA-43C3-BD12-27AD158E5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C108AA-BDF3-425E-98F5-3A2AD18C0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870B4-BBC9-4958-8C0B-2A1802BFC864}" type="slidenum">
              <a:rPr lang="en-IN" smtClean="0"/>
              <a:t>‹#›</a:t>
            </a:fld>
            <a:endParaRPr lang="en-IN"/>
          </a:p>
        </p:txBody>
      </p:sp>
    </p:spTree>
    <p:extLst>
      <p:ext uri="{BB962C8B-B14F-4D97-AF65-F5344CB8AC3E}">
        <p14:creationId xmlns:p14="http://schemas.microsoft.com/office/powerpoint/2010/main" val="2758958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Picture 4">
            <a:extLst>
              <a:ext uri="{FF2B5EF4-FFF2-40B4-BE49-F238E27FC236}">
                <a16:creationId xmlns:a16="http://schemas.microsoft.com/office/drawing/2014/main" id="{EF08A7AF-7469-443A-B696-845510B1A287}"/>
              </a:ext>
            </a:extLst>
          </p:cNvPr>
          <p:cNvPicPr>
            <a:picLocks noChangeAspect="1"/>
          </p:cNvPicPr>
          <p:nvPr/>
        </p:nvPicPr>
        <p:blipFill rotWithShape="1">
          <a:blip r:embed="rId2"/>
          <a:srcRect r="5821" b="1"/>
          <a:stretch/>
        </p:blipFill>
        <p:spPr>
          <a:xfrm rot="21480000">
            <a:off x="1137837" y="1003258"/>
            <a:ext cx="9916327" cy="4764396"/>
          </a:xfrm>
          <a:prstGeom prst="rect">
            <a:avLst/>
          </a:prstGeom>
        </p:spPr>
      </p:pic>
      <p:sp>
        <p:nvSpPr>
          <p:cNvPr id="6" name="TextBox 5">
            <a:extLst>
              <a:ext uri="{FF2B5EF4-FFF2-40B4-BE49-F238E27FC236}">
                <a16:creationId xmlns:a16="http://schemas.microsoft.com/office/drawing/2014/main" id="{67393BE0-3B80-48B6-A90D-704F33AACC1A}"/>
              </a:ext>
            </a:extLst>
          </p:cNvPr>
          <p:cNvSpPr txBox="1"/>
          <p:nvPr/>
        </p:nvSpPr>
        <p:spPr>
          <a:xfrm>
            <a:off x="8230614" y="1997475"/>
            <a:ext cx="2752078" cy="1200329"/>
          </a:xfrm>
          <a:prstGeom prst="rect">
            <a:avLst/>
          </a:prstGeom>
          <a:solidFill>
            <a:srgbClr val="95DCE3"/>
          </a:solidFill>
        </p:spPr>
        <p:txBody>
          <a:bodyPr wrap="square" rtlCol="0">
            <a:spAutoFit/>
          </a:bodyPr>
          <a:lstStyle/>
          <a:p>
            <a:r>
              <a:rPr lang="en-IN" b="1" dirty="0">
                <a:solidFill>
                  <a:srgbClr val="145D9B"/>
                </a:solidFill>
              </a:rPr>
              <a:t>Used Cars Web scrapping and Model Building</a:t>
            </a:r>
          </a:p>
          <a:p>
            <a:endParaRPr lang="en-IN" b="1" dirty="0">
              <a:solidFill>
                <a:srgbClr val="145D9B"/>
              </a:solidFill>
            </a:endParaRPr>
          </a:p>
          <a:p>
            <a:r>
              <a:rPr lang="en-IN" b="1" dirty="0">
                <a:solidFill>
                  <a:srgbClr val="145D9B"/>
                </a:solidFill>
              </a:rPr>
              <a:t>~ Sudha Udayakumar</a:t>
            </a:r>
          </a:p>
        </p:txBody>
      </p:sp>
    </p:spTree>
    <p:extLst>
      <p:ext uri="{BB962C8B-B14F-4D97-AF65-F5344CB8AC3E}">
        <p14:creationId xmlns:p14="http://schemas.microsoft.com/office/powerpoint/2010/main" val="96693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A94D-A804-4C83-A38A-847675CAD6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9DB307-9199-4ECD-8368-92CAB4EC23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165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5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868EF6E-352A-48B0-99D8-933F3C641AA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EDA from Python &amp; Tableau</a:t>
            </a:r>
          </a:p>
        </p:txBody>
      </p:sp>
      <p:pic>
        <p:nvPicPr>
          <p:cNvPr id="1026" name="Picture 2" descr="Basic EDA/Data cleaning in Jupiter Notebook | by Awab Idris | Medium">
            <a:extLst>
              <a:ext uri="{FF2B5EF4-FFF2-40B4-BE49-F238E27FC236}">
                <a16:creationId xmlns:a16="http://schemas.microsoft.com/office/drawing/2014/main" id="{14D1801B-8A33-41E0-B521-53F88C3991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7206" y="961812"/>
            <a:ext cx="4930987"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7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2765F-1B1B-447F-B67F-C233771EF9B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Car Brand &amp; Body Type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2C736C3-1103-4581-BC90-EA27382BDA40}"/>
              </a:ext>
            </a:extLst>
          </p:cNvPr>
          <p:cNvPicPr>
            <a:picLocks noGrp="1" noChangeAspect="1"/>
          </p:cNvPicPr>
          <p:nvPr>
            <p:ph idx="1"/>
          </p:nvPr>
        </p:nvPicPr>
        <p:blipFill>
          <a:blip r:embed="rId2"/>
          <a:stretch>
            <a:fillRect/>
          </a:stretch>
        </p:blipFill>
        <p:spPr>
          <a:xfrm>
            <a:off x="320040" y="2931773"/>
            <a:ext cx="11496821" cy="2989172"/>
          </a:xfrm>
          <a:prstGeom prst="rect">
            <a:avLst/>
          </a:prstGeom>
        </p:spPr>
      </p:pic>
    </p:spTree>
    <p:extLst>
      <p:ext uri="{BB962C8B-B14F-4D97-AF65-F5344CB8AC3E}">
        <p14:creationId xmlns:p14="http://schemas.microsoft.com/office/powerpoint/2010/main" val="379188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72922-8F3F-4EBA-B2D3-DF601F4DAEE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Fuel</a:t>
            </a:r>
          </a:p>
        </p:txBody>
      </p:sp>
      <p:pic>
        <p:nvPicPr>
          <p:cNvPr id="5" name="Content Placeholder 4">
            <a:extLst>
              <a:ext uri="{FF2B5EF4-FFF2-40B4-BE49-F238E27FC236}">
                <a16:creationId xmlns:a16="http://schemas.microsoft.com/office/drawing/2014/main" id="{F6641864-0F7A-4137-8A9F-01519177BE78}"/>
              </a:ext>
            </a:extLst>
          </p:cNvPr>
          <p:cNvPicPr>
            <a:picLocks noGrp="1" noChangeAspect="1"/>
          </p:cNvPicPr>
          <p:nvPr>
            <p:ph idx="1"/>
          </p:nvPr>
        </p:nvPicPr>
        <p:blipFill>
          <a:blip r:embed="rId2"/>
          <a:stretch>
            <a:fillRect/>
          </a:stretch>
        </p:blipFill>
        <p:spPr>
          <a:xfrm>
            <a:off x="4255311" y="961812"/>
            <a:ext cx="6754777" cy="4930987"/>
          </a:xfrm>
          <a:prstGeom prst="rect">
            <a:avLst/>
          </a:prstGeom>
        </p:spPr>
      </p:pic>
    </p:spTree>
    <p:extLst>
      <p:ext uri="{BB962C8B-B14F-4D97-AF65-F5344CB8AC3E}">
        <p14:creationId xmlns:p14="http://schemas.microsoft.com/office/powerpoint/2010/main" val="40795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86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3490D-3EC1-41DF-A8CE-4366BEB25A1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Purchase Year&amp; Price</a:t>
            </a:r>
          </a:p>
        </p:txBody>
      </p:sp>
      <p:pic>
        <p:nvPicPr>
          <p:cNvPr id="5" name="Content Placeholder 4">
            <a:extLst>
              <a:ext uri="{FF2B5EF4-FFF2-40B4-BE49-F238E27FC236}">
                <a16:creationId xmlns:a16="http://schemas.microsoft.com/office/drawing/2014/main" id="{3BCABBEB-9061-4DA0-98E8-A8E1D2C11D3A}"/>
              </a:ext>
            </a:extLst>
          </p:cNvPr>
          <p:cNvPicPr>
            <a:picLocks noGrp="1" noChangeAspect="1"/>
          </p:cNvPicPr>
          <p:nvPr>
            <p:ph idx="1"/>
          </p:nvPr>
        </p:nvPicPr>
        <p:blipFill>
          <a:blip r:embed="rId2"/>
          <a:stretch>
            <a:fillRect/>
          </a:stretch>
        </p:blipFill>
        <p:spPr>
          <a:xfrm>
            <a:off x="3552824" y="1609771"/>
            <a:ext cx="8717671" cy="3924000"/>
          </a:xfrm>
          <a:prstGeom prst="rect">
            <a:avLst/>
          </a:prstGeom>
        </p:spPr>
      </p:pic>
    </p:spTree>
    <p:extLst>
      <p:ext uri="{BB962C8B-B14F-4D97-AF65-F5344CB8AC3E}">
        <p14:creationId xmlns:p14="http://schemas.microsoft.com/office/powerpoint/2010/main" val="161246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B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863CF-8568-4470-A418-D13ECBADB15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Locations</a:t>
            </a:r>
          </a:p>
        </p:txBody>
      </p:sp>
      <p:pic>
        <p:nvPicPr>
          <p:cNvPr id="5" name="Content Placeholder 4">
            <a:extLst>
              <a:ext uri="{FF2B5EF4-FFF2-40B4-BE49-F238E27FC236}">
                <a16:creationId xmlns:a16="http://schemas.microsoft.com/office/drawing/2014/main" id="{F84BFC9C-6927-4D6A-91CB-A0C8D9DCA0EC}"/>
              </a:ext>
            </a:extLst>
          </p:cNvPr>
          <p:cNvPicPr>
            <a:picLocks noGrp="1" noChangeAspect="1"/>
          </p:cNvPicPr>
          <p:nvPr>
            <p:ph idx="1"/>
          </p:nvPr>
        </p:nvPicPr>
        <p:blipFill>
          <a:blip r:embed="rId2"/>
          <a:stretch>
            <a:fillRect/>
          </a:stretch>
        </p:blipFill>
        <p:spPr>
          <a:xfrm>
            <a:off x="4915902" y="961812"/>
            <a:ext cx="5433594" cy="4930987"/>
          </a:xfrm>
          <a:prstGeom prst="rect">
            <a:avLst/>
          </a:prstGeom>
        </p:spPr>
      </p:pic>
    </p:spTree>
    <p:extLst>
      <p:ext uri="{BB962C8B-B14F-4D97-AF65-F5344CB8AC3E}">
        <p14:creationId xmlns:p14="http://schemas.microsoft.com/office/powerpoint/2010/main" val="364214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9A7C1B-6066-4034-8F88-30D42AD8F72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Transmission</a:t>
            </a:r>
          </a:p>
        </p:txBody>
      </p:sp>
      <p:pic>
        <p:nvPicPr>
          <p:cNvPr id="5" name="Content Placeholder 4">
            <a:extLst>
              <a:ext uri="{FF2B5EF4-FFF2-40B4-BE49-F238E27FC236}">
                <a16:creationId xmlns:a16="http://schemas.microsoft.com/office/drawing/2014/main" id="{C365CC59-A292-41B8-97EB-EC2363995FE0}"/>
              </a:ext>
            </a:extLst>
          </p:cNvPr>
          <p:cNvPicPr>
            <a:picLocks noGrp="1" noChangeAspect="1"/>
          </p:cNvPicPr>
          <p:nvPr>
            <p:ph idx="1"/>
          </p:nvPr>
        </p:nvPicPr>
        <p:blipFill>
          <a:blip r:embed="rId2"/>
          <a:stretch>
            <a:fillRect/>
          </a:stretch>
        </p:blipFill>
        <p:spPr>
          <a:xfrm>
            <a:off x="4038600" y="1306787"/>
            <a:ext cx="7188199" cy="4241037"/>
          </a:xfrm>
          <a:prstGeom prst="rect">
            <a:avLst/>
          </a:prstGeom>
        </p:spPr>
      </p:pic>
    </p:spTree>
    <p:extLst>
      <p:ext uri="{BB962C8B-B14F-4D97-AF65-F5344CB8AC3E}">
        <p14:creationId xmlns:p14="http://schemas.microsoft.com/office/powerpoint/2010/main" val="77361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45E3-46BC-4B60-BEDD-31027A02AEDE}"/>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304990D-C09A-436D-9AAA-2B1A72BD313E}"/>
              </a:ext>
            </a:extLst>
          </p:cNvPr>
          <p:cNvSpPr>
            <a:spLocks noGrp="1"/>
          </p:cNvSpPr>
          <p:nvPr>
            <p:ph idx="1"/>
          </p:nvPr>
        </p:nvSpPr>
        <p:spPr/>
        <p:txBody>
          <a:bodyPr>
            <a:normAutofit/>
          </a:bodyPr>
          <a:lstStyle/>
          <a:p>
            <a:pPr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Business Problem Framing</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Covid-19 , the earlier ML models are not working. So they have to be re-created based on the current data</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Understanding cities, types of car and fuel used will be helpful. Also the age of the car is very critical</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live data and the first time working on live data is very challenging and exciting.</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5934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7D397-3F13-425D-90C2-3AD047B03B80}"/>
              </a:ext>
            </a:extLst>
          </p:cNvPr>
          <p:cNvSpPr>
            <a:spLocks noGrp="1"/>
          </p:cNvSpPr>
          <p:nvPr>
            <p:ph idx="1"/>
          </p:nvPr>
        </p:nvSpPr>
        <p:spPr>
          <a:xfrm>
            <a:off x="838200" y="461639"/>
            <a:ext cx="10515600" cy="5715324"/>
          </a:xfrm>
        </p:spPr>
        <p:txBody>
          <a:bodyPr>
            <a:normAutofit/>
          </a:bodyPr>
          <a:lstStyle/>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457200">
              <a:lnSpc>
                <a:spcPct val="107000"/>
              </a:lnSpc>
            </a:pP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Used live websites to scrape data. Collected close to 10k data from cars24. Also collected 5k from other sites (OLX,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Carwale</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Carsandbikes</a:t>
            </a:r>
            <a:r>
              <a:rPr lang="en-IN" sz="1600" dirty="0">
                <a:effectLst/>
                <a:latin typeface="Calibri" panose="020F0502020204030204" pitchFamily="34" charset="0"/>
                <a:ea typeface="Calibri" panose="020F0502020204030204" pitchFamily="34" charset="0"/>
                <a:cs typeface="Times New Roman" panose="02020603050405020304" pitchFamily="18" charset="0"/>
              </a:rPr>
              <a:t>). Decided to go with the Cars24 data, as there were duplicates in other data. </a:t>
            </a:r>
          </a:p>
          <a:p>
            <a:pPr marL="457200">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Data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Preprocessing</a:t>
            </a:r>
            <a:r>
              <a:rPr lang="en-IN" sz="1600" dirty="0">
                <a:effectLst/>
                <a:latin typeface="Calibri" panose="020F0502020204030204" pitchFamily="34" charset="0"/>
                <a:ea typeface="Calibri" panose="020F0502020204030204" pitchFamily="34" charset="0"/>
                <a:cs typeface="Times New Roman" panose="02020603050405020304" pitchFamily="18" charset="0"/>
              </a:rPr>
              <a:t> Done</a:t>
            </a: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Pre-Processing was done using Excel and Python. Excel to merge the several excel sheets, remove missing value, and clean the data. Python was used to remove the columns that are not needed, remove duplicates. </a:t>
            </a:r>
          </a:p>
          <a:p>
            <a:pPr marL="342900" lvl="0" indent="-342900">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Price is affected by the age, brand, kms driven. </a:t>
            </a:r>
          </a:p>
          <a:p>
            <a:pPr marL="342900" lvl="0" indent="-342900">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Python-</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600" dirty="0">
                <a:effectLst/>
                <a:latin typeface="Calibri" panose="020F0502020204030204" pitchFamily="34" charset="0"/>
                <a:ea typeface="Calibri" panose="020F0502020204030204" pitchFamily="34" charset="0"/>
                <a:cs typeface="Times New Roman" panose="02020603050405020304" pitchFamily="18" charset="0"/>
              </a:rPr>
              <a:t>, Pandas, Graphical support, Machine Learning.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Excle</a:t>
            </a:r>
            <a:r>
              <a:rPr lang="en-IN" sz="1600" dirty="0">
                <a:effectLst/>
                <a:latin typeface="Calibri" panose="020F0502020204030204" pitchFamily="34" charset="0"/>
                <a:ea typeface="Calibri" panose="020F0502020204030204" pitchFamily="34" charset="0"/>
                <a:cs typeface="Times New Roman" panose="02020603050405020304" pitchFamily="18" charset="0"/>
              </a:rPr>
              <a:t>, Tableau.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Webscrapping</a:t>
            </a:r>
            <a:r>
              <a:rPr lang="en-IN" sz="1600" dirty="0">
                <a:effectLst/>
                <a:latin typeface="Calibri" panose="020F0502020204030204" pitchFamily="34" charset="0"/>
                <a:ea typeface="Calibri" panose="020F0502020204030204" pitchFamily="34" charset="0"/>
                <a:cs typeface="Times New Roman" panose="02020603050405020304" pitchFamily="18" charset="0"/>
              </a:rPr>
              <a:t>-Selenium </a:t>
            </a:r>
          </a:p>
          <a:p>
            <a:endParaRPr lang="en-IN" dirty="0"/>
          </a:p>
        </p:txBody>
      </p:sp>
    </p:spTree>
    <p:extLst>
      <p:ext uri="{BB962C8B-B14F-4D97-AF65-F5344CB8AC3E}">
        <p14:creationId xmlns:p14="http://schemas.microsoft.com/office/powerpoint/2010/main" val="262327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239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Impact</vt:lpstr>
      <vt:lpstr>Symbol</vt:lpstr>
      <vt:lpstr>Office Theme</vt:lpstr>
      <vt:lpstr>PowerPoint Presentation</vt:lpstr>
      <vt:lpstr>EDA from Python &amp; Tableau</vt:lpstr>
      <vt:lpstr>Car Brand &amp; Body Type</vt:lpstr>
      <vt:lpstr>Fuel</vt:lpstr>
      <vt:lpstr>Purchase Year&amp; Price</vt:lpstr>
      <vt:lpstr>Locations</vt:lpstr>
      <vt:lpstr>Transmission</vt:lpstr>
      <vt:lpstr>INTRODUCTION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Udayakumar -X (sudayaku - HCL TECHNOLOGIES LIMITED at Cisco)</dc:creator>
  <cp:lastModifiedBy>Sudha Udayakumar -X (sudayaku - HCL TECHNOLOGIES LIMITED at Cisco)</cp:lastModifiedBy>
  <cp:revision>5</cp:revision>
  <dcterms:created xsi:type="dcterms:W3CDTF">2021-08-13T17:08:42Z</dcterms:created>
  <dcterms:modified xsi:type="dcterms:W3CDTF">2021-08-13T19:20:31Z</dcterms:modified>
</cp:coreProperties>
</file>