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DCE3"/>
    <a:srgbClr val="47719D"/>
    <a:srgbClr val="145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E7870B4-BBC9-4958-8C0B-2A1802BFC86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26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8490D-EB36-4CAB-A870-51B93E08046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57858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28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279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147265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363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152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061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00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42049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8490D-EB36-4CAB-A870-51B93E08046C}"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870B4-BBC9-4958-8C0B-2A1802BFC86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53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D8490D-EB36-4CAB-A870-51B93E08046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74649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8490D-EB36-4CAB-A870-51B93E08046C}"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7870B4-BBC9-4958-8C0B-2A1802BFC86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35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D8490D-EB36-4CAB-A870-51B93E08046C}"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7870B4-BBC9-4958-8C0B-2A1802BFC86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47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8490D-EB36-4CAB-A870-51B93E08046C}"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135941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8490D-EB36-4CAB-A870-51B93E08046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870B4-BBC9-4958-8C0B-2A1802BFC86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51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8490D-EB36-4CAB-A870-51B93E08046C}"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870B4-BBC9-4958-8C0B-2A1802BFC864}" type="slidenum">
              <a:rPr lang="en-IN" smtClean="0"/>
              <a:t>‹#›</a:t>
            </a:fld>
            <a:endParaRPr lang="en-IN"/>
          </a:p>
        </p:txBody>
      </p:sp>
    </p:spTree>
    <p:extLst>
      <p:ext uri="{BB962C8B-B14F-4D97-AF65-F5344CB8AC3E}">
        <p14:creationId xmlns:p14="http://schemas.microsoft.com/office/powerpoint/2010/main" val="34040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D8490D-EB36-4CAB-A870-51B93E08046C}" type="datetimeFigureOut">
              <a:rPr lang="en-IN" smtClean="0"/>
              <a:t>15-08-2021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7870B4-BBC9-4958-8C0B-2A1802BFC864}" type="slidenum">
              <a:rPr lang="en-IN" smtClean="0"/>
              <a:t>‹#›</a:t>
            </a:fld>
            <a:endParaRPr lang="en-IN"/>
          </a:p>
        </p:txBody>
      </p:sp>
    </p:spTree>
    <p:extLst>
      <p:ext uri="{BB962C8B-B14F-4D97-AF65-F5344CB8AC3E}">
        <p14:creationId xmlns:p14="http://schemas.microsoft.com/office/powerpoint/2010/main" val="196614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08A7AF-7469-443A-B696-845510B1A287}"/>
              </a:ext>
            </a:extLst>
          </p:cNvPr>
          <p:cNvPicPr>
            <a:picLocks noChangeAspect="1"/>
          </p:cNvPicPr>
          <p:nvPr/>
        </p:nvPicPr>
        <p:blipFill rotWithShape="1">
          <a:blip r:embed="rId2"/>
          <a:srcRect r="5821" b="1"/>
          <a:stretch/>
        </p:blipFill>
        <p:spPr>
          <a:xfrm rot="21480000">
            <a:off x="1137837" y="1003258"/>
            <a:ext cx="9916327" cy="4764396"/>
          </a:xfrm>
          <a:prstGeom prst="rect">
            <a:avLst/>
          </a:prstGeom>
        </p:spPr>
      </p:pic>
      <p:sp>
        <p:nvSpPr>
          <p:cNvPr id="6" name="TextBox 5">
            <a:extLst>
              <a:ext uri="{FF2B5EF4-FFF2-40B4-BE49-F238E27FC236}">
                <a16:creationId xmlns:a16="http://schemas.microsoft.com/office/drawing/2014/main" id="{67393BE0-3B80-48B6-A90D-704F33AACC1A}"/>
              </a:ext>
            </a:extLst>
          </p:cNvPr>
          <p:cNvSpPr txBox="1"/>
          <p:nvPr/>
        </p:nvSpPr>
        <p:spPr>
          <a:xfrm>
            <a:off x="8230614" y="1997475"/>
            <a:ext cx="2752078" cy="1200329"/>
          </a:xfrm>
          <a:prstGeom prst="rect">
            <a:avLst/>
          </a:prstGeom>
          <a:solidFill>
            <a:srgbClr val="95DCE3"/>
          </a:solidFill>
        </p:spPr>
        <p:txBody>
          <a:bodyPr wrap="square" rtlCol="0">
            <a:spAutoFit/>
          </a:bodyPr>
          <a:lstStyle/>
          <a:p>
            <a:r>
              <a:rPr lang="en-IN" b="1" dirty="0">
                <a:solidFill>
                  <a:srgbClr val="145D9B"/>
                </a:solidFill>
              </a:rPr>
              <a:t>Used Cars Web scrapping and Model Building</a:t>
            </a:r>
          </a:p>
          <a:p>
            <a:endParaRPr lang="en-IN" b="1" dirty="0">
              <a:solidFill>
                <a:srgbClr val="145D9B"/>
              </a:solidFill>
            </a:endParaRPr>
          </a:p>
          <a:p>
            <a:r>
              <a:rPr lang="en-IN" b="1" dirty="0">
                <a:solidFill>
                  <a:srgbClr val="145D9B"/>
                </a:solidFill>
              </a:rPr>
              <a:t>~ Sudha Udayakumar</a:t>
            </a:r>
          </a:p>
        </p:txBody>
      </p:sp>
    </p:spTree>
    <p:extLst>
      <p:ext uri="{BB962C8B-B14F-4D97-AF65-F5344CB8AC3E}">
        <p14:creationId xmlns:p14="http://schemas.microsoft.com/office/powerpoint/2010/main" val="9669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A94D-A804-4C83-A38A-847675CAD6B8}"/>
              </a:ext>
            </a:extLst>
          </p:cNvPr>
          <p:cNvSpPr>
            <a:spLocks noGrp="1"/>
          </p:cNvSpPr>
          <p:nvPr>
            <p:ph type="title"/>
          </p:nvPr>
        </p:nvSpPr>
        <p:spPr>
          <a:xfrm>
            <a:off x="1295402" y="982132"/>
            <a:ext cx="9601196" cy="562583"/>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9DB307-9199-4ECD-8368-92CAB4EC2343}"/>
              </a:ext>
            </a:extLst>
          </p:cNvPr>
          <p:cNvSpPr>
            <a:spLocks noGrp="1"/>
          </p:cNvSpPr>
          <p:nvPr>
            <p:ph idx="1"/>
          </p:nvPr>
        </p:nvSpPr>
        <p:spPr>
          <a:xfrm>
            <a:off x="1347929" y="1393958"/>
            <a:ext cx="9601196" cy="3318936"/>
          </a:xfrm>
        </p:spPr>
        <p:txBody>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problem-solving approaches (methods)</a:t>
            </a:r>
          </a:p>
          <a:p>
            <a:pPr marL="342900" indent="-342900">
              <a:lnSpc>
                <a:spcPct val="107000"/>
              </a:lnSpc>
              <a:buFont typeface="+mj-lt"/>
              <a:buAutoNum type="arabicPeriod"/>
            </a:pPr>
            <a:r>
              <a:rPr lang="en-IN" sz="1800" dirty="0" err="1">
                <a:effectLst/>
                <a:latin typeface="Arial" panose="020B0604020202020204" pitchFamily="34" charset="0"/>
                <a:ea typeface="Calibri" panose="020F0502020204030204" pitchFamily="34" charset="0"/>
                <a:cs typeface="Times New Roman" panose="02020603050405020304" pitchFamily="18" charset="0"/>
              </a:rPr>
              <a:t>Webscrapping</a:t>
            </a:r>
            <a:r>
              <a:rPr lang="en-IN" sz="1800" dirty="0">
                <a:effectLst/>
                <a:latin typeface="Arial" panose="020B0604020202020204" pitchFamily="34" charset="0"/>
                <a:ea typeface="Calibri" panose="020F0502020204030204" pitchFamily="34" charset="0"/>
                <a:cs typeface="Times New Roman" panose="02020603050405020304" pitchFamily="18" charset="0"/>
              </a:rPr>
              <a:t> to get good data. Collected close to 15k Rows of data and selected the </a:t>
            </a:r>
            <a:r>
              <a:rPr lang="en-IN" sz="1800" dirty="0">
                <a:latin typeface="Arial" panose="020B0604020202020204" pitchFamily="34" charset="0"/>
                <a:cs typeface="Times New Roman" panose="02020603050405020304" pitchFamily="18" charset="0"/>
              </a:rPr>
              <a:t>websites which had suitable data</a:t>
            </a:r>
          </a:p>
          <a:p>
            <a:pPr marL="342900" indent="-342900">
              <a:lnSpc>
                <a:spcPct val="107000"/>
              </a:lnSpc>
              <a:buFont typeface="+mj-lt"/>
              <a:buAutoNum type="arabicPeriod"/>
            </a:pPr>
            <a:r>
              <a:rPr lang="en-IN" sz="1800" dirty="0">
                <a:latin typeface="Arial" panose="020B0604020202020204" pitchFamily="34" charset="0"/>
                <a:cs typeface="Times New Roman" panose="02020603050405020304" pitchFamily="18" charset="0"/>
              </a:rPr>
              <a:t>Good Pre-processing using Excel and Pandas</a:t>
            </a:r>
          </a:p>
          <a:p>
            <a:pPr marL="342900" marR="304800" indent="-342900">
              <a:lnSpc>
                <a:spcPct val="107000"/>
              </a:lnSpc>
              <a:buFont typeface="+mj-lt"/>
              <a:buAutoNum type="arabicPeriod"/>
            </a:pPr>
            <a:r>
              <a:rPr lang="en-IN" sz="1800" dirty="0">
                <a:latin typeface="Arial" panose="020B0604020202020204" pitchFamily="34" charset="0"/>
                <a:cs typeface="Times New Roman" panose="02020603050405020304" pitchFamily="18" charset="0"/>
              </a:rPr>
              <a:t>EDA based on Tableau and </a:t>
            </a:r>
            <a:r>
              <a:rPr lang="en-IN" sz="1800" dirty="0" err="1">
                <a:latin typeface="Arial" panose="020B0604020202020204" pitchFamily="34" charset="0"/>
                <a:cs typeface="Times New Roman" panose="02020603050405020304" pitchFamily="18" charset="0"/>
              </a:rPr>
              <a:t>PandasModelling</a:t>
            </a:r>
            <a:r>
              <a:rPr lang="en-IN" sz="1800" dirty="0">
                <a:latin typeface="Arial" panose="020B0604020202020204" pitchFamily="34" charset="0"/>
                <a:cs typeface="Times New Roman" panose="02020603050405020304" pitchFamily="18" charset="0"/>
              </a:rPr>
              <a:t> : We have used 7 models and 6 Evaluation Techniques (R2, RMSE, MAE, MSE, Cross validation-R2, Cross validation-RMSE). Also we found the diff of R2 &amp; CV-R2diff, RMSE &amp; RMSECV diff. </a:t>
            </a:r>
          </a:p>
          <a:p>
            <a:pPr marL="342900" marR="304800" indent="-342900">
              <a:lnSpc>
                <a:spcPct val="107000"/>
              </a:lnSpc>
              <a:buFont typeface="+mj-lt"/>
              <a:buAutoNum type="arabicPeriod"/>
            </a:pPr>
            <a:endParaRPr lang="en-IN" sz="1800" dirty="0">
              <a:latin typeface="Arial" panose="020B0604020202020204" pitchFamily="34" charset="0"/>
              <a:cs typeface="Times New Roman" panose="02020603050405020304" pitchFamily="18" charset="0"/>
            </a:endParaRPr>
          </a:p>
          <a:p>
            <a:pPr marL="342900" marR="304800" indent="-342900">
              <a:lnSpc>
                <a:spcPct val="107000"/>
              </a:lnSpc>
              <a:buFont typeface="+mj-lt"/>
              <a:buAutoNum type="arabicPeriod"/>
            </a:pPr>
            <a:endParaRPr lang="en-IN" sz="1800" dirty="0">
              <a:latin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165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A7C-2902-4415-8026-F61B503D0D7F}"/>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EA0FC3-4B65-4E42-BA0B-7160EEF266C4}"/>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problem-solving approaches (methods)</a:t>
            </a:r>
          </a:p>
          <a:p>
            <a:pPr marL="342900" lvl="0" indent="-342900">
              <a:lnSpc>
                <a:spcPct val="107000"/>
              </a:lnSpc>
              <a:buFont typeface="+mj-lt"/>
              <a:buAutoNum type="arabicPeriod"/>
            </a:pPr>
            <a:r>
              <a:rPr lang="en-IN" sz="1800" dirty="0" err="1">
                <a:effectLst/>
                <a:latin typeface="Arial" panose="020B0604020202020204" pitchFamily="34" charset="0"/>
                <a:ea typeface="Calibri" panose="020F0502020204030204" pitchFamily="34" charset="0"/>
                <a:cs typeface="Times New Roman" panose="02020603050405020304" pitchFamily="18" charset="0"/>
              </a:rPr>
              <a:t>Webscrapping</a:t>
            </a:r>
            <a:r>
              <a:rPr lang="en-IN" sz="1800" dirty="0">
                <a:effectLst/>
                <a:latin typeface="Arial" panose="020B0604020202020204" pitchFamily="34" charset="0"/>
                <a:ea typeface="Calibri" panose="020F0502020204030204" pitchFamily="34" charset="0"/>
                <a:cs typeface="Times New Roman" panose="02020603050405020304" pitchFamily="18" charset="0"/>
              </a:rPr>
              <a:t> to get good data. Collected close to 15k Rows of data and selected the websites which had suitable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Times New Roman" panose="02020603050405020304" pitchFamily="18" charset="0"/>
              </a:rPr>
              <a:t>Good Pre-processing using Excel and Pandas</a:t>
            </a:r>
          </a:p>
          <a:p>
            <a:pPr marL="342900" lvl="0" indent="-342900">
              <a:lnSpc>
                <a:spcPct val="107000"/>
              </a:lnSpc>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indent="-342900">
              <a:lnSpc>
                <a:spcPct val="107000"/>
              </a:lnSpc>
              <a:buFont typeface="+mj-lt"/>
              <a:buAutoNum type="arabicPeriod"/>
            </a:pPr>
            <a:r>
              <a:rPr lang="en-IN" sz="1800" dirty="0">
                <a:latin typeface="Arial" panose="020B0604020202020204" pitchFamily="34" charset="0"/>
                <a:cs typeface="Times New Roman" panose="02020603050405020304" pitchFamily="18" charset="0"/>
              </a:rPr>
              <a:t>EDA based on Tableau and </a:t>
            </a:r>
            <a:r>
              <a:rPr lang="en-IN" sz="1800" dirty="0" err="1">
                <a:latin typeface="Arial" panose="020B0604020202020204" pitchFamily="34" charset="0"/>
                <a:cs typeface="Times New Roman" panose="02020603050405020304" pitchFamily="18" charset="0"/>
              </a:rPr>
              <a:t>PandasModelling</a:t>
            </a:r>
            <a:r>
              <a:rPr lang="en-IN" sz="1800" dirty="0">
                <a:latin typeface="Arial" panose="020B0604020202020204" pitchFamily="34" charset="0"/>
                <a:cs typeface="Times New Roman" panose="02020603050405020304" pitchFamily="18" charset="0"/>
              </a:rPr>
              <a:t> : We have used 7 models and 6 Evaluation Techniques (R2, RMSE, MAE, MSE, Cross validation-R2, Cross validation-RMSE). Also we found the diff of R2 &amp; CV-R2diff, RMSE &amp; RMSECV diff. </a:t>
            </a:r>
          </a:p>
          <a:p>
            <a:endParaRPr lang="en-IN" dirty="0"/>
          </a:p>
        </p:txBody>
      </p:sp>
    </p:spTree>
    <p:extLst>
      <p:ext uri="{BB962C8B-B14F-4D97-AF65-F5344CB8AC3E}">
        <p14:creationId xmlns:p14="http://schemas.microsoft.com/office/powerpoint/2010/main" val="280367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1755C732-3264-4614-8316-41F754837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9C7C6ED-4EA1-4532-A820-59A8ADEEE0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3A197BB7-B689-4B37-8BE2-FC23F6ED64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E93E4556-7891-471E-B9B7-A38508C75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6F9C6176-D87B-4D8F-8BC3-FE6DF55C4E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B838BA48-DDFB-46B3-9EF6-031C91D279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AA0D848-3C7D-4B8A-8010-BED8D747EA18}"/>
              </a:ext>
            </a:extLst>
          </p:cNvPr>
          <p:cNvSpPr>
            <a:spLocks noGrp="1"/>
          </p:cNvSpPr>
          <p:nvPr>
            <p:ph type="title"/>
          </p:nvPr>
        </p:nvSpPr>
        <p:spPr>
          <a:xfrm>
            <a:off x="1102619" y="4404852"/>
            <a:ext cx="9989677" cy="1054745"/>
          </a:xfrm>
        </p:spPr>
        <p:txBody>
          <a:bodyPr vert="horz" lIns="91440" tIns="45720" rIns="91440" bIns="45720" rtlCol="0" anchor="b">
            <a:normAutofit/>
          </a:bodyPr>
          <a:lstStyle/>
          <a:p>
            <a:pPr>
              <a:lnSpc>
                <a:spcPct val="90000"/>
              </a:lnSpc>
            </a:pPr>
            <a:r>
              <a:rPr lang="en-US" sz="2200">
                <a:solidFill>
                  <a:srgbClr val="262626"/>
                </a:solidFill>
              </a:rPr>
              <a:t>Testing of Identified Approaches (Algorithms)/ Run and Evaluate selected models</a:t>
            </a:r>
            <a:br>
              <a:rPr lang="en-US" sz="2200">
                <a:solidFill>
                  <a:srgbClr val="262626"/>
                </a:solidFill>
              </a:rPr>
            </a:br>
            <a:endParaRPr lang="en-US" sz="2200">
              <a:solidFill>
                <a:srgbClr val="262626"/>
              </a:solidFill>
            </a:endParaRPr>
          </a:p>
        </p:txBody>
      </p:sp>
      <p:sp>
        <p:nvSpPr>
          <p:cNvPr id="25" name="Rectangle 24">
            <a:extLst>
              <a:ext uri="{FF2B5EF4-FFF2-40B4-BE49-F238E27FC236}">
                <a16:creationId xmlns:a16="http://schemas.microsoft.com/office/drawing/2014/main" id="{4AD786D6-2C42-45AF-888B-F2038C4D0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9999652"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D2A7E61-A26E-45B5-BB33-39B5C4D29115}"/>
              </a:ext>
            </a:extLst>
          </p:cNvPr>
          <p:cNvPicPr/>
          <p:nvPr/>
        </p:nvPicPr>
        <p:blipFill>
          <a:blip r:embed="rId7">
            <a:extLst>
              <a:ext uri="{28A0092B-C50C-407E-A947-70E740481C1C}">
                <a14:useLocalDpi xmlns:a14="http://schemas.microsoft.com/office/drawing/2010/main" val="0"/>
              </a:ext>
            </a:extLst>
          </a:blip>
          <a:stretch>
            <a:fillRect/>
          </a:stretch>
        </p:blipFill>
        <p:spPr bwMode="auto">
          <a:xfrm>
            <a:off x="2231663" y="1410207"/>
            <a:ext cx="7735037" cy="2455875"/>
          </a:xfrm>
          <a:prstGeom prst="rect">
            <a:avLst/>
          </a:prstGeom>
          <a:noFill/>
        </p:spPr>
      </p:pic>
      <p:cxnSp>
        <p:nvCxnSpPr>
          <p:cNvPr id="27" name="Straight Connector 26">
            <a:extLst>
              <a:ext uri="{FF2B5EF4-FFF2-40B4-BE49-F238E27FC236}">
                <a16:creationId xmlns:a16="http://schemas.microsoft.com/office/drawing/2014/main" id="{B8D6659D-FA60-4C6D-A9F6-063E294AA1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8448" y="5501254"/>
            <a:ext cx="96037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36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74C6-D5A0-47AE-AAEC-9DF1A7D052B1}"/>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consideration/Interpretation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EF74EA8-E7EC-4C7C-8787-A7CEEE9BDC5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generally see the R2 and CV (Cross validation diff), however we also have to take into consideration which has a better score. Here though the R2CV diff is low for linear/lasso and ridge...Random Forest is highest R2 score and cross validation score, so lets use that for our Hyper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paramater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tuning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All the Tableau Visualizations are captured in this deck itself</a:t>
            </a:r>
          </a:p>
          <a:p>
            <a:endParaRPr lang="en-IN" dirty="0"/>
          </a:p>
        </p:txBody>
      </p:sp>
    </p:spTree>
    <p:extLst>
      <p:ext uri="{BB962C8B-B14F-4D97-AF65-F5344CB8AC3E}">
        <p14:creationId xmlns:p14="http://schemas.microsoft.com/office/powerpoint/2010/main" val="170340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7EC8-9B8E-4554-8BC6-BFF209960812}"/>
              </a:ext>
            </a:extLst>
          </p:cNvPr>
          <p:cNvSpPr>
            <a:spLocks noGrp="1"/>
          </p:cNvSpPr>
          <p:nvPr>
            <p:ph type="title"/>
          </p:nvPr>
        </p:nvSpPr>
        <p:spPr/>
        <p:txBody>
          <a:bodyPr>
            <a:normAutofit fontScale="90000"/>
          </a:bodyPr>
          <a:lstStyle/>
          <a:p>
            <a:r>
              <a:rPr lang="en-IN" dirty="0"/>
              <a:t>Conclusion-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CB68F47-3872-470F-8478-EA24A65F98FE}"/>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Key Findings and Observations: There is a lot of duplicate data available in the sites, as customers might be entering it multiple times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Need to do good pre-processing of data. E.g. when filtering using cities, the type of cars are not available. So those need to be manually entered.</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Age can be calculated from the year of registration or year of manufacturing..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Conclusions: 92% score is a good score achieved because of the good pre-processing, handling outliers and skewness. </a:t>
            </a:r>
          </a:p>
          <a:p>
            <a:endParaRPr lang="en-IN" dirty="0"/>
          </a:p>
        </p:txBody>
      </p:sp>
    </p:spTree>
    <p:extLst>
      <p:ext uri="{BB962C8B-B14F-4D97-AF65-F5344CB8AC3E}">
        <p14:creationId xmlns:p14="http://schemas.microsoft.com/office/powerpoint/2010/main" val="119490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817-2391-45C8-B915-452F22CB3DB6}"/>
              </a:ext>
            </a:extLst>
          </p:cNvPr>
          <p:cNvSpPr>
            <a:spLocks noGrp="1"/>
          </p:cNvSpPr>
          <p:nvPr>
            <p:ph type="title"/>
          </p:nvPr>
        </p:nvSpPr>
        <p:spPr/>
        <p:txBody>
          <a:bodyPr>
            <a:normAutofit fontScale="90000"/>
          </a:bodyPr>
          <a:lstStyle/>
          <a:p>
            <a:r>
              <a:rPr lang="en-IN" dirty="0"/>
              <a:t>Conclusion-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38A2EC-7315-42C8-8BD2-F815158513E8}"/>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science is not limited to one tool. Here we have used multiple tools to get the best output.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Handling Live data is very crucial and sensitive.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Suggestion given to use different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files for gathering data from multiple cities was very helpful.</a:t>
            </a:r>
          </a:p>
          <a:p>
            <a:endParaRPr lang="en-IN" dirty="0"/>
          </a:p>
        </p:txBody>
      </p:sp>
    </p:spTree>
    <p:extLst>
      <p:ext uri="{BB962C8B-B14F-4D97-AF65-F5344CB8AC3E}">
        <p14:creationId xmlns:p14="http://schemas.microsoft.com/office/powerpoint/2010/main" val="299675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68EF6E-352A-48B0-99D8-933F3C641AA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EDA from Python &amp; Tableau</a:t>
            </a:r>
          </a:p>
        </p:txBody>
      </p:sp>
      <p:pic>
        <p:nvPicPr>
          <p:cNvPr id="1026" name="Picture 2" descr="Basic EDA/Data cleaning in Jupiter Notebook | by Awab Idris | Medium">
            <a:extLst>
              <a:ext uri="{FF2B5EF4-FFF2-40B4-BE49-F238E27FC236}">
                <a16:creationId xmlns:a16="http://schemas.microsoft.com/office/drawing/2014/main" id="{14D1801B-8A33-41E0-B521-53F88C3991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7206" y="961812"/>
            <a:ext cx="4930987"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7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4">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6" name="Picture 25">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28">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8B2765F-1B1B-447F-B67F-C233771EF9B2}"/>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Car Brand &amp; Body Type</a:t>
            </a:r>
          </a:p>
        </p:txBody>
      </p:sp>
      <p:cxnSp>
        <p:nvCxnSpPr>
          <p:cNvPr id="37" name="Straight Connector 30">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ontent Placeholder 5">
            <a:extLst>
              <a:ext uri="{FF2B5EF4-FFF2-40B4-BE49-F238E27FC236}">
                <a16:creationId xmlns:a16="http://schemas.microsoft.com/office/drawing/2014/main" id="{4EE3E071-1956-47CC-B5D9-DC5870B5D114}"/>
              </a:ext>
            </a:extLst>
          </p:cNvPr>
          <p:cNvSpPr>
            <a:spLocks noGrp="1"/>
          </p:cNvSpPr>
          <p:nvPr>
            <p:ph idx="1"/>
          </p:nvPr>
        </p:nvSpPr>
        <p:spPr>
          <a:xfrm>
            <a:off x="1295401" y="2493774"/>
            <a:ext cx="3660057" cy="3382094"/>
          </a:xfrm>
        </p:spPr>
        <p:txBody>
          <a:bodyPr vert="horz" lIns="91440" tIns="45720" rIns="91440" bIns="45720" rtlCol="0">
            <a:normAutofit/>
          </a:bodyPr>
          <a:lstStyle/>
          <a:p>
            <a:pPr algn="ctr"/>
            <a:endParaRPr lang="en-US" sz="1600">
              <a:solidFill>
                <a:srgbClr val="262626"/>
              </a:solidFill>
            </a:endParaRPr>
          </a:p>
          <a:p>
            <a:pPr algn="ctr"/>
            <a:r>
              <a:rPr lang="en-US" sz="1600">
                <a:solidFill>
                  <a:srgbClr val="262626"/>
                </a:solidFill>
              </a:rPr>
              <a:t>Observation: Just one small circle of electric car. Harchback is higher than Sedan than SUV. Maruti and Hyundai top the list in Hatchback. </a:t>
            </a:r>
          </a:p>
        </p:txBody>
      </p:sp>
      <p:pic>
        <p:nvPicPr>
          <p:cNvPr id="18" name="Content Placeholder 4">
            <a:extLst>
              <a:ext uri="{FF2B5EF4-FFF2-40B4-BE49-F238E27FC236}">
                <a16:creationId xmlns:a16="http://schemas.microsoft.com/office/drawing/2014/main" id="{8D8B7370-BB36-4883-BBF8-A038C9311C0F}"/>
              </a:ext>
            </a:extLst>
          </p:cNvPr>
          <p:cNvPicPr>
            <a:picLocks noChangeAspect="1"/>
          </p:cNvPicPr>
          <p:nvPr/>
        </p:nvPicPr>
        <p:blipFill>
          <a:blip r:embed="rId5"/>
          <a:stretch>
            <a:fillRect/>
          </a:stretch>
        </p:blipFill>
        <p:spPr>
          <a:xfrm>
            <a:off x="5418668" y="2717968"/>
            <a:ext cx="5469466" cy="1422060"/>
          </a:xfrm>
          <a:prstGeom prst="rect">
            <a:avLst/>
          </a:prstGeom>
          <a:ln w="57150" cmpd="thickThin">
            <a:solidFill>
              <a:srgbClr val="7F7F7F"/>
            </a:solidFill>
            <a:miter lim="800000"/>
          </a:ln>
        </p:spPr>
      </p:pic>
    </p:spTree>
    <p:extLst>
      <p:ext uri="{BB962C8B-B14F-4D97-AF65-F5344CB8AC3E}">
        <p14:creationId xmlns:p14="http://schemas.microsoft.com/office/powerpoint/2010/main" val="379188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0472922-8F3F-4EBA-B2D3-DF601F4DAEEB}"/>
              </a:ext>
            </a:extLst>
          </p:cNvPr>
          <p:cNvSpPr>
            <a:spLocks noGrp="1"/>
          </p:cNvSpPr>
          <p:nvPr>
            <p:ph type="title"/>
          </p:nvPr>
        </p:nvSpPr>
        <p:spPr>
          <a:xfrm>
            <a:off x="1180101" y="982132"/>
            <a:ext cx="6354633" cy="1303867"/>
          </a:xfrm>
          <a:prstGeom prst="ellipse">
            <a:avLst/>
          </a:prstGeom>
        </p:spPr>
        <p:txBody>
          <a:bodyPr vert="horz" lIns="91440" tIns="45720" rIns="91440" bIns="45720" rtlCol="0">
            <a:normAutofit/>
          </a:bodyPr>
          <a:lstStyle/>
          <a:p>
            <a:r>
              <a:rPr lang="en-US" kern="1200">
                <a:latin typeface="+mj-lt"/>
                <a:ea typeface="+mj-ea"/>
                <a:cs typeface="+mj-cs"/>
              </a:rPr>
              <a:t>Fuel</a:t>
            </a:r>
          </a:p>
        </p:txBody>
      </p:sp>
      <p:cxnSp>
        <p:nvCxnSpPr>
          <p:cNvPr id="20" name="Straight Connector 19">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15A1D42B-A48A-4F07-A3CE-5F0345911DAA}"/>
              </a:ext>
            </a:extLst>
          </p:cNvPr>
          <p:cNvSpPr>
            <a:spLocks noGrp="1"/>
          </p:cNvSpPr>
          <p:nvPr>
            <p:ph idx="1"/>
          </p:nvPr>
        </p:nvSpPr>
        <p:spPr>
          <a:xfrm>
            <a:off x="1167385" y="2556932"/>
            <a:ext cx="6380065" cy="3318936"/>
          </a:xfrm>
        </p:spPr>
        <p:txBody>
          <a:bodyPr>
            <a:normAutofit/>
          </a:bodyPr>
          <a:lstStyle/>
          <a:p>
            <a:r>
              <a:rPr lang="en-IN" err="1"/>
              <a:t>Obervation</a:t>
            </a:r>
            <a:r>
              <a:rPr lang="en-IN"/>
              <a:t>: More Petrol than diesel cars are there. Other circles are very small</a:t>
            </a:r>
          </a:p>
        </p:txBody>
      </p:sp>
      <p:pic>
        <p:nvPicPr>
          <p:cNvPr id="5" name="Content Placeholder 4">
            <a:extLst>
              <a:ext uri="{FF2B5EF4-FFF2-40B4-BE49-F238E27FC236}">
                <a16:creationId xmlns:a16="http://schemas.microsoft.com/office/drawing/2014/main" id="{F6641864-0F7A-4137-8A9F-01519177BE78}"/>
              </a:ext>
            </a:extLst>
          </p:cNvPr>
          <p:cNvPicPr>
            <a:picLocks noChangeAspect="1"/>
          </p:cNvPicPr>
          <p:nvPr/>
        </p:nvPicPr>
        <p:blipFill rotWithShape="1">
          <a:blip r:embed="rId5"/>
          <a:srcRect t="427" r="6" b="6"/>
          <a:stretch/>
        </p:blipFill>
        <p:spPr>
          <a:xfrm>
            <a:off x="8135453" y="3631646"/>
            <a:ext cx="2843021" cy="206654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0795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1">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C03490D-3EC1-41DF-A8CE-4366BEB25A14}"/>
              </a:ext>
            </a:extLst>
          </p:cNvPr>
          <p:cNvSpPr>
            <a:spLocks noGrp="1"/>
          </p:cNvSpPr>
          <p:nvPr>
            <p:ph type="title"/>
          </p:nvPr>
        </p:nvSpPr>
        <p:spPr>
          <a:xfrm>
            <a:off x="1295402" y="982132"/>
            <a:ext cx="3660056" cy="1325373"/>
          </a:xfrm>
          <a:prstGeom prst="ellipse">
            <a:avLst/>
          </a:prstGeom>
        </p:spPr>
        <p:txBody>
          <a:bodyPr vert="horz" lIns="91440" tIns="45720" rIns="91440" bIns="45720" rtlCol="0" anchor="b">
            <a:normAutofit/>
          </a:bodyPr>
          <a:lstStyle/>
          <a:p>
            <a:pPr>
              <a:lnSpc>
                <a:spcPct val="90000"/>
              </a:lnSpc>
            </a:pPr>
            <a:r>
              <a:rPr lang="en-US" sz="2800">
                <a:solidFill>
                  <a:srgbClr val="262626"/>
                </a:solidFill>
              </a:rPr>
              <a:t>Purchase Year&amp; Price</a:t>
            </a:r>
          </a:p>
        </p:txBody>
      </p:sp>
      <p:cxnSp>
        <p:nvCxnSpPr>
          <p:cNvPr id="24" name="Straight Connector 17">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B7752A4-92C2-49E8-B5ED-02CC52585417}"/>
              </a:ext>
            </a:extLst>
          </p:cNvPr>
          <p:cNvSpPr txBox="1"/>
          <p:nvPr/>
        </p:nvSpPr>
        <p:spPr>
          <a:xfrm>
            <a:off x="1295401" y="2493774"/>
            <a:ext cx="3660057" cy="3382094"/>
          </a:xfrm>
          <a:prstGeom prst="rect">
            <a:avLst/>
          </a:prstGeom>
        </p:spPr>
        <p:txBody>
          <a:bodyPr vert="horz" lIns="91440" tIns="45720" rIns="91440" bIns="45720" rtlCol="0" anchor="t">
            <a:normAutofit/>
          </a:bodyPr>
          <a:lstStyle/>
          <a:p>
            <a:pPr algn="ctr">
              <a:spcBef>
                <a:spcPct val="20000"/>
              </a:spcBef>
              <a:spcAft>
                <a:spcPts val="600"/>
              </a:spcAft>
              <a:buClr>
                <a:schemeClr val="accent1"/>
              </a:buClr>
              <a:buSzPct val="115000"/>
              <a:buFont typeface="Arial"/>
              <a:buChar char="•"/>
            </a:pPr>
            <a:r>
              <a:rPr lang="en-US" sz="1600">
                <a:solidFill>
                  <a:srgbClr val="262626"/>
                </a:solidFill>
              </a:rPr>
              <a:t>Observation: 2014-2018 cars are more. Cars from 2007 to the current year 2021 is avaiable</a:t>
            </a:r>
          </a:p>
        </p:txBody>
      </p:sp>
      <p:pic>
        <p:nvPicPr>
          <p:cNvPr id="5" name="Content Placeholder 4" descr="Chart&#10;&#10;Description automatically generated">
            <a:extLst>
              <a:ext uri="{FF2B5EF4-FFF2-40B4-BE49-F238E27FC236}">
                <a16:creationId xmlns:a16="http://schemas.microsoft.com/office/drawing/2014/main" id="{3BCABBEB-9061-4DA0-98E8-A8E1D2C11D3A}"/>
              </a:ext>
            </a:extLst>
          </p:cNvPr>
          <p:cNvPicPr>
            <a:picLocks noGrp="1" noChangeAspect="1"/>
          </p:cNvPicPr>
          <p:nvPr>
            <p:ph idx="1"/>
          </p:nvPr>
        </p:nvPicPr>
        <p:blipFill>
          <a:blip r:embed="rId5"/>
          <a:stretch>
            <a:fillRect/>
          </a:stretch>
        </p:blipFill>
        <p:spPr>
          <a:xfrm>
            <a:off x="5418668" y="2198369"/>
            <a:ext cx="5469466" cy="2461259"/>
          </a:xfrm>
          <a:prstGeom prst="rect">
            <a:avLst/>
          </a:prstGeom>
          <a:ln w="57150" cmpd="thickThin">
            <a:solidFill>
              <a:srgbClr val="7F7F7F"/>
            </a:solidFill>
            <a:miter lim="800000"/>
          </a:ln>
        </p:spPr>
      </p:pic>
    </p:spTree>
    <p:extLst>
      <p:ext uri="{BB962C8B-B14F-4D97-AF65-F5344CB8AC3E}">
        <p14:creationId xmlns:p14="http://schemas.microsoft.com/office/powerpoint/2010/main" val="161246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63CF-8568-4470-A418-D13ECBADB15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Locations</a:t>
            </a:r>
          </a:p>
        </p:txBody>
      </p:sp>
      <p:pic>
        <p:nvPicPr>
          <p:cNvPr id="5" name="Content Placeholder 4">
            <a:extLst>
              <a:ext uri="{FF2B5EF4-FFF2-40B4-BE49-F238E27FC236}">
                <a16:creationId xmlns:a16="http://schemas.microsoft.com/office/drawing/2014/main" id="{F84BFC9C-6927-4D6A-91CB-A0C8D9DCA0EC}"/>
              </a:ext>
            </a:extLst>
          </p:cNvPr>
          <p:cNvPicPr>
            <a:picLocks noGrp="1" noChangeAspect="1"/>
          </p:cNvPicPr>
          <p:nvPr>
            <p:ph idx="1"/>
          </p:nvPr>
        </p:nvPicPr>
        <p:blipFill>
          <a:blip r:embed="rId2"/>
          <a:stretch>
            <a:fillRect/>
          </a:stretch>
        </p:blipFill>
        <p:spPr>
          <a:xfrm>
            <a:off x="4915902" y="961812"/>
            <a:ext cx="5433594" cy="4930987"/>
          </a:xfrm>
          <a:prstGeom prst="rect">
            <a:avLst/>
          </a:prstGeom>
        </p:spPr>
      </p:pic>
      <p:sp>
        <p:nvSpPr>
          <p:cNvPr id="3" name="TextBox 2">
            <a:extLst>
              <a:ext uri="{FF2B5EF4-FFF2-40B4-BE49-F238E27FC236}">
                <a16:creationId xmlns:a16="http://schemas.microsoft.com/office/drawing/2014/main" id="{C14B1963-F443-4ED2-8274-CA1163FEAAD7}"/>
              </a:ext>
            </a:extLst>
          </p:cNvPr>
          <p:cNvSpPr txBox="1"/>
          <p:nvPr/>
        </p:nvSpPr>
        <p:spPr>
          <a:xfrm>
            <a:off x="3240350" y="6134470"/>
            <a:ext cx="6738151" cy="646331"/>
          </a:xfrm>
          <a:prstGeom prst="rect">
            <a:avLst/>
          </a:prstGeom>
          <a:solidFill>
            <a:schemeClr val="accent1">
              <a:lumMod val="20000"/>
              <a:lumOff val="80000"/>
            </a:schemeClr>
          </a:solidFill>
        </p:spPr>
        <p:txBody>
          <a:bodyPr wrap="square" rtlCol="0">
            <a:spAutoFit/>
          </a:bodyPr>
          <a:lstStyle/>
          <a:p>
            <a:r>
              <a:rPr lang="en-IN" dirty="0"/>
              <a:t>Observation: These are the locations that we have picked for our analysis</a:t>
            </a:r>
          </a:p>
        </p:txBody>
      </p:sp>
    </p:spTree>
    <p:extLst>
      <p:ext uri="{BB962C8B-B14F-4D97-AF65-F5344CB8AC3E}">
        <p14:creationId xmlns:p14="http://schemas.microsoft.com/office/powerpoint/2010/main" val="364214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7C1B-6066-4034-8F88-30D42AD8F72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Transmission</a:t>
            </a:r>
          </a:p>
        </p:txBody>
      </p:sp>
      <p:pic>
        <p:nvPicPr>
          <p:cNvPr id="5" name="Content Placeholder 4">
            <a:extLst>
              <a:ext uri="{FF2B5EF4-FFF2-40B4-BE49-F238E27FC236}">
                <a16:creationId xmlns:a16="http://schemas.microsoft.com/office/drawing/2014/main" id="{C365CC59-A292-41B8-97EB-EC2363995FE0}"/>
              </a:ext>
            </a:extLst>
          </p:cNvPr>
          <p:cNvPicPr>
            <a:picLocks noGrp="1" noChangeAspect="1"/>
          </p:cNvPicPr>
          <p:nvPr>
            <p:ph idx="1"/>
          </p:nvPr>
        </p:nvPicPr>
        <p:blipFill>
          <a:blip r:embed="rId2"/>
          <a:stretch>
            <a:fillRect/>
          </a:stretch>
        </p:blipFill>
        <p:spPr>
          <a:xfrm>
            <a:off x="4038600" y="1306787"/>
            <a:ext cx="7188199" cy="4241037"/>
          </a:xfrm>
          <a:prstGeom prst="rect">
            <a:avLst/>
          </a:prstGeom>
        </p:spPr>
      </p:pic>
      <p:sp>
        <p:nvSpPr>
          <p:cNvPr id="3" name="TextBox 2">
            <a:extLst>
              <a:ext uri="{FF2B5EF4-FFF2-40B4-BE49-F238E27FC236}">
                <a16:creationId xmlns:a16="http://schemas.microsoft.com/office/drawing/2014/main" id="{725D2694-F342-4299-8FC2-611B49147B97}"/>
              </a:ext>
            </a:extLst>
          </p:cNvPr>
          <p:cNvSpPr txBox="1"/>
          <p:nvPr/>
        </p:nvSpPr>
        <p:spPr>
          <a:xfrm>
            <a:off x="3684233" y="5868140"/>
            <a:ext cx="7004482" cy="369332"/>
          </a:xfrm>
          <a:prstGeom prst="rect">
            <a:avLst/>
          </a:prstGeom>
          <a:solidFill>
            <a:schemeClr val="tx2">
              <a:lumMod val="40000"/>
              <a:lumOff val="60000"/>
            </a:schemeClr>
          </a:solidFill>
        </p:spPr>
        <p:txBody>
          <a:bodyPr wrap="square" rtlCol="0">
            <a:spAutoFit/>
          </a:bodyPr>
          <a:lstStyle/>
          <a:p>
            <a:r>
              <a:rPr lang="en-IN" dirty="0"/>
              <a:t>Observation: More Manual Cars than Automatic are preferred</a:t>
            </a:r>
          </a:p>
        </p:txBody>
      </p:sp>
    </p:spTree>
    <p:extLst>
      <p:ext uri="{BB962C8B-B14F-4D97-AF65-F5344CB8AC3E}">
        <p14:creationId xmlns:p14="http://schemas.microsoft.com/office/powerpoint/2010/main" val="77361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45E3-46BC-4B60-BEDD-31027A02AEDE}"/>
              </a:ext>
            </a:extLst>
          </p:cNvPr>
          <p:cNvSpPr>
            <a:spLocks noGrp="1"/>
          </p:cNvSpPr>
          <p:nvPr>
            <p:ph type="title"/>
          </p:nvPr>
        </p:nvSpPr>
        <p:spPr/>
        <p:txBody>
          <a:bodyPr>
            <a:normAutofit fontScale="90000"/>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From the Wor</a:t>
            </a:r>
            <a:r>
              <a:rPr lang="en-IN" b="1" dirty="0">
                <a:latin typeface="Calibri" panose="020F0502020204030204" pitchFamily="34" charset="0"/>
                <a:ea typeface="Calibri" panose="020F0502020204030204" pitchFamily="34" charset="0"/>
                <a:cs typeface="Times New Roman" panose="02020603050405020304" pitchFamily="18" charset="0"/>
              </a:rPr>
              <a:t>d Document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304990D-C09A-436D-9AAA-2B1A72BD313E}"/>
              </a:ext>
            </a:extLst>
          </p:cNvPr>
          <p:cNvSpPr>
            <a:spLocks noGrp="1"/>
          </p:cNvSpPr>
          <p:nvPr>
            <p:ph idx="1"/>
          </p:nvPr>
        </p:nvSpPr>
        <p:spPr/>
        <p:txBody>
          <a:bodyPr>
            <a:normAutofit fontScale="92500" lnSpcReduction="20000"/>
          </a:bodyPr>
          <a:lstStyle/>
          <a:p>
            <a:pPr marL="171450" indent="0" algn="ctr">
              <a:lnSpc>
                <a:spcPct val="107000"/>
              </a:lnSpc>
              <a:buNone/>
              <a:tabLst>
                <a:tab pos="234061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Business Problem Framing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Covid-19 , the earlier ML models are not working. So they have to be re-created based on the current data</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Understanding cities, types of car and fuel used will be helpful. Also the age of the car is very critical</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live data and the first time working on live data is very challenging and exciting.</a:t>
            </a: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934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7D397-3F13-425D-90C2-3AD047B03B80}"/>
              </a:ext>
            </a:extLst>
          </p:cNvPr>
          <p:cNvSpPr>
            <a:spLocks noGrp="1"/>
          </p:cNvSpPr>
          <p:nvPr>
            <p:ph idx="1"/>
          </p:nvPr>
        </p:nvSpPr>
        <p:spPr>
          <a:xfrm>
            <a:off x="838200" y="461639"/>
            <a:ext cx="10515600" cy="5715324"/>
          </a:xfrm>
        </p:spPr>
        <p:txBody>
          <a:bodyPr>
            <a:normAutofit fontScale="92500" lnSpcReduction="10000"/>
          </a:bodyPr>
          <a:lstStyle/>
          <a:p>
            <a:pPr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Mathematical/ Analytical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Problem</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Applied all the skills used in Web Scrapping, Excel, Tableau, Python and Machine Learning here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5720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live websites to scrape data. Collected close to 10k data from cars24. Also collected 5k from other sites (OLX,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Carwale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Carsandbikes</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Decided to go with the Cars24 data, as there were duplicates in other data. </a:t>
            </a:r>
          </a:p>
          <a:p>
            <a:pPr marL="171450"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Pre-processing Done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Pre-Processing was done using Excel and Python. Excel to merge the several excel sheets, remove missing value, and clean the data. Python was used to remove the columns that are not needed, remove duplicates.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Price is affected by the age, brand, kms driven.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Pandas, Graphical support, Machine Learning.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Excle</a:t>
            </a:r>
            <a:r>
              <a:rPr lang="en-IN" sz="1800" dirty="0">
                <a:effectLst/>
                <a:latin typeface="Calibri" panose="020F0502020204030204" pitchFamily="34" charset="0"/>
                <a:ea typeface="Calibri" panose="020F0502020204030204" pitchFamily="34" charset="0"/>
                <a:cs typeface="Times New Roman" panose="02020603050405020304" pitchFamily="18" charset="0"/>
              </a:rPr>
              <a:t>, Tableau.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Webscrapping</a:t>
            </a:r>
            <a:r>
              <a:rPr lang="en-IN" sz="1800" dirty="0">
                <a:effectLst/>
                <a:latin typeface="Calibri" panose="020F0502020204030204" pitchFamily="34" charset="0"/>
                <a:ea typeface="Calibri" panose="020F0502020204030204" pitchFamily="34" charset="0"/>
                <a:cs typeface="Times New Roman" panose="02020603050405020304" pitchFamily="18" charset="0"/>
              </a:rPr>
              <a:t>-Selenium </a:t>
            </a:r>
          </a:p>
          <a:p>
            <a:endParaRPr lang="en-IN" dirty="0"/>
          </a:p>
        </p:txBody>
      </p:sp>
    </p:spTree>
    <p:extLst>
      <p:ext uri="{BB962C8B-B14F-4D97-AF65-F5344CB8AC3E}">
        <p14:creationId xmlns:p14="http://schemas.microsoft.com/office/powerpoint/2010/main" val="262327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TM03457496[[fn=Parallax]]</Template>
  <TotalTime>152</TotalTime>
  <Words>779</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Symbol</vt:lpstr>
      <vt:lpstr>Organic</vt:lpstr>
      <vt:lpstr>PowerPoint Presentation</vt:lpstr>
      <vt:lpstr>EDA from Python &amp; Tableau</vt:lpstr>
      <vt:lpstr>Car Brand &amp; Body Type</vt:lpstr>
      <vt:lpstr>Fuel</vt:lpstr>
      <vt:lpstr>Purchase Year&amp; Price</vt:lpstr>
      <vt:lpstr>Locations</vt:lpstr>
      <vt:lpstr>Transmission</vt:lpstr>
      <vt:lpstr>From the Word Document </vt:lpstr>
      <vt:lpstr>PowerPoint Presentation</vt:lpstr>
      <vt:lpstr>Model/s Development and Evaluation  </vt:lpstr>
      <vt:lpstr>Model/s Development and Evaluation  </vt:lpstr>
      <vt:lpstr>Testing of Identified Approaches (Algorithms)/ Run and Evaluate selected models </vt:lpstr>
      <vt:lpstr>Key Metrics for success in solving problem under consideration/Interpretation </vt:lpstr>
      <vt:lpstr>Conclusion-Key Findings and Conclusions of the Study </vt:lpstr>
      <vt:lpstr>Conclusion-Learning Outcomes of the Study in respect of Data Science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Udayakumar -X (sudayaku - HCL TECHNOLOGIES LIMITED at Cisco)</dc:creator>
  <cp:lastModifiedBy>Sudha Udayakumar -X (sudayaku - HCL TECHNOLOGIES LIMITED at Cisco)</cp:lastModifiedBy>
  <cp:revision>8</cp:revision>
  <dcterms:created xsi:type="dcterms:W3CDTF">2021-08-13T17:08:42Z</dcterms:created>
  <dcterms:modified xsi:type="dcterms:W3CDTF">2021-08-15T15:05:06Z</dcterms:modified>
</cp:coreProperties>
</file>