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Lst>
  <p:sldSz cy="5143500" cx="9144000"/>
  <p:notesSz cx="6858000" cy="9144000"/>
  <p:embeddedFontLst>
    <p:embeddedFont>
      <p:font typeface="PT Sans Narrow"/>
      <p:regular r:id="rId8"/>
      <p:bold r:id="rId9"/>
    </p:embeddedFont>
    <p:embeddedFont>
      <p:font typeface="Open Sans"/>
      <p:regular r:id="rId10"/>
      <p:bold r:id="rId11"/>
      <p:italic r:id="rId12"/>
      <p:boldItalic r:id="rId1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OpenSans-bold.fntdata"/><Relationship Id="rId10" Type="http://schemas.openxmlformats.org/officeDocument/2006/relationships/font" Target="fonts/OpenSans-regular.fntdata"/><Relationship Id="rId13" Type="http://schemas.openxmlformats.org/officeDocument/2006/relationships/font" Target="fonts/OpenSans-boldItalic.fntdata"/><Relationship Id="rId12" Type="http://schemas.openxmlformats.org/officeDocument/2006/relationships/font" Target="fonts/OpenSans-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font" Target="fonts/PTSansNarrow-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font" Target="fonts/PTSansNarrow-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84d032606e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84d032606e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063700" y="2188664"/>
            <a:ext cx="7136700" cy="1022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600">
                <a:latin typeface="Times New Roman"/>
                <a:ea typeface="Times New Roman"/>
                <a:cs typeface="Times New Roman"/>
                <a:sym typeface="Times New Roman"/>
              </a:rPr>
              <a:t>The Wizardry of Data: Ensuring Student Success and Foiling Dropout</a:t>
            </a:r>
            <a:endParaRPr sz="3600">
              <a:latin typeface="Times New Roman"/>
              <a:ea typeface="Times New Roman"/>
              <a:cs typeface="Times New Roman"/>
              <a:sym typeface="Times New Roman"/>
            </a:endParaRPr>
          </a:p>
        </p:txBody>
      </p:sp>
      <p:sp>
        <p:nvSpPr>
          <p:cNvPr id="67" name="Google Shape;67;p13"/>
          <p:cNvSpPr txBox="1"/>
          <p:nvPr>
            <p:ph idx="1" type="subTitle"/>
          </p:nvPr>
        </p:nvSpPr>
        <p:spPr>
          <a:xfrm>
            <a:off x="2137225" y="3475614"/>
            <a:ext cx="48705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4"/>
          <p:cNvSpPr txBox="1"/>
          <p:nvPr>
            <p:ph type="title"/>
          </p:nvPr>
        </p:nvSpPr>
        <p:spPr>
          <a:xfrm>
            <a:off x="222325" y="-47300"/>
            <a:ext cx="8520600" cy="359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1800">
                <a:latin typeface="Times New Roman"/>
                <a:ea typeface="Times New Roman"/>
                <a:cs typeface="Times New Roman"/>
                <a:sym typeface="Times New Roman"/>
              </a:rPr>
              <a:t>Project Proposal</a:t>
            </a:r>
            <a:endParaRPr sz="1800">
              <a:latin typeface="Times New Roman"/>
              <a:ea typeface="Times New Roman"/>
              <a:cs typeface="Times New Roman"/>
              <a:sym typeface="Times New Roman"/>
            </a:endParaRPr>
          </a:p>
        </p:txBody>
      </p:sp>
      <p:sp>
        <p:nvSpPr>
          <p:cNvPr id="73" name="Google Shape;73;p14"/>
          <p:cNvSpPr txBox="1"/>
          <p:nvPr>
            <p:ph idx="1" type="body"/>
          </p:nvPr>
        </p:nvSpPr>
        <p:spPr>
          <a:xfrm>
            <a:off x="222325" y="312100"/>
            <a:ext cx="8520600" cy="42810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Clr>
                <a:srgbClr val="000000"/>
              </a:buClr>
              <a:buSzPts val="1200"/>
              <a:buFont typeface="Times New Roman"/>
              <a:buChar char="●"/>
            </a:pPr>
            <a:r>
              <a:rPr b="1" lang="en" sz="1200">
                <a:solidFill>
                  <a:srgbClr val="000000"/>
                </a:solidFill>
                <a:latin typeface="Times New Roman"/>
                <a:ea typeface="Times New Roman"/>
                <a:cs typeface="Times New Roman"/>
                <a:sym typeface="Times New Roman"/>
              </a:rPr>
              <a:t>Target Problem:</a:t>
            </a:r>
            <a:endParaRPr b="1" sz="1200">
              <a:solidFill>
                <a:srgbClr val="000000"/>
              </a:solidFill>
              <a:latin typeface="Times New Roman"/>
              <a:ea typeface="Times New Roman"/>
              <a:cs typeface="Times New Roman"/>
              <a:sym typeface="Times New Roman"/>
            </a:endParaRPr>
          </a:p>
          <a:p>
            <a:pPr indent="-304800" lvl="1" marL="914400" rtl="0" algn="l">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How can we </a:t>
            </a:r>
            <a:r>
              <a:rPr lang="en" sz="1200">
                <a:solidFill>
                  <a:srgbClr val="000000"/>
                </a:solidFill>
                <a:latin typeface="Times New Roman"/>
                <a:ea typeface="Times New Roman"/>
                <a:cs typeface="Times New Roman"/>
                <a:sym typeface="Times New Roman"/>
              </a:rPr>
              <a:t>construct</a:t>
            </a:r>
            <a:r>
              <a:rPr lang="en" sz="1200">
                <a:solidFill>
                  <a:srgbClr val="000000"/>
                </a:solidFill>
                <a:latin typeface="Times New Roman"/>
                <a:ea typeface="Times New Roman"/>
                <a:cs typeface="Times New Roman"/>
                <a:sym typeface="Times New Roman"/>
              </a:rPr>
              <a:t> an effective predictive framework for distinguishing students likely to succeed academically from those at risk of dropping out in educational institutions. </a:t>
            </a:r>
            <a:endParaRPr sz="1200">
              <a:solidFill>
                <a:srgbClr val="000000"/>
              </a:solidFill>
              <a:latin typeface="Times New Roman"/>
              <a:ea typeface="Times New Roman"/>
              <a:cs typeface="Times New Roman"/>
              <a:sym typeface="Times New Roman"/>
            </a:endParaRPr>
          </a:p>
          <a:p>
            <a:pPr indent="-304800" lvl="1" marL="914400" rtl="0" algn="l">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Justification: Educational Improvements, Early Intervention</a:t>
            </a:r>
            <a:endParaRPr sz="1200">
              <a:solidFill>
                <a:srgbClr val="000000"/>
              </a:solidFill>
              <a:latin typeface="Times New Roman"/>
              <a:ea typeface="Times New Roman"/>
              <a:cs typeface="Times New Roman"/>
              <a:sym typeface="Times New Roman"/>
            </a:endParaRPr>
          </a:p>
          <a:p>
            <a:pPr indent="-304800" lvl="0" marL="457200" rtl="0" algn="l">
              <a:spcBef>
                <a:spcPts val="0"/>
              </a:spcBef>
              <a:spcAft>
                <a:spcPts val="0"/>
              </a:spcAft>
              <a:buClr>
                <a:srgbClr val="000000"/>
              </a:buClr>
              <a:buSzPts val="1200"/>
              <a:buFont typeface="Times New Roman"/>
              <a:buChar char="●"/>
            </a:pPr>
            <a:r>
              <a:rPr b="1" lang="en" sz="1200">
                <a:solidFill>
                  <a:srgbClr val="000000"/>
                </a:solidFill>
                <a:latin typeface="Times New Roman"/>
                <a:ea typeface="Times New Roman"/>
                <a:cs typeface="Times New Roman"/>
                <a:sym typeface="Times New Roman"/>
              </a:rPr>
              <a:t>Research Question:</a:t>
            </a:r>
            <a:endParaRPr b="1" sz="1200">
              <a:solidFill>
                <a:srgbClr val="000000"/>
              </a:solidFill>
              <a:latin typeface="Times New Roman"/>
              <a:ea typeface="Times New Roman"/>
              <a:cs typeface="Times New Roman"/>
              <a:sym typeface="Times New Roman"/>
            </a:endParaRPr>
          </a:p>
          <a:p>
            <a:pPr indent="-304800" lvl="1" marL="914400" rtl="0" algn="l">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What strategies and techniques can be effectively employed to achieve precise predictions regarding students at risk of dropout </a:t>
            </a:r>
            <a:r>
              <a:rPr lang="en" sz="1200">
                <a:solidFill>
                  <a:srgbClr val="000000"/>
                </a:solidFill>
                <a:latin typeface="Times New Roman"/>
                <a:ea typeface="Times New Roman"/>
                <a:cs typeface="Times New Roman"/>
                <a:sym typeface="Times New Roman"/>
              </a:rPr>
              <a:t>and</a:t>
            </a:r>
            <a:r>
              <a:rPr lang="en" sz="1200">
                <a:solidFill>
                  <a:srgbClr val="000000"/>
                </a:solidFill>
                <a:latin typeface="Times New Roman"/>
                <a:ea typeface="Times New Roman"/>
                <a:cs typeface="Times New Roman"/>
                <a:sym typeface="Times New Roman"/>
              </a:rPr>
              <a:t> those on track for academic success?</a:t>
            </a:r>
            <a:endParaRPr sz="1200">
              <a:solidFill>
                <a:srgbClr val="000000"/>
              </a:solidFill>
              <a:latin typeface="Times New Roman"/>
              <a:ea typeface="Times New Roman"/>
              <a:cs typeface="Times New Roman"/>
              <a:sym typeface="Times New Roman"/>
            </a:endParaRPr>
          </a:p>
          <a:p>
            <a:pPr indent="-304800" lvl="1" marL="914400" rtl="0" algn="l">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How can educational institutions effectively implement interventions based on predictive models to support students?</a:t>
            </a:r>
            <a:endParaRPr sz="1200">
              <a:solidFill>
                <a:srgbClr val="000000"/>
              </a:solidFill>
              <a:latin typeface="Times New Roman"/>
              <a:ea typeface="Times New Roman"/>
              <a:cs typeface="Times New Roman"/>
              <a:sym typeface="Times New Roman"/>
            </a:endParaRPr>
          </a:p>
          <a:p>
            <a:pPr indent="-304800" lvl="0" marL="457200" rtl="0" algn="l">
              <a:spcBef>
                <a:spcPts val="0"/>
              </a:spcBef>
              <a:spcAft>
                <a:spcPts val="0"/>
              </a:spcAft>
              <a:buClr>
                <a:srgbClr val="000000"/>
              </a:buClr>
              <a:buSzPts val="1200"/>
              <a:buFont typeface="Times New Roman"/>
              <a:buChar char="●"/>
            </a:pPr>
            <a:r>
              <a:rPr b="1" lang="en" sz="1200">
                <a:solidFill>
                  <a:srgbClr val="000000"/>
                </a:solidFill>
                <a:latin typeface="Times New Roman"/>
                <a:ea typeface="Times New Roman"/>
                <a:cs typeface="Times New Roman"/>
                <a:sym typeface="Times New Roman"/>
              </a:rPr>
              <a:t>Dataset:</a:t>
            </a:r>
            <a:endParaRPr b="1" sz="1200">
              <a:solidFill>
                <a:srgbClr val="000000"/>
              </a:solidFill>
              <a:latin typeface="Times New Roman"/>
              <a:ea typeface="Times New Roman"/>
              <a:cs typeface="Times New Roman"/>
              <a:sym typeface="Times New Roman"/>
            </a:endParaRPr>
          </a:p>
          <a:p>
            <a:pPr indent="-304800" lvl="1" marL="914400" rtl="0" algn="l">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Where does the dataset come from?- Considered Predict student’s </a:t>
            </a:r>
            <a:r>
              <a:rPr lang="en" sz="1200">
                <a:solidFill>
                  <a:srgbClr val="000000"/>
                </a:solidFill>
                <a:latin typeface="Times New Roman"/>
                <a:ea typeface="Times New Roman"/>
                <a:cs typeface="Times New Roman"/>
                <a:sym typeface="Times New Roman"/>
              </a:rPr>
              <a:t>dropout</a:t>
            </a:r>
            <a:r>
              <a:rPr lang="en" sz="1200">
                <a:solidFill>
                  <a:srgbClr val="000000"/>
                </a:solidFill>
                <a:latin typeface="Times New Roman"/>
                <a:ea typeface="Times New Roman"/>
                <a:cs typeface="Times New Roman"/>
                <a:sym typeface="Times New Roman"/>
              </a:rPr>
              <a:t> and academic </a:t>
            </a:r>
            <a:r>
              <a:rPr lang="en" sz="1200">
                <a:solidFill>
                  <a:srgbClr val="000000"/>
                </a:solidFill>
                <a:latin typeface="Times New Roman"/>
                <a:ea typeface="Times New Roman"/>
                <a:cs typeface="Times New Roman"/>
                <a:sym typeface="Times New Roman"/>
              </a:rPr>
              <a:t>success</a:t>
            </a:r>
            <a:r>
              <a:rPr lang="en" sz="1200">
                <a:solidFill>
                  <a:srgbClr val="000000"/>
                </a:solidFill>
                <a:latin typeface="Times New Roman"/>
                <a:ea typeface="Times New Roman"/>
                <a:cs typeface="Times New Roman"/>
                <a:sym typeface="Times New Roman"/>
              </a:rPr>
              <a:t>- UCI Machine Learning Repository</a:t>
            </a:r>
            <a:endParaRPr sz="1200">
              <a:solidFill>
                <a:srgbClr val="000000"/>
              </a:solidFill>
              <a:latin typeface="Times New Roman"/>
              <a:ea typeface="Times New Roman"/>
              <a:cs typeface="Times New Roman"/>
              <a:sym typeface="Times New Roman"/>
            </a:endParaRPr>
          </a:p>
          <a:p>
            <a:pPr indent="-304800" lvl="1" marL="914400" rtl="0" algn="l">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Short description-  The dataset includes information known at the time of student enrollment and student’s academic performance at the end of the first and second semester. Features include student demographics, academic performance, behavioural data, socioeconomic data, and historical records of dropout and academic </a:t>
            </a:r>
            <a:r>
              <a:rPr lang="en" sz="1200">
                <a:solidFill>
                  <a:srgbClr val="000000"/>
                </a:solidFill>
                <a:latin typeface="Times New Roman"/>
                <a:ea typeface="Times New Roman"/>
                <a:cs typeface="Times New Roman"/>
                <a:sym typeface="Times New Roman"/>
              </a:rPr>
              <a:t>success</a:t>
            </a:r>
            <a:r>
              <a:rPr lang="en" sz="1200">
                <a:solidFill>
                  <a:srgbClr val="000000"/>
                </a:solidFill>
                <a:latin typeface="Times New Roman"/>
                <a:ea typeface="Times New Roman"/>
                <a:cs typeface="Times New Roman"/>
                <a:sym typeface="Times New Roman"/>
              </a:rPr>
              <a:t>.</a:t>
            </a:r>
            <a:endParaRPr sz="1200">
              <a:solidFill>
                <a:srgbClr val="000000"/>
              </a:solidFill>
              <a:latin typeface="Times New Roman"/>
              <a:ea typeface="Times New Roman"/>
              <a:cs typeface="Times New Roman"/>
              <a:sym typeface="Times New Roman"/>
            </a:endParaRPr>
          </a:p>
          <a:p>
            <a:pPr indent="-304800" lvl="1" marL="914400" rtl="0" algn="l">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Size- #instances 4424, #Features 36</a:t>
            </a:r>
            <a:endParaRPr sz="1200">
              <a:solidFill>
                <a:srgbClr val="000000"/>
              </a:solidFill>
              <a:latin typeface="Times New Roman"/>
              <a:ea typeface="Times New Roman"/>
              <a:cs typeface="Times New Roman"/>
              <a:sym typeface="Times New Roman"/>
            </a:endParaRPr>
          </a:p>
          <a:p>
            <a:pPr indent="-304800" lvl="0" marL="457200" rtl="0" algn="l">
              <a:spcBef>
                <a:spcPts val="0"/>
              </a:spcBef>
              <a:spcAft>
                <a:spcPts val="0"/>
              </a:spcAft>
              <a:buClr>
                <a:srgbClr val="000000"/>
              </a:buClr>
              <a:buSzPts val="1200"/>
              <a:buFont typeface="Times New Roman"/>
              <a:buChar char="●"/>
            </a:pPr>
            <a:r>
              <a:rPr b="1" lang="en" sz="1200">
                <a:solidFill>
                  <a:srgbClr val="000000"/>
                </a:solidFill>
                <a:latin typeface="Times New Roman"/>
                <a:ea typeface="Times New Roman"/>
                <a:cs typeface="Times New Roman"/>
                <a:sym typeface="Times New Roman"/>
              </a:rPr>
              <a:t>Motivation:</a:t>
            </a:r>
            <a:endParaRPr b="1" sz="1200">
              <a:solidFill>
                <a:srgbClr val="000000"/>
              </a:solidFill>
              <a:latin typeface="Times New Roman"/>
              <a:ea typeface="Times New Roman"/>
              <a:cs typeface="Times New Roman"/>
              <a:sym typeface="Times New Roman"/>
            </a:endParaRPr>
          </a:p>
          <a:p>
            <a:pPr indent="-304800" lvl="1" marL="914400" rtl="0" algn="l">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Technical - </a:t>
            </a:r>
            <a:r>
              <a:rPr lang="en" sz="1200">
                <a:solidFill>
                  <a:srgbClr val="000000"/>
                </a:solidFill>
                <a:latin typeface="Times New Roman"/>
                <a:ea typeface="Times New Roman"/>
                <a:cs typeface="Times New Roman"/>
                <a:sym typeface="Times New Roman"/>
              </a:rPr>
              <a:t>Developing</a:t>
            </a:r>
            <a:r>
              <a:rPr lang="en" sz="1200">
                <a:solidFill>
                  <a:srgbClr val="000000"/>
                </a:solidFill>
                <a:latin typeface="Times New Roman"/>
                <a:ea typeface="Times New Roman"/>
                <a:cs typeface="Times New Roman"/>
                <a:sym typeface="Times New Roman"/>
              </a:rPr>
              <a:t> predictive models for student dropout and academic </a:t>
            </a:r>
            <a:r>
              <a:rPr lang="en" sz="1200">
                <a:solidFill>
                  <a:srgbClr val="000000"/>
                </a:solidFill>
                <a:latin typeface="Times New Roman"/>
                <a:ea typeface="Times New Roman"/>
                <a:cs typeface="Times New Roman"/>
                <a:sym typeface="Times New Roman"/>
              </a:rPr>
              <a:t>success</a:t>
            </a:r>
            <a:r>
              <a:rPr lang="en" sz="1200">
                <a:solidFill>
                  <a:srgbClr val="000000"/>
                </a:solidFill>
                <a:latin typeface="Times New Roman"/>
                <a:ea typeface="Times New Roman"/>
                <a:cs typeface="Times New Roman"/>
                <a:sym typeface="Times New Roman"/>
              </a:rPr>
              <a:t> involves data preprocessing, feature </a:t>
            </a:r>
            <a:r>
              <a:rPr lang="en" sz="1200">
                <a:solidFill>
                  <a:srgbClr val="000000"/>
                </a:solidFill>
                <a:latin typeface="Times New Roman"/>
                <a:ea typeface="Times New Roman"/>
                <a:cs typeface="Times New Roman"/>
                <a:sym typeface="Times New Roman"/>
              </a:rPr>
              <a:t>engineering</a:t>
            </a:r>
            <a:r>
              <a:rPr lang="en" sz="1200">
                <a:solidFill>
                  <a:srgbClr val="000000"/>
                </a:solidFill>
                <a:latin typeface="Times New Roman"/>
                <a:ea typeface="Times New Roman"/>
                <a:cs typeface="Times New Roman"/>
                <a:sym typeface="Times New Roman"/>
              </a:rPr>
              <a:t> and machine learning techniques, making it </a:t>
            </a:r>
            <a:r>
              <a:rPr lang="en" sz="1200">
                <a:solidFill>
                  <a:srgbClr val="000000"/>
                </a:solidFill>
                <a:latin typeface="Times New Roman"/>
                <a:ea typeface="Times New Roman"/>
                <a:cs typeface="Times New Roman"/>
                <a:sym typeface="Times New Roman"/>
              </a:rPr>
              <a:t>technically</a:t>
            </a:r>
            <a:r>
              <a:rPr lang="en" sz="1200">
                <a:solidFill>
                  <a:srgbClr val="000000"/>
                </a:solidFill>
                <a:latin typeface="Times New Roman"/>
                <a:ea typeface="Times New Roman"/>
                <a:cs typeface="Times New Roman"/>
                <a:sym typeface="Times New Roman"/>
              </a:rPr>
              <a:t> challenging task.</a:t>
            </a:r>
            <a:endParaRPr sz="1200">
              <a:solidFill>
                <a:srgbClr val="000000"/>
              </a:solidFill>
              <a:latin typeface="Times New Roman"/>
              <a:ea typeface="Times New Roman"/>
              <a:cs typeface="Times New Roman"/>
              <a:sym typeface="Times New Roman"/>
            </a:endParaRPr>
          </a:p>
          <a:p>
            <a:pPr indent="-304800" lvl="1" marL="914400" rtl="0" algn="l">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By delving into this dataset, it will help to uncover innovative solutions and insights that can </a:t>
            </a:r>
            <a:r>
              <a:rPr lang="en" sz="1200">
                <a:solidFill>
                  <a:srgbClr val="000000"/>
                </a:solidFill>
                <a:latin typeface="Times New Roman"/>
                <a:ea typeface="Times New Roman"/>
                <a:cs typeface="Times New Roman"/>
                <a:sym typeface="Times New Roman"/>
              </a:rPr>
              <a:t>contribute</a:t>
            </a:r>
            <a:r>
              <a:rPr lang="en" sz="1200">
                <a:solidFill>
                  <a:srgbClr val="000000"/>
                </a:solidFill>
                <a:latin typeface="Times New Roman"/>
                <a:ea typeface="Times New Roman"/>
                <a:cs typeface="Times New Roman"/>
                <a:sym typeface="Times New Roman"/>
              </a:rPr>
              <a:t> to the ongoing efforts to improve the education system</a:t>
            </a:r>
            <a:endParaRPr sz="1200">
              <a:solidFill>
                <a:srgbClr val="000000"/>
              </a:solidFill>
              <a:latin typeface="Times New Roman"/>
              <a:ea typeface="Times New Roman"/>
              <a:cs typeface="Times New Roman"/>
              <a:sym typeface="Times New Roman"/>
            </a:endParaRPr>
          </a:p>
          <a:p>
            <a:pPr indent="-304800" lvl="1" marL="914400" rtl="0" algn="l">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Personal - Improving educational outcomes and reducing dropout rates can have a profound impact on individuals lives and society as a whole.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