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PT Sans Narrow"/>
      <p:regular r:id="rId8"/>
      <p:bold r:id="rId9"/>
    </p:embeddedFont>
    <p:embeddedFont>
      <p:font typeface="Open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bold.fntdata"/><Relationship Id="rId10" Type="http://schemas.openxmlformats.org/officeDocument/2006/relationships/font" Target="fonts/OpenSans-regular.fntdata"/><Relationship Id="rId13" Type="http://schemas.openxmlformats.org/officeDocument/2006/relationships/font" Target="fonts/OpenSans-boldItalic.fntdata"/><Relationship Id="rId12"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PTSans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4d032606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4d03260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63700" y="21886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The Wizardry of Data: Ensuring Student Success and Foiling Dropout</a:t>
            </a:r>
            <a:endParaRPr sz="3600">
              <a:latin typeface="Times New Roman"/>
              <a:ea typeface="Times New Roman"/>
              <a:cs typeface="Times New Roman"/>
              <a:sym typeface="Times New Roman"/>
            </a:endParaRPr>
          </a:p>
        </p:txBody>
      </p:sp>
      <p:sp>
        <p:nvSpPr>
          <p:cNvPr id="67" name="Google Shape;67;p13"/>
          <p:cNvSpPr txBox="1"/>
          <p:nvPr>
            <p:ph idx="1" type="subTitle"/>
          </p:nvPr>
        </p:nvSpPr>
        <p:spPr>
          <a:xfrm>
            <a:off x="2306050" y="3280564"/>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-Lakshmi Chirumamilla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22325" y="-47300"/>
            <a:ext cx="8520600" cy="35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latin typeface="Times New Roman"/>
                <a:ea typeface="Times New Roman"/>
                <a:cs typeface="Times New Roman"/>
                <a:sym typeface="Times New Roman"/>
              </a:rPr>
              <a:t>Project Proposal</a:t>
            </a:r>
            <a:endParaRPr sz="1800">
              <a:latin typeface="Times New Roman"/>
              <a:ea typeface="Times New Roman"/>
              <a:cs typeface="Times New Roman"/>
              <a:sym typeface="Times New Roman"/>
            </a:endParaRPr>
          </a:p>
        </p:txBody>
      </p:sp>
      <p:sp>
        <p:nvSpPr>
          <p:cNvPr id="73" name="Google Shape;73;p14"/>
          <p:cNvSpPr txBox="1"/>
          <p:nvPr>
            <p:ph idx="1" type="body"/>
          </p:nvPr>
        </p:nvSpPr>
        <p:spPr>
          <a:xfrm>
            <a:off x="222325" y="312100"/>
            <a:ext cx="8520600" cy="428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Target Problem:</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How can we </a:t>
            </a:r>
            <a:r>
              <a:rPr lang="en" sz="1200">
                <a:solidFill>
                  <a:srgbClr val="000000"/>
                </a:solidFill>
                <a:latin typeface="Times New Roman"/>
                <a:ea typeface="Times New Roman"/>
                <a:cs typeface="Times New Roman"/>
                <a:sym typeface="Times New Roman"/>
              </a:rPr>
              <a:t>construct</a:t>
            </a:r>
            <a:r>
              <a:rPr lang="en" sz="1200">
                <a:solidFill>
                  <a:srgbClr val="000000"/>
                </a:solidFill>
                <a:latin typeface="Times New Roman"/>
                <a:ea typeface="Times New Roman"/>
                <a:cs typeface="Times New Roman"/>
                <a:sym typeface="Times New Roman"/>
              </a:rPr>
              <a:t> an effective predictive framework for distinguishing students likely to succeed academically from those at risk of dropping out in educational institutions.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Justification: Educational Improvements, Early Intervention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Research Question:</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What strategies and techniques can be effectively employed to achieve precise predictions regarding students at risk of dropout </a:t>
            </a:r>
            <a:r>
              <a:rPr lang="en" sz="1200">
                <a:solidFill>
                  <a:srgbClr val="000000"/>
                </a:solidFill>
                <a:latin typeface="Times New Roman"/>
                <a:ea typeface="Times New Roman"/>
                <a:cs typeface="Times New Roman"/>
                <a:sym typeface="Times New Roman"/>
              </a:rPr>
              <a:t>and</a:t>
            </a:r>
            <a:r>
              <a:rPr lang="en" sz="1200">
                <a:solidFill>
                  <a:srgbClr val="000000"/>
                </a:solidFill>
                <a:latin typeface="Times New Roman"/>
                <a:ea typeface="Times New Roman"/>
                <a:cs typeface="Times New Roman"/>
                <a:sym typeface="Times New Roman"/>
              </a:rPr>
              <a:t> those on track for academic success?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How can educational institutions effectively implement interventions based on predictive models to support students?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Dataset:</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Where does the dataset come from?- Considered Predict student’s </a:t>
            </a:r>
            <a:r>
              <a:rPr lang="en" sz="1200">
                <a:solidFill>
                  <a:srgbClr val="000000"/>
                </a:solidFill>
                <a:latin typeface="Times New Roman"/>
                <a:ea typeface="Times New Roman"/>
                <a:cs typeface="Times New Roman"/>
                <a:sym typeface="Times New Roman"/>
              </a:rPr>
              <a:t>dropout</a:t>
            </a:r>
            <a:r>
              <a:rPr lang="en" sz="1200">
                <a:solidFill>
                  <a:srgbClr val="000000"/>
                </a:solidFill>
                <a:latin typeface="Times New Roman"/>
                <a:ea typeface="Times New Roman"/>
                <a:cs typeface="Times New Roman"/>
                <a:sym typeface="Times New Roman"/>
              </a:rPr>
              <a: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 UCI Machine Learning Repository</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Short description-  The dataset includes information known at the time of student enrollment and student’s academic performance at the end of the first and second semester. Features include student demographics, academic performance, behavioural data, socioeconomic data, and historical records of dropout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Size- #instances 4424, #Features 36</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Motivation:</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Technical - </a:t>
            </a:r>
            <a:r>
              <a:rPr lang="en" sz="1200">
                <a:solidFill>
                  <a:srgbClr val="000000"/>
                </a:solidFill>
                <a:latin typeface="Times New Roman"/>
                <a:ea typeface="Times New Roman"/>
                <a:cs typeface="Times New Roman"/>
                <a:sym typeface="Times New Roman"/>
              </a:rPr>
              <a:t>Developing</a:t>
            </a:r>
            <a:r>
              <a:rPr lang="en" sz="1200">
                <a:solidFill>
                  <a:srgbClr val="000000"/>
                </a:solidFill>
                <a:latin typeface="Times New Roman"/>
                <a:ea typeface="Times New Roman"/>
                <a:cs typeface="Times New Roman"/>
                <a:sym typeface="Times New Roman"/>
              </a:rPr>
              <a:t> predictive models for student dropout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 involves data preprocessing, feature </a:t>
            </a:r>
            <a:r>
              <a:rPr lang="en" sz="1200">
                <a:solidFill>
                  <a:srgbClr val="000000"/>
                </a:solidFill>
                <a:latin typeface="Times New Roman"/>
                <a:ea typeface="Times New Roman"/>
                <a:cs typeface="Times New Roman"/>
                <a:sym typeface="Times New Roman"/>
              </a:rPr>
              <a:t>engineering</a:t>
            </a:r>
            <a:r>
              <a:rPr lang="en" sz="1200">
                <a:solidFill>
                  <a:srgbClr val="000000"/>
                </a:solidFill>
                <a:latin typeface="Times New Roman"/>
                <a:ea typeface="Times New Roman"/>
                <a:cs typeface="Times New Roman"/>
                <a:sym typeface="Times New Roman"/>
              </a:rPr>
              <a:t> and machine learning techniques, making it </a:t>
            </a:r>
            <a:r>
              <a:rPr lang="en" sz="1200">
                <a:solidFill>
                  <a:srgbClr val="000000"/>
                </a:solidFill>
                <a:latin typeface="Times New Roman"/>
                <a:ea typeface="Times New Roman"/>
                <a:cs typeface="Times New Roman"/>
                <a:sym typeface="Times New Roman"/>
              </a:rPr>
              <a:t>technically</a:t>
            </a:r>
            <a:r>
              <a:rPr lang="en" sz="1200">
                <a:solidFill>
                  <a:srgbClr val="000000"/>
                </a:solidFill>
                <a:latin typeface="Times New Roman"/>
                <a:ea typeface="Times New Roman"/>
                <a:cs typeface="Times New Roman"/>
                <a:sym typeface="Times New Roman"/>
              </a:rPr>
              <a:t> challenging task.</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By delving into this dataset, it will help to uncover innovative solutions and insights that can </a:t>
            </a:r>
            <a:r>
              <a:rPr lang="en" sz="1200">
                <a:solidFill>
                  <a:srgbClr val="000000"/>
                </a:solidFill>
                <a:latin typeface="Times New Roman"/>
                <a:ea typeface="Times New Roman"/>
                <a:cs typeface="Times New Roman"/>
                <a:sym typeface="Times New Roman"/>
              </a:rPr>
              <a:t>contribute</a:t>
            </a:r>
            <a:r>
              <a:rPr lang="en" sz="1200">
                <a:solidFill>
                  <a:srgbClr val="000000"/>
                </a:solidFill>
                <a:latin typeface="Times New Roman"/>
                <a:ea typeface="Times New Roman"/>
                <a:cs typeface="Times New Roman"/>
                <a:sym typeface="Times New Roman"/>
              </a:rPr>
              <a:t> to the ongoing efforts to improve the education system</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Personal - Improving educational outcomes and reducing dropout rates can have a profound impact on individuals lives and society as a whole.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