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T Sans Narrow"/>
      <p:regular r:id="rId30"/>
      <p:bold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Narrow-bold.fntdata"/><Relationship Id="rId30" Type="http://schemas.openxmlformats.org/officeDocument/2006/relationships/font" Target="fonts/PTSansNarrow-regular.fntdata"/><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04d88bd7c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04d88bd7c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35b425ae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35b425ae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35b425a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35b425a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ed476da8a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ed476da8a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287da91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9287da91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9287da91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9287da91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9287da918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9287da918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935b425ae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935b425a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35b425ae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935b425ae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d476da8a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d476da8a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4d032606e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4d032606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35b425ae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35b425ae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a5ca63a0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a5ca63a0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ed476da8a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ed476da8a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a5ca63a0d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a5ca63a0d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935b425ae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935b425ae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04d88bd7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04d88bd7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04d88bd7c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04d88bd7c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04d88bd7c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04d88bd7c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04d88bd7c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904d88bd7c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04d88bd7c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04d88bd7c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04d88bd7c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04d88bd7c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904d88bd7c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904d88bd7c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archive-beta.ics.uci.edu/dataset/697/predict+students+dropout+and+academic+success" TargetMode="External"/><Relationship Id="rId4" Type="http://schemas.openxmlformats.org/officeDocument/2006/relationships/hyperlink" Target="https://www.mdpi.com/2306-5729/7/11/146"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archive.ics.uci.edu/dataset/697/predict+students+dropout+and+academic+success" TargetMode="Externa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archive-beta.ics.uci.edu/dataset/697/predict+students+dropout+and+academic+succes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archive.ics.uci.edu/dataset/697/predict+students+dropout+and+academic+success" TargetMode="External"/><Relationship Id="rId4" Type="http://schemas.openxmlformats.org/officeDocument/2006/relationships/hyperlink" Target="https://link.springer.com/chapter/10.1007/978-3-030-72657-7_1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rchive-beta.ics.uci.edu/dataset/697/predict+students+dropout+and+academic+success" TargetMode="External"/><Relationship Id="rId4" Type="http://schemas.openxmlformats.org/officeDocument/2006/relationships/hyperlink" Target="https://ieeexplore.ieee.org/document/1019402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archive-beta.ics.uci.edu/dataset/697/predict+students+dropout+and+academic+success" TargetMode="External"/><Relationship Id="rId4" Type="http://schemas.openxmlformats.org/officeDocument/2006/relationships/hyperlink" Target="https://www.cell.com/heliyon/pdf/S2405-8440(23)04643-1.pdf" TargetMode="External"/><Relationship Id="rId5" Type="http://schemas.openxmlformats.org/officeDocument/2006/relationships/hyperlink" Target="https://pubmed.ncbi.nlm.nih.gov/3744138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archive-beta.ics.uci.edu/dataset/697/predict+students+dropout+and+academic+success" TargetMode="External"/><Relationship Id="rId4" Type="http://schemas.openxmlformats.org/officeDocument/2006/relationships/hyperlink" Target="https://ieeexplore.ieee.org/document/1005694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archive-beta.ics.uci.edu/dataset/697/predict+students+dropout+and+academic+success" TargetMode="External"/><Relationship Id="rId4" Type="http://schemas.openxmlformats.org/officeDocument/2006/relationships/hyperlink" Target="https://www.mdpi.com/2076-3417/13/8/470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kaggle.com/datasets/imrandude/studentdropindia2016" TargetMode="External"/><Relationship Id="rId4" Type="http://schemas.openxmlformats.org/officeDocument/2006/relationships/hyperlink" Target="https://www.mdpi.com/2306-5729/8/3/49"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archive-beta.ics.uci.edu/dataset/697/predict+students+dropout+and+academic+success" TargetMode="External"/><Relationship Id="rId4" Type="http://schemas.openxmlformats.org/officeDocument/2006/relationships/hyperlink" Target="https://articlegateway.com/index.php/JHETP/article/view/5957/5648"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172950" y="2571749"/>
            <a:ext cx="7136700" cy="88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latin typeface="Times New Roman"/>
                <a:ea typeface="Times New Roman"/>
                <a:cs typeface="Times New Roman"/>
                <a:sym typeface="Times New Roman"/>
              </a:rPr>
              <a:t>Predicting </a:t>
            </a:r>
            <a:r>
              <a:rPr lang="en" sz="3600">
                <a:latin typeface="Times New Roman"/>
                <a:ea typeface="Times New Roman"/>
                <a:cs typeface="Times New Roman"/>
                <a:sym typeface="Times New Roman"/>
              </a:rPr>
              <a:t>Student Success and Foiling Dropout in Polytechnic Institute of Portalegre (IPP), Portugal</a:t>
            </a:r>
            <a:endParaRPr sz="3600">
              <a:latin typeface="Times New Roman"/>
              <a:ea typeface="Times New Roman"/>
              <a:cs typeface="Times New Roman"/>
              <a:sym typeface="Times New Roman"/>
            </a:endParaRPr>
          </a:p>
        </p:txBody>
      </p:sp>
      <p:sp>
        <p:nvSpPr>
          <p:cNvPr id="67" name="Google Shape;67;p13"/>
          <p:cNvSpPr txBox="1"/>
          <p:nvPr>
            <p:ph idx="1" type="subTitle"/>
          </p:nvPr>
        </p:nvSpPr>
        <p:spPr>
          <a:xfrm>
            <a:off x="2306050" y="3280564"/>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latin typeface="Times New Roman"/>
                <a:ea typeface="Times New Roman"/>
                <a:cs typeface="Times New Roman"/>
                <a:sym typeface="Times New Roman"/>
              </a:rPr>
              <a:t>-Lakshmi Chirumamilla</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19677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latin typeface="Times New Roman"/>
                <a:ea typeface="Times New Roman"/>
                <a:cs typeface="Times New Roman"/>
                <a:sym typeface="Times New Roman"/>
              </a:rPr>
              <a:t>Predicting Student Dropout and Academic Success</a:t>
            </a:r>
            <a:endParaRPr sz="1800">
              <a:latin typeface="Times New Roman"/>
              <a:ea typeface="Times New Roman"/>
              <a:cs typeface="Times New Roman"/>
              <a:sym typeface="Times New Roman"/>
            </a:endParaRPr>
          </a:p>
        </p:txBody>
      </p:sp>
      <p:sp>
        <p:nvSpPr>
          <p:cNvPr id="121" name="Google Shape;121;p22"/>
          <p:cNvSpPr txBox="1"/>
          <p:nvPr>
            <p:ph idx="1" type="body"/>
          </p:nvPr>
        </p:nvSpPr>
        <p:spPr>
          <a:xfrm>
            <a:off x="311700" y="650700"/>
            <a:ext cx="8520600" cy="33027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100">
                <a:solidFill>
                  <a:srgbClr val="000000"/>
                </a:solidFill>
                <a:highlight>
                  <a:srgbClr val="FFFFFF"/>
                </a:highlight>
                <a:latin typeface="Times New Roman"/>
                <a:ea typeface="Times New Roman"/>
                <a:cs typeface="Times New Roman"/>
                <a:sym typeface="Times New Roman"/>
              </a:rPr>
              <a:t>Realinho, V.; Machado, J.; Baptista, L.; Martins, M.V. Predicting Student Dropout and Academic Success. Data 2022, 7, 146. https://doi.org/10.3390/data7110146</a:t>
            </a:r>
            <a:endParaRPr sz="1100">
              <a:solidFill>
                <a:srgbClr val="000000"/>
              </a:solidFill>
              <a:latin typeface="Times New Roman"/>
              <a:ea typeface="Times New Roman"/>
              <a:cs typeface="Times New Roman"/>
              <a:sym typeface="Times New Roman"/>
            </a:endParaRPr>
          </a:p>
          <a:p>
            <a:pPr indent="-298450" lvl="0" marL="457200" rtl="0" algn="just">
              <a:lnSpc>
                <a:spcPct val="100000"/>
              </a:lnSpc>
              <a:spcBef>
                <a:spcPts val="120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Goal: To develop machine learning models capable of classifying students into three categories: dropout, enrolled, and graduate, at the end of the normal duration of their courses. The focus is on addressing the challenge of dropout, a significant issue in higher education, and providing accurate risk estimates for early intervention and support.</a:t>
            </a:r>
            <a:endParaRPr sz="1100">
              <a:solidFill>
                <a:srgbClr val="000000"/>
              </a:solidFill>
              <a:latin typeface="Times New Roman"/>
              <a:ea typeface="Times New Roman"/>
              <a:cs typeface="Times New Roman"/>
              <a:sym typeface="Times New Roman"/>
            </a:endParaRPr>
          </a:p>
          <a:p>
            <a:pPr indent="-298450" lvl="0" marL="457200" rtl="0" algn="just">
              <a:lnSpc>
                <a:spcPct val="10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Dataset: </a:t>
            </a:r>
            <a:r>
              <a:rPr lang="en" sz="1100" u="sng">
                <a:solidFill>
                  <a:srgbClr val="4A86E8"/>
                </a:solidFill>
                <a:latin typeface="Times New Roman"/>
                <a:ea typeface="Times New Roman"/>
                <a:cs typeface="Times New Roman"/>
                <a:sym typeface="Times New Roman"/>
                <a:hlinkClick r:id="rId3">
                  <a:extLst>
                    <a:ext uri="{A12FA001-AC4F-418D-AE19-62706E023703}">
                      <ahyp:hlinkClr val="tx"/>
                    </a:ext>
                  </a:extLst>
                </a:hlinkClick>
              </a:rPr>
              <a:t>Predict students' dropout and academic success - UCI Repository</a:t>
            </a:r>
            <a:endParaRPr sz="1100">
              <a:solidFill>
                <a:srgbClr val="4A86E8"/>
              </a:solidFill>
              <a:latin typeface="Times New Roman"/>
              <a:ea typeface="Times New Roman"/>
              <a:cs typeface="Times New Roman"/>
              <a:sym typeface="Times New Roman"/>
            </a:endParaRPr>
          </a:p>
          <a:p>
            <a:pPr indent="-298450" lvl="0" marL="457200" rtl="0" algn="just">
              <a:lnSpc>
                <a:spcPct val="10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Methodology</a:t>
            </a:r>
            <a:endParaRPr sz="1100">
              <a:solidFill>
                <a:srgbClr val="000000"/>
              </a:solidFill>
              <a:latin typeface="Times New Roman"/>
              <a:ea typeface="Times New Roman"/>
              <a:cs typeface="Times New Roman"/>
              <a:sym typeface="Times New Roman"/>
            </a:endParaRPr>
          </a:p>
          <a:p>
            <a:pPr indent="-298450" lvl="1" marL="914400" rtl="0" algn="just">
              <a:lnSpc>
                <a:spcPct val="100000"/>
              </a:lnSpc>
              <a:spcBef>
                <a:spcPts val="0"/>
              </a:spcBef>
              <a:spcAft>
                <a:spcPts val="0"/>
              </a:spcAft>
              <a:buClr>
                <a:srgbClr val="000000"/>
              </a:buClr>
              <a:buSzPts val="1100"/>
              <a:buFont typeface="Times New Roman"/>
              <a:buChar char="○"/>
            </a:pPr>
            <a:r>
              <a:rPr lang="en" sz="1100" u="sng">
                <a:solidFill>
                  <a:srgbClr val="000000"/>
                </a:solidFill>
                <a:latin typeface="Times New Roman"/>
                <a:ea typeface="Times New Roman"/>
                <a:cs typeface="Times New Roman"/>
                <a:sym typeface="Times New Roman"/>
              </a:rPr>
              <a:t>Feature Importance Analysis:</a:t>
            </a:r>
            <a:r>
              <a:rPr lang="en" sz="1100">
                <a:solidFill>
                  <a:srgbClr val="000000"/>
                </a:solidFill>
                <a:latin typeface="Times New Roman"/>
                <a:ea typeface="Times New Roman"/>
                <a:cs typeface="Times New Roman"/>
                <a:sym typeface="Times New Roman"/>
              </a:rPr>
              <a:t> Utilized Permutation Feature Importance technique to identify crucial features for machine learning models. Identified significant attributes such as “Curricular units 2nd sem (approved)”, “Curricular units 1st sem (approved)”, and “Course” using machine learning algorithms like Random Forest, Extreme Gradient Boosting, Light Gradient Boosting Machine, and CatBoost.</a:t>
            </a:r>
            <a:endParaRPr sz="1100">
              <a:solidFill>
                <a:srgbClr val="000000"/>
              </a:solidFill>
              <a:latin typeface="Times New Roman"/>
              <a:ea typeface="Times New Roman"/>
              <a:cs typeface="Times New Roman"/>
              <a:sym typeface="Times New Roman"/>
            </a:endParaRPr>
          </a:p>
          <a:p>
            <a:pPr indent="-298450" lvl="1" marL="914400" rtl="0" algn="just">
              <a:lnSpc>
                <a:spcPct val="100000"/>
              </a:lnSpc>
              <a:spcBef>
                <a:spcPts val="0"/>
              </a:spcBef>
              <a:spcAft>
                <a:spcPts val="0"/>
              </a:spcAft>
              <a:buClr>
                <a:srgbClr val="000000"/>
              </a:buClr>
              <a:buSzPts val="1100"/>
              <a:buFont typeface="Times New Roman"/>
              <a:buChar char="○"/>
            </a:pPr>
            <a:r>
              <a:rPr lang="en" sz="1100" u="sng">
                <a:solidFill>
                  <a:srgbClr val="000000"/>
                </a:solidFill>
                <a:latin typeface="Times New Roman"/>
                <a:ea typeface="Times New Roman"/>
                <a:cs typeface="Times New Roman"/>
                <a:sym typeface="Times New Roman"/>
              </a:rPr>
              <a:t>Model Development:</a:t>
            </a:r>
            <a:r>
              <a:rPr lang="en" sz="1100">
                <a:solidFill>
                  <a:srgbClr val="000000"/>
                </a:solidFill>
                <a:latin typeface="Times New Roman"/>
                <a:ea typeface="Times New Roman"/>
                <a:cs typeface="Times New Roman"/>
                <a:sym typeface="Times New Roman"/>
              </a:rPr>
              <a:t> Formulated the problem as a three-category classification task (dropout, enrolled, and graduate) at the end of the normal course duration. Developed machine learning models, possibly leveraging techniques such as ensemble methods and boosting algorithms, to predict student outcomes based on the identified features.</a:t>
            </a:r>
            <a:endParaRPr sz="1100">
              <a:solidFill>
                <a:srgbClr val="000000"/>
              </a:solidFill>
              <a:latin typeface="Times New Roman"/>
              <a:ea typeface="Times New Roman"/>
              <a:cs typeface="Times New Roman"/>
              <a:sym typeface="Times New Roman"/>
            </a:endParaRPr>
          </a:p>
          <a:p>
            <a:pPr indent="-298450" lvl="0" marL="457200" rtl="0" algn="just">
              <a:lnSpc>
                <a:spcPct val="10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Results &amp; Limitations</a:t>
            </a:r>
            <a:endParaRPr sz="1100">
              <a:solidFill>
                <a:srgbClr val="000000"/>
              </a:solidFill>
              <a:latin typeface="Times New Roman"/>
              <a:ea typeface="Times New Roman"/>
              <a:cs typeface="Times New Roman"/>
              <a:sym typeface="Times New Roman"/>
            </a:endParaRPr>
          </a:p>
          <a:p>
            <a:pPr indent="-298450" lvl="1" marL="914400" rtl="0" algn="just">
              <a:lnSpc>
                <a:spcPct val="10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Identified crucial features for predicting student outcomes, including attributes related to approved curricular units, course, and tuition fee payment status.Developed machine learning models capable of classifying students into dropout, enrolled, and graduate categories, providing a basis for early intervention strategies.Achieved promising results in terms of accuracy, precision, recall, and F1-score, demonstrating the efficacy of the developed models.</a:t>
            </a:r>
            <a:endParaRPr sz="1100">
              <a:solidFill>
                <a:srgbClr val="000000"/>
              </a:solidFill>
              <a:latin typeface="Times New Roman"/>
              <a:ea typeface="Times New Roman"/>
              <a:cs typeface="Times New Roman"/>
              <a:sym typeface="Times New Roman"/>
            </a:endParaRPr>
          </a:p>
          <a:p>
            <a:pPr indent="-298450" lvl="1" marL="914400" rtl="0" algn="just">
              <a:lnSpc>
                <a:spcPct val="10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Addressing imbalanced classes is challenging; while techniques like F1-score help, they might not completely mitigate bias in predictions.Although feature importance analysis was performed, the dataset might contain latent features not considered, impacting the comprehensiveness of the models.</a:t>
            </a:r>
            <a:endParaRPr sz="11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1100">
                <a:solidFill>
                  <a:srgbClr val="000000"/>
                </a:solidFill>
                <a:latin typeface="Times New Roman"/>
                <a:ea typeface="Times New Roman"/>
                <a:cs typeface="Times New Roman"/>
                <a:sym typeface="Times New Roman"/>
              </a:rPr>
              <a:t>Link - </a:t>
            </a:r>
            <a:r>
              <a:rPr lang="en" sz="1100" u="sng">
                <a:solidFill>
                  <a:srgbClr val="4A86E8"/>
                </a:solidFill>
                <a:latin typeface="Times New Roman"/>
                <a:ea typeface="Times New Roman"/>
                <a:cs typeface="Times New Roman"/>
                <a:sym typeface="Times New Roman"/>
                <a:hlinkClick r:id="rId4">
                  <a:extLst>
                    <a:ext uri="{A12FA001-AC4F-418D-AE19-62706E023703}">
                      <ahyp:hlinkClr val="tx"/>
                    </a:ext>
                  </a:extLst>
                </a:hlinkClick>
              </a:rPr>
              <a:t>https://www.mdpi.com/2306-5729/7/11/146</a:t>
            </a:r>
            <a:endParaRPr sz="1100">
              <a:solidFill>
                <a:srgbClr val="4A86E8"/>
              </a:solidFill>
              <a:latin typeface="Times New Roman"/>
              <a:ea typeface="Times New Roman"/>
              <a:cs typeface="Times New Roman"/>
              <a:sym typeface="Times New Roman"/>
            </a:endParaRPr>
          </a:p>
          <a:p>
            <a:pPr indent="0" lvl="0" marL="0" rtl="0" algn="just">
              <a:spcBef>
                <a:spcPts val="0"/>
              </a:spcBef>
              <a:spcAft>
                <a:spcPts val="1200"/>
              </a:spcAft>
              <a:buNone/>
            </a:pPr>
            <a:r>
              <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ctrTitle"/>
          </p:nvPr>
        </p:nvSpPr>
        <p:spPr>
          <a:xfrm>
            <a:off x="1202725" y="1737649"/>
            <a:ext cx="7136700" cy="88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latin typeface="Times New Roman"/>
                <a:ea typeface="Times New Roman"/>
                <a:cs typeface="Times New Roman"/>
                <a:sym typeface="Times New Roman"/>
              </a:rPr>
              <a:t>Midterm</a:t>
            </a:r>
            <a:endParaRPr sz="4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ctrTitle"/>
          </p:nvPr>
        </p:nvSpPr>
        <p:spPr>
          <a:xfrm>
            <a:off x="1172950" y="2571749"/>
            <a:ext cx="7136700" cy="88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latin typeface="Times New Roman"/>
                <a:ea typeface="Times New Roman"/>
                <a:cs typeface="Times New Roman"/>
                <a:sym typeface="Times New Roman"/>
              </a:rPr>
              <a:t>Predicting Student Success and Foiling Dropout in Polytechnic Institute of Portalegre (IPP), Portugal</a:t>
            </a:r>
            <a:endParaRPr sz="3600">
              <a:latin typeface="Times New Roman"/>
              <a:ea typeface="Times New Roman"/>
              <a:cs typeface="Times New Roman"/>
              <a:sym typeface="Times New Roman"/>
            </a:endParaRPr>
          </a:p>
        </p:txBody>
      </p:sp>
      <p:sp>
        <p:nvSpPr>
          <p:cNvPr id="132" name="Google Shape;132;p24"/>
          <p:cNvSpPr txBox="1"/>
          <p:nvPr>
            <p:ph idx="1" type="subTitle"/>
          </p:nvPr>
        </p:nvSpPr>
        <p:spPr>
          <a:xfrm>
            <a:off x="2306050" y="3280564"/>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latin typeface="Times New Roman"/>
                <a:ea typeface="Times New Roman"/>
                <a:cs typeface="Times New Roman"/>
                <a:sym typeface="Times New Roman"/>
              </a:rPr>
              <a:t>-Lakshmi Chirumamilla</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138" name="Google Shape;138;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The increasing concern regarding student dropout rates in educational institutions prompts the exploration of predictive analytics to identify students at risk and facilitate timely interventions. This project presents a novel predictive framework using machine learning (ML) techniques to distinguish students likely to succeed academically from those at risk of dropping out. Leveraging a comprehensive dataset obtained from the Polytechnic Institute of Portalegre (IPP), Portugal, encompassing student demographics, academic performance, behavioral patterns, and socioeconomic factors. The results show that the Random forest performs better than XGBoost, Logistic regression	, SVM, Decision Tree, Naive Bayes. Used SHAP analysis for finding best parameters and Fine-tune the models accordingly.</a:t>
            </a:r>
            <a:endParaRPr sz="1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460625" y="4053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Research Question</a:t>
            </a:r>
            <a:endParaRPr>
              <a:latin typeface="Times New Roman"/>
              <a:ea typeface="Times New Roman"/>
              <a:cs typeface="Times New Roman"/>
              <a:sym typeface="Times New Roman"/>
            </a:endParaRPr>
          </a:p>
        </p:txBody>
      </p:sp>
      <p:sp>
        <p:nvSpPr>
          <p:cNvPr id="144" name="Google Shape;144;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What strategies and techniques can be effectively employed to achieve precise predictions regarding students at risk of dropout and those on track for academic success?</a:t>
            </a:r>
            <a:endParaRPr sz="1400">
              <a:solidFill>
                <a:srgbClr val="000000"/>
              </a:solidFill>
              <a:latin typeface="Times New Roman"/>
              <a:ea typeface="Times New Roman"/>
              <a:cs typeface="Times New Roman"/>
              <a:sym typeface="Times New Roman"/>
            </a:endParaRPr>
          </a:p>
          <a:p>
            <a:pPr indent="0" lvl="0" marL="0" rtl="0" algn="just">
              <a:spcBef>
                <a:spcPts val="120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61350" y="3177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Literature Review</a:t>
            </a:r>
            <a:endParaRPr>
              <a:latin typeface="Times New Roman"/>
              <a:ea typeface="Times New Roman"/>
              <a:cs typeface="Times New Roman"/>
              <a:sym typeface="Times New Roman"/>
            </a:endParaRPr>
          </a:p>
        </p:txBody>
      </p:sp>
      <p:sp>
        <p:nvSpPr>
          <p:cNvPr id="150" name="Google Shape;150;p27"/>
          <p:cNvSpPr txBox="1"/>
          <p:nvPr>
            <p:ph idx="1" type="body"/>
          </p:nvPr>
        </p:nvSpPr>
        <p:spPr>
          <a:xfrm>
            <a:off x="705000" y="1025150"/>
            <a:ext cx="7715100" cy="3057300"/>
          </a:xfrm>
          <a:prstGeom prst="rect">
            <a:avLst/>
          </a:prstGeom>
          <a:noFill/>
        </p:spPr>
        <p:txBody>
          <a:bodyPr anchorCtr="0" anchor="t" bIns="91425" lIns="91425" spcFirstLastPara="1" rIns="91425" wrap="square" tIns="91425">
            <a:noAutofit/>
          </a:bodyPr>
          <a:lstStyle/>
          <a:p>
            <a:pPr indent="-317500" lvl="0" marL="457200" marR="0" rtl="0" algn="just">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In [1] and [2], extensively explores predictive analytics using machine learning models. These studies emphasize the persistent challenge of class imbalances in student datasets, addressed through innovative techniques like SMOTE and its variants to rectify skewed class distributions and enhance predictive accuracy [4]. </a:t>
            </a:r>
            <a:endParaRPr sz="1400">
              <a:solidFill>
                <a:srgbClr val="000000"/>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Evaluation metrics such as precision, recall, F1-score, and AUC-ROC play pivotal roles in gauging model performance, revealing insights into student persistence and dropout rates. This collectively emphasize the evolution of predictive analytics, stressing the need to address class imbalances and emphasizing the critical roles of algorithm selection and nuanced evaluation metrics in predicting student success and dropout likelihood in higher education. There is a shortage of Hyperparameter tuning of the ML models in context of this work.</a:t>
            </a:r>
            <a:endParaRPr sz="1400">
              <a:solidFill>
                <a:srgbClr val="000000"/>
              </a:solidFill>
              <a:latin typeface="Times New Roman"/>
              <a:ea typeface="Times New Roman"/>
              <a:cs typeface="Times New Roman"/>
              <a:sym typeface="Times New Roman"/>
            </a:endParaRPr>
          </a:p>
          <a:p>
            <a:pPr indent="0" lvl="0" marL="0" rtl="0" algn="just">
              <a:spcBef>
                <a:spcPts val="0"/>
              </a:spcBef>
              <a:spcAft>
                <a:spcPts val="120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1173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Dataset</a:t>
            </a:r>
            <a:endParaRPr>
              <a:latin typeface="Times New Roman"/>
              <a:ea typeface="Times New Roman"/>
              <a:cs typeface="Times New Roman"/>
              <a:sym typeface="Times New Roman"/>
            </a:endParaRPr>
          </a:p>
        </p:txBody>
      </p:sp>
      <p:sp>
        <p:nvSpPr>
          <p:cNvPr id="156" name="Google Shape;156;p28"/>
          <p:cNvSpPr txBox="1"/>
          <p:nvPr>
            <p:ph idx="1" type="body"/>
          </p:nvPr>
        </p:nvSpPr>
        <p:spPr>
          <a:xfrm>
            <a:off x="311700" y="765175"/>
            <a:ext cx="8520600" cy="3302700"/>
          </a:xfrm>
          <a:prstGeom prst="rect">
            <a:avLst/>
          </a:prstGeom>
        </p:spPr>
        <p:txBody>
          <a:bodyPr anchorCtr="0" anchor="t" bIns="91425" lIns="91425" spcFirstLastPara="1" rIns="91425" wrap="square" tIns="91425">
            <a:normAutofit/>
          </a:bodyPr>
          <a:lstStyle/>
          <a:p>
            <a:pPr indent="-304800" lvl="0" marL="457200" rtl="0" algn="just">
              <a:lnSpc>
                <a:spcPct val="100000"/>
              </a:lnSpc>
              <a:spcBef>
                <a:spcPts val="0"/>
              </a:spcBef>
              <a:spcAft>
                <a:spcPts val="0"/>
              </a:spcAft>
              <a:buClr>
                <a:srgbClr val="000000"/>
              </a:buClr>
              <a:buSzPts val="1200"/>
              <a:buFont typeface="Times New Roman"/>
              <a:buChar char="●"/>
            </a:pPr>
            <a:r>
              <a:rPr lang="en" sz="1200" u="sng">
                <a:solidFill>
                  <a:srgbClr val="4A86E8"/>
                </a:solidFill>
                <a:latin typeface="Times New Roman"/>
                <a:ea typeface="Times New Roman"/>
                <a:cs typeface="Times New Roman"/>
                <a:sym typeface="Times New Roman"/>
                <a:hlinkClick r:id="rId3">
                  <a:extLst>
                    <a:ext uri="{A12FA001-AC4F-418D-AE19-62706E023703}">
                      <ahyp:hlinkClr val="tx"/>
                    </a:ext>
                  </a:extLst>
                </a:hlinkClick>
              </a:rPr>
              <a:t>https://archive.ics.uci.edu/dataset/697/predict+students+dropout+and+academic+success</a:t>
            </a:r>
            <a:endParaRPr sz="1200">
              <a:solidFill>
                <a:srgbClr val="4A86E8"/>
              </a:solidFill>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A dataset created from a higher education institution related to students enrolled in different undergraduate degrees, such as agronomy, design, education, nursing, journalism, management, social service, and technologies. The dataset includes information known at the time of student enrollment (academic path, demographics, and social-economic factors) and the students' academic performance at the end of the first and second semesters. </a:t>
            </a:r>
            <a:endParaRPr sz="1200">
              <a:solidFill>
                <a:srgbClr val="000000"/>
              </a:solidFill>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Size- #instances 4424, #Features 36</a:t>
            </a:r>
            <a:endParaRPr sz="1200">
              <a:solidFill>
                <a:srgbClr val="000000"/>
              </a:solidFill>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Parameters - Marital status; Application mode; Application order; Course; Previous qualification; Nationality; Mother's          qualification; Father's qualification; Mother's occupation; Father's occupation; Admission grade; Debtor; Tuition fees up to date; Gender; Scholarship holder; Age at enrollment; Curricular units 1st sem (grade); Curricular units 2nd sem (grade);</a:t>
            </a:r>
            <a:endParaRPr sz="1200">
              <a:solidFill>
                <a:srgbClr val="000000"/>
              </a:solidFill>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rgbClr val="000000"/>
              </a:buClr>
              <a:buSzPts val="1200"/>
              <a:buFont typeface="Times New Roman"/>
              <a:buChar char="●"/>
            </a:pPr>
            <a:r>
              <a:t/>
            </a:r>
            <a:endParaRPr sz="1200">
              <a:solidFill>
                <a:srgbClr val="000000"/>
              </a:solidFill>
              <a:latin typeface="Times New Roman"/>
              <a:ea typeface="Times New Roman"/>
              <a:cs typeface="Times New Roman"/>
              <a:sym typeface="Times New Roman"/>
            </a:endParaRPr>
          </a:p>
        </p:txBody>
      </p:sp>
      <p:pic>
        <p:nvPicPr>
          <p:cNvPr id="157" name="Google Shape;157;p28"/>
          <p:cNvPicPr preferRelativeResize="0"/>
          <p:nvPr/>
        </p:nvPicPr>
        <p:blipFill rotWithShape="1">
          <a:blip r:embed="rId4">
            <a:alphaModFix/>
          </a:blip>
          <a:srcRect b="37484" l="0" r="0" t="0"/>
          <a:stretch/>
        </p:blipFill>
        <p:spPr>
          <a:xfrm>
            <a:off x="794375" y="2710750"/>
            <a:ext cx="7933701" cy="21944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457050" y="260300"/>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040">
                <a:latin typeface="Times New Roman"/>
                <a:ea typeface="Times New Roman"/>
                <a:cs typeface="Times New Roman"/>
                <a:sym typeface="Times New Roman"/>
              </a:rPr>
              <a:t>EDA</a:t>
            </a:r>
            <a:endParaRPr sz="3040">
              <a:latin typeface="Times New Roman"/>
              <a:ea typeface="Times New Roman"/>
              <a:cs typeface="Times New Roman"/>
              <a:sym typeface="Times New Roman"/>
            </a:endParaRPr>
          </a:p>
        </p:txBody>
      </p:sp>
      <p:sp>
        <p:nvSpPr>
          <p:cNvPr id="163" name="Google Shape;163;p29"/>
          <p:cNvSpPr txBox="1"/>
          <p:nvPr>
            <p:ph idx="1" type="body"/>
          </p:nvPr>
        </p:nvSpPr>
        <p:spPr>
          <a:xfrm>
            <a:off x="311700" y="1266325"/>
            <a:ext cx="3926100" cy="3302700"/>
          </a:xfrm>
          <a:prstGeom prst="rect">
            <a:avLst/>
          </a:prstGeom>
        </p:spPr>
        <p:txBody>
          <a:bodyPr anchorCtr="0" anchor="t" bIns="91425" lIns="91425" spcFirstLastPara="1" rIns="91425" wrap="square" tIns="91425">
            <a:normAutofit/>
          </a:bodyPr>
          <a:lstStyle/>
          <a:p>
            <a:pPr indent="-317500" lvl="0" marL="457200" rtl="0" algn="just">
              <a:lnSpc>
                <a:spcPct val="100000"/>
              </a:lnSpc>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The vast majority of students are 17-22 years old.</a:t>
            </a:r>
            <a:endParaRPr sz="1400">
              <a:solidFill>
                <a:srgbClr val="212121"/>
              </a:solidFill>
              <a:highlight>
                <a:srgbClr val="FFFFFF"/>
              </a:highlight>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The number of students decreases as the students age increases.</a:t>
            </a:r>
            <a:endParaRPr sz="1400">
              <a:solidFill>
                <a:srgbClr val="212121"/>
              </a:solidFill>
              <a:highlight>
                <a:srgbClr val="FFFFFF"/>
              </a:highlight>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The graduation rate of daytime students is higher than the graduation rate of evening students, it is 62% against 49%. The difference is not significant.</a:t>
            </a:r>
            <a:endParaRPr sz="1400">
              <a:solidFill>
                <a:srgbClr val="212121"/>
              </a:solidFill>
              <a:highlight>
                <a:srgbClr val="FFFFFF"/>
              </a:highlight>
              <a:latin typeface="Times New Roman"/>
              <a:ea typeface="Times New Roman"/>
              <a:cs typeface="Times New Roman"/>
              <a:sym typeface="Times New Roman"/>
            </a:endParaRPr>
          </a:p>
        </p:txBody>
      </p:sp>
      <p:pic>
        <p:nvPicPr>
          <p:cNvPr id="164" name="Google Shape;164;p29"/>
          <p:cNvPicPr preferRelativeResize="0"/>
          <p:nvPr/>
        </p:nvPicPr>
        <p:blipFill rotWithShape="1">
          <a:blip r:embed="rId3">
            <a:alphaModFix/>
          </a:blip>
          <a:srcRect b="0" l="0" r="6794" t="0"/>
          <a:stretch/>
        </p:blipFill>
        <p:spPr>
          <a:xfrm>
            <a:off x="4371975" y="157175"/>
            <a:ext cx="4772023" cy="2471125"/>
          </a:xfrm>
          <a:prstGeom prst="rect">
            <a:avLst/>
          </a:prstGeom>
          <a:noFill/>
          <a:ln>
            <a:noFill/>
          </a:ln>
        </p:spPr>
      </p:pic>
      <p:pic>
        <p:nvPicPr>
          <p:cNvPr id="165" name="Google Shape;165;p29"/>
          <p:cNvPicPr preferRelativeResize="0"/>
          <p:nvPr/>
        </p:nvPicPr>
        <p:blipFill rotWithShape="1">
          <a:blip r:embed="rId4">
            <a:alphaModFix/>
          </a:blip>
          <a:srcRect b="0" l="4036" r="4220" t="0"/>
          <a:stretch/>
        </p:blipFill>
        <p:spPr>
          <a:xfrm>
            <a:off x="4237800" y="2571750"/>
            <a:ext cx="4819225" cy="24711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1570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171" name="Google Shape;171;p30"/>
          <p:cNvSpPr txBox="1"/>
          <p:nvPr>
            <p:ph idx="1" type="body"/>
          </p:nvPr>
        </p:nvSpPr>
        <p:spPr>
          <a:xfrm>
            <a:off x="311700" y="864450"/>
            <a:ext cx="8520600" cy="3302700"/>
          </a:xfrm>
          <a:prstGeom prst="rect">
            <a:avLst/>
          </a:prstGeom>
        </p:spPr>
        <p:txBody>
          <a:bodyPr anchorCtr="0" anchor="t" bIns="91425" lIns="91425" spcFirstLastPara="1" rIns="91425" wrap="square" tIns="91425">
            <a:noAutofit/>
          </a:bodyPr>
          <a:lstStyle/>
          <a:p>
            <a:pPr indent="-311150" lvl="0" marL="457200" rtl="0" algn="just">
              <a:lnSpc>
                <a:spcPct val="95000"/>
              </a:lnSpc>
              <a:spcBef>
                <a:spcPts val="150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Data Balancing:</a:t>
            </a:r>
            <a:endParaRPr sz="1300">
              <a:solidFill>
                <a:srgbClr val="000000"/>
              </a:solidFill>
              <a:latin typeface="Times New Roman"/>
              <a:ea typeface="Times New Roman"/>
              <a:cs typeface="Times New Roman"/>
              <a:sym typeface="Times New Roman"/>
            </a:endParaRPr>
          </a:p>
          <a:p>
            <a:pPr indent="-311150" lvl="1" marL="914400" rtl="0" algn="just">
              <a:lnSpc>
                <a:spcPct val="9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Address class imbalances using techniques like SMOTE, SMOTEENN, or ADASYN to create a more balanced dataset.</a:t>
            </a:r>
            <a:endParaRPr sz="1300">
              <a:solidFill>
                <a:srgbClr val="000000"/>
              </a:solidFill>
              <a:latin typeface="Times New Roman"/>
              <a:ea typeface="Times New Roman"/>
              <a:cs typeface="Times New Roman"/>
              <a:sym typeface="Times New Roman"/>
            </a:endParaRPr>
          </a:p>
          <a:p>
            <a:pPr indent="-311150" lvl="1" marL="914400" rtl="0" algn="just">
              <a:lnSpc>
                <a:spcPct val="9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Experiment with different balancing methods to evaluate their impact on model performance.</a:t>
            </a:r>
            <a:endParaRPr sz="1300">
              <a:solidFill>
                <a:srgbClr val="000000"/>
              </a:solidFill>
              <a:latin typeface="Times New Roman"/>
              <a:ea typeface="Times New Roman"/>
              <a:cs typeface="Times New Roman"/>
              <a:sym typeface="Times New Roman"/>
            </a:endParaRPr>
          </a:p>
          <a:p>
            <a:pPr indent="-311150" lvl="0" marL="457200" rtl="0" algn="just">
              <a:lnSpc>
                <a:spcPct val="9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Model Selection and Training:</a:t>
            </a:r>
            <a:endParaRPr sz="1300">
              <a:solidFill>
                <a:srgbClr val="000000"/>
              </a:solidFill>
              <a:latin typeface="Times New Roman"/>
              <a:ea typeface="Times New Roman"/>
              <a:cs typeface="Times New Roman"/>
              <a:sym typeface="Times New Roman"/>
            </a:endParaRPr>
          </a:p>
          <a:p>
            <a:pPr indent="-311150" lvl="1" marL="914400" rtl="0" algn="just">
              <a:lnSpc>
                <a:spcPct val="9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Implement a variety of machine learning algorithms, including Random Forest, Gradient Boosting, Logistic Regression, and Neural Networks.</a:t>
            </a:r>
            <a:endParaRPr sz="1300">
              <a:solidFill>
                <a:srgbClr val="000000"/>
              </a:solidFill>
              <a:latin typeface="Times New Roman"/>
              <a:ea typeface="Times New Roman"/>
              <a:cs typeface="Times New Roman"/>
              <a:sym typeface="Times New Roman"/>
            </a:endParaRPr>
          </a:p>
          <a:p>
            <a:pPr indent="-311150" lvl="1" marL="914400" rtl="0" algn="just">
              <a:lnSpc>
                <a:spcPct val="9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Split the dataset into training, validation, and test sets for model training and evaluation.</a:t>
            </a:r>
            <a:endParaRPr sz="1300">
              <a:solidFill>
                <a:srgbClr val="000000"/>
              </a:solidFill>
              <a:latin typeface="Times New Roman"/>
              <a:ea typeface="Times New Roman"/>
              <a:cs typeface="Times New Roman"/>
              <a:sym typeface="Times New Roman"/>
            </a:endParaRPr>
          </a:p>
          <a:p>
            <a:pPr indent="-311150" lvl="1" marL="914400" rtl="0" algn="just">
              <a:lnSpc>
                <a:spcPct val="9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Apply hyperparameter tuning techniques like grid search or Bayesian optimization to optimize model performance.</a:t>
            </a:r>
            <a:endParaRPr sz="1300">
              <a:solidFill>
                <a:srgbClr val="000000"/>
              </a:solidFill>
              <a:latin typeface="Times New Roman"/>
              <a:ea typeface="Times New Roman"/>
              <a:cs typeface="Times New Roman"/>
              <a:sym typeface="Times New Roman"/>
            </a:endParaRPr>
          </a:p>
          <a:p>
            <a:pPr indent="-311150" lvl="0" marL="457200" rtl="0" algn="just">
              <a:lnSpc>
                <a:spcPct val="9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Evaluation Metrics and Interpretability:</a:t>
            </a:r>
            <a:endParaRPr sz="1300">
              <a:solidFill>
                <a:srgbClr val="000000"/>
              </a:solidFill>
              <a:latin typeface="Times New Roman"/>
              <a:ea typeface="Times New Roman"/>
              <a:cs typeface="Times New Roman"/>
              <a:sym typeface="Times New Roman"/>
            </a:endParaRPr>
          </a:p>
          <a:p>
            <a:pPr indent="-311150" lvl="1" marL="914400" rtl="0" algn="just">
              <a:lnSpc>
                <a:spcPct val="9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Utilize a range of evaluation metrics such as accuracy, precision, recall, F1-score, and area under the ROC curve (AUC-ROC) to assess model performance.</a:t>
            </a:r>
            <a:endParaRPr sz="1300">
              <a:solidFill>
                <a:srgbClr val="000000"/>
              </a:solidFill>
              <a:latin typeface="Times New Roman"/>
              <a:ea typeface="Times New Roman"/>
              <a:cs typeface="Times New Roman"/>
              <a:sym typeface="Times New Roman"/>
            </a:endParaRPr>
          </a:p>
          <a:p>
            <a:pPr indent="-311150" lvl="1" marL="914400" rtl="0" algn="just">
              <a:lnSpc>
                <a:spcPct val="9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Conduct SHAP (SHapley Additive exPlanations) analysis to interpret the model predictions and understand the impact of individual features on outcomes.</a:t>
            </a:r>
            <a:endParaRPr sz="1300">
              <a:solidFill>
                <a:srgbClr val="000000"/>
              </a:solidFill>
              <a:latin typeface="Times New Roman"/>
              <a:ea typeface="Times New Roman"/>
              <a:cs typeface="Times New Roman"/>
              <a:sym typeface="Times New Roman"/>
            </a:endParaRPr>
          </a:p>
          <a:p>
            <a:pPr indent="-311150" lvl="1" marL="914400" rtl="0" algn="just">
              <a:lnSpc>
                <a:spcPct val="9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Use confusion matrices to understand prediction errors and identify areas of improvement.  </a:t>
            </a:r>
            <a:endParaRPr sz="1300">
              <a:solidFill>
                <a:srgbClr val="000000"/>
              </a:solidFill>
              <a:latin typeface="Times New Roman"/>
              <a:ea typeface="Times New Roman"/>
              <a:cs typeface="Times New Roman"/>
              <a:sym typeface="Times New Roman"/>
            </a:endParaRPr>
          </a:p>
          <a:p>
            <a:pPr indent="0" lvl="0" marL="914400" rtl="0" algn="just">
              <a:lnSpc>
                <a:spcPct val="95000"/>
              </a:lnSpc>
              <a:spcBef>
                <a:spcPts val="1500"/>
              </a:spcBef>
              <a:spcAft>
                <a:spcPts val="0"/>
              </a:spcAft>
              <a:buNone/>
            </a:pPr>
            <a:r>
              <a:t/>
            </a:r>
            <a:endParaRPr sz="1300">
              <a:solidFill>
                <a:srgbClr val="000000"/>
              </a:solidFill>
              <a:latin typeface="Times New Roman"/>
              <a:ea typeface="Times New Roman"/>
              <a:cs typeface="Times New Roman"/>
              <a:sym typeface="Times New Roman"/>
            </a:endParaRPr>
          </a:p>
          <a:p>
            <a:pPr indent="0" lvl="0" marL="0" rtl="0" algn="just">
              <a:spcBef>
                <a:spcPts val="1500"/>
              </a:spcBef>
              <a:spcAft>
                <a:spcPts val="1200"/>
              </a:spcAft>
              <a:buNone/>
            </a:pPr>
            <a:r>
              <a:t/>
            </a:r>
            <a:endParaRPr sz="1300">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31"/>
          <p:cNvPicPr preferRelativeResize="0"/>
          <p:nvPr/>
        </p:nvPicPr>
        <p:blipFill rotWithShape="1">
          <a:blip r:embed="rId3">
            <a:alphaModFix/>
          </a:blip>
          <a:srcRect b="0" l="6200" r="0" t="0"/>
          <a:stretch/>
        </p:blipFill>
        <p:spPr>
          <a:xfrm>
            <a:off x="459625" y="883350"/>
            <a:ext cx="3966999" cy="2661200"/>
          </a:xfrm>
          <a:prstGeom prst="rect">
            <a:avLst/>
          </a:prstGeom>
          <a:noFill/>
          <a:ln>
            <a:noFill/>
          </a:ln>
        </p:spPr>
      </p:pic>
      <p:pic>
        <p:nvPicPr>
          <p:cNvPr id="177" name="Google Shape;177;p31"/>
          <p:cNvPicPr preferRelativeResize="0"/>
          <p:nvPr/>
        </p:nvPicPr>
        <p:blipFill rotWithShape="1">
          <a:blip r:embed="rId4">
            <a:alphaModFix/>
          </a:blip>
          <a:srcRect b="0" l="0" r="0" t="0"/>
          <a:stretch/>
        </p:blipFill>
        <p:spPr>
          <a:xfrm>
            <a:off x="4572000" y="883350"/>
            <a:ext cx="4286475" cy="301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262025" y="0"/>
            <a:ext cx="8520600" cy="35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latin typeface="Times New Roman"/>
                <a:ea typeface="Times New Roman"/>
                <a:cs typeface="Times New Roman"/>
                <a:sym typeface="Times New Roman"/>
              </a:rPr>
              <a:t>Project Proposal</a:t>
            </a:r>
            <a:endParaRPr sz="1800">
              <a:latin typeface="Times New Roman"/>
              <a:ea typeface="Times New Roman"/>
              <a:cs typeface="Times New Roman"/>
              <a:sym typeface="Times New Roman"/>
            </a:endParaRPr>
          </a:p>
        </p:txBody>
      </p:sp>
      <p:sp>
        <p:nvSpPr>
          <p:cNvPr id="73" name="Google Shape;73;p14"/>
          <p:cNvSpPr txBox="1"/>
          <p:nvPr>
            <p:ph idx="1" type="body"/>
          </p:nvPr>
        </p:nvSpPr>
        <p:spPr>
          <a:xfrm>
            <a:off x="152825" y="331975"/>
            <a:ext cx="8520600" cy="4281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Times New Roman"/>
              <a:buChar char="●"/>
            </a:pPr>
            <a:r>
              <a:rPr b="1" lang="en" sz="1200">
                <a:solidFill>
                  <a:srgbClr val="000000"/>
                </a:solidFill>
                <a:latin typeface="Times New Roman"/>
                <a:ea typeface="Times New Roman"/>
                <a:cs typeface="Times New Roman"/>
                <a:sym typeface="Times New Roman"/>
              </a:rPr>
              <a:t>Targeted Problem:</a:t>
            </a:r>
            <a:endParaRPr b="1"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How can we </a:t>
            </a:r>
            <a:r>
              <a:rPr lang="en" sz="1200">
                <a:solidFill>
                  <a:srgbClr val="000000"/>
                </a:solidFill>
                <a:latin typeface="Times New Roman"/>
                <a:ea typeface="Times New Roman"/>
                <a:cs typeface="Times New Roman"/>
                <a:sym typeface="Times New Roman"/>
              </a:rPr>
              <a:t>construct</a:t>
            </a:r>
            <a:r>
              <a:rPr lang="en" sz="1200">
                <a:solidFill>
                  <a:srgbClr val="000000"/>
                </a:solidFill>
                <a:latin typeface="Times New Roman"/>
                <a:ea typeface="Times New Roman"/>
                <a:cs typeface="Times New Roman"/>
                <a:sym typeface="Times New Roman"/>
              </a:rPr>
              <a:t> an effective predictive framework for distinguishing students likely to succeed academically from those at risk of dropping out in educational institutions. </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Justification: Educational Improvements, Early Intervention</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b="1" lang="en" sz="1200">
                <a:solidFill>
                  <a:srgbClr val="000000"/>
                </a:solidFill>
                <a:latin typeface="Times New Roman"/>
                <a:ea typeface="Times New Roman"/>
                <a:cs typeface="Times New Roman"/>
                <a:sym typeface="Times New Roman"/>
              </a:rPr>
              <a:t>Research Question:</a:t>
            </a:r>
            <a:endParaRPr b="1"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What strategies and techniques can be effectively employed to achieve precise predictions regarding students at risk of dropout </a:t>
            </a:r>
            <a:r>
              <a:rPr lang="en" sz="1200">
                <a:solidFill>
                  <a:srgbClr val="000000"/>
                </a:solidFill>
                <a:latin typeface="Times New Roman"/>
                <a:ea typeface="Times New Roman"/>
                <a:cs typeface="Times New Roman"/>
                <a:sym typeface="Times New Roman"/>
              </a:rPr>
              <a:t>and</a:t>
            </a:r>
            <a:r>
              <a:rPr lang="en" sz="1200">
                <a:solidFill>
                  <a:srgbClr val="000000"/>
                </a:solidFill>
                <a:latin typeface="Times New Roman"/>
                <a:ea typeface="Times New Roman"/>
                <a:cs typeface="Times New Roman"/>
                <a:sym typeface="Times New Roman"/>
              </a:rPr>
              <a:t> those on track for academic success?</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b="1" lang="en" sz="1200">
                <a:solidFill>
                  <a:srgbClr val="000000"/>
                </a:solidFill>
                <a:latin typeface="Times New Roman"/>
                <a:ea typeface="Times New Roman"/>
                <a:cs typeface="Times New Roman"/>
                <a:sym typeface="Times New Roman"/>
              </a:rPr>
              <a:t>Dataset:</a:t>
            </a:r>
            <a:endParaRPr b="1"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Where does the dataset come from?- Considered Predict student’s </a:t>
            </a:r>
            <a:r>
              <a:rPr lang="en" sz="1200">
                <a:solidFill>
                  <a:srgbClr val="000000"/>
                </a:solidFill>
                <a:latin typeface="Times New Roman"/>
                <a:ea typeface="Times New Roman"/>
                <a:cs typeface="Times New Roman"/>
                <a:sym typeface="Times New Roman"/>
              </a:rPr>
              <a:t>dropout</a:t>
            </a:r>
            <a:r>
              <a:rPr lang="en" sz="1200">
                <a:solidFill>
                  <a:srgbClr val="000000"/>
                </a:solidFill>
                <a:latin typeface="Times New Roman"/>
                <a:ea typeface="Times New Roman"/>
                <a:cs typeface="Times New Roman"/>
                <a:sym typeface="Times New Roman"/>
              </a:rPr>
              <a:t> and academic </a:t>
            </a:r>
            <a:r>
              <a:rPr lang="en" sz="1200">
                <a:solidFill>
                  <a:srgbClr val="000000"/>
                </a:solidFill>
                <a:latin typeface="Times New Roman"/>
                <a:ea typeface="Times New Roman"/>
                <a:cs typeface="Times New Roman"/>
                <a:sym typeface="Times New Roman"/>
              </a:rPr>
              <a:t>success data from Polytechnic Institute of Portalegre (IPP), Portugal </a:t>
            </a:r>
            <a:r>
              <a:rPr lang="en" sz="1200">
                <a:solidFill>
                  <a:srgbClr val="000000"/>
                </a:solidFill>
                <a:latin typeface="Times New Roman"/>
                <a:ea typeface="Times New Roman"/>
                <a:cs typeface="Times New Roman"/>
                <a:sym typeface="Times New Roman"/>
              </a:rPr>
              <a:t>- </a:t>
            </a:r>
            <a:r>
              <a:rPr lang="en" sz="1100" u="sng">
                <a:solidFill>
                  <a:srgbClr val="4A86E8"/>
                </a:solidFill>
                <a:latin typeface="Times New Roman"/>
                <a:ea typeface="Times New Roman"/>
                <a:cs typeface="Times New Roman"/>
                <a:sym typeface="Times New Roman"/>
                <a:hlinkClick r:id="rId3">
                  <a:extLst>
                    <a:ext uri="{A12FA001-AC4F-418D-AE19-62706E023703}">
                      <ahyp:hlinkClr val="tx"/>
                    </a:ext>
                  </a:extLst>
                </a:hlinkClick>
              </a:rPr>
              <a:t>Predict students' dropout and academic success - UCI Repository</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Short description-  The dataset includes information known at the time of student enrollment and student’s academic performance at the end of the first and second semester. Features include student demographics, academic performance, behavioural data, socioeconomic data, and historical records of dropout and academic </a:t>
            </a:r>
            <a:r>
              <a:rPr lang="en" sz="1200">
                <a:solidFill>
                  <a:srgbClr val="000000"/>
                </a:solidFill>
                <a:latin typeface="Times New Roman"/>
                <a:ea typeface="Times New Roman"/>
                <a:cs typeface="Times New Roman"/>
                <a:sym typeface="Times New Roman"/>
              </a:rPr>
              <a:t>success</a:t>
            </a: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Size- #instances 4424, #Features 36</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b="1" lang="en" sz="1200">
                <a:solidFill>
                  <a:srgbClr val="000000"/>
                </a:solidFill>
                <a:latin typeface="Times New Roman"/>
                <a:ea typeface="Times New Roman"/>
                <a:cs typeface="Times New Roman"/>
                <a:sym typeface="Times New Roman"/>
              </a:rPr>
              <a:t>Motivation:</a:t>
            </a:r>
            <a:endParaRPr b="1"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Technical - </a:t>
            </a:r>
            <a:r>
              <a:rPr lang="en" sz="1200">
                <a:solidFill>
                  <a:srgbClr val="000000"/>
                </a:solidFill>
                <a:latin typeface="Times New Roman"/>
                <a:ea typeface="Times New Roman"/>
                <a:cs typeface="Times New Roman"/>
                <a:sym typeface="Times New Roman"/>
              </a:rPr>
              <a:t>Developing</a:t>
            </a:r>
            <a:r>
              <a:rPr lang="en" sz="1200">
                <a:solidFill>
                  <a:srgbClr val="000000"/>
                </a:solidFill>
                <a:latin typeface="Times New Roman"/>
                <a:ea typeface="Times New Roman"/>
                <a:cs typeface="Times New Roman"/>
                <a:sym typeface="Times New Roman"/>
              </a:rPr>
              <a:t> predictive models for student dropout and academic </a:t>
            </a:r>
            <a:r>
              <a:rPr lang="en" sz="1200">
                <a:solidFill>
                  <a:srgbClr val="000000"/>
                </a:solidFill>
                <a:latin typeface="Times New Roman"/>
                <a:ea typeface="Times New Roman"/>
                <a:cs typeface="Times New Roman"/>
                <a:sym typeface="Times New Roman"/>
              </a:rPr>
              <a:t>success</a:t>
            </a:r>
            <a:r>
              <a:rPr lang="en" sz="1200">
                <a:solidFill>
                  <a:srgbClr val="000000"/>
                </a:solidFill>
                <a:latin typeface="Times New Roman"/>
                <a:ea typeface="Times New Roman"/>
                <a:cs typeface="Times New Roman"/>
                <a:sym typeface="Times New Roman"/>
              </a:rPr>
              <a:t> involves data preprocessing, feature </a:t>
            </a:r>
            <a:r>
              <a:rPr lang="en" sz="1200">
                <a:solidFill>
                  <a:srgbClr val="000000"/>
                </a:solidFill>
                <a:latin typeface="Times New Roman"/>
                <a:ea typeface="Times New Roman"/>
                <a:cs typeface="Times New Roman"/>
                <a:sym typeface="Times New Roman"/>
              </a:rPr>
              <a:t>engineering</a:t>
            </a:r>
            <a:r>
              <a:rPr lang="en" sz="1200">
                <a:solidFill>
                  <a:srgbClr val="000000"/>
                </a:solidFill>
                <a:latin typeface="Times New Roman"/>
                <a:ea typeface="Times New Roman"/>
                <a:cs typeface="Times New Roman"/>
                <a:sym typeface="Times New Roman"/>
              </a:rPr>
              <a:t> and machine learning techniques, making it </a:t>
            </a:r>
            <a:r>
              <a:rPr lang="en" sz="1200">
                <a:solidFill>
                  <a:srgbClr val="000000"/>
                </a:solidFill>
                <a:latin typeface="Times New Roman"/>
                <a:ea typeface="Times New Roman"/>
                <a:cs typeface="Times New Roman"/>
                <a:sym typeface="Times New Roman"/>
              </a:rPr>
              <a:t>technically</a:t>
            </a:r>
            <a:r>
              <a:rPr lang="en" sz="1200">
                <a:solidFill>
                  <a:srgbClr val="000000"/>
                </a:solidFill>
                <a:latin typeface="Times New Roman"/>
                <a:ea typeface="Times New Roman"/>
                <a:cs typeface="Times New Roman"/>
                <a:sym typeface="Times New Roman"/>
              </a:rPr>
              <a:t> challenging task. </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Personal - Improving educational outcomes and reducing dropout rates can have a profound impact on individuals lives and society as a whole. </a:t>
            </a:r>
            <a:endParaRPr sz="12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rgbClr val="000000"/>
                </a:solidFill>
                <a:highlight>
                  <a:srgbClr val="FFFFFF"/>
                </a:highlight>
                <a:latin typeface="Times New Roman"/>
                <a:ea typeface="Times New Roman"/>
                <a:cs typeface="Times New Roman"/>
                <a:sym typeface="Times New Roman"/>
              </a:rPr>
              <a:t>In summary, the project aims to leverage machine learning to predict students' likelihood of dropout and academic success using a dataset obtained from educational institutions.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420925" y="1272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Next Steps</a:t>
            </a:r>
            <a:endParaRPr>
              <a:latin typeface="Times New Roman"/>
              <a:ea typeface="Times New Roman"/>
              <a:cs typeface="Times New Roman"/>
              <a:sym typeface="Times New Roman"/>
            </a:endParaRPr>
          </a:p>
        </p:txBody>
      </p:sp>
      <p:sp>
        <p:nvSpPr>
          <p:cNvPr id="183" name="Google Shape;183;p32"/>
          <p:cNvSpPr txBox="1"/>
          <p:nvPr>
            <p:ph idx="1" type="body"/>
          </p:nvPr>
        </p:nvSpPr>
        <p:spPr>
          <a:xfrm>
            <a:off x="311700" y="834650"/>
            <a:ext cx="8520600" cy="3302700"/>
          </a:xfrm>
          <a:prstGeom prst="rect">
            <a:avLst/>
          </a:prstGeom>
        </p:spPr>
        <p:txBody>
          <a:bodyPr anchorCtr="0" anchor="t" bIns="91425" lIns="91425" spcFirstLastPara="1" rIns="91425" wrap="square" tIns="91425">
            <a:normAutofit/>
          </a:bodyPr>
          <a:lstStyle/>
          <a:p>
            <a:pPr indent="-317500" lvl="0" marL="457200" rtl="0" algn="just">
              <a:spcBef>
                <a:spcPts val="15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Model Fine-Tuning:</a:t>
            </a:r>
            <a:endParaRPr sz="1400">
              <a:solidFill>
                <a:srgbClr val="000000"/>
              </a:solidFill>
              <a:latin typeface="Times New Roman"/>
              <a:ea typeface="Times New Roman"/>
              <a:cs typeface="Times New Roman"/>
              <a:sym typeface="Times New Roman"/>
            </a:endParaRPr>
          </a:p>
          <a:p>
            <a:pPr indent="-317500" lvl="1" marL="914400" rtl="0" algn="just">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Fine-tune the selected models based on SHAP analysis and other evaluation results.</a:t>
            </a:r>
            <a:endParaRPr>
              <a:solidFill>
                <a:srgbClr val="000000"/>
              </a:solidFill>
              <a:latin typeface="Times New Roman"/>
              <a:ea typeface="Times New Roman"/>
              <a:cs typeface="Times New Roman"/>
              <a:sym typeface="Times New Roman"/>
            </a:endParaRPr>
          </a:p>
          <a:p>
            <a:pPr indent="-317500" lvl="1" marL="914400" rtl="0" algn="just">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Experiment with ensemble techniques to combine the strengths of multiple models for more robust predictions.</a:t>
            </a:r>
            <a:endParaRPr>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Visualization and Real-time Integration:</a:t>
            </a:r>
            <a:endParaRPr sz="1400">
              <a:solidFill>
                <a:srgbClr val="000000"/>
              </a:solidFill>
              <a:latin typeface="Times New Roman"/>
              <a:ea typeface="Times New Roman"/>
              <a:cs typeface="Times New Roman"/>
              <a:sym typeface="Times New Roman"/>
            </a:endParaRPr>
          </a:p>
          <a:p>
            <a:pPr indent="-317500" lvl="1" marL="914400" rtl="0" algn="just">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Develop visualizations based on SHAP values to present the interpretability of the model predictions to stakeholders.</a:t>
            </a:r>
            <a:endParaRPr>
              <a:solidFill>
                <a:srgbClr val="000000"/>
              </a:solidFill>
              <a:latin typeface="Times New Roman"/>
              <a:ea typeface="Times New Roman"/>
              <a:cs typeface="Times New Roman"/>
              <a:sym typeface="Times New Roman"/>
            </a:endParaRPr>
          </a:p>
          <a:p>
            <a:pPr indent="-317500" lvl="1" marL="914400" rtl="0" algn="just">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Explore the integration of the predictive model into existing academic support systems for real-time intervention strategies.</a:t>
            </a:r>
            <a:endParaRPr>
              <a:solidFill>
                <a:srgbClr val="000000"/>
              </a:solidFill>
              <a:latin typeface="Times New Roman"/>
              <a:ea typeface="Times New Roman"/>
              <a:cs typeface="Times New Roman"/>
              <a:sym typeface="Times New Roman"/>
            </a:endParaRPr>
          </a:p>
          <a:p>
            <a:pPr indent="-317500" lvl="1" marL="914400" rtl="0" algn="just">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Develop a user-friendly interface for stakeholders to interpret model predictions and take proactive measures.</a:t>
            </a:r>
            <a:endParaRPr>
              <a:solidFill>
                <a:srgbClr val="000000"/>
              </a:solidFill>
              <a:latin typeface="Times New Roman"/>
              <a:ea typeface="Times New Roman"/>
              <a:cs typeface="Times New Roman"/>
              <a:sym typeface="Times New Roman"/>
            </a:endParaRPr>
          </a:p>
          <a:p>
            <a:pPr indent="0" lvl="0" marL="0" rtl="0" algn="just">
              <a:spcBef>
                <a:spcPts val="0"/>
              </a:spcBef>
              <a:spcAft>
                <a:spcPts val="120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00">
                <a:latin typeface="Times New Roman"/>
                <a:ea typeface="Times New Roman"/>
                <a:cs typeface="Times New Roman"/>
                <a:sym typeface="Times New Roman"/>
              </a:rPr>
              <a:t>R</a:t>
            </a:r>
            <a:r>
              <a:rPr lang="en" sz="3200">
                <a:latin typeface="Times New Roman"/>
                <a:ea typeface="Times New Roman"/>
                <a:cs typeface="Times New Roman"/>
                <a:sym typeface="Times New Roman"/>
              </a:rPr>
              <a:t>esults</a:t>
            </a:r>
            <a:endParaRPr sz="3200">
              <a:latin typeface="Times New Roman"/>
              <a:ea typeface="Times New Roman"/>
              <a:cs typeface="Times New Roman"/>
              <a:sym typeface="Times New Roman"/>
            </a:endParaRPr>
          </a:p>
        </p:txBody>
      </p:sp>
      <p:sp>
        <p:nvSpPr>
          <p:cNvPr id="189" name="Google Shape;189;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sz="1400">
                <a:solidFill>
                  <a:srgbClr val="000000"/>
                </a:solidFill>
                <a:latin typeface="Times New Roman"/>
                <a:ea typeface="Times New Roman"/>
                <a:cs typeface="Times New Roman"/>
                <a:sym typeface="Times New Roman"/>
              </a:rPr>
              <a:t>The performance of six machine learning algorithms—Logistic Regression, SVM, Decision Tree, Naive Bayes, Random Forest, and XGBoost-was assessed for a classification task. Initial evaluation without hyperparameter tuning revealed varied performance metrics. Notably, Random Forest outperformed others with an accuracy of 90.42%, precision of 89.10%, recall of 95.55%, and F1 score of 92.21%. Subsequently, hyperparameter tuning using GridSearchCV for the Random Forest model. This refinement resulted in a marginal improvement, maintaining the accuracy at 90.42% while enhancing precision, recall, and F1 scores to 89.10%, 95.55%, and 92.21%, respectively. These findings highlight the initial strength of Random Forest and the limited impact of hyperparameter tuning on its performance in this specific classification task. Using  SHAPley, the Circular units of 1st and 2nd semester have the most impact on the ML model.</a:t>
            </a:r>
            <a:endParaRPr sz="14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4"/>
          <p:cNvPicPr preferRelativeResize="0"/>
          <p:nvPr/>
        </p:nvPicPr>
        <p:blipFill>
          <a:blip r:embed="rId3">
            <a:alphaModFix/>
          </a:blip>
          <a:stretch>
            <a:fillRect/>
          </a:stretch>
        </p:blipFill>
        <p:spPr>
          <a:xfrm>
            <a:off x="851825" y="357813"/>
            <a:ext cx="7253650" cy="4427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00" name="Google Shape;200;p35"/>
          <p:cNvSpPr txBox="1"/>
          <p:nvPr>
            <p:ph idx="1" type="body"/>
          </p:nvPr>
        </p:nvSpPr>
        <p:spPr>
          <a:xfrm>
            <a:off x="311700" y="1266325"/>
            <a:ext cx="8158200" cy="3302700"/>
          </a:xfrm>
          <a:prstGeom prst="rect">
            <a:avLst/>
          </a:prstGeom>
        </p:spPr>
        <p:txBody>
          <a:bodyPr anchorCtr="0" anchor="t" bIns="91425" lIns="91425" spcFirstLastPara="1" rIns="91425" wrap="square" tIns="91425">
            <a:normAutofit/>
          </a:bodyPr>
          <a:lstStyle/>
          <a:p>
            <a:pPr indent="-317500" lvl="0" marL="457200" rtl="0" algn="just">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study investigated the use of machine learning (ML) tools to predict the academic performance of first-year computer science (CS) students and identify key factors affecting their success. It found that Random Forest classifiers were effective in this prediction task. While previous work centered on GPA-based performance prediction, focusing on academic probation status allows for aiding struggling students beyond just those with low grades.</a:t>
            </a:r>
            <a:endParaRPr sz="1400">
              <a:solidFill>
                <a:srgbClr val="000000"/>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Future steps proposed involve leveraging Natural Language Processing (NLP) to analyze text materials from college applications.</a:t>
            </a:r>
            <a:endParaRPr sz="14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311700" y="1272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06" name="Google Shape;206;p36"/>
          <p:cNvSpPr txBox="1"/>
          <p:nvPr>
            <p:ph idx="1" type="body"/>
          </p:nvPr>
        </p:nvSpPr>
        <p:spPr>
          <a:xfrm>
            <a:off x="232275" y="834650"/>
            <a:ext cx="8520600" cy="33027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M.V.Martins, D. Tolledo, J. Machado, L. M.T. Baptista, V.Realinho. (2021) Trends and Applications in Information Systems and Technologies, vol.1, in Advances in Intelligent Systems and Computing series. Springer. DOI: 10.1007/978-3-030-72657-7_16 </a:t>
            </a:r>
            <a:endParaRPr sz="1200">
              <a:solidFill>
                <a:srgbClr val="000000"/>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B. M. Neda, M. Wang, A. Singh, S. Gago-Masague and J. Wong-Ma, "Staying Ahead of the Curve: Early Prediction of Academic Probation among First-Year CS Students," 2023 3rd International Conference on Applied Artificial Intelligence (ICAPAI), Halden, Norway, 2023, pp. 1-7, doi: 10.1109/ICAPAI58366.2023.10194020.</a:t>
            </a:r>
            <a:endParaRPr sz="1200">
              <a:solidFill>
                <a:srgbClr val="000000"/>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rgbClr val="000000"/>
              </a:buClr>
              <a:buSzPts val="1200"/>
              <a:buFont typeface="Times New Roman"/>
              <a:buChar char="●"/>
            </a:pPr>
            <a:r>
              <a:rPr lang="en" sz="1200">
                <a:solidFill>
                  <a:srgbClr val="000000"/>
                </a:solidFill>
                <a:highlight>
                  <a:schemeClr val="lt1"/>
                </a:highlight>
                <a:latin typeface="Times New Roman"/>
                <a:ea typeface="Times New Roman"/>
                <a:cs typeface="Times New Roman"/>
                <a:sym typeface="Times New Roman"/>
              </a:rPr>
              <a:t>Llauró A, Fonseca D, Romero S, Aláez M, Lucas JT, Felipe MM. Identification and comparison of the main variables affecting early university dropout rates according to knowledge area and institution. Heliyon. 2023 Jun 17;9(6):e17435. doi: 10.1016/j.heliyon.2023.e17435. </a:t>
            </a:r>
            <a:endParaRPr sz="1200">
              <a:solidFill>
                <a:srgbClr val="000000"/>
              </a:solidFill>
              <a:highlight>
                <a:schemeClr val="lt1"/>
              </a:highlight>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E. Alhazmi and A. Sheneamer, "Early Predicting of Students Performance in Higher Education," in IEEE Access, vol. 11, pp. 27579-27589, 2023, doi: 10.1109/ACCESS.2023.3250702</a:t>
            </a:r>
            <a:endParaRPr sz="1200">
              <a:solidFill>
                <a:srgbClr val="000000"/>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rgbClr val="000000"/>
              </a:buClr>
              <a:buSzPts val="1200"/>
              <a:buFont typeface="Times New Roman"/>
              <a:buChar char="●"/>
            </a:pPr>
            <a:r>
              <a:rPr lang="en" sz="1200">
                <a:solidFill>
                  <a:srgbClr val="000000"/>
                </a:solidFill>
                <a:highlight>
                  <a:schemeClr val="lt1"/>
                </a:highlight>
                <a:latin typeface="Times New Roman"/>
                <a:ea typeface="Times New Roman"/>
                <a:cs typeface="Times New Roman"/>
                <a:sym typeface="Times New Roman"/>
              </a:rPr>
              <a:t>Martins, M.V.; Baptista, L.; Machado, J.; Realinho, V. Multi-Class Phased Prediction of Academic Performance and Dropout in Higher Education. Appl. Sci. 2023, 13, 4702. doi: 10.3390/app13084702</a:t>
            </a:r>
            <a:endParaRPr sz="1200">
              <a:solidFill>
                <a:srgbClr val="000000"/>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rgbClr val="000000"/>
              </a:buClr>
              <a:buSzPts val="1200"/>
              <a:buFont typeface="Times New Roman"/>
              <a:buChar char="●"/>
            </a:pPr>
            <a:r>
              <a:rPr lang="en" sz="1200">
                <a:solidFill>
                  <a:srgbClr val="000000"/>
                </a:solidFill>
                <a:highlight>
                  <a:schemeClr val="lt1"/>
                </a:highlight>
                <a:latin typeface="Times New Roman"/>
                <a:ea typeface="Times New Roman"/>
                <a:cs typeface="Times New Roman"/>
                <a:sym typeface="Times New Roman"/>
              </a:rPr>
              <a:t>Mduma, N. “Data Balancing Techniques for Predicting Student Dropout Using Machine Learning.” 2023, </a:t>
            </a:r>
            <a:r>
              <a:rPr i="1" lang="en" sz="1200">
                <a:solidFill>
                  <a:srgbClr val="000000"/>
                </a:solidFill>
                <a:highlight>
                  <a:schemeClr val="lt1"/>
                </a:highlight>
                <a:latin typeface="Times New Roman"/>
                <a:ea typeface="Times New Roman"/>
                <a:cs typeface="Times New Roman"/>
                <a:sym typeface="Times New Roman"/>
              </a:rPr>
              <a:t>8</a:t>
            </a:r>
            <a:r>
              <a:rPr lang="en" sz="1200">
                <a:solidFill>
                  <a:srgbClr val="000000"/>
                </a:solidFill>
                <a:highlight>
                  <a:schemeClr val="lt1"/>
                </a:highlight>
                <a:latin typeface="Times New Roman"/>
                <a:ea typeface="Times New Roman"/>
                <a:cs typeface="Times New Roman"/>
                <a:sym typeface="Times New Roman"/>
              </a:rPr>
              <a:t>, 49. doi:10.3390/data8030049</a:t>
            </a:r>
            <a:endParaRPr sz="1200">
              <a:solidFill>
                <a:srgbClr val="000000"/>
              </a:solidFill>
              <a:highlight>
                <a:schemeClr val="lt1"/>
              </a:highlight>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rgbClr val="000000"/>
              </a:buClr>
              <a:buSzPts val="1200"/>
              <a:buFont typeface="Times New Roman"/>
              <a:buChar char="●"/>
            </a:pPr>
            <a:r>
              <a:rPr lang="en" sz="1200">
                <a:solidFill>
                  <a:srgbClr val="000000"/>
                </a:solidFill>
                <a:highlight>
                  <a:schemeClr val="lt1"/>
                </a:highlight>
                <a:latin typeface="Times New Roman"/>
                <a:ea typeface="Times New Roman"/>
                <a:cs typeface="Times New Roman"/>
                <a:sym typeface="Times New Roman"/>
              </a:rPr>
              <a:t>Tang, Z., Chen, L., &amp; Jain, A. (2023). Exploring Individual Feature Importance in Student Persistence Prediction. Journal of Higher Education Theory and Practice, 23(6). doi:10.33423/jhetp.v23i6.5957</a:t>
            </a:r>
            <a:endParaRPr sz="1200">
              <a:solidFill>
                <a:srgbClr val="000000"/>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rgbClr val="000000"/>
              </a:buClr>
              <a:buSzPts val="1200"/>
              <a:buFont typeface="Times New Roman"/>
              <a:buChar char="●"/>
            </a:pPr>
            <a:r>
              <a:rPr lang="en" sz="1200">
                <a:solidFill>
                  <a:srgbClr val="000000"/>
                </a:solidFill>
                <a:highlight>
                  <a:schemeClr val="lt1"/>
                </a:highlight>
                <a:latin typeface="Times New Roman"/>
                <a:ea typeface="Times New Roman"/>
                <a:cs typeface="Times New Roman"/>
                <a:sym typeface="Times New Roman"/>
              </a:rPr>
              <a:t>Realinho, V.; Machado, J.; Baptista, L.; Martins, M.V. Predicting Student Dropout and Academic Success. Data 2022, 7, 146. doi: 10.3390/data7110146</a:t>
            </a:r>
            <a:endParaRPr sz="1200">
              <a:solidFill>
                <a:srgbClr val="000000"/>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1917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Literature Review</a:t>
            </a:r>
            <a:endParaRPr sz="2400">
              <a:latin typeface="Times New Roman"/>
              <a:ea typeface="Times New Roman"/>
              <a:cs typeface="Times New Roman"/>
              <a:sym typeface="Times New Roman"/>
            </a:endParaRPr>
          </a:p>
        </p:txBody>
      </p:sp>
      <p:sp>
        <p:nvSpPr>
          <p:cNvPr id="79" name="Google Shape;79;p15"/>
          <p:cNvSpPr txBox="1"/>
          <p:nvPr>
            <p:ph idx="1" type="body"/>
          </p:nvPr>
        </p:nvSpPr>
        <p:spPr>
          <a:xfrm>
            <a:off x="311700" y="565975"/>
            <a:ext cx="8520600" cy="4003200"/>
          </a:xfrm>
          <a:prstGeom prst="rect">
            <a:avLst/>
          </a:prstGeom>
          <a:noFill/>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a:solidFill>
                  <a:schemeClr val="accent1"/>
                </a:solidFill>
                <a:latin typeface="Times New Roman"/>
                <a:ea typeface="Times New Roman"/>
                <a:cs typeface="Times New Roman"/>
                <a:sym typeface="Times New Roman"/>
              </a:rPr>
              <a:t>Early Prediction of student’s Performance in Higher Education: A Case Study</a:t>
            </a:r>
            <a:endParaRPr b="1">
              <a:solidFill>
                <a:schemeClr val="accent1"/>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 sz="1100">
                <a:solidFill>
                  <a:srgbClr val="000000"/>
                </a:solidFill>
                <a:latin typeface="Times New Roman"/>
                <a:ea typeface="Times New Roman"/>
                <a:cs typeface="Times New Roman"/>
                <a:sym typeface="Times New Roman"/>
              </a:rPr>
              <a:t>M.V.Martins, D. Tolledo, J. Machado, L. M.T. Baptista, V.Realinho. (2021) Trends and Applications in Information Systems and Technologies, vol.1, in Advances in Intelligent Systems and Computing series. Springer. DOI: 10.1007/978-3-030-72657-7_16</a:t>
            </a:r>
            <a:endParaRPr sz="1100">
              <a:solidFill>
                <a:srgbClr val="000000"/>
              </a:solidFill>
              <a:latin typeface="Times New Roman"/>
              <a:ea typeface="Times New Roman"/>
              <a:cs typeface="Times New Roman"/>
              <a:sym typeface="Times New Roman"/>
            </a:endParaRPr>
          </a:p>
          <a:p>
            <a:pPr indent="-298450" lvl="0" marL="457200" rtl="0" algn="just">
              <a:lnSpc>
                <a:spcPct val="100000"/>
              </a:lnSpc>
              <a:spcBef>
                <a:spcPts val="120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Goal:  Can we develop a robust predictive model for the early identification of students at risk of poor performance in the early stage of higher education? </a:t>
            </a:r>
            <a:endParaRPr sz="1100">
              <a:solidFill>
                <a:srgbClr val="000000"/>
              </a:solidFill>
              <a:latin typeface="Times New Roman"/>
              <a:ea typeface="Times New Roman"/>
              <a:cs typeface="Times New Roman"/>
              <a:sym typeface="Times New Roman"/>
            </a:endParaRPr>
          </a:p>
          <a:p>
            <a:pPr indent="-298450" lvl="0" marL="457200" rtl="0" algn="just">
              <a:lnSpc>
                <a:spcPct val="100000"/>
              </a:lnSpc>
              <a:spcBef>
                <a:spcPts val="0"/>
              </a:spcBef>
              <a:spcAft>
                <a:spcPts val="0"/>
              </a:spcAft>
              <a:buClr>
                <a:srgbClr val="303030"/>
              </a:buClr>
              <a:buSzPts val="1100"/>
              <a:buFont typeface="Times New Roman"/>
              <a:buChar char="●"/>
            </a:pPr>
            <a:r>
              <a:rPr lang="en" sz="1100">
                <a:solidFill>
                  <a:srgbClr val="000000"/>
                </a:solidFill>
                <a:latin typeface="Times New Roman"/>
                <a:ea typeface="Times New Roman"/>
                <a:cs typeface="Times New Roman"/>
                <a:sym typeface="Times New Roman"/>
              </a:rPr>
              <a:t>Dataset:</a:t>
            </a:r>
            <a:r>
              <a:rPr lang="en" sz="1100">
                <a:solidFill>
                  <a:srgbClr val="303030"/>
                </a:solidFill>
                <a:latin typeface="Times New Roman"/>
                <a:ea typeface="Times New Roman"/>
                <a:cs typeface="Times New Roman"/>
                <a:sym typeface="Times New Roman"/>
              </a:rPr>
              <a:t> </a:t>
            </a:r>
            <a:r>
              <a:rPr lang="en" sz="1100">
                <a:solidFill>
                  <a:srgbClr val="4A86E8"/>
                </a:solidFill>
                <a:latin typeface="Times New Roman"/>
                <a:ea typeface="Times New Roman"/>
                <a:cs typeface="Times New Roman"/>
                <a:sym typeface="Times New Roman"/>
              </a:rPr>
              <a:t> </a:t>
            </a:r>
            <a:r>
              <a:rPr lang="en" sz="1100" u="sng">
                <a:solidFill>
                  <a:srgbClr val="4A86E8"/>
                </a:solidFill>
                <a:latin typeface="Times New Roman"/>
                <a:ea typeface="Times New Roman"/>
                <a:cs typeface="Times New Roman"/>
                <a:sym typeface="Times New Roman"/>
                <a:hlinkClick r:id="rId3">
                  <a:extLst>
                    <a:ext uri="{A12FA001-AC4F-418D-AE19-62706E023703}">
                      <ahyp:hlinkClr val="tx"/>
                    </a:ext>
                  </a:extLst>
                </a:hlinkClick>
              </a:rPr>
              <a:t>https://archive.ics.uci.edu/dataset/697/predict+students+dropout+and+academic+success</a:t>
            </a:r>
            <a:endParaRPr sz="1100">
              <a:solidFill>
                <a:srgbClr val="4A86E8"/>
              </a:solidFill>
              <a:latin typeface="Times New Roman"/>
              <a:ea typeface="Times New Roman"/>
              <a:cs typeface="Times New Roman"/>
              <a:sym typeface="Times New Roman"/>
            </a:endParaRPr>
          </a:p>
          <a:p>
            <a:pPr indent="-298450" lvl="0" marL="457200" rtl="0" algn="just">
              <a:lnSpc>
                <a:spcPct val="10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Methodology</a:t>
            </a:r>
            <a:endParaRPr sz="1100">
              <a:solidFill>
                <a:srgbClr val="000000"/>
              </a:solidFill>
              <a:latin typeface="Times New Roman"/>
              <a:ea typeface="Times New Roman"/>
              <a:cs typeface="Times New Roman"/>
              <a:sym typeface="Times New Roman"/>
            </a:endParaRPr>
          </a:p>
          <a:p>
            <a:pPr indent="-298450" lvl="1" marL="914400" rtl="0" algn="just">
              <a:lnSpc>
                <a:spcPct val="100000"/>
              </a:lnSpc>
              <a:spcBef>
                <a:spcPts val="0"/>
              </a:spcBef>
              <a:spcAft>
                <a:spcPts val="0"/>
              </a:spcAft>
              <a:buClr>
                <a:srgbClr val="000000"/>
              </a:buClr>
              <a:buSzPts val="1100"/>
              <a:buFont typeface="Times New Roman"/>
              <a:buChar char="○"/>
            </a:pPr>
            <a:r>
              <a:rPr lang="en" sz="1100" u="sng">
                <a:solidFill>
                  <a:srgbClr val="000000"/>
                </a:solidFill>
                <a:latin typeface="Times New Roman"/>
                <a:ea typeface="Times New Roman"/>
                <a:cs typeface="Times New Roman"/>
                <a:sym typeface="Times New Roman"/>
              </a:rPr>
              <a:t>Data Sampling Techniques:</a:t>
            </a:r>
            <a:r>
              <a:rPr lang="en" sz="1100">
                <a:solidFill>
                  <a:srgbClr val="000000"/>
                </a:solidFill>
                <a:latin typeface="Times New Roman"/>
                <a:ea typeface="Times New Roman"/>
                <a:cs typeface="Times New Roman"/>
                <a:sym typeface="Times New Roman"/>
              </a:rPr>
              <a:t> To address class imbalance, Synthetic Minority Over-sampling Technique (SMOTE) and Adaptive Synthetic (ADASYN) sampling methods were employed. These techniques focused on enhancing the representation of minority classes in the dataset.</a:t>
            </a:r>
            <a:endParaRPr sz="1100">
              <a:solidFill>
                <a:srgbClr val="000000"/>
              </a:solidFill>
              <a:latin typeface="Times New Roman"/>
              <a:ea typeface="Times New Roman"/>
              <a:cs typeface="Times New Roman"/>
              <a:sym typeface="Times New Roman"/>
            </a:endParaRPr>
          </a:p>
          <a:p>
            <a:pPr indent="-298450" lvl="1" marL="914400" rtl="0" algn="just">
              <a:lnSpc>
                <a:spcPct val="100000"/>
              </a:lnSpc>
              <a:spcBef>
                <a:spcPts val="0"/>
              </a:spcBef>
              <a:spcAft>
                <a:spcPts val="0"/>
              </a:spcAft>
              <a:buClr>
                <a:srgbClr val="000000"/>
              </a:buClr>
              <a:buSzPts val="1100"/>
              <a:buFont typeface="Times New Roman"/>
              <a:buChar char="○"/>
            </a:pPr>
            <a:r>
              <a:rPr lang="en" sz="1100" u="sng">
                <a:solidFill>
                  <a:srgbClr val="000000"/>
                </a:solidFill>
                <a:latin typeface="Times New Roman"/>
                <a:ea typeface="Times New Roman"/>
                <a:cs typeface="Times New Roman"/>
                <a:sym typeface="Times New Roman"/>
              </a:rPr>
              <a:t>Model Selection and Training:</a:t>
            </a:r>
            <a:r>
              <a:rPr lang="en" sz="1100">
                <a:solidFill>
                  <a:srgbClr val="000000"/>
                </a:solidFill>
                <a:latin typeface="Times New Roman"/>
                <a:ea typeface="Times New Roman"/>
                <a:cs typeface="Times New Roman"/>
                <a:sym typeface="Times New Roman"/>
              </a:rPr>
              <a:t>  Several machine learning algorithms, such as Random Forest, Logistic Regression, Support Vector Machine, Decision Tree, Gradient Boosting, Extreme Gradient Boosting, Logit Boost, and CatBoost, were implemented and trained using the preprocessed data. Hyperparameter optimization techniques were applied to enhance the models' performance.</a:t>
            </a:r>
            <a:endParaRPr sz="1100">
              <a:solidFill>
                <a:srgbClr val="000000"/>
              </a:solidFill>
              <a:latin typeface="Times New Roman"/>
              <a:ea typeface="Times New Roman"/>
              <a:cs typeface="Times New Roman"/>
              <a:sym typeface="Times New Roman"/>
            </a:endParaRPr>
          </a:p>
          <a:p>
            <a:pPr indent="-298450" lvl="0" marL="457200" rtl="0" algn="just">
              <a:lnSpc>
                <a:spcPct val="10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Results &amp; Limitations</a:t>
            </a:r>
            <a:endParaRPr sz="1100">
              <a:solidFill>
                <a:srgbClr val="000000"/>
              </a:solidFill>
              <a:latin typeface="Times New Roman"/>
              <a:ea typeface="Times New Roman"/>
              <a:cs typeface="Times New Roman"/>
              <a:sym typeface="Times New Roman"/>
            </a:endParaRPr>
          </a:p>
          <a:p>
            <a:pPr indent="-298450" lvl="1" marL="914400" rtl="0" algn="just">
              <a:lnSpc>
                <a:spcPct val="10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Extreme Gradient Boosting proved superior in predicting student outcomes compared to standard models. </a:t>
            </a:r>
            <a:endParaRPr sz="1100">
              <a:solidFill>
                <a:srgbClr val="000000"/>
              </a:solidFill>
              <a:latin typeface="Times New Roman"/>
              <a:ea typeface="Times New Roman"/>
              <a:cs typeface="Times New Roman"/>
              <a:sym typeface="Times New Roman"/>
            </a:endParaRPr>
          </a:p>
          <a:p>
            <a:pPr indent="-298450" lvl="1" marL="914400" rtl="0" algn="just">
              <a:lnSpc>
                <a:spcPct val="10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SMOTE notably enhanced accuracy for minority classes, mitigating class imbalance. However, accurately predicting minority class performance remained challenging, highlighting the task's complexity.</a:t>
            </a:r>
            <a:endParaRPr sz="1100">
              <a:solidFill>
                <a:srgbClr val="000000"/>
              </a:solidFill>
              <a:latin typeface="Times New Roman"/>
              <a:ea typeface="Times New Roman"/>
              <a:cs typeface="Times New Roman"/>
              <a:sym typeface="Times New Roman"/>
            </a:endParaRPr>
          </a:p>
          <a:p>
            <a:pPr indent="-298450" lvl="1" marL="914400" rtl="0" algn="just">
              <a:lnSpc>
                <a:spcPct val="10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The study's predictive models, while advanced, still faced challenges in accurately classifying students in minority categories due to the inherent complexity of imbalanced multi-class classification.</a:t>
            </a:r>
            <a:endParaRPr sz="1100">
              <a:solidFill>
                <a:srgbClr val="000000"/>
              </a:solidFill>
              <a:latin typeface="Times New Roman"/>
              <a:ea typeface="Times New Roman"/>
              <a:cs typeface="Times New Roman"/>
              <a:sym typeface="Times New Roman"/>
            </a:endParaRPr>
          </a:p>
          <a:p>
            <a:pPr indent="-298450" lvl="1" marL="914400" rtl="0" algn="just">
              <a:lnSpc>
                <a:spcPct val="10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The research did not incorporate post-enrollment academic performance data, potentially limiting the models' ability to capture evolving student performance patterns.</a:t>
            </a:r>
            <a:endParaRPr sz="11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1100">
                <a:solidFill>
                  <a:srgbClr val="000000"/>
                </a:solidFill>
                <a:latin typeface="Times New Roman"/>
                <a:ea typeface="Times New Roman"/>
                <a:cs typeface="Times New Roman"/>
                <a:sym typeface="Times New Roman"/>
              </a:rPr>
              <a:t>Link - </a:t>
            </a:r>
            <a:r>
              <a:rPr lang="en" sz="1100" u="sng">
                <a:solidFill>
                  <a:srgbClr val="4A86E8"/>
                </a:solidFill>
                <a:latin typeface="Times New Roman"/>
                <a:ea typeface="Times New Roman"/>
                <a:cs typeface="Times New Roman"/>
                <a:sym typeface="Times New Roman"/>
                <a:hlinkClick r:id="rId4">
                  <a:extLst>
                    <a:ext uri="{A12FA001-AC4F-418D-AE19-62706E023703}">
                      <ahyp:hlinkClr val="tx"/>
                    </a:ext>
                  </a:extLst>
                </a:hlinkClick>
              </a:rPr>
              <a:t>https://link.springer.com/chapter/10.1007/978-3-030-72657-7_16</a:t>
            </a:r>
            <a:endParaRPr sz="1100">
              <a:solidFill>
                <a:srgbClr val="4A86E8"/>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0"/>
            <a:ext cx="8520600" cy="70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latin typeface="Times New Roman"/>
                <a:ea typeface="Times New Roman"/>
                <a:cs typeface="Times New Roman"/>
                <a:sym typeface="Times New Roman"/>
              </a:rPr>
              <a:t>Staying Ahead of the Curve: Early Prediction of Academic Probation among First-Year CS Students</a:t>
            </a:r>
            <a:endParaRPr sz="18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latin typeface="Times New Roman"/>
              <a:ea typeface="Times New Roman"/>
              <a:cs typeface="Times New Roman"/>
              <a:sym typeface="Times New Roman"/>
            </a:endParaRPr>
          </a:p>
        </p:txBody>
      </p:sp>
      <p:sp>
        <p:nvSpPr>
          <p:cNvPr id="85" name="Google Shape;85;p16"/>
          <p:cNvSpPr txBox="1"/>
          <p:nvPr>
            <p:ph idx="1" type="body"/>
          </p:nvPr>
        </p:nvSpPr>
        <p:spPr>
          <a:xfrm>
            <a:off x="311700" y="665275"/>
            <a:ext cx="8520600" cy="39039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100">
                <a:solidFill>
                  <a:srgbClr val="000000"/>
                </a:solidFill>
                <a:latin typeface="Times New Roman"/>
                <a:ea typeface="Times New Roman"/>
                <a:cs typeface="Times New Roman"/>
                <a:sym typeface="Times New Roman"/>
              </a:rPr>
              <a:t>B. M. Neda, M. Wang, A. Singh, S. Gago-Masague and J. Wong-Ma, "Staying Ahead of the Curve: Early Prediction of Academic Probation among First-Year CS Students," 2023 3rd International Conference on Applied Artificial Intelligence (ICAPAI), Halden, Norway, 2023, pp. 1-7, doi: 10.1109/ICAPAI58366.2023.10194020.</a:t>
            </a:r>
            <a:endParaRPr sz="11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298450" lvl="0" marL="457200" rtl="0" algn="just">
              <a:lnSpc>
                <a:spcPct val="10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Goal: Can ML classifiers help detect CS students who may be on academic probation during their first year at UCI? Can feature analysis give meaningful insights into characteristics that may be important in the early detection of first-year academic probation status in CS students?</a:t>
            </a:r>
            <a:endParaRPr sz="1100">
              <a:solidFill>
                <a:srgbClr val="000000"/>
              </a:solidFill>
              <a:latin typeface="Times New Roman"/>
              <a:ea typeface="Times New Roman"/>
              <a:cs typeface="Times New Roman"/>
              <a:sym typeface="Times New Roman"/>
            </a:endParaRPr>
          </a:p>
          <a:p>
            <a:pPr indent="-298450" lvl="0" marL="457200" rtl="0" algn="just">
              <a:lnSpc>
                <a:spcPct val="100000"/>
              </a:lnSpc>
              <a:spcBef>
                <a:spcPts val="0"/>
              </a:spcBef>
              <a:spcAft>
                <a:spcPts val="0"/>
              </a:spcAft>
              <a:buSzPts val="1100"/>
              <a:buFont typeface="Times New Roman"/>
              <a:buChar char="●"/>
            </a:pPr>
            <a:r>
              <a:rPr lang="en" sz="1100">
                <a:solidFill>
                  <a:srgbClr val="000000"/>
                </a:solidFill>
                <a:latin typeface="Times New Roman"/>
                <a:ea typeface="Times New Roman"/>
                <a:cs typeface="Times New Roman"/>
                <a:sym typeface="Times New Roman"/>
              </a:rPr>
              <a:t>Dataset:  </a:t>
            </a:r>
            <a:r>
              <a:rPr lang="en" sz="1100" u="sng">
                <a:solidFill>
                  <a:srgbClr val="4A86E8"/>
                </a:solidFill>
                <a:latin typeface="Times New Roman"/>
                <a:ea typeface="Times New Roman"/>
                <a:cs typeface="Times New Roman"/>
                <a:sym typeface="Times New Roman"/>
                <a:hlinkClick r:id="rId3">
                  <a:extLst>
                    <a:ext uri="{A12FA001-AC4F-418D-AE19-62706E023703}">
                      <ahyp:hlinkClr val="tx"/>
                    </a:ext>
                  </a:extLst>
                </a:hlinkClick>
              </a:rPr>
              <a:t>Predict students' dropout and academic success - UCI Repository</a:t>
            </a:r>
            <a:endParaRPr sz="1100">
              <a:solidFill>
                <a:srgbClr val="4A86E8"/>
              </a:solidFill>
              <a:latin typeface="Times New Roman"/>
              <a:ea typeface="Times New Roman"/>
              <a:cs typeface="Times New Roman"/>
              <a:sym typeface="Times New Roman"/>
            </a:endParaRPr>
          </a:p>
          <a:p>
            <a:pPr indent="-298450" lvl="0" marL="457200" rtl="0" algn="just">
              <a:lnSpc>
                <a:spcPct val="10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Methodology</a:t>
            </a:r>
            <a:endParaRPr sz="1100">
              <a:solidFill>
                <a:srgbClr val="000000"/>
              </a:solidFill>
              <a:latin typeface="Times New Roman"/>
              <a:ea typeface="Times New Roman"/>
              <a:cs typeface="Times New Roman"/>
              <a:sym typeface="Times New Roman"/>
            </a:endParaRPr>
          </a:p>
          <a:p>
            <a:pPr indent="-298450" lvl="1" marL="914400" rtl="0" algn="just">
              <a:lnSpc>
                <a:spcPct val="100000"/>
              </a:lnSpc>
              <a:spcBef>
                <a:spcPts val="0"/>
              </a:spcBef>
              <a:spcAft>
                <a:spcPts val="0"/>
              </a:spcAft>
              <a:buClr>
                <a:srgbClr val="000000"/>
              </a:buClr>
              <a:buSzPts val="1100"/>
              <a:buFont typeface="Times New Roman"/>
              <a:buChar char="○"/>
            </a:pPr>
            <a:r>
              <a:rPr lang="en" sz="1100" u="sng">
                <a:solidFill>
                  <a:srgbClr val="000000"/>
                </a:solidFill>
                <a:latin typeface="Times New Roman"/>
                <a:ea typeface="Times New Roman"/>
                <a:cs typeface="Times New Roman"/>
                <a:sym typeface="Times New Roman"/>
              </a:rPr>
              <a:t>Data Preprocessing:</a:t>
            </a:r>
            <a:r>
              <a:rPr lang="en" sz="1100">
                <a:solidFill>
                  <a:srgbClr val="000000"/>
                </a:solidFill>
                <a:latin typeface="Times New Roman"/>
                <a:ea typeface="Times New Roman"/>
                <a:cs typeface="Times New Roman"/>
                <a:sym typeface="Times New Roman"/>
              </a:rPr>
              <a:t> The dataset underwent preprocessing steps, including imputation of null values, feature scaling using RobustScaler, and oversampling of the minority class using the SMOTEENN and Edited Nearest Neighbors (ENN) technique to address data imbalance.</a:t>
            </a:r>
            <a:endParaRPr sz="1100">
              <a:solidFill>
                <a:srgbClr val="000000"/>
              </a:solidFill>
              <a:latin typeface="Times New Roman"/>
              <a:ea typeface="Times New Roman"/>
              <a:cs typeface="Times New Roman"/>
              <a:sym typeface="Times New Roman"/>
            </a:endParaRPr>
          </a:p>
          <a:p>
            <a:pPr indent="-298450" lvl="1" marL="914400" rtl="0" algn="just">
              <a:lnSpc>
                <a:spcPct val="100000"/>
              </a:lnSpc>
              <a:spcBef>
                <a:spcPts val="0"/>
              </a:spcBef>
              <a:spcAft>
                <a:spcPts val="0"/>
              </a:spcAft>
              <a:buClr>
                <a:srgbClr val="000000"/>
              </a:buClr>
              <a:buSzPts val="1100"/>
              <a:buFont typeface="Times New Roman"/>
              <a:buChar char="○"/>
            </a:pPr>
            <a:r>
              <a:rPr lang="en" sz="1100" u="sng">
                <a:solidFill>
                  <a:srgbClr val="000000"/>
                </a:solidFill>
                <a:latin typeface="Times New Roman"/>
                <a:ea typeface="Times New Roman"/>
                <a:cs typeface="Times New Roman"/>
                <a:sym typeface="Times New Roman"/>
              </a:rPr>
              <a:t>Classification: </a:t>
            </a:r>
            <a:r>
              <a:rPr lang="en" sz="1100">
                <a:solidFill>
                  <a:srgbClr val="000000"/>
                </a:solidFill>
                <a:latin typeface="Times New Roman"/>
                <a:ea typeface="Times New Roman"/>
                <a:cs typeface="Times New Roman"/>
                <a:sym typeface="Times New Roman"/>
              </a:rPr>
              <a:t>Various machine learning classifiers, such as Logistic Regression, Random Forest, Linear Support Vector Machines, Decision Tree, Gaussian Naive-Bayes, Adaboost, Gradient Boosting, XGBoost, and KNN, were trained and evaluated using performance metrics like accuracy, recall, F1 score, and ROC AUC score.</a:t>
            </a:r>
            <a:endParaRPr sz="1100">
              <a:solidFill>
                <a:srgbClr val="000000"/>
              </a:solidFill>
              <a:latin typeface="Times New Roman"/>
              <a:ea typeface="Times New Roman"/>
              <a:cs typeface="Times New Roman"/>
              <a:sym typeface="Times New Roman"/>
            </a:endParaRPr>
          </a:p>
          <a:p>
            <a:pPr indent="-298450" lvl="1" marL="914400" rtl="0" algn="just">
              <a:lnSpc>
                <a:spcPct val="100000"/>
              </a:lnSpc>
              <a:spcBef>
                <a:spcPts val="0"/>
              </a:spcBef>
              <a:spcAft>
                <a:spcPts val="0"/>
              </a:spcAft>
              <a:buClr>
                <a:srgbClr val="000000"/>
              </a:buClr>
              <a:buSzPts val="1100"/>
              <a:buFont typeface="Times New Roman"/>
              <a:buChar char="○"/>
            </a:pPr>
            <a:r>
              <a:rPr lang="en" sz="1100" u="sng">
                <a:solidFill>
                  <a:srgbClr val="000000"/>
                </a:solidFill>
                <a:latin typeface="Times New Roman"/>
                <a:ea typeface="Times New Roman"/>
                <a:cs typeface="Times New Roman"/>
                <a:sym typeface="Times New Roman"/>
              </a:rPr>
              <a:t>Feature Coefficient Analysis:</a:t>
            </a:r>
            <a:r>
              <a:rPr lang="en" sz="1100">
                <a:solidFill>
                  <a:srgbClr val="000000"/>
                </a:solidFill>
                <a:latin typeface="Times New Roman"/>
                <a:ea typeface="Times New Roman"/>
                <a:cs typeface="Times New Roman"/>
                <a:sym typeface="Times New Roman"/>
              </a:rPr>
              <a:t> was performed to identify the most influential variables in predicting students' likelihood to be classified as at-risk of entering academic probation.</a:t>
            </a:r>
            <a:endParaRPr sz="1100">
              <a:solidFill>
                <a:srgbClr val="000000"/>
              </a:solidFill>
              <a:latin typeface="Times New Roman"/>
              <a:ea typeface="Times New Roman"/>
              <a:cs typeface="Times New Roman"/>
              <a:sym typeface="Times New Roman"/>
            </a:endParaRPr>
          </a:p>
          <a:p>
            <a:pPr indent="-298450" lvl="0" marL="457200" rtl="0" algn="just">
              <a:lnSpc>
                <a:spcPct val="10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Results &amp; Limitations</a:t>
            </a:r>
            <a:endParaRPr sz="1100">
              <a:solidFill>
                <a:srgbClr val="000000"/>
              </a:solidFill>
              <a:latin typeface="Times New Roman"/>
              <a:ea typeface="Times New Roman"/>
              <a:cs typeface="Times New Roman"/>
              <a:sym typeface="Times New Roman"/>
            </a:endParaRPr>
          </a:p>
          <a:p>
            <a:pPr indent="-298450" lvl="1" marL="914400" rtl="0" algn="just">
              <a:lnSpc>
                <a:spcPct val="10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Logistic Regression and Linear Support Vector Machines (SVM) were the most effective classifiers, achieving high recall scores (0.812 and 0.838, respectively). Key factors included ethnicity, region, and prior programming experience (AP CS A exam). In contrast, academic variables had lesser impact, with smaller coefficients in the prediction models.</a:t>
            </a:r>
            <a:endParaRPr sz="1100">
              <a:solidFill>
                <a:srgbClr val="000000"/>
              </a:solidFill>
              <a:latin typeface="Times New Roman"/>
              <a:ea typeface="Times New Roman"/>
              <a:cs typeface="Times New Roman"/>
              <a:sym typeface="Times New Roman"/>
            </a:endParaRPr>
          </a:p>
          <a:p>
            <a:pPr indent="-298450" lvl="1" marL="914400" rtl="0" algn="just">
              <a:lnSpc>
                <a:spcPct val="10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The analysis focuses solely on first-year students, overlooking complexities in later academic years, and the predictive models are built on historical data, excluding real-time influences on academic performance. The study also does not deeply explore the underlying social and economic factors contributing to demographic disparities in academic outcomes.</a:t>
            </a:r>
            <a:endParaRPr sz="11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1100">
                <a:solidFill>
                  <a:srgbClr val="000000"/>
                </a:solidFill>
                <a:latin typeface="Times New Roman"/>
                <a:ea typeface="Times New Roman"/>
                <a:cs typeface="Times New Roman"/>
                <a:sym typeface="Times New Roman"/>
              </a:rPr>
              <a:t>Link -</a:t>
            </a:r>
            <a:r>
              <a:rPr lang="en" sz="1100">
                <a:solidFill>
                  <a:srgbClr val="303030"/>
                </a:solidFill>
                <a:latin typeface="Times New Roman"/>
                <a:ea typeface="Times New Roman"/>
                <a:cs typeface="Times New Roman"/>
                <a:sym typeface="Times New Roman"/>
              </a:rPr>
              <a:t> </a:t>
            </a:r>
            <a:r>
              <a:rPr lang="en" sz="1100" u="sng">
                <a:solidFill>
                  <a:srgbClr val="4A86E8"/>
                </a:solidFill>
                <a:latin typeface="Times New Roman"/>
                <a:ea typeface="Times New Roman"/>
                <a:cs typeface="Times New Roman"/>
                <a:sym typeface="Times New Roman"/>
                <a:hlinkClick r:id="rId4">
                  <a:extLst>
                    <a:ext uri="{A12FA001-AC4F-418D-AE19-62706E023703}">
                      <ahyp:hlinkClr val="tx"/>
                    </a:ext>
                  </a:extLst>
                </a:hlinkClick>
              </a:rPr>
              <a:t>https://ieeexplore.ieee.org/document/10194020/</a:t>
            </a:r>
            <a:endParaRPr sz="1100">
              <a:solidFill>
                <a:srgbClr val="4A86E8"/>
              </a:solidFill>
              <a:latin typeface="Times New Roman"/>
              <a:ea typeface="Times New Roman"/>
              <a:cs typeface="Times New Roman"/>
              <a:sym typeface="Times New Roman"/>
            </a:endParaRPr>
          </a:p>
          <a:p>
            <a:pPr indent="0" lvl="0" marL="0" rtl="0" algn="l">
              <a:spcBef>
                <a:spcPts val="0"/>
              </a:spcBef>
              <a:spcAft>
                <a:spcPts val="1200"/>
              </a:spcAft>
              <a:buNone/>
            </a:pPr>
            <a:r>
              <a:t/>
            </a:r>
            <a:endParaRPr sz="11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212375" y="208525"/>
            <a:ext cx="8520600" cy="70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latin typeface="Times New Roman"/>
                <a:ea typeface="Times New Roman"/>
                <a:cs typeface="Times New Roman"/>
                <a:sym typeface="Times New Roman"/>
              </a:rPr>
              <a:t>Identification and comparison of the main variables affecting early university dropout rates according to knowledge area and institution </a:t>
            </a:r>
            <a:endParaRPr sz="1800">
              <a:latin typeface="Times New Roman"/>
              <a:ea typeface="Times New Roman"/>
              <a:cs typeface="Times New Roman"/>
              <a:sym typeface="Times New Roman"/>
            </a:endParaRPr>
          </a:p>
        </p:txBody>
      </p:sp>
      <p:sp>
        <p:nvSpPr>
          <p:cNvPr id="91" name="Google Shape;91;p17"/>
          <p:cNvSpPr txBox="1"/>
          <p:nvPr>
            <p:ph idx="1" type="body"/>
          </p:nvPr>
        </p:nvSpPr>
        <p:spPr>
          <a:xfrm>
            <a:off x="252125" y="920400"/>
            <a:ext cx="8520600" cy="33027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100">
                <a:solidFill>
                  <a:srgbClr val="000000"/>
                </a:solidFill>
                <a:highlight>
                  <a:srgbClr val="FFFFFF"/>
                </a:highlight>
                <a:latin typeface="Times New Roman"/>
                <a:ea typeface="Times New Roman"/>
                <a:cs typeface="Times New Roman"/>
                <a:sym typeface="Times New Roman"/>
              </a:rPr>
              <a:t>Llauró A, Fonseca D, Romero S, Aláez M, Lucas JT, Felipe MM. Identification and comparison of the main variables affecting early university dropout rates according to knowledge area and institution. Heliyon. 2023 Jun 17;9(6):e17435. doi: 10.1016/j.heliyon.2023.e17435. PMID: 37441382; PMCID: PMC10333612.</a:t>
            </a:r>
            <a:endParaRPr sz="1100">
              <a:solidFill>
                <a:srgbClr val="000000"/>
              </a:solidFill>
              <a:highlight>
                <a:srgbClr val="FFFFFF"/>
              </a:highlight>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100">
              <a:solidFill>
                <a:srgbClr val="000000"/>
              </a:solidFill>
              <a:highlight>
                <a:srgbClr val="FFFFFF"/>
              </a:highlight>
              <a:latin typeface="Times New Roman"/>
              <a:ea typeface="Times New Roman"/>
              <a:cs typeface="Times New Roman"/>
              <a:sym typeface="Times New Roman"/>
            </a:endParaRPr>
          </a:p>
          <a:p>
            <a:pPr indent="-298450" lvl="0" marL="457200" rtl="0" algn="just">
              <a:lnSpc>
                <a:spcPct val="10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Goal: Which personal variables, when weighted by tutors, have the most substantial impact on the construction of an instrument measuring the risk of student dropout? Are there notable disparities in the weighting of key variables based on tutors' criteria for knowledge areas, universities, and/or regions? Could these differences significantly influence the calculation of student dropout risk?</a:t>
            </a:r>
            <a:endParaRPr sz="1100">
              <a:solidFill>
                <a:srgbClr val="000000"/>
              </a:solidFill>
              <a:latin typeface="Times New Roman"/>
              <a:ea typeface="Times New Roman"/>
              <a:cs typeface="Times New Roman"/>
              <a:sym typeface="Times New Roman"/>
            </a:endParaRPr>
          </a:p>
          <a:p>
            <a:pPr indent="-298450" lvl="0" marL="457200" rtl="0" algn="just">
              <a:lnSpc>
                <a:spcPct val="100000"/>
              </a:lnSpc>
              <a:spcBef>
                <a:spcPts val="0"/>
              </a:spcBef>
              <a:spcAft>
                <a:spcPts val="0"/>
              </a:spcAft>
              <a:buSzPts val="1100"/>
              <a:buFont typeface="Times New Roman"/>
              <a:buChar char="●"/>
            </a:pPr>
            <a:r>
              <a:rPr lang="en" sz="1100">
                <a:solidFill>
                  <a:srgbClr val="000000"/>
                </a:solidFill>
                <a:latin typeface="Times New Roman"/>
                <a:ea typeface="Times New Roman"/>
                <a:cs typeface="Times New Roman"/>
                <a:sym typeface="Times New Roman"/>
              </a:rPr>
              <a:t>Dataset:</a:t>
            </a:r>
            <a:r>
              <a:rPr lang="en" sz="1100">
                <a:solidFill>
                  <a:srgbClr val="4A86E8"/>
                </a:solidFill>
                <a:latin typeface="Times New Roman"/>
                <a:ea typeface="Times New Roman"/>
                <a:cs typeface="Times New Roman"/>
                <a:sym typeface="Times New Roman"/>
              </a:rPr>
              <a:t> </a:t>
            </a:r>
            <a:r>
              <a:rPr lang="en" sz="1100" u="sng">
                <a:solidFill>
                  <a:srgbClr val="4A86E8"/>
                </a:solidFill>
                <a:latin typeface="Times New Roman"/>
                <a:ea typeface="Times New Roman"/>
                <a:cs typeface="Times New Roman"/>
                <a:sym typeface="Times New Roman"/>
                <a:hlinkClick r:id="rId3">
                  <a:extLst>
                    <a:ext uri="{A12FA001-AC4F-418D-AE19-62706E023703}">
                      <ahyp:hlinkClr val="tx"/>
                    </a:ext>
                  </a:extLst>
                </a:hlinkClick>
              </a:rPr>
              <a:t>Predict students' dropout and academic success - UCI Repository</a:t>
            </a:r>
            <a:endParaRPr sz="1100">
              <a:solidFill>
                <a:srgbClr val="4A86E8"/>
              </a:solidFill>
              <a:latin typeface="Times New Roman"/>
              <a:ea typeface="Times New Roman"/>
              <a:cs typeface="Times New Roman"/>
              <a:sym typeface="Times New Roman"/>
            </a:endParaRPr>
          </a:p>
          <a:p>
            <a:pPr indent="-298450" lvl="0" marL="457200" rtl="0" algn="just">
              <a:lnSpc>
                <a:spcPct val="10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Methodology</a:t>
            </a:r>
            <a:endParaRPr sz="1100">
              <a:solidFill>
                <a:srgbClr val="000000"/>
              </a:solidFill>
              <a:latin typeface="Times New Roman"/>
              <a:ea typeface="Times New Roman"/>
              <a:cs typeface="Times New Roman"/>
              <a:sym typeface="Times New Roman"/>
            </a:endParaRPr>
          </a:p>
          <a:p>
            <a:pPr indent="-298450" lvl="1" marL="914400" rtl="0" algn="just">
              <a:lnSpc>
                <a:spcPct val="100000"/>
              </a:lnSpc>
              <a:spcBef>
                <a:spcPts val="0"/>
              </a:spcBef>
              <a:spcAft>
                <a:spcPts val="0"/>
              </a:spcAft>
              <a:buClr>
                <a:srgbClr val="000000"/>
              </a:buClr>
              <a:buSzPts val="1100"/>
              <a:buFont typeface="Times New Roman"/>
              <a:buChar char="○"/>
            </a:pPr>
            <a:r>
              <a:rPr lang="en" sz="1100" u="sng">
                <a:solidFill>
                  <a:srgbClr val="000000"/>
                </a:solidFill>
                <a:latin typeface="Times New Roman"/>
                <a:ea typeface="Times New Roman"/>
                <a:cs typeface="Times New Roman"/>
                <a:sym typeface="Times New Roman"/>
              </a:rPr>
              <a:t>Iterative Design and Questionnaire Development:</a:t>
            </a:r>
            <a:r>
              <a:rPr lang="en" sz="1100">
                <a:solidFill>
                  <a:srgbClr val="000000"/>
                </a:solidFill>
                <a:latin typeface="Times New Roman"/>
                <a:ea typeface="Times New Roman"/>
                <a:cs typeface="Times New Roman"/>
                <a:sym typeface="Times New Roman"/>
              </a:rPr>
              <a:t> Used UCD principles, involved 12 experienced tutors for variable selection and refinement. Created a preliminary 13-item questionnaire, refined to 34 weighted questions based on tutor feedback.</a:t>
            </a:r>
            <a:endParaRPr sz="1100">
              <a:solidFill>
                <a:srgbClr val="000000"/>
              </a:solidFill>
              <a:latin typeface="Times New Roman"/>
              <a:ea typeface="Times New Roman"/>
              <a:cs typeface="Times New Roman"/>
              <a:sym typeface="Times New Roman"/>
            </a:endParaRPr>
          </a:p>
          <a:p>
            <a:pPr indent="-298450" lvl="1" marL="914400" rtl="0" algn="just">
              <a:lnSpc>
                <a:spcPct val="100000"/>
              </a:lnSpc>
              <a:spcBef>
                <a:spcPts val="0"/>
              </a:spcBef>
              <a:spcAft>
                <a:spcPts val="0"/>
              </a:spcAft>
              <a:buClr>
                <a:srgbClr val="000000"/>
              </a:buClr>
              <a:buSzPts val="1100"/>
              <a:buFont typeface="Times New Roman"/>
              <a:buChar char="○"/>
            </a:pPr>
            <a:r>
              <a:rPr lang="en" sz="1100" u="sng">
                <a:solidFill>
                  <a:srgbClr val="000000"/>
                </a:solidFill>
                <a:latin typeface="Times New Roman"/>
                <a:ea typeface="Times New Roman"/>
                <a:cs typeface="Times New Roman"/>
                <a:sym typeface="Times New Roman"/>
              </a:rPr>
              <a:t>Scoring System</a:t>
            </a:r>
            <a:r>
              <a:rPr lang="en" sz="1100">
                <a:solidFill>
                  <a:srgbClr val="000000"/>
                </a:solidFill>
                <a:latin typeface="Times New Roman"/>
                <a:ea typeface="Times New Roman"/>
                <a:cs typeface="Times New Roman"/>
                <a:sym typeface="Times New Roman"/>
              </a:rPr>
              <a:t>: Tutors scored questions 1-10, averaged scores for question weights. Responses categorized for nuanced dropout risk understanding.</a:t>
            </a:r>
            <a:endParaRPr sz="1100">
              <a:solidFill>
                <a:srgbClr val="000000"/>
              </a:solidFill>
              <a:latin typeface="Times New Roman"/>
              <a:ea typeface="Times New Roman"/>
              <a:cs typeface="Times New Roman"/>
              <a:sym typeface="Times New Roman"/>
            </a:endParaRPr>
          </a:p>
          <a:p>
            <a:pPr indent="-298450" lvl="1" marL="914400" rtl="0" algn="just">
              <a:lnSpc>
                <a:spcPct val="100000"/>
              </a:lnSpc>
              <a:spcBef>
                <a:spcPts val="0"/>
              </a:spcBef>
              <a:spcAft>
                <a:spcPts val="0"/>
              </a:spcAft>
              <a:buClr>
                <a:srgbClr val="000000"/>
              </a:buClr>
              <a:buSzPts val="1100"/>
              <a:buFont typeface="Times New Roman"/>
              <a:buChar char="○"/>
            </a:pPr>
            <a:r>
              <a:rPr lang="en" sz="1100" u="sng">
                <a:solidFill>
                  <a:srgbClr val="000000"/>
                </a:solidFill>
                <a:latin typeface="Times New Roman"/>
                <a:ea typeface="Times New Roman"/>
                <a:cs typeface="Times New Roman"/>
                <a:sym typeface="Times New Roman"/>
              </a:rPr>
              <a:t>Student Participation:</a:t>
            </a:r>
            <a:r>
              <a:rPr lang="en" sz="1100">
                <a:solidFill>
                  <a:srgbClr val="000000"/>
                </a:solidFill>
                <a:latin typeface="Times New Roman"/>
                <a:ea typeface="Times New Roman"/>
                <a:cs typeface="Times New Roman"/>
                <a:sym typeface="Times New Roman"/>
              </a:rPr>
              <a:t> Administered final questionnaire to 1742 first-year students across disciplines and universities.</a:t>
            </a:r>
            <a:endParaRPr sz="1100">
              <a:solidFill>
                <a:srgbClr val="000000"/>
              </a:solidFill>
              <a:latin typeface="Times New Roman"/>
              <a:ea typeface="Times New Roman"/>
              <a:cs typeface="Times New Roman"/>
              <a:sym typeface="Times New Roman"/>
            </a:endParaRPr>
          </a:p>
          <a:p>
            <a:pPr indent="-298450" lvl="0" marL="457200" rtl="0" algn="just">
              <a:lnSpc>
                <a:spcPct val="10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Results &amp; Limitations</a:t>
            </a:r>
            <a:endParaRPr sz="1100">
              <a:solidFill>
                <a:srgbClr val="000000"/>
              </a:solidFill>
              <a:latin typeface="Times New Roman"/>
              <a:ea typeface="Times New Roman"/>
              <a:cs typeface="Times New Roman"/>
              <a:sym typeface="Times New Roman"/>
            </a:endParaRPr>
          </a:p>
          <a:p>
            <a:pPr indent="-298450" lvl="1" marL="914400" rtl="0" algn="just">
              <a:lnSpc>
                <a:spcPct val="10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Identified significant differences in dropout risk when considering specific tutors' criteria compared to generic weighting. Engineering students exhibited a high risk of dropout (55.17%) under generic weighting, which increased to 69.11% with specific criteria. Law students showed a Gaussian bell curve pattern centered around high risk (60.66%).</a:t>
            </a:r>
            <a:endParaRPr sz="1100">
              <a:solidFill>
                <a:srgbClr val="000000"/>
              </a:solidFill>
              <a:latin typeface="Times New Roman"/>
              <a:ea typeface="Times New Roman"/>
              <a:cs typeface="Times New Roman"/>
              <a:sym typeface="Times New Roman"/>
            </a:endParaRPr>
          </a:p>
          <a:p>
            <a:pPr indent="-298450" lvl="1" marL="914400" rtl="0" algn="just">
              <a:lnSpc>
                <a:spcPct val="10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The effectiveness of the questionnaire heavily relied on tutors' expertise, potentially introducing subjectivity in weighting decisions.Certain demographic, social, or economic factors influencing dropout rates were not deeply explored, potentially overlooking essential contextual information.</a:t>
            </a:r>
            <a:endParaRPr sz="11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1100">
                <a:solidFill>
                  <a:srgbClr val="000000"/>
                </a:solidFill>
                <a:latin typeface="Times New Roman"/>
                <a:ea typeface="Times New Roman"/>
                <a:cs typeface="Times New Roman"/>
                <a:sym typeface="Times New Roman"/>
              </a:rPr>
              <a:t>Link -</a:t>
            </a:r>
            <a:r>
              <a:rPr lang="en" sz="1100">
                <a:solidFill>
                  <a:srgbClr val="4A86E8"/>
                </a:solidFill>
                <a:latin typeface="Times New Roman"/>
                <a:ea typeface="Times New Roman"/>
                <a:cs typeface="Times New Roman"/>
                <a:sym typeface="Times New Roman"/>
              </a:rPr>
              <a:t> </a:t>
            </a:r>
            <a:r>
              <a:rPr lang="en" sz="1100" u="sng">
                <a:solidFill>
                  <a:srgbClr val="4A86E8"/>
                </a:solidFill>
                <a:latin typeface="Times New Roman"/>
                <a:ea typeface="Times New Roman"/>
                <a:cs typeface="Times New Roman"/>
                <a:sym typeface="Times New Roman"/>
                <a:hlinkClick r:id="rId4">
                  <a:extLst>
                    <a:ext uri="{A12FA001-AC4F-418D-AE19-62706E023703}">
                      <ahyp:hlinkClr val="tx"/>
                    </a:ext>
                  </a:extLst>
                </a:hlinkClick>
              </a:rPr>
              <a:t>https://www.cell.com/heliyon/pdf/S2405-8440(23)04643-1.pdf</a:t>
            </a:r>
            <a:r>
              <a:rPr lang="en" sz="1100">
                <a:solidFill>
                  <a:srgbClr val="4A86E8"/>
                </a:solidFill>
                <a:latin typeface="Times New Roman"/>
                <a:ea typeface="Times New Roman"/>
                <a:cs typeface="Times New Roman"/>
                <a:sym typeface="Times New Roman"/>
              </a:rPr>
              <a:t> </a:t>
            </a:r>
            <a:endParaRPr sz="1100">
              <a:solidFill>
                <a:srgbClr val="4A86E8"/>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1100">
                <a:solidFill>
                  <a:srgbClr val="4A86E8"/>
                </a:solidFill>
                <a:latin typeface="Times New Roman"/>
                <a:ea typeface="Times New Roman"/>
                <a:cs typeface="Times New Roman"/>
                <a:sym typeface="Times New Roman"/>
              </a:rPr>
              <a:t>           </a:t>
            </a:r>
            <a:r>
              <a:rPr lang="en" sz="1100" u="sng">
                <a:solidFill>
                  <a:srgbClr val="4A86E8"/>
                </a:solidFill>
                <a:latin typeface="Times New Roman"/>
                <a:ea typeface="Times New Roman"/>
                <a:cs typeface="Times New Roman"/>
                <a:sym typeface="Times New Roman"/>
                <a:hlinkClick r:id="rId5">
                  <a:extLst>
                    <a:ext uri="{A12FA001-AC4F-418D-AE19-62706E023703}">
                      <ahyp:hlinkClr val="tx"/>
                    </a:ext>
                  </a:extLst>
                </a:hlinkClick>
              </a:rPr>
              <a:t>https://pubmed.ncbi.nlm.nih.gov/37441382/</a:t>
            </a:r>
            <a:endParaRPr sz="1100">
              <a:solidFill>
                <a:srgbClr val="4A86E8"/>
              </a:solidFill>
              <a:latin typeface="Times New Roman"/>
              <a:ea typeface="Times New Roman"/>
              <a:cs typeface="Times New Roman"/>
              <a:sym typeface="Times New Roman"/>
            </a:endParaRPr>
          </a:p>
          <a:p>
            <a:pPr indent="0" lvl="0" marL="0" rtl="0" algn="l">
              <a:spcBef>
                <a:spcPts val="0"/>
              </a:spcBef>
              <a:spcAft>
                <a:spcPts val="1200"/>
              </a:spcAft>
              <a:buNone/>
            </a:pPr>
            <a:r>
              <a:t/>
            </a:r>
            <a:endParaRPr sz="11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246450"/>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latin typeface="Times New Roman"/>
                <a:ea typeface="Times New Roman"/>
                <a:cs typeface="Times New Roman"/>
                <a:sym typeface="Times New Roman"/>
              </a:rPr>
              <a:t>Early Predicting of Students Performance in Higher Education</a:t>
            </a:r>
            <a:endParaRPr sz="1800">
              <a:latin typeface="Times New Roman"/>
              <a:ea typeface="Times New Roman"/>
              <a:cs typeface="Times New Roman"/>
              <a:sym typeface="Times New Roman"/>
            </a:endParaRPr>
          </a:p>
        </p:txBody>
      </p:sp>
      <p:sp>
        <p:nvSpPr>
          <p:cNvPr id="97" name="Google Shape;97;p18"/>
          <p:cNvSpPr txBox="1"/>
          <p:nvPr>
            <p:ph idx="1" type="body"/>
          </p:nvPr>
        </p:nvSpPr>
        <p:spPr>
          <a:xfrm>
            <a:off x="311700" y="645425"/>
            <a:ext cx="8520600" cy="39237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100">
                <a:solidFill>
                  <a:srgbClr val="000000"/>
                </a:solidFill>
                <a:latin typeface="Times New Roman"/>
                <a:ea typeface="Times New Roman"/>
                <a:cs typeface="Times New Roman"/>
                <a:sym typeface="Times New Roman"/>
              </a:rPr>
              <a:t>E. Alhazmi and A. Sheneamer, "Early Predicting of Students Performance in Higher Education," in IEEE Access, vol. 11, pp. 27579-27589, 2023, doi: 10.1109/ACCESS.2023.3250702.</a:t>
            </a:r>
            <a:endParaRPr sz="11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298450" lvl="0" marL="457200" rtl="0" algn="just">
              <a:lnSpc>
                <a:spcPct val="10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Goal: To develop an accurate predictive model that can identify students at risk of poor performance early in their higher education journey. By understanding the key factors influencing academic outcomes, this aims to enhance support systems and intervention strategies for struggling students.</a:t>
            </a:r>
            <a:endParaRPr sz="1100">
              <a:solidFill>
                <a:srgbClr val="000000"/>
              </a:solidFill>
              <a:latin typeface="Times New Roman"/>
              <a:ea typeface="Times New Roman"/>
              <a:cs typeface="Times New Roman"/>
              <a:sym typeface="Times New Roman"/>
            </a:endParaRPr>
          </a:p>
          <a:p>
            <a:pPr indent="-298450" lvl="0" marL="457200" rtl="0" algn="just">
              <a:lnSpc>
                <a:spcPct val="100000"/>
              </a:lnSpc>
              <a:spcBef>
                <a:spcPts val="0"/>
              </a:spcBef>
              <a:spcAft>
                <a:spcPts val="0"/>
              </a:spcAft>
              <a:buSzPts val="1100"/>
              <a:buFont typeface="Times New Roman"/>
              <a:buChar char="●"/>
            </a:pPr>
            <a:r>
              <a:rPr lang="en" sz="1100">
                <a:solidFill>
                  <a:srgbClr val="000000"/>
                </a:solidFill>
                <a:latin typeface="Times New Roman"/>
                <a:ea typeface="Times New Roman"/>
                <a:cs typeface="Times New Roman"/>
                <a:sym typeface="Times New Roman"/>
              </a:rPr>
              <a:t>Dataset:</a:t>
            </a:r>
            <a:r>
              <a:rPr lang="en" sz="1100">
                <a:latin typeface="Times New Roman"/>
                <a:ea typeface="Times New Roman"/>
                <a:cs typeface="Times New Roman"/>
                <a:sym typeface="Times New Roman"/>
              </a:rPr>
              <a:t> </a:t>
            </a:r>
            <a:r>
              <a:rPr lang="en" sz="1100" u="sng">
                <a:solidFill>
                  <a:srgbClr val="4A86E8"/>
                </a:solidFill>
                <a:latin typeface="Times New Roman"/>
                <a:ea typeface="Times New Roman"/>
                <a:cs typeface="Times New Roman"/>
                <a:sym typeface="Times New Roman"/>
                <a:hlinkClick r:id="rId3">
                  <a:extLst>
                    <a:ext uri="{A12FA001-AC4F-418D-AE19-62706E023703}">
                      <ahyp:hlinkClr val="tx"/>
                    </a:ext>
                  </a:extLst>
                </a:hlinkClick>
              </a:rPr>
              <a:t>Predict students' dropout and academic success - UCI Repository</a:t>
            </a:r>
            <a:endParaRPr sz="1100">
              <a:solidFill>
                <a:srgbClr val="4A86E8"/>
              </a:solidFill>
              <a:latin typeface="Times New Roman"/>
              <a:ea typeface="Times New Roman"/>
              <a:cs typeface="Times New Roman"/>
              <a:sym typeface="Times New Roman"/>
            </a:endParaRPr>
          </a:p>
          <a:p>
            <a:pPr indent="-298450" lvl="0" marL="457200" rtl="0" algn="just">
              <a:lnSpc>
                <a:spcPct val="10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Methodology</a:t>
            </a:r>
            <a:endParaRPr sz="1100">
              <a:solidFill>
                <a:srgbClr val="000000"/>
              </a:solidFill>
              <a:latin typeface="Times New Roman"/>
              <a:ea typeface="Times New Roman"/>
              <a:cs typeface="Times New Roman"/>
              <a:sym typeface="Times New Roman"/>
            </a:endParaRPr>
          </a:p>
          <a:p>
            <a:pPr indent="-298450" lvl="1" marL="914400" rtl="0" algn="just">
              <a:lnSpc>
                <a:spcPct val="100000"/>
              </a:lnSpc>
              <a:spcBef>
                <a:spcPts val="0"/>
              </a:spcBef>
              <a:spcAft>
                <a:spcPts val="0"/>
              </a:spcAft>
              <a:buClr>
                <a:srgbClr val="000000"/>
              </a:buClr>
              <a:buSzPts val="1100"/>
              <a:buFont typeface="Times New Roman"/>
              <a:buChar char="○"/>
            </a:pPr>
            <a:r>
              <a:rPr lang="en" sz="1100" u="sng">
                <a:solidFill>
                  <a:srgbClr val="000000"/>
                </a:solidFill>
                <a:latin typeface="Times New Roman"/>
                <a:ea typeface="Times New Roman"/>
                <a:cs typeface="Times New Roman"/>
                <a:sym typeface="Times New Roman"/>
              </a:rPr>
              <a:t>Feature Selection and Engineering: </a:t>
            </a:r>
            <a:r>
              <a:rPr lang="en" sz="1100">
                <a:solidFill>
                  <a:srgbClr val="000000"/>
                </a:solidFill>
                <a:latin typeface="Times New Roman"/>
                <a:ea typeface="Times New Roman"/>
                <a:cs typeface="Times New Roman"/>
                <a:sym typeface="Times New Roman"/>
              </a:rPr>
              <a:t>Features such as admission scores, gender, and first-level course scores were selected and engineered for analysis. Dimensionality reduction was performed using the </a:t>
            </a:r>
            <a:r>
              <a:rPr i="1" lang="en" sz="1100">
                <a:solidFill>
                  <a:srgbClr val="000000"/>
                </a:solidFill>
                <a:latin typeface="Times New Roman"/>
                <a:ea typeface="Times New Roman"/>
                <a:cs typeface="Times New Roman"/>
                <a:sym typeface="Times New Roman"/>
              </a:rPr>
              <a:t>t-SNE </a:t>
            </a:r>
            <a:r>
              <a:rPr lang="en" sz="1100">
                <a:solidFill>
                  <a:srgbClr val="000000"/>
                </a:solidFill>
                <a:latin typeface="Times New Roman"/>
                <a:ea typeface="Times New Roman"/>
                <a:cs typeface="Times New Roman"/>
                <a:sym typeface="Times New Roman"/>
              </a:rPr>
              <a:t>algorithm to visualize the relationships between features and student performance.</a:t>
            </a:r>
            <a:endParaRPr sz="1100">
              <a:solidFill>
                <a:srgbClr val="000000"/>
              </a:solidFill>
              <a:latin typeface="Times New Roman"/>
              <a:ea typeface="Times New Roman"/>
              <a:cs typeface="Times New Roman"/>
              <a:sym typeface="Times New Roman"/>
            </a:endParaRPr>
          </a:p>
          <a:p>
            <a:pPr indent="-298450" lvl="1" marL="914400" rtl="0" algn="just">
              <a:lnSpc>
                <a:spcPct val="100000"/>
              </a:lnSpc>
              <a:spcBef>
                <a:spcPts val="0"/>
              </a:spcBef>
              <a:spcAft>
                <a:spcPts val="0"/>
              </a:spcAft>
              <a:buClr>
                <a:srgbClr val="000000"/>
              </a:buClr>
              <a:buSzPts val="1100"/>
              <a:buFont typeface="Times New Roman"/>
              <a:buChar char="○"/>
            </a:pPr>
            <a:r>
              <a:rPr lang="en" sz="1100" u="sng">
                <a:solidFill>
                  <a:srgbClr val="000000"/>
                </a:solidFill>
                <a:latin typeface="Times New Roman"/>
                <a:ea typeface="Times New Roman"/>
                <a:cs typeface="Times New Roman"/>
                <a:sym typeface="Times New Roman"/>
              </a:rPr>
              <a:t>Model Building:</a:t>
            </a:r>
            <a:r>
              <a:rPr lang="en" sz="1100">
                <a:solidFill>
                  <a:srgbClr val="000000"/>
                </a:solidFill>
                <a:latin typeface="Times New Roman"/>
                <a:ea typeface="Times New Roman"/>
                <a:cs typeface="Times New Roman"/>
                <a:sym typeface="Times New Roman"/>
              </a:rPr>
              <a:t> Five machine learning algorithms (Xgboost, Logistic Regression, SVM, KNN, Random Forest) were employed for predictive modeling.</a:t>
            </a:r>
            <a:endParaRPr sz="1100">
              <a:solidFill>
                <a:srgbClr val="000000"/>
              </a:solidFill>
              <a:latin typeface="Times New Roman"/>
              <a:ea typeface="Times New Roman"/>
              <a:cs typeface="Times New Roman"/>
              <a:sym typeface="Times New Roman"/>
            </a:endParaRPr>
          </a:p>
          <a:p>
            <a:pPr indent="-298450" lvl="1" marL="914400" rtl="0" algn="just">
              <a:lnSpc>
                <a:spcPct val="100000"/>
              </a:lnSpc>
              <a:spcBef>
                <a:spcPts val="0"/>
              </a:spcBef>
              <a:spcAft>
                <a:spcPts val="0"/>
              </a:spcAft>
              <a:buClr>
                <a:srgbClr val="000000"/>
              </a:buClr>
              <a:buSzPts val="1100"/>
              <a:buFont typeface="Times New Roman"/>
              <a:buChar char="○"/>
            </a:pPr>
            <a:r>
              <a:rPr lang="en" sz="1100" u="sng">
                <a:solidFill>
                  <a:srgbClr val="000000"/>
                </a:solidFill>
                <a:latin typeface="Times New Roman"/>
                <a:ea typeface="Times New Roman"/>
                <a:cs typeface="Times New Roman"/>
                <a:sym typeface="Times New Roman"/>
              </a:rPr>
              <a:t>Evaluation Metrics:</a:t>
            </a:r>
            <a:r>
              <a:rPr lang="en" sz="1100">
                <a:solidFill>
                  <a:srgbClr val="000000"/>
                </a:solidFill>
                <a:latin typeface="Times New Roman"/>
                <a:ea typeface="Times New Roman"/>
                <a:cs typeface="Times New Roman"/>
                <a:sym typeface="Times New Roman"/>
              </a:rPr>
              <a:t> Performance evaluation was conducted using metrics such as accuracy, precision, recall, and F1-score. Confusion matrices were utilized to gain insights into prediction accuracy and errors.</a:t>
            </a:r>
            <a:endParaRPr sz="1100">
              <a:solidFill>
                <a:srgbClr val="000000"/>
              </a:solidFill>
              <a:latin typeface="Times New Roman"/>
              <a:ea typeface="Times New Roman"/>
              <a:cs typeface="Times New Roman"/>
              <a:sym typeface="Times New Roman"/>
            </a:endParaRPr>
          </a:p>
          <a:p>
            <a:pPr indent="-298450" lvl="0" marL="457200" rtl="0" algn="just">
              <a:lnSpc>
                <a:spcPct val="10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Results &amp; Limitations</a:t>
            </a:r>
            <a:endParaRPr sz="1100">
              <a:solidFill>
                <a:srgbClr val="000000"/>
              </a:solidFill>
              <a:latin typeface="Times New Roman"/>
              <a:ea typeface="Times New Roman"/>
              <a:cs typeface="Times New Roman"/>
              <a:sym typeface="Times New Roman"/>
            </a:endParaRPr>
          </a:p>
          <a:p>
            <a:pPr indent="-298450" lvl="1" marL="914400" rtl="0" algn="just">
              <a:lnSpc>
                <a:spcPct val="10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Combination of admission scores and all first-level courses scores demonstrated the highest accuracy, outperforming other feature combinations. Gender as a feature did not contribute positively to prediction accuracy when combined with admission scores.</a:t>
            </a:r>
            <a:endParaRPr sz="1100">
              <a:solidFill>
                <a:srgbClr val="000000"/>
              </a:solidFill>
              <a:latin typeface="Times New Roman"/>
              <a:ea typeface="Times New Roman"/>
              <a:cs typeface="Times New Roman"/>
              <a:sym typeface="Times New Roman"/>
            </a:endParaRPr>
          </a:p>
          <a:p>
            <a:pPr indent="-298450" lvl="1" marL="914400" rtl="0" algn="just">
              <a:lnSpc>
                <a:spcPct val="10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Random Forest, SVM, and GNB classifiers exhibited the best performance across various feature combinations.</a:t>
            </a:r>
            <a:endParaRPr sz="1100">
              <a:solidFill>
                <a:srgbClr val="000000"/>
              </a:solidFill>
              <a:latin typeface="Times New Roman"/>
              <a:ea typeface="Times New Roman"/>
              <a:cs typeface="Times New Roman"/>
              <a:sym typeface="Times New Roman"/>
            </a:endParaRPr>
          </a:p>
          <a:p>
            <a:pPr indent="-298450" lvl="1" marL="914400" rtl="0" algn="just">
              <a:lnSpc>
                <a:spcPct val="10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t-SNE dimensionality reduction helped visualize the relationships between different features and student performance, aiding in better understanding the data.</a:t>
            </a:r>
            <a:endParaRPr sz="1100">
              <a:solidFill>
                <a:srgbClr val="000000"/>
              </a:solidFill>
              <a:latin typeface="Times New Roman"/>
              <a:ea typeface="Times New Roman"/>
              <a:cs typeface="Times New Roman"/>
              <a:sym typeface="Times New Roman"/>
            </a:endParaRPr>
          </a:p>
          <a:p>
            <a:pPr indent="-298450" lvl="1" marL="914400" rtl="0" algn="just">
              <a:lnSpc>
                <a:spcPct val="10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The study utilized several machine learning algorithms, but the complexity of the models might not be suitable for real-time applications in educational institutions with limited computational resources. Usage of the Deep learning will be helpful.</a:t>
            </a:r>
            <a:endParaRPr sz="11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1100">
                <a:solidFill>
                  <a:srgbClr val="000000"/>
                </a:solidFill>
                <a:latin typeface="Times New Roman"/>
                <a:ea typeface="Times New Roman"/>
                <a:cs typeface="Times New Roman"/>
                <a:sym typeface="Times New Roman"/>
              </a:rPr>
              <a:t>Link -</a:t>
            </a:r>
            <a:r>
              <a:rPr lang="en" sz="1100">
                <a:latin typeface="Times New Roman"/>
                <a:ea typeface="Times New Roman"/>
                <a:cs typeface="Times New Roman"/>
                <a:sym typeface="Times New Roman"/>
              </a:rPr>
              <a:t> </a:t>
            </a:r>
            <a:r>
              <a:rPr lang="en" sz="1100" u="sng">
                <a:solidFill>
                  <a:srgbClr val="4A86E8"/>
                </a:solidFill>
                <a:latin typeface="Times New Roman"/>
                <a:ea typeface="Times New Roman"/>
                <a:cs typeface="Times New Roman"/>
                <a:sym typeface="Times New Roman"/>
                <a:hlinkClick r:id="rId4">
                  <a:extLst>
                    <a:ext uri="{A12FA001-AC4F-418D-AE19-62706E023703}">
                      <ahyp:hlinkClr val="tx"/>
                    </a:ext>
                  </a:extLst>
                </a:hlinkClick>
              </a:rPr>
              <a:t>https://ieeexplore.ieee.org/document/10056943</a:t>
            </a:r>
            <a:endParaRPr sz="1100">
              <a:solidFill>
                <a:srgbClr val="4A86E8"/>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176925"/>
            <a:ext cx="8520600" cy="7074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 sz="1800">
                <a:latin typeface="Times New Roman"/>
                <a:ea typeface="Times New Roman"/>
                <a:cs typeface="Times New Roman"/>
                <a:sym typeface="Times New Roman"/>
              </a:rPr>
              <a:t>Multi-Class Phased Prediction of Academic Performance and Dropout in Higher Education</a:t>
            </a:r>
            <a:endParaRPr sz="1800">
              <a:latin typeface="Times New Roman"/>
              <a:ea typeface="Times New Roman"/>
              <a:cs typeface="Times New Roman"/>
              <a:sym typeface="Times New Roman"/>
            </a:endParaRPr>
          </a:p>
        </p:txBody>
      </p:sp>
      <p:sp>
        <p:nvSpPr>
          <p:cNvPr id="103" name="Google Shape;103;p19"/>
          <p:cNvSpPr txBox="1"/>
          <p:nvPr>
            <p:ph idx="1" type="body"/>
          </p:nvPr>
        </p:nvSpPr>
        <p:spPr>
          <a:xfrm>
            <a:off x="311700" y="920400"/>
            <a:ext cx="8520600" cy="33027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100">
                <a:solidFill>
                  <a:srgbClr val="000000"/>
                </a:solidFill>
                <a:highlight>
                  <a:srgbClr val="FFFFFF"/>
                </a:highlight>
                <a:latin typeface="Times New Roman"/>
                <a:ea typeface="Times New Roman"/>
                <a:cs typeface="Times New Roman"/>
                <a:sym typeface="Times New Roman"/>
              </a:rPr>
              <a:t>Martins, M.V.; Baptista, L.; Machado, J.; Realinho, V. Multi-Class Phased Prediction of Academic Performance and Dropout in Higher Education. Appl. Sci. 2023, 13, 4702. https://doi.org/10.3390/app13084702</a:t>
            </a:r>
            <a:endParaRPr sz="1100">
              <a:solidFill>
                <a:srgbClr val="000000"/>
              </a:solidFill>
              <a:latin typeface="Times New Roman"/>
              <a:ea typeface="Times New Roman"/>
              <a:cs typeface="Times New Roman"/>
              <a:sym typeface="Times New Roman"/>
            </a:endParaRPr>
          </a:p>
          <a:p>
            <a:pPr indent="-298450" lvl="0" marL="457200" rtl="0" algn="just">
              <a:lnSpc>
                <a:spcPct val="100000"/>
              </a:lnSpc>
              <a:spcBef>
                <a:spcPts val="120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Goal: Can machine learning techniques accurately predict students' academic performance and dropout risk early in their academic journey?</a:t>
            </a:r>
            <a:endParaRPr sz="1100">
              <a:solidFill>
                <a:srgbClr val="000000"/>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rPr lang="en" sz="1100">
                <a:solidFill>
                  <a:srgbClr val="000000"/>
                </a:solidFill>
                <a:latin typeface="Times New Roman"/>
                <a:ea typeface="Times New Roman"/>
                <a:cs typeface="Times New Roman"/>
                <a:sym typeface="Times New Roman"/>
              </a:rPr>
              <a:t>What is the most suitable phase within the first academic year for predicting students' outcomes effectively? Which features play a significant role in predicting students' performance and dropout risk?</a:t>
            </a:r>
            <a:endParaRPr sz="1100">
              <a:solidFill>
                <a:srgbClr val="000000"/>
              </a:solidFill>
              <a:latin typeface="Times New Roman"/>
              <a:ea typeface="Times New Roman"/>
              <a:cs typeface="Times New Roman"/>
              <a:sym typeface="Times New Roman"/>
            </a:endParaRPr>
          </a:p>
          <a:p>
            <a:pPr indent="-298450" lvl="0" marL="457200" rtl="0" algn="just">
              <a:lnSpc>
                <a:spcPct val="100000"/>
              </a:lnSpc>
              <a:spcBef>
                <a:spcPts val="0"/>
              </a:spcBef>
              <a:spcAft>
                <a:spcPts val="0"/>
              </a:spcAft>
              <a:buClr>
                <a:srgbClr val="303030"/>
              </a:buClr>
              <a:buSzPts val="1100"/>
              <a:buFont typeface="Times New Roman"/>
              <a:buChar char="●"/>
            </a:pPr>
            <a:r>
              <a:rPr lang="en" sz="1100">
                <a:solidFill>
                  <a:srgbClr val="000000"/>
                </a:solidFill>
                <a:latin typeface="Times New Roman"/>
                <a:ea typeface="Times New Roman"/>
                <a:cs typeface="Times New Roman"/>
                <a:sym typeface="Times New Roman"/>
              </a:rPr>
              <a:t>Dataset:</a:t>
            </a:r>
            <a:r>
              <a:rPr lang="en" sz="1100">
                <a:solidFill>
                  <a:srgbClr val="303030"/>
                </a:solidFill>
                <a:latin typeface="Times New Roman"/>
                <a:ea typeface="Times New Roman"/>
                <a:cs typeface="Times New Roman"/>
                <a:sym typeface="Times New Roman"/>
              </a:rPr>
              <a:t> </a:t>
            </a:r>
            <a:r>
              <a:rPr lang="en" sz="1100" u="sng">
                <a:solidFill>
                  <a:srgbClr val="4A86E8"/>
                </a:solidFill>
                <a:latin typeface="Times New Roman"/>
                <a:ea typeface="Times New Roman"/>
                <a:cs typeface="Times New Roman"/>
                <a:sym typeface="Times New Roman"/>
                <a:hlinkClick r:id="rId3">
                  <a:extLst>
                    <a:ext uri="{A12FA001-AC4F-418D-AE19-62706E023703}">
                      <ahyp:hlinkClr val="tx"/>
                    </a:ext>
                  </a:extLst>
                </a:hlinkClick>
              </a:rPr>
              <a:t>Predict students' dropout and academic success - UCI Repository</a:t>
            </a:r>
            <a:endParaRPr sz="1100">
              <a:solidFill>
                <a:srgbClr val="4A86E8"/>
              </a:solidFill>
              <a:latin typeface="Times New Roman"/>
              <a:ea typeface="Times New Roman"/>
              <a:cs typeface="Times New Roman"/>
              <a:sym typeface="Times New Roman"/>
            </a:endParaRPr>
          </a:p>
          <a:p>
            <a:pPr indent="-298450" lvl="0" marL="457200" rtl="0" algn="just">
              <a:lnSpc>
                <a:spcPct val="10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Methodology</a:t>
            </a:r>
            <a:endParaRPr sz="1100">
              <a:solidFill>
                <a:srgbClr val="000000"/>
              </a:solidFill>
              <a:latin typeface="Times New Roman"/>
              <a:ea typeface="Times New Roman"/>
              <a:cs typeface="Times New Roman"/>
              <a:sym typeface="Times New Roman"/>
            </a:endParaRPr>
          </a:p>
          <a:p>
            <a:pPr indent="-298450" lvl="1" marL="914400" rtl="0" algn="just">
              <a:lnSpc>
                <a:spcPct val="100000"/>
              </a:lnSpc>
              <a:spcBef>
                <a:spcPts val="0"/>
              </a:spcBef>
              <a:spcAft>
                <a:spcPts val="0"/>
              </a:spcAft>
              <a:buClr>
                <a:srgbClr val="000000"/>
              </a:buClr>
              <a:buSzPts val="1100"/>
              <a:buFont typeface="Times New Roman"/>
              <a:buChar char="○"/>
            </a:pPr>
            <a:r>
              <a:rPr lang="en" sz="1100" u="sng">
                <a:solidFill>
                  <a:srgbClr val="000000"/>
                </a:solidFill>
                <a:latin typeface="Times New Roman"/>
                <a:ea typeface="Times New Roman"/>
                <a:cs typeface="Times New Roman"/>
                <a:sym typeface="Times New Roman"/>
              </a:rPr>
              <a:t>Handling Imbalanced Data:</a:t>
            </a:r>
            <a:r>
              <a:rPr lang="en" sz="1100">
                <a:solidFill>
                  <a:srgbClr val="000000"/>
                </a:solidFill>
                <a:latin typeface="Times New Roman"/>
                <a:ea typeface="Times New Roman"/>
                <a:cs typeface="Times New Roman"/>
                <a:sym typeface="Times New Roman"/>
              </a:rPr>
              <a:t> Various techniques, including data-level methods (SMOTE, SVMSMOTE, RUSBoost,) algorithm-level methods (Balanced Random Forest, Easy Ensemble Classifier) to , are employed to handle the imbalanced class distribution within the datasets.</a:t>
            </a:r>
            <a:endParaRPr sz="1100">
              <a:solidFill>
                <a:srgbClr val="000000"/>
              </a:solidFill>
              <a:latin typeface="Times New Roman"/>
              <a:ea typeface="Times New Roman"/>
              <a:cs typeface="Times New Roman"/>
              <a:sym typeface="Times New Roman"/>
            </a:endParaRPr>
          </a:p>
          <a:p>
            <a:pPr indent="-298450" lvl="1" marL="914400" rtl="0" algn="just">
              <a:lnSpc>
                <a:spcPct val="100000"/>
              </a:lnSpc>
              <a:spcBef>
                <a:spcPts val="0"/>
              </a:spcBef>
              <a:spcAft>
                <a:spcPts val="0"/>
              </a:spcAft>
              <a:buClr>
                <a:srgbClr val="000000"/>
              </a:buClr>
              <a:buSzPts val="1100"/>
              <a:buFont typeface="Times New Roman"/>
              <a:buChar char="○"/>
            </a:pPr>
            <a:r>
              <a:rPr lang="en" sz="1100" u="sng">
                <a:solidFill>
                  <a:srgbClr val="000000"/>
                </a:solidFill>
                <a:latin typeface="Times New Roman"/>
                <a:ea typeface="Times New Roman"/>
                <a:cs typeface="Times New Roman"/>
                <a:sym typeface="Times New Roman"/>
              </a:rPr>
              <a:t>Model Selection:</a:t>
            </a:r>
            <a:r>
              <a:rPr lang="en" sz="1100">
                <a:solidFill>
                  <a:srgbClr val="000000"/>
                </a:solidFill>
                <a:latin typeface="Times New Roman"/>
                <a:ea typeface="Times New Roman"/>
                <a:cs typeface="Times New Roman"/>
                <a:sym typeface="Times New Roman"/>
              </a:rPr>
              <a:t> Fifteen different models are built using diverse algorithms, such as Random Forest and ensemble methods of the above mentioned techniques. These models are trained and evaluated using metrics like balanced accuracy and F1 score. A 10-fold cross-validation approach is utilized to ensure robustness and avoid overfitting, with the datasets being stratified to preserve class proportions.</a:t>
            </a:r>
            <a:endParaRPr sz="1100">
              <a:solidFill>
                <a:srgbClr val="000000"/>
              </a:solidFill>
              <a:latin typeface="Times New Roman"/>
              <a:ea typeface="Times New Roman"/>
              <a:cs typeface="Times New Roman"/>
              <a:sym typeface="Times New Roman"/>
            </a:endParaRPr>
          </a:p>
          <a:p>
            <a:pPr indent="-298450" lvl="0" marL="457200" rtl="0" algn="just">
              <a:lnSpc>
                <a:spcPct val="10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Results &amp; Limitations</a:t>
            </a:r>
            <a:endParaRPr sz="1100">
              <a:solidFill>
                <a:srgbClr val="000000"/>
              </a:solidFill>
              <a:latin typeface="Times New Roman"/>
              <a:ea typeface="Times New Roman"/>
              <a:cs typeface="Times New Roman"/>
              <a:sym typeface="Times New Roman"/>
            </a:endParaRPr>
          </a:p>
          <a:p>
            <a:pPr indent="-298450" lvl="1" marL="914400" rtl="0" algn="just">
              <a:lnSpc>
                <a:spcPct val="10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The study's results demonstrate that the most effective models for predicting students' academic outcomes utilize Random Forest algorithms. These models perform best when incorporating strategies to address the imbalanced nature of the data, either during training or at the data level. </a:t>
            </a:r>
            <a:endParaRPr sz="1100">
              <a:solidFill>
                <a:srgbClr val="000000"/>
              </a:solidFill>
              <a:latin typeface="Times New Roman"/>
              <a:ea typeface="Times New Roman"/>
              <a:cs typeface="Times New Roman"/>
              <a:sym typeface="Times New Roman"/>
            </a:endParaRPr>
          </a:p>
          <a:p>
            <a:pPr indent="-298450" lvl="1" marL="914400" rtl="0" algn="just">
              <a:lnSpc>
                <a:spcPct val="10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The effectiveness of the models heavily relies on the choice of features and algorithms, introducing subjectivity in the prediction process.</a:t>
            </a:r>
            <a:endParaRPr sz="1100">
              <a:solidFill>
                <a:srgbClr val="000000"/>
              </a:solidFill>
              <a:latin typeface="Times New Roman"/>
              <a:ea typeface="Times New Roman"/>
              <a:cs typeface="Times New Roman"/>
              <a:sym typeface="Times New Roman"/>
            </a:endParaRPr>
          </a:p>
          <a:p>
            <a:pPr indent="-298450" lvl="1" marL="914400" rtl="0" algn="just">
              <a:lnSpc>
                <a:spcPct val="10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The process of data anonymization may impact the depth of analysis, as certain specific details might be lost.</a:t>
            </a:r>
            <a:endParaRPr sz="11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1100">
                <a:solidFill>
                  <a:srgbClr val="000000"/>
                </a:solidFill>
                <a:latin typeface="Times New Roman"/>
                <a:ea typeface="Times New Roman"/>
                <a:cs typeface="Times New Roman"/>
                <a:sym typeface="Times New Roman"/>
              </a:rPr>
              <a:t>Link -</a:t>
            </a:r>
            <a:r>
              <a:rPr lang="en" sz="1100">
                <a:solidFill>
                  <a:srgbClr val="303030"/>
                </a:solidFill>
                <a:latin typeface="Times New Roman"/>
                <a:ea typeface="Times New Roman"/>
                <a:cs typeface="Times New Roman"/>
                <a:sym typeface="Times New Roman"/>
              </a:rPr>
              <a:t> </a:t>
            </a:r>
            <a:r>
              <a:rPr lang="en" sz="1100" u="sng">
                <a:solidFill>
                  <a:srgbClr val="4A86E8"/>
                </a:solidFill>
                <a:latin typeface="Times New Roman"/>
                <a:ea typeface="Times New Roman"/>
                <a:cs typeface="Times New Roman"/>
                <a:sym typeface="Times New Roman"/>
                <a:hlinkClick r:id="rId4">
                  <a:extLst>
                    <a:ext uri="{A12FA001-AC4F-418D-AE19-62706E023703}">
                      <ahyp:hlinkClr val="tx"/>
                    </a:ext>
                  </a:extLst>
                </a:hlinkClick>
              </a:rPr>
              <a:t>https://www.mdpi.com/2076-3417/13/8/4702</a:t>
            </a:r>
            <a:endParaRPr sz="1100">
              <a:solidFill>
                <a:srgbClr val="4A86E8"/>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22597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Times New Roman"/>
                <a:ea typeface="Times New Roman"/>
                <a:cs typeface="Times New Roman"/>
                <a:sym typeface="Times New Roman"/>
              </a:rPr>
              <a:t>Data Balancing Techniques for Predicting Student Dropout Using Machine Learning</a:t>
            </a:r>
            <a:endParaRPr sz="18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latin typeface="Times New Roman"/>
              <a:ea typeface="Times New Roman"/>
              <a:cs typeface="Times New Roman"/>
              <a:sym typeface="Times New Roman"/>
            </a:endParaRPr>
          </a:p>
        </p:txBody>
      </p:sp>
      <p:sp>
        <p:nvSpPr>
          <p:cNvPr id="109" name="Google Shape;109;p20"/>
          <p:cNvSpPr txBox="1"/>
          <p:nvPr>
            <p:ph idx="1" type="body"/>
          </p:nvPr>
        </p:nvSpPr>
        <p:spPr>
          <a:xfrm>
            <a:off x="311700" y="695075"/>
            <a:ext cx="8520600" cy="36357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200">
                <a:solidFill>
                  <a:srgbClr val="000000"/>
                </a:solidFill>
                <a:highlight>
                  <a:srgbClr val="FFFFFF"/>
                </a:highlight>
                <a:latin typeface="Times New Roman"/>
                <a:ea typeface="Times New Roman"/>
                <a:cs typeface="Times New Roman"/>
                <a:sym typeface="Times New Roman"/>
              </a:rPr>
              <a:t>Mduma, N. Data Balancing Techniques for Predicting Student Dropout Using Machine Learning. </a:t>
            </a:r>
            <a:r>
              <a:rPr i="1" lang="en" sz="1200">
                <a:solidFill>
                  <a:srgbClr val="000000"/>
                </a:solidFill>
                <a:highlight>
                  <a:srgbClr val="FFFFFF"/>
                </a:highlight>
                <a:latin typeface="Times New Roman"/>
                <a:ea typeface="Times New Roman"/>
                <a:cs typeface="Times New Roman"/>
                <a:sym typeface="Times New Roman"/>
              </a:rPr>
              <a:t>Data</a:t>
            </a:r>
            <a:r>
              <a:rPr lang="en" sz="1200">
                <a:solidFill>
                  <a:srgbClr val="000000"/>
                </a:solidFill>
                <a:highlight>
                  <a:srgbClr val="FFFFFF"/>
                </a:highlight>
                <a:latin typeface="Times New Roman"/>
                <a:ea typeface="Times New Roman"/>
                <a:cs typeface="Times New Roman"/>
                <a:sym typeface="Times New Roman"/>
              </a:rPr>
              <a:t> 2023, </a:t>
            </a:r>
            <a:r>
              <a:rPr i="1" lang="en" sz="1200">
                <a:solidFill>
                  <a:srgbClr val="000000"/>
                </a:solidFill>
                <a:highlight>
                  <a:srgbClr val="FFFFFF"/>
                </a:highlight>
                <a:latin typeface="Times New Roman"/>
                <a:ea typeface="Times New Roman"/>
                <a:cs typeface="Times New Roman"/>
                <a:sym typeface="Times New Roman"/>
              </a:rPr>
              <a:t>8</a:t>
            </a:r>
            <a:r>
              <a:rPr lang="en" sz="1200">
                <a:solidFill>
                  <a:srgbClr val="000000"/>
                </a:solidFill>
                <a:highlight>
                  <a:srgbClr val="FFFFFF"/>
                </a:highlight>
                <a:latin typeface="Times New Roman"/>
                <a:ea typeface="Times New Roman"/>
                <a:cs typeface="Times New Roman"/>
                <a:sym typeface="Times New Roman"/>
              </a:rPr>
              <a:t>, 49. https://doi.org/10.3390/data8030049</a:t>
            </a:r>
            <a:endParaRPr sz="1200">
              <a:solidFill>
                <a:srgbClr val="000000"/>
              </a:solidFill>
              <a:highlight>
                <a:srgbClr val="FFFFFF"/>
              </a:highlight>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Goal:  How can machine learning models effectively predict student dropout when dealing with imbalanced datasets? Which data balancing techniques yield the best results in improving prediction accuracy for student dropout?</a:t>
            </a:r>
            <a:endParaRPr sz="1200">
              <a:solidFill>
                <a:srgbClr val="000000"/>
              </a:solidFill>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Dataset: </a:t>
            </a:r>
            <a:r>
              <a:rPr lang="en" sz="1200" u="sng">
                <a:solidFill>
                  <a:srgbClr val="4A86E8"/>
                </a:solidFill>
                <a:latin typeface="Times New Roman"/>
                <a:ea typeface="Times New Roman"/>
                <a:cs typeface="Times New Roman"/>
                <a:sym typeface="Times New Roman"/>
                <a:hlinkClick r:id="rId3">
                  <a:extLst>
                    <a:ext uri="{A12FA001-AC4F-418D-AE19-62706E023703}">
                      <ahyp:hlinkClr val="tx"/>
                    </a:ext>
                  </a:extLst>
                </a:hlinkClick>
              </a:rPr>
              <a:t>https://www.kaggle.com/datasets/imrandude/studentdropindia2016</a:t>
            </a:r>
            <a:endParaRPr sz="1200">
              <a:solidFill>
                <a:srgbClr val="4A86E8"/>
              </a:solidFill>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Methodology</a:t>
            </a:r>
            <a:endParaRPr sz="1200">
              <a:solidFill>
                <a:srgbClr val="000000"/>
              </a:solidFill>
              <a:latin typeface="Times New Roman"/>
              <a:ea typeface="Times New Roman"/>
              <a:cs typeface="Times New Roman"/>
              <a:sym typeface="Times New Roman"/>
            </a:endParaRPr>
          </a:p>
          <a:p>
            <a:pPr indent="-304800" lvl="1" marL="914400" rtl="0" algn="just">
              <a:lnSpc>
                <a:spcPct val="100000"/>
              </a:lnSpc>
              <a:spcBef>
                <a:spcPts val="0"/>
              </a:spcBef>
              <a:spcAft>
                <a:spcPts val="0"/>
              </a:spcAft>
              <a:buClr>
                <a:srgbClr val="000000"/>
              </a:buClr>
              <a:buSzPts val="1200"/>
              <a:buFont typeface="Times New Roman"/>
              <a:buChar char="○"/>
            </a:pPr>
            <a:r>
              <a:rPr lang="en" sz="1200" u="sng">
                <a:solidFill>
                  <a:srgbClr val="000000"/>
                </a:solidFill>
                <a:latin typeface="Times New Roman"/>
                <a:ea typeface="Times New Roman"/>
                <a:cs typeface="Times New Roman"/>
                <a:sym typeface="Times New Roman"/>
              </a:rPr>
              <a:t>Data Balancing Techniques:</a:t>
            </a:r>
            <a:r>
              <a:rPr lang="en" sz="1200">
                <a:solidFill>
                  <a:srgbClr val="000000"/>
                </a:solidFill>
                <a:latin typeface="Times New Roman"/>
                <a:ea typeface="Times New Roman"/>
                <a:cs typeface="Times New Roman"/>
                <a:sym typeface="Times New Roman"/>
              </a:rPr>
              <a:t> Random Under Sampling (RUS), Random Over Sampling (ROS), SMOTE (Synthetic Minority Over Sampling Technique), SMOTE ENN (SMOTE with Edited Nearest Neighbor), SMOTE TOMEK are used for data balancing</a:t>
            </a:r>
            <a:endParaRPr sz="1200">
              <a:solidFill>
                <a:srgbClr val="000000"/>
              </a:solidFill>
              <a:latin typeface="Times New Roman"/>
              <a:ea typeface="Times New Roman"/>
              <a:cs typeface="Times New Roman"/>
              <a:sym typeface="Times New Roman"/>
            </a:endParaRPr>
          </a:p>
          <a:p>
            <a:pPr indent="-304800" lvl="1" marL="914400" rtl="0" algn="just">
              <a:lnSpc>
                <a:spcPct val="100000"/>
              </a:lnSpc>
              <a:spcBef>
                <a:spcPts val="0"/>
              </a:spcBef>
              <a:spcAft>
                <a:spcPts val="0"/>
              </a:spcAft>
              <a:buClr>
                <a:srgbClr val="000000"/>
              </a:buClr>
              <a:buSzPts val="1200"/>
              <a:buFont typeface="Times New Roman"/>
              <a:buChar char="○"/>
            </a:pPr>
            <a:r>
              <a:rPr lang="en" sz="1200" u="sng">
                <a:solidFill>
                  <a:srgbClr val="000000"/>
                </a:solidFill>
                <a:latin typeface="Times New Roman"/>
                <a:ea typeface="Times New Roman"/>
                <a:cs typeface="Times New Roman"/>
                <a:sym typeface="Times New Roman"/>
              </a:rPr>
              <a:t>Classification Models:</a:t>
            </a:r>
            <a:r>
              <a:rPr lang="en" sz="1200">
                <a:solidFill>
                  <a:srgbClr val="000000"/>
                </a:solidFill>
                <a:latin typeface="Times New Roman"/>
                <a:ea typeface="Times New Roman"/>
                <a:cs typeface="Times New Roman"/>
                <a:sym typeface="Times New Roman"/>
              </a:rPr>
              <a:t> used are Logistic Regression (LR), Random Forest (RF), Multi-Layer Perceptron (MLP)</a:t>
            </a:r>
            <a:endParaRPr sz="1200">
              <a:solidFill>
                <a:srgbClr val="000000"/>
              </a:solidFill>
              <a:latin typeface="Times New Roman"/>
              <a:ea typeface="Times New Roman"/>
              <a:cs typeface="Times New Roman"/>
              <a:sym typeface="Times New Roman"/>
            </a:endParaRPr>
          </a:p>
          <a:p>
            <a:pPr indent="-304800" lvl="1" marL="914400" rtl="0" algn="just">
              <a:lnSpc>
                <a:spcPct val="100000"/>
              </a:lnSpc>
              <a:spcBef>
                <a:spcPts val="0"/>
              </a:spcBef>
              <a:spcAft>
                <a:spcPts val="0"/>
              </a:spcAft>
              <a:buClr>
                <a:srgbClr val="000000"/>
              </a:buClr>
              <a:buSzPts val="1200"/>
              <a:buFont typeface="Times New Roman"/>
              <a:buChar char="○"/>
            </a:pPr>
            <a:r>
              <a:rPr lang="en" sz="1200" u="sng">
                <a:solidFill>
                  <a:srgbClr val="000000"/>
                </a:solidFill>
                <a:latin typeface="Times New Roman"/>
                <a:ea typeface="Times New Roman"/>
                <a:cs typeface="Times New Roman"/>
                <a:sym typeface="Times New Roman"/>
              </a:rPr>
              <a:t>Evaluation Metrics:</a:t>
            </a:r>
            <a:r>
              <a:rPr lang="en" sz="1200">
                <a:solidFill>
                  <a:srgbClr val="000000"/>
                </a:solidFill>
                <a:latin typeface="Times New Roman"/>
                <a:ea typeface="Times New Roman"/>
                <a:cs typeface="Times New Roman"/>
                <a:sym typeface="Times New Roman"/>
              </a:rPr>
              <a:t> Geometric Mean (Gm), F-measure (Fm),Adjusted Geometric Mean (AGm) and confusion Matrix are used.</a:t>
            </a:r>
            <a:endParaRPr sz="1200">
              <a:solidFill>
                <a:srgbClr val="000000"/>
              </a:solidFill>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Results &amp; Limitations</a:t>
            </a:r>
            <a:endParaRPr sz="1200">
              <a:solidFill>
                <a:srgbClr val="000000"/>
              </a:solidFill>
              <a:latin typeface="Times New Roman"/>
              <a:ea typeface="Times New Roman"/>
              <a:cs typeface="Times New Roman"/>
              <a:sym typeface="Times New Roman"/>
            </a:endParaRPr>
          </a:p>
          <a:p>
            <a:pPr indent="-304800" lvl="1" marL="914400" rtl="0" algn="just">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SMOTE ENN data balancing technique demonstrated superior performance across both datasets, followed by SMOTE TOMEK and RUS for the Uwezo dataset, and SMOTE ENN, SMOTE TOMEK, and ROS for the Indian dataset. Accurate predictions were essential for identifying at-risk students, enabling timely intervention and support strategies.</a:t>
            </a:r>
            <a:endParaRPr sz="1200">
              <a:solidFill>
                <a:srgbClr val="000000"/>
              </a:solidFill>
              <a:latin typeface="Times New Roman"/>
              <a:ea typeface="Times New Roman"/>
              <a:cs typeface="Times New Roman"/>
              <a:sym typeface="Times New Roman"/>
            </a:endParaRPr>
          </a:p>
          <a:p>
            <a:pPr indent="-304800" lvl="1" marL="914400" rtl="0" algn="just">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choice of classification algorithms was limited to LR, RF, and MLP, excluding other potential models that might yield different results. </a:t>
            </a:r>
            <a:endParaRPr sz="1200">
              <a:solidFill>
                <a:srgbClr val="000000"/>
              </a:solidFill>
              <a:latin typeface="Times New Roman"/>
              <a:ea typeface="Times New Roman"/>
              <a:cs typeface="Times New Roman"/>
              <a:sym typeface="Times New Roman"/>
            </a:endParaRPr>
          </a:p>
          <a:p>
            <a:pPr indent="-304800" lvl="1" marL="914400" rtl="0" algn="just">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performance metrics used, while suitable for imbalanced datasets, do not capture all aspects of model performance, and using multiple metrics is essential for a comprehensive evaluation.</a:t>
            </a:r>
            <a:endParaRPr sz="12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Link -</a:t>
            </a:r>
            <a:r>
              <a:rPr lang="en" sz="1200">
                <a:latin typeface="Times New Roman"/>
                <a:ea typeface="Times New Roman"/>
                <a:cs typeface="Times New Roman"/>
                <a:sym typeface="Times New Roman"/>
              </a:rPr>
              <a:t> </a:t>
            </a:r>
            <a:r>
              <a:rPr lang="en" sz="1200" u="sng">
                <a:solidFill>
                  <a:srgbClr val="4A86E8"/>
                </a:solidFill>
                <a:latin typeface="Times New Roman"/>
                <a:ea typeface="Times New Roman"/>
                <a:cs typeface="Times New Roman"/>
                <a:sym typeface="Times New Roman"/>
                <a:hlinkClick r:id="rId4">
                  <a:extLst>
                    <a:ext uri="{A12FA001-AC4F-418D-AE19-62706E023703}">
                      <ahyp:hlinkClr val="tx"/>
                    </a:ext>
                  </a:extLst>
                </a:hlinkClick>
              </a:rPr>
              <a:t>https://www.mdpi.com/2306-5729/8/3/49</a:t>
            </a:r>
            <a:endParaRPr sz="1200">
              <a:solidFill>
                <a:srgbClr val="4A86E8"/>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240300" y="226575"/>
            <a:ext cx="85641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Times New Roman"/>
                <a:ea typeface="Times New Roman"/>
                <a:cs typeface="Times New Roman"/>
                <a:sym typeface="Times New Roman"/>
              </a:rPr>
              <a:t>View of Exploring Individual Feature Importance in Student Persistence Prediction</a:t>
            </a:r>
            <a:endParaRPr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
        <p:nvSpPr>
          <p:cNvPr id="115" name="Google Shape;115;p21"/>
          <p:cNvSpPr txBox="1"/>
          <p:nvPr>
            <p:ph idx="1" type="body"/>
          </p:nvPr>
        </p:nvSpPr>
        <p:spPr>
          <a:xfrm>
            <a:off x="262050" y="632450"/>
            <a:ext cx="8520600" cy="33027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200">
                <a:solidFill>
                  <a:srgbClr val="000000"/>
                </a:solidFill>
                <a:highlight>
                  <a:srgbClr val="FFFFFF"/>
                </a:highlight>
                <a:latin typeface="Times New Roman"/>
                <a:ea typeface="Times New Roman"/>
                <a:cs typeface="Times New Roman"/>
                <a:sym typeface="Times New Roman"/>
              </a:rPr>
              <a:t>Tang, Z., Chen, L., &amp; Jain, A. (2023). Exploring Individual Feature Importance in Student Persistence Prediction. Journal of Higher Education Theory and Practice, 23(6). https://doi.org/10.33423/jhetp.v23i6.5957</a:t>
            </a:r>
            <a:endParaRPr sz="12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Goal: Comparing   the  predictive  performance  of  two  widely  used  machine learning  models,  logistic regression,and  random  forest,  and  usage of   the  SMOTE  for  improvement of  the  model performance. </a:t>
            </a:r>
            <a:endParaRPr sz="1200">
              <a:solidFill>
                <a:srgbClr val="000000"/>
              </a:solidFill>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Dataset - </a:t>
            </a:r>
            <a:r>
              <a:rPr lang="en" sz="1200" u="sng">
                <a:solidFill>
                  <a:srgbClr val="4A86E8"/>
                </a:solidFill>
                <a:latin typeface="Times New Roman"/>
                <a:ea typeface="Times New Roman"/>
                <a:cs typeface="Times New Roman"/>
                <a:sym typeface="Times New Roman"/>
                <a:hlinkClick r:id="rId3">
                  <a:extLst>
                    <a:ext uri="{A12FA001-AC4F-418D-AE19-62706E023703}">
                      <ahyp:hlinkClr val="tx"/>
                    </a:ext>
                  </a:extLst>
                </a:hlinkClick>
              </a:rPr>
              <a:t>Predict students' dropout and academic success - UCI Repository</a:t>
            </a:r>
            <a:endParaRPr sz="1200">
              <a:solidFill>
                <a:srgbClr val="4A86E8"/>
              </a:solidFill>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Methodology</a:t>
            </a:r>
            <a:endParaRPr sz="1200">
              <a:solidFill>
                <a:srgbClr val="000000"/>
              </a:solidFill>
              <a:latin typeface="Times New Roman"/>
              <a:ea typeface="Times New Roman"/>
              <a:cs typeface="Times New Roman"/>
              <a:sym typeface="Times New Roman"/>
            </a:endParaRPr>
          </a:p>
          <a:p>
            <a:pPr indent="-304800" lvl="1" marL="914400" rtl="0" algn="just">
              <a:lnSpc>
                <a:spcPct val="100000"/>
              </a:lnSpc>
              <a:spcBef>
                <a:spcPts val="0"/>
              </a:spcBef>
              <a:spcAft>
                <a:spcPts val="0"/>
              </a:spcAft>
              <a:buClr>
                <a:srgbClr val="000000"/>
              </a:buClr>
              <a:buSzPts val="1200"/>
              <a:buFont typeface="Times New Roman"/>
              <a:buChar char="○"/>
            </a:pPr>
            <a:r>
              <a:rPr lang="en" sz="1200" u="sng">
                <a:solidFill>
                  <a:srgbClr val="000000"/>
                </a:solidFill>
                <a:latin typeface="Times New Roman"/>
                <a:ea typeface="Times New Roman"/>
                <a:cs typeface="Times New Roman"/>
                <a:sym typeface="Times New Roman"/>
              </a:rPr>
              <a:t>Model Comparison:</a:t>
            </a:r>
            <a:r>
              <a:rPr lang="en" sz="1200">
                <a:solidFill>
                  <a:srgbClr val="000000"/>
                </a:solidFill>
                <a:latin typeface="Times New Roman"/>
                <a:ea typeface="Times New Roman"/>
                <a:cs typeface="Times New Roman"/>
                <a:sym typeface="Times New Roman"/>
              </a:rPr>
              <a:t> Two machine learning algorithms were employed: Logistic Regression and Random Forest Classifier. Additionally, SMOTE augmentation was applied to balance the class distribution and observe its impact on the prediction results.</a:t>
            </a:r>
            <a:endParaRPr sz="1200">
              <a:solidFill>
                <a:srgbClr val="000000"/>
              </a:solidFill>
              <a:latin typeface="Times New Roman"/>
              <a:ea typeface="Times New Roman"/>
              <a:cs typeface="Times New Roman"/>
              <a:sym typeface="Times New Roman"/>
            </a:endParaRPr>
          </a:p>
          <a:p>
            <a:pPr indent="-304800" lvl="1" marL="914400" rtl="0" algn="just">
              <a:lnSpc>
                <a:spcPct val="100000"/>
              </a:lnSpc>
              <a:spcBef>
                <a:spcPts val="0"/>
              </a:spcBef>
              <a:spcAft>
                <a:spcPts val="0"/>
              </a:spcAft>
              <a:buClr>
                <a:srgbClr val="000000"/>
              </a:buClr>
              <a:buSzPts val="1200"/>
              <a:buFont typeface="Times New Roman"/>
              <a:buChar char="○"/>
            </a:pPr>
            <a:r>
              <a:rPr lang="en" sz="1200" u="sng">
                <a:solidFill>
                  <a:srgbClr val="000000"/>
                </a:solidFill>
                <a:latin typeface="Times New Roman"/>
                <a:ea typeface="Times New Roman"/>
                <a:cs typeface="Times New Roman"/>
                <a:sym typeface="Times New Roman"/>
              </a:rPr>
              <a:t>Feature Analysis: </a:t>
            </a:r>
            <a:r>
              <a:rPr lang="en" sz="1200">
                <a:solidFill>
                  <a:srgbClr val="000000"/>
                </a:solidFill>
                <a:latin typeface="Times New Roman"/>
                <a:ea typeface="Times New Roman"/>
                <a:cs typeface="Times New Roman"/>
                <a:sym typeface="Times New Roman"/>
              </a:rPr>
              <a:t>Feature importance analysis was conducted using the Random Forest Classifier to identify the significant predictors of student persistence. Individual feature contributions were analyzed for specific student predictions to understand the factors influencing their success or failure.</a:t>
            </a:r>
            <a:endParaRPr sz="1200">
              <a:solidFill>
                <a:srgbClr val="000000"/>
              </a:solidFill>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Results &amp; Limitations</a:t>
            </a:r>
            <a:endParaRPr sz="1200">
              <a:solidFill>
                <a:srgbClr val="000000"/>
              </a:solidFill>
              <a:latin typeface="Times New Roman"/>
              <a:ea typeface="Times New Roman"/>
              <a:cs typeface="Times New Roman"/>
              <a:sym typeface="Times New Roman"/>
            </a:endParaRPr>
          </a:p>
          <a:p>
            <a:pPr indent="-304800" lvl="1" marL="914400" rtl="0" algn="just">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Random Forest Classifier outperformed Logistic Regression in predicting student persistence. SMOTE augmentation improved the prediction accuracy for minority class (dropout), but its effect on the majority class (persistence) varied.</a:t>
            </a:r>
            <a:endParaRPr sz="1200">
              <a:solidFill>
                <a:srgbClr val="000000"/>
              </a:solidFill>
              <a:latin typeface="Times New Roman"/>
              <a:ea typeface="Times New Roman"/>
              <a:cs typeface="Times New Roman"/>
              <a:sym typeface="Times New Roman"/>
            </a:endParaRPr>
          </a:p>
          <a:p>
            <a:pPr indent="-304800" lvl="1" marL="914400" rtl="0" algn="just">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Key influential features in predicting student persistence included curricular units, admission grade, and tuition fee status. Individualized predictions revealed specific factors affecting success or failure for individual students, providing actionable insights for intervention strategies.</a:t>
            </a:r>
            <a:endParaRPr sz="1200">
              <a:solidFill>
                <a:srgbClr val="000000"/>
              </a:solidFill>
              <a:latin typeface="Times New Roman"/>
              <a:ea typeface="Times New Roman"/>
              <a:cs typeface="Times New Roman"/>
              <a:sym typeface="Times New Roman"/>
            </a:endParaRPr>
          </a:p>
          <a:p>
            <a:pPr indent="-304800" lvl="1" marL="914400" rtl="0" algn="just">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Although Logistic Regression and Random Forest were compared, other advanced algorithms were not explored, potentially affecting the overall findings.</a:t>
            </a:r>
            <a:endParaRPr sz="12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Link - </a:t>
            </a:r>
            <a:r>
              <a:rPr lang="en" sz="1200" u="sng">
                <a:solidFill>
                  <a:srgbClr val="4A86E8"/>
                </a:solidFill>
                <a:latin typeface="Times New Roman"/>
                <a:ea typeface="Times New Roman"/>
                <a:cs typeface="Times New Roman"/>
                <a:sym typeface="Times New Roman"/>
                <a:hlinkClick r:id="rId4">
                  <a:extLst>
                    <a:ext uri="{A12FA001-AC4F-418D-AE19-62706E023703}">
                      <ahyp:hlinkClr val="tx"/>
                    </a:ext>
                  </a:extLst>
                </a:hlinkClick>
              </a:rPr>
              <a:t>https://articlegateway.com/index.php/JHETP/article/view/5957/5648</a:t>
            </a:r>
            <a:endParaRPr sz="1200">
              <a:solidFill>
                <a:srgbClr val="4A86E8"/>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