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7" d="100"/>
          <a:sy n="97" d="100"/>
        </p:scale>
        <p:origin x="13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2F0D4B-06AD-41EB-9F13-A91B1B5248E6}"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45179-67FC-407F-AFFF-D4096C47681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070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F0D4B-06AD-41EB-9F13-A91B1B5248E6}"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45179-67FC-407F-AFFF-D4096C47681B}" type="slidenum">
              <a:rPr lang="en-IN" smtClean="0"/>
              <a:t>‹#›</a:t>
            </a:fld>
            <a:endParaRPr lang="en-IN"/>
          </a:p>
        </p:txBody>
      </p:sp>
    </p:spTree>
    <p:extLst>
      <p:ext uri="{BB962C8B-B14F-4D97-AF65-F5344CB8AC3E}">
        <p14:creationId xmlns:p14="http://schemas.microsoft.com/office/powerpoint/2010/main" val="2981042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F0D4B-06AD-41EB-9F13-A91B1B5248E6}"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45179-67FC-407F-AFFF-D4096C47681B}" type="slidenum">
              <a:rPr lang="en-IN" smtClean="0"/>
              <a:t>‹#›</a:t>
            </a:fld>
            <a:endParaRPr lang="en-IN"/>
          </a:p>
        </p:txBody>
      </p:sp>
    </p:spTree>
    <p:extLst>
      <p:ext uri="{BB962C8B-B14F-4D97-AF65-F5344CB8AC3E}">
        <p14:creationId xmlns:p14="http://schemas.microsoft.com/office/powerpoint/2010/main" val="2262859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F0D4B-06AD-41EB-9F13-A91B1B5248E6}"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45179-67FC-407F-AFFF-D4096C47681B}" type="slidenum">
              <a:rPr lang="en-IN" smtClean="0"/>
              <a:t>‹#›</a:t>
            </a:fld>
            <a:endParaRPr lang="en-IN"/>
          </a:p>
        </p:txBody>
      </p:sp>
    </p:spTree>
    <p:extLst>
      <p:ext uri="{BB962C8B-B14F-4D97-AF65-F5344CB8AC3E}">
        <p14:creationId xmlns:p14="http://schemas.microsoft.com/office/powerpoint/2010/main" val="378096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2F0D4B-06AD-41EB-9F13-A91B1B5248E6}"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45179-67FC-407F-AFFF-D4096C47681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70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2F0D4B-06AD-41EB-9F13-A91B1B5248E6}" type="datetimeFigureOut">
              <a:rPr lang="en-IN" smtClean="0"/>
              <a:t>16-06-2025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D45179-67FC-407F-AFFF-D4096C47681B}" type="slidenum">
              <a:rPr lang="en-IN" smtClean="0"/>
              <a:t>‹#›</a:t>
            </a:fld>
            <a:endParaRPr lang="en-IN"/>
          </a:p>
        </p:txBody>
      </p:sp>
    </p:spTree>
    <p:extLst>
      <p:ext uri="{BB962C8B-B14F-4D97-AF65-F5344CB8AC3E}">
        <p14:creationId xmlns:p14="http://schemas.microsoft.com/office/powerpoint/2010/main" val="315106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2F0D4B-06AD-41EB-9F13-A91B1B5248E6}" type="datetimeFigureOut">
              <a:rPr lang="en-IN" smtClean="0"/>
              <a:t>16-06-2025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D45179-67FC-407F-AFFF-D4096C47681B}" type="slidenum">
              <a:rPr lang="en-IN" smtClean="0"/>
              <a:t>‹#›</a:t>
            </a:fld>
            <a:endParaRPr lang="en-IN"/>
          </a:p>
        </p:txBody>
      </p:sp>
    </p:spTree>
    <p:extLst>
      <p:ext uri="{BB962C8B-B14F-4D97-AF65-F5344CB8AC3E}">
        <p14:creationId xmlns:p14="http://schemas.microsoft.com/office/powerpoint/2010/main" val="2952046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2F0D4B-06AD-41EB-9F13-A91B1B5248E6}" type="datetimeFigureOut">
              <a:rPr lang="en-IN" smtClean="0"/>
              <a:t>16-06-2025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D45179-67FC-407F-AFFF-D4096C47681B}" type="slidenum">
              <a:rPr lang="en-IN" smtClean="0"/>
              <a:t>‹#›</a:t>
            </a:fld>
            <a:endParaRPr lang="en-IN"/>
          </a:p>
        </p:txBody>
      </p:sp>
    </p:spTree>
    <p:extLst>
      <p:ext uri="{BB962C8B-B14F-4D97-AF65-F5344CB8AC3E}">
        <p14:creationId xmlns:p14="http://schemas.microsoft.com/office/powerpoint/2010/main" val="17849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2F0D4B-06AD-41EB-9F13-A91B1B5248E6}" type="datetimeFigureOut">
              <a:rPr lang="en-IN" smtClean="0"/>
              <a:t>16-06-2025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BD45179-67FC-407F-AFFF-D4096C47681B}" type="slidenum">
              <a:rPr lang="en-IN" smtClean="0"/>
              <a:t>‹#›</a:t>
            </a:fld>
            <a:endParaRPr lang="en-IN"/>
          </a:p>
        </p:txBody>
      </p:sp>
    </p:spTree>
    <p:extLst>
      <p:ext uri="{BB962C8B-B14F-4D97-AF65-F5344CB8AC3E}">
        <p14:creationId xmlns:p14="http://schemas.microsoft.com/office/powerpoint/2010/main" val="2163556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A2F0D4B-06AD-41EB-9F13-A91B1B5248E6}" type="datetimeFigureOut">
              <a:rPr lang="en-IN" smtClean="0"/>
              <a:t>16-06-2025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BD45179-67FC-407F-AFFF-D4096C47681B}" type="slidenum">
              <a:rPr lang="en-IN" smtClean="0"/>
              <a:t>‹#›</a:t>
            </a:fld>
            <a:endParaRPr lang="en-IN"/>
          </a:p>
        </p:txBody>
      </p:sp>
    </p:spTree>
    <p:extLst>
      <p:ext uri="{BB962C8B-B14F-4D97-AF65-F5344CB8AC3E}">
        <p14:creationId xmlns:p14="http://schemas.microsoft.com/office/powerpoint/2010/main" val="97737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2F0D4B-06AD-41EB-9F13-A91B1B5248E6}" type="datetimeFigureOut">
              <a:rPr lang="en-IN" smtClean="0"/>
              <a:t>16-06-2025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D45179-67FC-407F-AFFF-D4096C47681B}" type="slidenum">
              <a:rPr lang="en-IN" smtClean="0"/>
              <a:t>‹#›</a:t>
            </a:fld>
            <a:endParaRPr lang="en-IN"/>
          </a:p>
        </p:txBody>
      </p:sp>
    </p:spTree>
    <p:extLst>
      <p:ext uri="{BB962C8B-B14F-4D97-AF65-F5344CB8AC3E}">
        <p14:creationId xmlns:p14="http://schemas.microsoft.com/office/powerpoint/2010/main" val="844372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2F0D4B-06AD-41EB-9F13-A91B1B5248E6}" type="datetimeFigureOut">
              <a:rPr lang="en-IN" smtClean="0"/>
              <a:t>16-06-2025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BD45179-67FC-407F-AFFF-D4096C47681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111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E1F2-7476-F6B7-3EA1-2F64A8E2181B}"/>
              </a:ext>
            </a:extLst>
          </p:cNvPr>
          <p:cNvSpPr>
            <a:spLocks noGrp="1"/>
          </p:cNvSpPr>
          <p:nvPr>
            <p:ph type="ctrTitle"/>
          </p:nvPr>
        </p:nvSpPr>
        <p:spPr/>
        <p:txBody>
          <a:bodyPr/>
          <a:lstStyle/>
          <a:p>
            <a:r>
              <a:rPr lang="en-IN" dirty="0"/>
              <a:t>Thesis Meeting</a:t>
            </a:r>
          </a:p>
        </p:txBody>
      </p:sp>
      <p:sp>
        <p:nvSpPr>
          <p:cNvPr id="3" name="Subtitle 2">
            <a:extLst>
              <a:ext uri="{FF2B5EF4-FFF2-40B4-BE49-F238E27FC236}">
                <a16:creationId xmlns:a16="http://schemas.microsoft.com/office/drawing/2014/main" id="{90E7E6A8-EA09-AF7B-128C-B0187F6CCAA1}"/>
              </a:ext>
            </a:extLst>
          </p:cNvPr>
          <p:cNvSpPr>
            <a:spLocks noGrp="1"/>
          </p:cNvSpPr>
          <p:nvPr>
            <p:ph type="subTitle" idx="1"/>
          </p:nvPr>
        </p:nvSpPr>
        <p:spPr/>
        <p:txBody>
          <a:bodyPr/>
          <a:lstStyle/>
          <a:p>
            <a:r>
              <a:rPr lang="en-IN" dirty="0"/>
              <a:t>Week 4</a:t>
            </a:r>
          </a:p>
        </p:txBody>
      </p:sp>
    </p:spTree>
    <p:extLst>
      <p:ext uri="{BB962C8B-B14F-4D97-AF65-F5344CB8AC3E}">
        <p14:creationId xmlns:p14="http://schemas.microsoft.com/office/powerpoint/2010/main" val="3575771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B30B9C-E0CB-C55C-0197-88660863BE3B}"/>
              </a:ext>
            </a:extLst>
          </p:cNvPr>
          <p:cNvSpPr txBox="1"/>
          <p:nvPr/>
        </p:nvSpPr>
        <p:spPr>
          <a:xfrm>
            <a:off x="2937468" y="266227"/>
            <a:ext cx="9254532" cy="646331"/>
          </a:xfrm>
          <a:prstGeom prst="rect">
            <a:avLst/>
          </a:prstGeom>
          <a:noFill/>
        </p:spPr>
        <p:txBody>
          <a:bodyPr wrap="square" rtlCol="0">
            <a:spAutoFit/>
          </a:bodyPr>
          <a:lstStyle/>
          <a:p>
            <a:r>
              <a:rPr lang="en-IN" sz="3600" b="1" dirty="0"/>
              <a:t>Probabilistic Marching Cubes</a:t>
            </a:r>
          </a:p>
        </p:txBody>
      </p:sp>
      <p:sp>
        <p:nvSpPr>
          <p:cNvPr id="3" name="TextBox 2">
            <a:extLst>
              <a:ext uri="{FF2B5EF4-FFF2-40B4-BE49-F238E27FC236}">
                <a16:creationId xmlns:a16="http://schemas.microsoft.com/office/drawing/2014/main" id="{721ED6CF-AEB1-3CA8-915F-106F1CA35884}"/>
              </a:ext>
            </a:extLst>
          </p:cNvPr>
          <p:cNvSpPr txBox="1"/>
          <p:nvPr/>
        </p:nvSpPr>
        <p:spPr>
          <a:xfrm>
            <a:off x="599769" y="1317523"/>
            <a:ext cx="10599174" cy="4801314"/>
          </a:xfrm>
          <a:prstGeom prst="rect">
            <a:avLst/>
          </a:prstGeom>
          <a:noFill/>
        </p:spPr>
        <p:txBody>
          <a:bodyPr wrap="square" rtlCol="0">
            <a:spAutoFit/>
          </a:bodyPr>
          <a:lstStyle/>
          <a:p>
            <a:pPr marL="285750" indent="-285750">
              <a:buFont typeface="Wingdings" panose="05000000000000000000" pitchFamily="2" charset="2"/>
              <a:buChar char="Ø"/>
            </a:pPr>
            <a:r>
              <a:rPr lang="en-IN" dirty="0"/>
              <a:t>In this paper they calculate the </a:t>
            </a:r>
            <a:r>
              <a:rPr lang="en-IN" b="1" dirty="0"/>
              <a:t>level crossing probability</a:t>
            </a:r>
            <a:r>
              <a:rPr lang="en-IN" dirty="0"/>
              <a:t> for every </a:t>
            </a:r>
            <a:r>
              <a:rPr lang="el-GR" dirty="0"/>
              <a:t>ἠ</a:t>
            </a:r>
            <a:r>
              <a:rPr lang="en-IN" dirty="0"/>
              <a:t>-cell.</a:t>
            </a:r>
          </a:p>
          <a:p>
            <a:pPr marL="285750" indent="-285750">
              <a:buFont typeface="Wingdings" panose="05000000000000000000" pitchFamily="2" charset="2"/>
              <a:buChar char="Ø"/>
            </a:pPr>
            <a:r>
              <a:rPr lang="en-IN" dirty="0"/>
              <a:t>0-cell  means point</a:t>
            </a:r>
          </a:p>
          <a:p>
            <a:pPr marL="285750" indent="-285750">
              <a:buFont typeface="Wingdings" panose="05000000000000000000" pitchFamily="2" charset="2"/>
              <a:buChar char="Ø"/>
            </a:pPr>
            <a:r>
              <a:rPr lang="en-IN" dirty="0"/>
              <a:t>1-cell means line</a:t>
            </a:r>
          </a:p>
          <a:p>
            <a:pPr marL="285750" indent="-285750">
              <a:buFont typeface="Wingdings" panose="05000000000000000000" pitchFamily="2" charset="2"/>
              <a:buChar char="Ø"/>
            </a:pPr>
            <a:r>
              <a:rPr lang="en-IN" dirty="0"/>
              <a:t>2-cell means rectangle</a:t>
            </a:r>
          </a:p>
          <a:p>
            <a:pPr marL="285750" indent="-285750">
              <a:buFont typeface="Wingdings" panose="05000000000000000000" pitchFamily="2" charset="2"/>
              <a:buChar char="Ø"/>
            </a:pPr>
            <a:r>
              <a:rPr lang="en-IN" dirty="0"/>
              <a:t>3-cell means cube</a:t>
            </a:r>
          </a:p>
          <a:p>
            <a:pPr marL="285750" indent="-285750">
              <a:buFont typeface="Wingdings" panose="05000000000000000000" pitchFamily="2" charset="2"/>
              <a:buChar char="Ø"/>
            </a:pPr>
            <a:r>
              <a:rPr lang="en-IN" dirty="0"/>
              <a:t>To explain about paper I am taking cube grid structure.</a:t>
            </a:r>
          </a:p>
          <a:p>
            <a:pPr marL="285750" indent="-285750">
              <a:buFont typeface="Wingdings" panose="05000000000000000000" pitchFamily="2" charset="2"/>
              <a:buChar char="Ø"/>
            </a:pPr>
            <a:r>
              <a:rPr lang="en-IN" dirty="0"/>
              <a:t>We have 8 points for a cube.</a:t>
            </a:r>
          </a:p>
          <a:p>
            <a:pPr marL="285750" indent="-285750">
              <a:buFont typeface="Wingdings" panose="05000000000000000000" pitchFamily="2" charset="2"/>
              <a:buChar char="Ø"/>
            </a:pPr>
            <a:r>
              <a:rPr lang="en-IN" dirty="0"/>
              <a:t>Let say at every grid point we  sigma and mean. We are treating value as random variable.</a:t>
            </a:r>
          </a:p>
          <a:p>
            <a:pPr marL="285750" indent="-285750">
              <a:buFont typeface="Wingdings" panose="05000000000000000000" pitchFamily="2" charset="2"/>
              <a:buChar char="Ø"/>
            </a:pPr>
            <a:r>
              <a:rPr lang="en-IN" dirty="0"/>
              <a:t>Then  calculate the multivariant gaussian distribution for this cube by using 8-points distributions.</a:t>
            </a:r>
          </a:p>
          <a:p>
            <a:pPr marL="285750" indent="-285750">
              <a:buFont typeface="Wingdings" panose="05000000000000000000" pitchFamily="2" charset="2"/>
              <a:buChar char="Ø"/>
            </a:pPr>
            <a:r>
              <a:rPr lang="en-IN" dirty="0"/>
              <a:t>There is some correlation between the points.</a:t>
            </a:r>
          </a:p>
          <a:p>
            <a:pPr marL="285750" indent="-285750">
              <a:buFont typeface="Wingdings" panose="05000000000000000000" pitchFamily="2" charset="2"/>
              <a:buChar char="Ø"/>
            </a:pPr>
            <a:r>
              <a:rPr lang="en-IN" dirty="0"/>
              <a:t>It has mean with 8 columns and covariance </a:t>
            </a:r>
            <a:r>
              <a:rPr lang="en-IN" dirty="0" err="1"/>
              <a:t>matix</a:t>
            </a:r>
            <a:r>
              <a:rPr lang="en-IN" dirty="0"/>
              <a:t> of size 8*8.</a:t>
            </a:r>
          </a:p>
          <a:p>
            <a:pPr marL="285750" indent="-285750">
              <a:buFont typeface="Wingdings" panose="05000000000000000000" pitchFamily="2" charset="2"/>
              <a:buChar char="Ø"/>
            </a:pPr>
            <a:r>
              <a:rPr lang="en-IN" dirty="0"/>
              <a:t>Now we take very case of marching cubes where no </a:t>
            </a:r>
            <a:r>
              <a:rPr lang="en-IN" dirty="0" err="1"/>
              <a:t>isosurface</a:t>
            </a:r>
            <a:r>
              <a:rPr lang="en-IN" dirty="0"/>
              <a:t> is crossing.</a:t>
            </a:r>
          </a:p>
          <a:p>
            <a:pPr marL="285750" indent="-285750">
              <a:buFont typeface="Wingdings" panose="05000000000000000000" pitchFamily="2" charset="2"/>
              <a:buChar char="Ø"/>
            </a:pPr>
            <a:r>
              <a:rPr lang="en-IN" dirty="0"/>
              <a:t>We calculate p(crossing)=1-p(no crossing).</a:t>
            </a:r>
          </a:p>
          <a:p>
            <a:pPr marL="285750" indent="-285750">
              <a:buFont typeface="Wingdings" panose="05000000000000000000" pitchFamily="2" charset="2"/>
              <a:buChar char="Ø"/>
            </a:pPr>
            <a:r>
              <a:rPr lang="en-IN" dirty="0"/>
              <a:t>P(no crossing)=p(all points below </a:t>
            </a:r>
            <a:r>
              <a:rPr lang="en-IN" dirty="0" err="1"/>
              <a:t>isovalue</a:t>
            </a:r>
            <a:r>
              <a:rPr lang="en-IN" dirty="0"/>
              <a:t>)+p(all points above </a:t>
            </a:r>
            <a:r>
              <a:rPr lang="en-IN" dirty="0" err="1"/>
              <a:t>isovalue</a:t>
            </a:r>
            <a:r>
              <a:rPr lang="en-IN" dirty="0"/>
              <a:t>).</a:t>
            </a:r>
          </a:p>
          <a:p>
            <a:pPr marL="285750" indent="-285750">
              <a:buFont typeface="Wingdings" panose="05000000000000000000" pitchFamily="2" charset="2"/>
              <a:buChar char="Ø"/>
            </a:pPr>
            <a:r>
              <a:rPr lang="en-IN" dirty="0"/>
              <a:t>For multivariant distributions it is difficult to calculate.</a:t>
            </a:r>
          </a:p>
          <a:p>
            <a:pPr marL="285750" indent="-285750">
              <a:buFont typeface="Wingdings" panose="05000000000000000000" pitchFamily="2" charset="2"/>
              <a:buChar char="Ø"/>
            </a:pPr>
            <a:r>
              <a:rPr lang="en-IN" dirty="0"/>
              <a:t>So </a:t>
            </a:r>
            <a:r>
              <a:rPr lang="en-IN" dirty="0" err="1"/>
              <a:t>authours</a:t>
            </a:r>
            <a:r>
              <a:rPr lang="en-IN" dirty="0"/>
              <a:t> computed level crossings by Monte-Carlo sampling.</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378315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666A14-8B08-16A0-C2F1-B7FCE35703EB}"/>
              </a:ext>
            </a:extLst>
          </p:cNvPr>
          <p:cNvSpPr txBox="1"/>
          <p:nvPr/>
        </p:nvSpPr>
        <p:spPr>
          <a:xfrm>
            <a:off x="176980" y="285135"/>
            <a:ext cx="8436078" cy="369332"/>
          </a:xfrm>
          <a:prstGeom prst="rect">
            <a:avLst/>
          </a:prstGeom>
          <a:noFill/>
        </p:spPr>
        <p:txBody>
          <a:bodyPr wrap="square" rtlCol="0">
            <a:spAutoFit/>
          </a:bodyPr>
          <a:lstStyle/>
          <a:p>
            <a:r>
              <a:rPr lang="en-IN" b="1" dirty="0"/>
              <a:t>Computing crossing probabilities using monte </a:t>
            </a:r>
            <a:r>
              <a:rPr lang="en-IN" b="1" dirty="0" err="1"/>
              <a:t>carlo</a:t>
            </a:r>
            <a:r>
              <a:rPr lang="en-IN" b="1" dirty="0"/>
              <a:t> sampling:</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C3E2B25-D355-577C-1778-CF8F648AF78A}"/>
                  </a:ext>
                </a:extLst>
              </p:cNvPr>
              <p:cNvSpPr txBox="1"/>
              <p:nvPr/>
            </p:nvSpPr>
            <p:spPr>
              <a:xfrm>
                <a:off x="1032387" y="1170038"/>
                <a:ext cx="8347587" cy="3307893"/>
              </a:xfrm>
              <a:prstGeom prst="rect">
                <a:avLst/>
              </a:prstGeom>
              <a:noFill/>
            </p:spPr>
            <p:txBody>
              <a:bodyPr wrap="square" rtlCol="0">
                <a:spAutoFit/>
              </a:bodyPr>
              <a:lstStyle/>
              <a:p>
                <a:r>
                  <a:rPr lang="en-IN" dirty="0"/>
                  <a:t>for each cell c {</a:t>
                </a:r>
              </a:p>
              <a:p>
                <a:r>
                  <a:rPr lang="en-IN" dirty="0"/>
                  <a:t>               Lc </a:t>
                </a:r>
                <a:r>
                  <a:rPr lang="en-IN" dirty="0">
                    <a:sym typeface="Wingdings" panose="05000000000000000000" pitchFamily="2" charset="2"/>
                  </a:rPr>
                  <a:t></a:t>
                </a:r>
                <a:r>
                  <a:rPr lang="en-IN" dirty="0"/>
                  <a:t> CholeskyDecomposition( c) </a:t>
                </a:r>
              </a:p>
              <a:p>
                <a:r>
                  <a:rPr lang="en-IN" dirty="0"/>
                  <a:t>               #crossings 0 </a:t>
                </a:r>
              </a:p>
              <a:p>
                <a:r>
                  <a:rPr lang="en-IN" dirty="0"/>
                  <a:t>              for 1 …….#samples y {</a:t>
                </a:r>
              </a:p>
              <a:p>
                <a:r>
                  <a:rPr lang="en-IN" dirty="0"/>
                  <a:t>                                y  </a:t>
                </a:r>
                <a:r>
                  <a:rPr lang="en-IN" dirty="0">
                    <a:sym typeface="Wingdings" panose="05000000000000000000" pitchFamily="2" charset="2"/>
                  </a:rPr>
                  <a:t></a:t>
                </a:r>
                <a:r>
                  <a:rPr lang="en-IN" dirty="0"/>
                  <a:t>  random numbers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1, </m:t>
                        </m:r>
                      </m:sub>
                    </m:sSub>
                    <m:sSub>
                      <m:sSubPr>
                        <m:ctrlPr>
                          <a:rPr lang="en-IN"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𝑚</m:t>
                        </m:r>
                      </m:sub>
                    </m:sSub>
                    <m:r>
                      <a:rPr lang="en-IN" b="0" i="0" smtClean="0">
                        <a:latin typeface="Cambria Math" panose="02040503050406030204" pitchFamily="18" charset="0"/>
                      </a:rPr>
                      <m:t>~</m:t>
                    </m:r>
                    <m:r>
                      <m:rPr>
                        <m:sty m:val="p"/>
                      </m:rPr>
                      <a:rPr lang="en-IN" b="0" i="0" smtClean="0">
                        <a:latin typeface="Cambria Math" panose="02040503050406030204" pitchFamily="18" charset="0"/>
                      </a:rPr>
                      <m:t>U</m:t>
                    </m:r>
                    <m:d>
                      <m:dPr>
                        <m:begChr m:val="["/>
                        <m:endChr m:val="]"/>
                        <m:ctrlPr>
                          <a:rPr lang="en-IN" b="0" i="1" smtClean="0">
                            <a:latin typeface="Cambria Math" panose="02040503050406030204" pitchFamily="18" charset="0"/>
                          </a:rPr>
                        </m:ctrlPr>
                      </m:dPr>
                      <m:e>
                        <m:r>
                          <a:rPr lang="en-IN" b="0" i="0" smtClean="0">
                            <a:latin typeface="Cambria Math" panose="02040503050406030204" pitchFamily="18" charset="0"/>
                          </a:rPr>
                          <m:t>0,1</m:t>
                        </m:r>
                      </m:e>
                    </m:d>
                  </m:oMath>
                </a14:m>
                <a:endParaRPr lang="en-IN" b="0" dirty="0"/>
              </a:p>
              <a:p>
                <a:r>
                  <a:rPr lang="en-IN" dirty="0"/>
                  <a:t>                                y  </a:t>
                </a:r>
                <a:r>
                  <a:rPr lang="en-IN" dirty="0">
                    <a:sym typeface="Wingdings" panose="05000000000000000000" pitchFamily="2" charset="2"/>
                  </a:rPr>
                  <a:t></a:t>
                </a:r>
                <a:r>
                  <a:rPr lang="en-IN" dirty="0"/>
                  <a:t> BoxMullerTransform(y) </a:t>
                </a:r>
              </a:p>
              <a:p>
                <a:r>
                  <a:rPr lang="en-IN" dirty="0"/>
                  <a:t>			      y  </a:t>
                </a:r>
                <a:r>
                  <a:rPr lang="en-IN" dirty="0">
                    <a:sym typeface="Wingdings" panose="05000000000000000000" pitchFamily="2" charset="2"/>
                  </a:rPr>
                  <a:t> </a:t>
                </a:r>
                <a:r>
                  <a:rPr lang="en-IN" dirty="0"/>
                  <a:t>Lc*y+µ*c </a:t>
                </a:r>
              </a:p>
              <a:p>
                <a:r>
                  <a:rPr lang="en-IN" dirty="0"/>
                  <a:t>                                if(crossing (y))  #crossings </a:t>
                </a:r>
                <a:r>
                  <a:rPr lang="en-IN" dirty="0">
                    <a:sym typeface="Wingdings" panose="05000000000000000000" pitchFamily="2" charset="2"/>
                  </a:rPr>
                  <a:t> #crossings+1</a:t>
                </a:r>
              </a:p>
              <a:p>
                <a:r>
                  <a:rPr lang="en-IN" dirty="0">
                    <a:sym typeface="Wingdings" panose="05000000000000000000" pitchFamily="2" charset="2"/>
                  </a:rPr>
                  <a:t>              }</a:t>
                </a:r>
              </a:p>
              <a:p>
                <a:r>
                  <a:rPr lang="en-IN" dirty="0">
                    <a:sym typeface="Wingdings" panose="05000000000000000000" pitchFamily="2" charset="2"/>
                  </a:rPr>
                  <a:t>               </a:t>
                </a:r>
                <a14:m>
                  <m:oMath xmlns:m="http://schemas.openxmlformats.org/officeDocument/2006/math">
                    <m:sSub>
                      <m:sSubPr>
                        <m:ctrlPr>
                          <a:rPr lang="en-IN" i="1" smtClean="0">
                            <a:latin typeface="Cambria Math" panose="02040503050406030204" pitchFamily="18" charset="0"/>
                            <a:sym typeface="Wingdings" panose="05000000000000000000" pitchFamily="2" charset="2"/>
                          </a:rPr>
                        </m:ctrlPr>
                      </m:sSubPr>
                      <m:e>
                        <m:r>
                          <a:rPr lang="en-IN" b="0" i="1" smtClean="0">
                            <a:latin typeface="Cambria Math" panose="02040503050406030204" pitchFamily="18" charset="0"/>
                            <a:sym typeface="Wingdings" panose="05000000000000000000" pitchFamily="2" charset="2"/>
                          </a:rPr>
                          <m:t>𝑝𝑟𝑜𝑏</m:t>
                        </m:r>
                      </m:e>
                      <m:sub>
                        <m:r>
                          <a:rPr lang="en-IN" b="0" i="1" smtClean="0">
                            <a:latin typeface="Cambria Math" panose="02040503050406030204" pitchFamily="18" charset="0"/>
                            <a:sym typeface="Wingdings" panose="05000000000000000000" pitchFamily="2" charset="2"/>
                          </a:rPr>
                          <m:t>𝑐</m:t>
                        </m:r>
                      </m:sub>
                    </m:sSub>
                    <m:r>
                      <a:rPr lang="en-IN" b="0" i="1" smtClean="0">
                        <a:latin typeface="Cambria Math" panose="02040503050406030204" pitchFamily="18" charset="0"/>
                        <a:sym typeface="Wingdings" panose="05000000000000000000" pitchFamily="2" charset="2"/>
                      </a:rPr>
                      <m:t>=</m:t>
                    </m:r>
                    <m:f>
                      <m:fPr>
                        <m:ctrlPr>
                          <a:rPr lang="en-IN" b="0" i="1" smtClean="0">
                            <a:latin typeface="Cambria Math" panose="02040503050406030204" pitchFamily="18" charset="0"/>
                            <a:sym typeface="Wingdings" panose="05000000000000000000" pitchFamily="2" charset="2"/>
                          </a:rPr>
                        </m:ctrlPr>
                      </m:fPr>
                      <m:num>
                        <m:r>
                          <a:rPr lang="en-IN" b="0" i="1" smtClean="0">
                            <a:latin typeface="Cambria Math" panose="02040503050406030204" pitchFamily="18" charset="0"/>
                            <a:sym typeface="Wingdings" panose="05000000000000000000" pitchFamily="2" charset="2"/>
                          </a:rPr>
                          <m:t>#</m:t>
                        </m:r>
                        <m:r>
                          <a:rPr lang="en-IN" b="0" i="1" smtClean="0">
                            <a:latin typeface="Cambria Math" panose="02040503050406030204" pitchFamily="18" charset="0"/>
                            <a:sym typeface="Wingdings" panose="05000000000000000000" pitchFamily="2" charset="2"/>
                          </a:rPr>
                          <m:t>𝑐𝑟𝑜𝑠𝑠𝑖𝑛𝑔𝑠</m:t>
                        </m:r>
                      </m:num>
                      <m:den>
                        <m:r>
                          <a:rPr lang="en-IN" b="0" i="1" smtClean="0">
                            <a:latin typeface="Cambria Math" panose="02040503050406030204" pitchFamily="18" charset="0"/>
                            <a:sym typeface="Wingdings" panose="05000000000000000000" pitchFamily="2" charset="2"/>
                          </a:rPr>
                          <m:t>#</m:t>
                        </m:r>
                        <m:r>
                          <a:rPr lang="en-IN" b="0" i="1" smtClean="0">
                            <a:latin typeface="Cambria Math" panose="02040503050406030204" pitchFamily="18" charset="0"/>
                            <a:sym typeface="Wingdings" panose="05000000000000000000" pitchFamily="2" charset="2"/>
                          </a:rPr>
                          <m:t>𝑠𝑎𝑚𝑝𝑙𝑒𝑠</m:t>
                        </m:r>
                      </m:den>
                    </m:f>
                  </m:oMath>
                </a14:m>
                <a:endParaRPr lang="en-IN" dirty="0"/>
              </a:p>
              <a:p>
                <a:r>
                  <a:rPr lang="en-IN" dirty="0"/>
                  <a:t>}</a:t>
                </a:r>
              </a:p>
            </p:txBody>
          </p:sp>
        </mc:Choice>
        <mc:Fallback xmlns="">
          <p:sp>
            <p:nvSpPr>
              <p:cNvPr id="3" name="TextBox 2">
                <a:extLst>
                  <a:ext uri="{FF2B5EF4-FFF2-40B4-BE49-F238E27FC236}">
                    <a16:creationId xmlns:a16="http://schemas.microsoft.com/office/drawing/2014/main" id="{CC3E2B25-D355-577C-1778-CF8F648AF78A}"/>
                  </a:ext>
                </a:extLst>
              </p:cNvPr>
              <p:cNvSpPr txBox="1">
                <a:spLocks noRot="1" noChangeAspect="1" noMove="1" noResize="1" noEditPoints="1" noAdjustHandles="1" noChangeArrowheads="1" noChangeShapeType="1" noTextEdit="1"/>
              </p:cNvSpPr>
              <p:nvPr/>
            </p:nvSpPr>
            <p:spPr>
              <a:xfrm>
                <a:off x="1032387" y="1170038"/>
                <a:ext cx="8347587" cy="3307893"/>
              </a:xfrm>
              <a:prstGeom prst="rect">
                <a:avLst/>
              </a:prstGeom>
              <a:blipFill>
                <a:blip r:embed="rId2"/>
                <a:stretch>
                  <a:fillRect l="-584" t="-1105" b="-1842"/>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E18F039E-CA8F-D722-9455-EFF04377D2C9}"/>
              </a:ext>
            </a:extLst>
          </p:cNvPr>
          <p:cNvSpPr txBox="1"/>
          <p:nvPr/>
        </p:nvSpPr>
        <p:spPr>
          <a:xfrm>
            <a:off x="1032387" y="5102942"/>
            <a:ext cx="8622890"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We visualize mean scalar field with this crossing probability </a:t>
            </a:r>
            <a:r>
              <a:rPr lang="en-IN" dirty="0" err="1"/>
              <a:t>color</a:t>
            </a:r>
            <a:r>
              <a:rPr lang="en-IN" dirty="0"/>
              <a:t> scale</a:t>
            </a:r>
          </a:p>
        </p:txBody>
      </p:sp>
    </p:spTree>
    <p:extLst>
      <p:ext uri="{BB962C8B-B14F-4D97-AF65-F5344CB8AC3E}">
        <p14:creationId xmlns:p14="http://schemas.microsoft.com/office/powerpoint/2010/main" val="991225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059EE4-5069-91B2-E635-4A12FA5777C4}"/>
              </a:ext>
            </a:extLst>
          </p:cNvPr>
          <p:cNvSpPr txBox="1"/>
          <p:nvPr/>
        </p:nvSpPr>
        <p:spPr>
          <a:xfrm>
            <a:off x="487291" y="75693"/>
            <a:ext cx="5132439" cy="523220"/>
          </a:xfrm>
          <a:prstGeom prst="rect">
            <a:avLst/>
          </a:prstGeom>
          <a:noFill/>
        </p:spPr>
        <p:txBody>
          <a:bodyPr wrap="square" rtlCol="0">
            <a:spAutoFit/>
          </a:bodyPr>
          <a:lstStyle/>
          <a:p>
            <a:r>
              <a:rPr lang="en-IN" sz="2800" b="1" dirty="0"/>
              <a:t>RESULTS</a:t>
            </a:r>
          </a:p>
        </p:txBody>
      </p:sp>
      <p:pic>
        <p:nvPicPr>
          <p:cNvPr id="4" name="Picture 3" descr="A diagram of a three dimensional model&#10;&#10;AI-generated content may be incorrect.">
            <a:extLst>
              <a:ext uri="{FF2B5EF4-FFF2-40B4-BE49-F238E27FC236}">
                <a16:creationId xmlns:a16="http://schemas.microsoft.com/office/drawing/2014/main" id="{156D7CBB-8249-E85C-1790-6695B2AAA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39" y="980269"/>
            <a:ext cx="10555487" cy="4572225"/>
          </a:xfrm>
          <a:prstGeom prst="rect">
            <a:avLst/>
          </a:prstGeom>
        </p:spPr>
      </p:pic>
    </p:spTree>
    <p:extLst>
      <p:ext uri="{BB962C8B-B14F-4D97-AF65-F5344CB8AC3E}">
        <p14:creationId xmlns:p14="http://schemas.microsoft.com/office/powerpoint/2010/main" val="3684971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generated image">
            <a:extLst>
              <a:ext uri="{FF2B5EF4-FFF2-40B4-BE49-F238E27FC236}">
                <a16:creationId xmlns:a16="http://schemas.microsoft.com/office/drawing/2014/main" id="{4F9CD977-AE1B-37B7-09EB-8F8C9D148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114" y="871833"/>
            <a:ext cx="8016935" cy="4511431"/>
          </a:xfrm>
          <a:prstGeom prst="rect">
            <a:avLst/>
          </a:prstGeom>
        </p:spPr>
      </p:pic>
    </p:spTree>
    <p:extLst>
      <p:ext uri="{BB962C8B-B14F-4D97-AF65-F5344CB8AC3E}">
        <p14:creationId xmlns:p14="http://schemas.microsoft.com/office/powerpoint/2010/main" val="3326428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386858-7343-D36F-32D4-2BE1CC6F0AF7}"/>
              </a:ext>
            </a:extLst>
          </p:cNvPr>
          <p:cNvSpPr txBox="1"/>
          <p:nvPr/>
        </p:nvSpPr>
        <p:spPr>
          <a:xfrm>
            <a:off x="737419" y="157316"/>
            <a:ext cx="5692878" cy="369332"/>
          </a:xfrm>
          <a:prstGeom prst="rect">
            <a:avLst/>
          </a:prstGeom>
          <a:noFill/>
        </p:spPr>
        <p:txBody>
          <a:bodyPr wrap="square" rtlCol="0">
            <a:spAutoFit/>
          </a:bodyPr>
          <a:lstStyle/>
          <a:p>
            <a:r>
              <a:rPr lang="en-IN" b="1" dirty="0"/>
              <a:t>CODE PART DONE IN THIS WEEK:</a:t>
            </a:r>
          </a:p>
        </p:txBody>
      </p:sp>
      <p:sp>
        <p:nvSpPr>
          <p:cNvPr id="3" name="TextBox 2">
            <a:extLst>
              <a:ext uri="{FF2B5EF4-FFF2-40B4-BE49-F238E27FC236}">
                <a16:creationId xmlns:a16="http://schemas.microsoft.com/office/drawing/2014/main" id="{CA60BFFE-6BEB-2348-1729-A7684C0BD0AF}"/>
              </a:ext>
            </a:extLst>
          </p:cNvPr>
          <p:cNvSpPr txBox="1"/>
          <p:nvPr/>
        </p:nvSpPr>
        <p:spPr>
          <a:xfrm>
            <a:off x="737419" y="526648"/>
            <a:ext cx="10304206" cy="6186309"/>
          </a:xfrm>
          <a:prstGeom prst="rect">
            <a:avLst/>
          </a:prstGeom>
          <a:noFill/>
        </p:spPr>
        <p:txBody>
          <a:bodyPr wrap="square" rtlCol="0">
            <a:spAutoFit/>
          </a:bodyPr>
          <a:lstStyle/>
          <a:p>
            <a:pPr marL="285750" indent="-285750">
              <a:buFont typeface="Wingdings" panose="05000000000000000000" pitchFamily="2" charset="2"/>
              <a:buChar char="Ø"/>
            </a:pPr>
            <a:r>
              <a:rPr lang="en-IN" dirty="0"/>
              <a:t>I think if  </a:t>
            </a:r>
            <a:r>
              <a:rPr lang="en-IN" dirty="0" err="1"/>
              <a:t>sirenent</a:t>
            </a:r>
            <a:r>
              <a:rPr lang="en-IN" dirty="0"/>
              <a:t> performs better for </a:t>
            </a:r>
            <a:r>
              <a:rPr lang="en-IN" dirty="0" err="1"/>
              <a:t>gmm</a:t>
            </a:r>
            <a:r>
              <a:rPr lang="en-IN" dirty="0"/>
              <a:t> data then using the same we can get better result for histogram also.</a:t>
            </a:r>
          </a:p>
          <a:p>
            <a:pPr marL="285750" indent="-285750">
              <a:buFont typeface="Wingdings" panose="05000000000000000000" pitchFamily="2" charset="2"/>
              <a:buChar char="Ø"/>
            </a:pPr>
            <a:r>
              <a:rPr lang="en-IN" dirty="0"/>
              <a:t>I have written code for </a:t>
            </a:r>
            <a:r>
              <a:rPr lang="en-IN" dirty="0" err="1"/>
              <a:t>gmm</a:t>
            </a:r>
            <a:r>
              <a:rPr lang="en-IN" dirty="0"/>
              <a:t> using </a:t>
            </a:r>
            <a:r>
              <a:rPr lang="en-IN" dirty="0" err="1"/>
              <a:t>sklearn</a:t>
            </a:r>
            <a:r>
              <a:rPr lang="en-IN" dirty="0"/>
              <a:t> library.</a:t>
            </a:r>
          </a:p>
          <a:p>
            <a:pPr marL="285750" indent="-285750">
              <a:buFont typeface="Wingdings" panose="05000000000000000000" pitchFamily="2" charset="2"/>
              <a:buChar char="Ø"/>
            </a:pPr>
            <a:r>
              <a:rPr lang="en-IN" b="1" dirty="0"/>
              <a:t>Without multiprocessing it has take 28 hours.</a:t>
            </a:r>
          </a:p>
          <a:p>
            <a:pPr marL="285750" indent="-285750">
              <a:buFont typeface="Wingdings" panose="05000000000000000000" pitchFamily="2" charset="2"/>
              <a:buChar char="Ø"/>
            </a:pPr>
            <a:r>
              <a:rPr lang="en-IN" b="1" dirty="0"/>
              <a:t>With multi processing with 16 </a:t>
            </a:r>
            <a:r>
              <a:rPr lang="en-IN" b="1" dirty="0" err="1"/>
              <a:t>cpu</a:t>
            </a:r>
            <a:r>
              <a:rPr lang="en-IN" b="1" dirty="0"/>
              <a:t> cores it has taken 15 hours.</a:t>
            </a:r>
          </a:p>
          <a:p>
            <a:pPr marL="285750" indent="-285750">
              <a:buFont typeface="Wingdings" panose="05000000000000000000" pitchFamily="2" charset="2"/>
              <a:buChar char="Ø"/>
            </a:pPr>
            <a:r>
              <a:rPr lang="en-IN" dirty="0"/>
              <a:t>There is no batch EM inbuilt algorithms</a:t>
            </a:r>
          </a:p>
          <a:p>
            <a:pPr marL="285750" indent="-285750">
              <a:buFont typeface="Wingdings" panose="05000000000000000000" pitchFamily="2" charset="2"/>
              <a:buChar char="Ø"/>
            </a:pPr>
            <a:r>
              <a:rPr lang="en-IN" dirty="0"/>
              <a:t>I added the </a:t>
            </a:r>
            <a:r>
              <a:rPr lang="en-IN" dirty="0" err="1"/>
              <a:t>softmax</a:t>
            </a:r>
            <a:r>
              <a:rPr lang="en-IN" dirty="0"/>
              <a:t> to the </a:t>
            </a:r>
            <a:r>
              <a:rPr lang="en-IN" dirty="0" err="1"/>
              <a:t>weigths</a:t>
            </a:r>
            <a:r>
              <a:rPr lang="en-IN" dirty="0"/>
              <a:t> of gaussian components after prediction.</a:t>
            </a:r>
          </a:p>
          <a:p>
            <a:pPr marL="285750" indent="-285750">
              <a:buFont typeface="Wingdings" panose="05000000000000000000" pitchFamily="2" charset="2"/>
              <a:buChar char="Ø"/>
            </a:pPr>
            <a:r>
              <a:rPr lang="en-IN" dirty="0"/>
              <a:t>We have to add </a:t>
            </a:r>
            <a:r>
              <a:rPr lang="en-IN" dirty="0" err="1"/>
              <a:t>softmax</a:t>
            </a:r>
            <a:r>
              <a:rPr lang="en-IN" dirty="0"/>
              <a:t> layer so I didn’t scale the weights to [-,1,1].</a:t>
            </a:r>
          </a:p>
          <a:p>
            <a:pPr marL="285750" indent="-285750">
              <a:buFont typeface="Wingdings" panose="05000000000000000000" pitchFamily="2" charset="2"/>
              <a:buChar char="Ø"/>
            </a:pPr>
            <a:r>
              <a:rPr lang="en-IN" dirty="0"/>
              <a:t>By this also I did not got the better results.</a:t>
            </a:r>
          </a:p>
          <a:p>
            <a:pPr marL="285750" indent="-285750">
              <a:buFont typeface="Wingdings" panose="05000000000000000000" pitchFamily="2" charset="2"/>
              <a:buChar char="Ø"/>
            </a:pPr>
            <a:r>
              <a:rPr lang="en-IN" dirty="0"/>
              <a:t>So I changed loss function </a:t>
            </a:r>
            <a:r>
              <a:rPr lang="en-IN" dirty="0" err="1"/>
              <a:t>mse</a:t>
            </a:r>
            <a:r>
              <a:rPr lang="en-IN" dirty="0"/>
              <a:t> to </a:t>
            </a:r>
            <a:r>
              <a:rPr lang="en-IN" dirty="0" err="1"/>
              <a:t>mse</a:t>
            </a:r>
            <a:r>
              <a:rPr lang="en-IN" dirty="0"/>
              <a:t> for predicted means and </a:t>
            </a:r>
            <a:r>
              <a:rPr lang="en-IN" dirty="0" err="1"/>
              <a:t>stds</a:t>
            </a:r>
            <a:r>
              <a:rPr lang="en-IN" dirty="0"/>
              <a:t>. Then I  used kl divergence loss for weights.</a:t>
            </a:r>
          </a:p>
          <a:p>
            <a:pPr marL="285750" indent="-285750">
              <a:buFont typeface="Wingdings" panose="05000000000000000000" pitchFamily="2" charset="2"/>
              <a:buChar char="Ø"/>
            </a:pPr>
            <a:r>
              <a:rPr lang="en-IN" dirty="0"/>
              <a:t>In this model results got worse.</a:t>
            </a:r>
          </a:p>
          <a:p>
            <a:pPr marL="285750" indent="-285750">
              <a:buFont typeface="Wingdings" panose="05000000000000000000" pitchFamily="2" charset="2"/>
              <a:buChar char="Ø"/>
            </a:pPr>
            <a:r>
              <a:rPr lang="en-IN" dirty="0"/>
              <a:t>Now I removed the final layer and added </a:t>
            </a:r>
            <a:r>
              <a:rPr lang="en-IN" b="1" dirty="0"/>
              <a:t>three different heads </a:t>
            </a:r>
            <a:r>
              <a:rPr lang="en-IN" dirty="0"/>
              <a:t>one for means ,one for </a:t>
            </a:r>
            <a:r>
              <a:rPr lang="en-IN" dirty="0" err="1"/>
              <a:t>stds,one</a:t>
            </a:r>
            <a:r>
              <a:rPr lang="en-IN" dirty="0"/>
              <a:t> for </a:t>
            </a:r>
            <a:r>
              <a:rPr lang="en-IN" dirty="0" err="1"/>
              <a:t>weigths</a:t>
            </a:r>
            <a:r>
              <a:rPr lang="en-IN" dirty="0"/>
              <a:t>.</a:t>
            </a:r>
          </a:p>
          <a:p>
            <a:pPr marL="285750" indent="-285750">
              <a:buFont typeface="Wingdings" panose="05000000000000000000" pitchFamily="2" charset="2"/>
              <a:buChar char="Ø"/>
            </a:pPr>
            <a:r>
              <a:rPr lang="en-IN" dirty="0"/>
              <a:t>I think there is slight improvement in case of teardrop dataset.</a:t>
            </a:r>
          </a:p>
          <a:p>
            <a:pPr marL="285750" indent="-285750">
              <a:buFont typeface="Wingdings" panose="05000000000000000000" pitchFamily="2" charset="2"/>
              <a:buChar char="Ø"/>
            </a:pPr>
            <a:r>
              <a:rPr lang="en-IN" dirty="0"/>
              <a:t>For 150 neurons I tried different combinations of learning rate but I got worst results.</a:t>
            </a:r>
          </a:p>
          <a:p>
            <a:pPr marL="285750" indent="-285750">
              <a:buFont typeface="Wingdings" panose="05000000000000000000" pitchFamily="2" charset="2"/>
              <a:buChar char="Ø"/>
            </a:pPr>
            <a:r>
              <a:rPr lang="en-IN" dirty="0"/>
              <a:t>I observed when I train the model for 1000 epochs the loss is constant across all the epochs after a certain period of time. They might be hit by a </a:t>
            </a:r>
            <a:r>
              <a:rPr lang="en-IN" dirty="0" err="1"/>
              <a:t>pleatue</a:t>
            </a:r>
            <a:r>
              <a:rPr lang="en-IN" dirty="0"/>
              <a:t> region.</a:t>
            </a:r>
          </a:p>
          <a:p>
            <a:pPr marL="285750" indent="-285750">
              <a:buFont typeface="Wingdings" panose="05000000000000000000" pitchFamily="2" charset="2"/>
              <a:buChar char="Ø"/>
            </a:pPr>
            <a:r>
              <a:rPr lang="en-IN" dirty="0"/>
              <a:t>The results of experiments are in the next slide.</a:t>
            </a:r>
          </a:p>
          <a:p>
            <a:pPr marL="285750" indent="-285750">
              <a:buFont typeface="Wingdings" panose="05000000000000000000" pitchFamily="2" charset="2"/>
              <a:buChar char="Ø"/>
            </a:pPr>
            <a:r>
              <a:rPr lang="en-IN" dirty="0"/>
              <a:t>For every model </a:t>
            </a:r>
            <a:r>
              <a:rPr lang="en-IN" dirty="0" err="1"/>
              <a:t>no_of_blocks</a:t>
            </a:r>
            <a:r>
              <a:rPr lang="en-IN" dirty="0"/>
              <a:t> are same ( 6 blocks).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996949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0B13EF6-B766-2A76-A04B-457653BBC3CC}"/>
              </a:ext>
            </a:extLst>
          </p:cNvPr>
          <p:cNvGraphicFramePr>
            <a:graphicFrameLocks noGrp="1"/>
          </p:cNvGraphicFramePr>
          <p:nvPr>
            <p:extLst>
              <p:ext uri="{D42A27DB-BD31-4B8C-83A1-F6EECF244321}">
                <p14:modId xmlns:p14="http://schemas.microsoft.com/office/powerpoint/2010/main" val="3775147792"/>
              </p:ext>
            </p:extLst>
          </p:nvPr>
        </p:nvGraphicFramePr>
        <p:xfrm>
          <a:off x="373625" y="1758109"/>
          <a:ext cx="5418666" cy="451210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20705710"/>
                    </a:ext>
                  </a:extLst>
                </a:gridCol>
                <a:gridCol w="2709333">
                  <a:extLst>
                    <a:ext uri="{9D8B030D-6E8A-4147-A177-3AD203B41FA5}">
                      <a16:colId xmlns:a16="http://schemas.microsoft.com/office/drawing/2014/main" val="1232260912"/>
                    </a:ext>
                  </a:extLst>
                </a:gridCol>
              </a:tblGrid>
              <a:tr h="432862">
                <a:tc>
                  <a:txBody>
                    <a:bodyPr/>
                    <a:lstStyle/>
                    <a:p>
                      <a:r>
                        <a:rPr lang="en-IN" dirty="0"/>
                        <a:t>variable</a:t>
                      </a:r>
                    </a:p>
                  </a:txBody>
                  <a:tcPr/>
                </a:tc>
                <a:tc>
                  <a:txBody>
                    <a:bodyPr/>
                    <a:lstStyle/>
                    <a:p>
                      <a:r>
                        <a:rPr lang="en-IN" dirty="0" err="1"/>
                        <a:t>psnr</a:t>
                      </a:r>
                      <a:endParaRPr lang="en-IN" dirty="0"/>
                    </a:p>
                  </a:txBody>
                  <a:tcPr/>
                </a:tc>
                <a:extLst>
                  <a:ext uri="{0D108BD9-81ED-4DB2-BD59-A6C34878D82A}">
                    <a16:rowId xmlns:a16="http://schemas.microsoft.com/office/drawing/2014/main" val="1763282514"/>
                  </a:ext>
                </a:extLst>
              </a:tr>
              <a:tr h="370840">
                <a:tc>
                  <a:txBody>
                    <a:bodyPr/>
                    <a:lstStyle/>
                    <a:p>
                      <a:r>
                        <a:rPr lang="en-IN" dirty="0"/>
                        <a:t>GMM_Mean0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46.26267</a:t>
                      </a:r>
                    </a:p>
                  </a:txBody>
                  <a:tcPr/>
                </a:tc>
                <a:extLst>
                  <a:ext uri="{0D108BD9-81ED-4DB2-BD59-A6C34878D82A}">
                    <a16:rowId xmlns:a16="http://schemas.microsoft.com/office/drawing/2014/main" val="1813814441"/>
                  </a:ext>
                </a:extLst>
              </a:tr>
              <a:tr h="370840">
                <a:tc>
                  <a:txBody>
                    <a:bodyPr/>
                    <a:lstStyle/>
                    <a:p>
                      <a:r>
                        <a:rPr lang="en-IN" dirty="0"/>
                        <a:t>GMM_Mean1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46.24679</a:t>
                      </a:r>
                    </a:p>
                  </a:txBody>
                  <a:tcPr/>
                </a:tc>
                <a:extLst>
                  <a:ext uri="{0D108BD9-81ED-4DB2-BD59-A6C34878D82A}">
                    <a16:rowId xmlns:a16="http://schemas.microsoft.com/office/drawing/2014/main" val="413507724"/>
                  </a:ext>
                </a:extLst>
              </a:tr>
              <a:tr h="370840">
                <a:tc>
                  <a:txBody>
                    <a:bodyPr/>
                    <a:lstStyle/>
                    <a:p>
                      <a:r>
                        <a:rPr lang="en-IN" dirty="0"/>
                        <a:t>GMM_Mean2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46.24057</a:t>
                      </a:r>
                    </a:p>
                  </a:txBody>
                  <a:tcPr/>
                </a:tc>
                <a:extLst>
                  <a:ext uri="{0D108BD9-81ED-4DB2-BD59-A6C34878D82A}">
                    <a16:rowId xmlns:a16="http://schemas.microsoft.com/office/drawing/2014/main" val="1420277200"/>
                  </a:ext>
                </a:extLst>
              </a:tr>
              <a:tr h="370840">
                <a:tc>
                  <a:txBody>
                    <a:bodyPr/>
                    <a:lstStyle/>
                    <a:p>
                      <a:r>
                        <a:rPr lang="en-IN" dirty="0"/>
                        <a:t>GMM_Std0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37.625328</a:t>
                      </a:r>
                    </a:p>
                  </a:txBody>
                  <a:tcPr/>
                </a:tc>
                <a:extLst>
                  <a:ext uri="{0D108BD9-81ED-4DB2-BD59-A6C34878D82A}">
                    <a16:rowId xmlns:a16="http://schemas.microsoft.com/office/drawing/2014/main" val="1493998253"/>
                  </a:ext>
                </a:extLst>
              </a:tr>
              <a:tr h="370840">
                <a:tc>
                  <a:txBody>
                    <a:bodyPr/>
                    <a:lstStyle/>
                    <a:p>
                      <a:r>
                        <a:rPr lang="en-IN" dirty="0"/>
                        <a:t>GMM_Std1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40.154747</a:t>
                      </a:r>
                    </a:p>
                  </a:txBody>
                  <a:tcPr/>
                </a:tc>
                <a:extLst>
                  <a:ext uri="{0D108BD9-81ED-4DB2-BD59-A6C34878D82A}">
                    <a16:rowId xmlns:a16="http://schemas.microsoft.com/office/drawing/2014/main" val="1137823439"/>
                  </a:ext>
                </a:extLst>
              </a:tr>
              <a:tr h="370840">
                <a:tc>
                  <a:txBody>
                    <a:bodyPr/>
                    <a:lstStyle/>
                    <a:p>
                      <a:r>
                        <a:rPr lang="en-IN" dirty="0"/>
                        <a:t>GMM_Std2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37.529823</a:t>
                      </a:r>
                    </a:p>
                  </a:txBody>
                  <a:tcPr/>
                </a:tc>
                <a:extLst>
                  <a:ext uri="{0D108BD9-81ED-4DB2-BD59-A6C34878D82A}">
                    <a16:rowId xmlns:a16="http://schemas.microsoft.com/office/drawing/2014/main" val="1633726147"/>
                  </a:ext>
                </a:extLst>
              </a:tr>
              <a:tr h="370840">
                <a:tc>
                  <a:txBody>
                    <a:bodyPr/>
                    <a:lstStyle/>
                    <a:p>
                      <a:r>
                        <a:rPr lang="en-IN" dirty="0"/>
                        <a:t>GMM_Weight0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25.394531</a:t>
                      </a:r>
                    </a:p>
                  </a:txBody>
                  <a:tcPr/>
                </a:tc>
                <a:extLst>
                  <a:ext uri="{0D108BD9-81ED-4DB2-BD59-A6C34878D82A}">
                    <a16:rowId xmlns:a16="http://schemas.microsoft.com/office/drawing/2014/main" val="4067943242"/>
                  </a:ext>
                </a:extLst>
              </a:tr>
              <a:tr h="370840">
                <a:tc>
                  <a:txBody>
                    <a:bodyPr/>
                    <a:lstStyle/>
                    <a:p>
                      <a:r>
                        <a:rPr lang="en-IN" dirty="0"/>
                        <a:t>GMM_Weight1</a:t>
                      </a:r>
                    </a:p>
                  </a:txBody>
                  <a:tcPr/>
                </a:tc>
                <a:tc>
                  <a:txBody>
                    <a:bodyPr/>
                    <a:lstStyle/>
                    <a:p>
                      <a:r>
                        <a:rPr lang="en-IN" dirty="0"/>
                        <a:t>22.578516</a:t>
                      </a:r>
                    </a:p>
                  </a:txBody>
                  <a:tcPr/>
                </a:tc>
                <a:extLst>
                  <a:ext uri="{0D108BD9-81ED-4DB2-BD59-A6C34878D82A}">
                    <a16:rowId xmlns:a16="http://schemas.microsoft.com/office/drawing/2014/main" val="58605694"/>
                  </a:ext>
                </a:extLst>
              </a:tr>
              <a:tr h="370840">
                <a:tc>
                  <a:txBody>
                    <a:bodyPr/>
                    <a:lstStyle/>
                    <a:p>
                      <a:r>
                        <a:rPr lang="en-IN" dirty="0"/>
                        <a:t>GMM_Weight2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26.656757</a:t>
                      </a:r>
                    </a:p>
                  </a:txBody>
                  <a:tcPr/>
                </a:tc>
                <a:extLst>
                  <a:ext uri="{0D108BD9-81ED-4DB2-BD59-A6C34878D82A}">
                    <a16:rowId xmlns:a16="http://schemas.microsoft.com/office/drawing/2014/main" val="805665903"/>
                  </a:ext>
                </a:extLst>
              </a:tr>
              <a:tr h="370840">
                <a:tc>
                  <a:txBody>
                    <a:bodyPr/>
                    <a:lstStyle/>
                    <a:p>
                      <a:r>
                        <a:rPr lang="en-IN" dirty="0"/>
                        <a:t>Average </a:t>
                      </a:r>
                      <a:r>
                        <a:rPr lang="en-IN" dirty="0" err="1"/>
                        <a:t>psnr</a:t>
                      </a:r>
                      <a:r>
                        <a:rPr lang="en-IN" dirty="0"/>
                        <a:t> :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36.521084</a:t>
                      </a:r>
                    </a:p>
                  </a:txBody>
                  <a:tcPr/>
                </a:tc>
                <a:extLst>
                  <a:ext uri="{0D108BD9-81ED-4DB2-BD59-A6C34878D82A}">
                    <a16:rowId xmlns:a16="http://schemas.microsoft.com/office/drawing/2014/main" val="117528256"/>
                  </a:ext>
                </a:extLst>
              </a:tr>
              <a:tr h="370840">
                <a:tc>
                  <a:txBody>
                    <a:bodyPr/>
                    <a:lstStyle/>
                    <a:p>
                      <a:r>
                        <a:rPr lang="en-IN" dirty="0"/>
                        <a:t>RMSE: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0.0230344</a:t>
                      </a:r>
                    </a:p>
                  </a:txBody>
                  <a:tcPr/>
                </a:tc>
                <a:extLst>
                  <a:ext uri="{0D108BD9-81ED-4DB2-BD59-A6C34878D82A}">
                    <a16:rowId xmlns:a16="http://schemas.microsoft.com/office/drawing/2014/main" val="1593795785"/>
                  </a:ext>
                </a:extLst>
              </a:tr>
            </a:tbl>
          </a:graphicData>
        </a:graphic>
      </p:graphicFrame>
      <p:sp>
        <p:nvSpPr>
          <p:cNvPr id="4" name="TextBox 3">
            <a:extLst>
              <a:ext uri="{FF2B5EF4-FFF2-40B4-BE49-F238E27FC236}">
                <a16:creationId xmlns:a16="http://schemas.microsoft.com/office/drawing/2014/main" id="{FE204ADB-BB8F-335D-F335-03F891BA3ACD}"/>
              </a:ext>
            </a:extLst>
          </p:cNvPr>
          <p:cNvSpPr txBox="1"/>
          <p:nvPr/>
        </p:nvSpPr>
        <p:spPr>
          <a:xfrm>
            <a:off x="4159044" y="118269"/>
            <a:ext cx="5161935" cy="369332"/>
          </a:xfrm>
          <a:prstGeom prst="rect">
            <a:avLst/>
          </a:prstGeom>
          <a:noFill/>
        </p:spPr>
        <p:txBody>
          <a:bodyPr wrap="square" rtlCol="0">
            <a:spAutoFit/>
          </a:bodyPr>
          <a:lstStyle/>
          <a:p>
            <a:r>
              <a:rPr lang="en-IN" b="1" dirty="0" err="1"/>
              <a:t>Tear_drop_gmm.vti</a:t>
            </a:r>
            <a:endParaRPr lang="en-IN" b="1" dirty="0"/>
          </a:p>
        </p:txBody>
      </p:sp>
      <p:sp>
        <p:nvSpPr>
          <p:cNvPr id="5" name="TextBox 4">
            <a:extLst>
              <a:ext uri="{FF2B5EF4-FFF2-40B4-BE49-F238E27FC236}">
                <a16:creationId xmlns:a16="http://schemas.microsoft.com/office/drawing/2014/main" id="{364B3F4B-B5F5-1550-524E-4CB534FC4B98}"/>
              </a:ext>
            </a:extLst>
          </p:cNvPr>
          <p:cNvSpPr txBox="1"/>
          <p:nvPr/>
        </p:nvSpPr>
        <p:spPr>
          <a:xfrm>
            <a:off x="373625" y="505563"/>
            <a:ext cx="5161935" cy="1200329"/>
          </a:xfrm>
          <a:prstGeom prst="rect">
            <a:avLst/>
          </a:prstGeom>
          <a:noFill/>
        </p:spPr>
        <p:txBody>
          <a:bodyPr wrap="square" rtlCol="0">
            <a:spAutoFit/>
          </a:bodyPr>
          <a:lstStyle/>
          <a:p>
            <a:r>
              <a:rPr lang="en-IN" b="1" dirty="0"/>
              <a:t>INPUTS-&gt;[-1,1]</a:t>
            </a:r>
          </a:p>
          <a:p>
            <a:r>
              <a:rPr lang="en-IN" b="1" dirty="0"/>
              <a:t>OUTPUTS-&gt;[-1,1]</a:t>
            </a:r>
          </a:p>
          <a:p>
            <a:r>
              <a:rPr lang="en-IN" b="1" dirty="0"/>
              <a:t>LR=5e-5</a:t>
            </a:r>
          </a:p>
          <a:p>
            <a:r>
              <a:rPr lang="en-IN" b="1" dirty="0"/>
              <a:t>Without softmax,epochs:500</a:t>
            </a:r>
          </a:p>
        </p:txBody>
      </p:sp>
      <p:sp>
        <p:nvSpPr>
          <p:cNvPr id="7" name="TextBox 6">
            <a:extLst>
              <a:ext uri="{FF2B5EF4-FFF2-40B4-BE49-F238E27FC236}">
                <a16:creationId xmlns:a16="http://schemas.microsoft.com/office/drawing/2014/main" id="{ED2987C0-3BA4-EB6C-0B5B-9CF733990456}"/>
              </a:ext>
            </a:extLst>
          </p:cNvPr>
          <p:cNvSpPr txBox="1"/>
          <p:nvPr/>
        </p:nvSpPr>
        <p:spPr>
          <a:xfrm>
            <a:off x="6488195" y="403768"/>
            <a:ext cx="5161935" cy="1200329"/>
          </a:xfrm>
          <a:prstGeom prst="rect">
            <a:avLst/>
          </a:prstGeom>
          <a:noFill/>
        </p:spPr>
        <p:txBody>
          <a:bodyPr wrap="square" rtlCol="0">
            <a:spAutoFit/>
          </a:bodyPr>
          <a:lstStyle/>
          <a:p>
            <a:r>
              <a:rPr lang="en-IN" b="1" dirty="0"/>
              <a:t>INPUTS-&gt;[-1,1]</a:t>
            </a:r>
          </a:p>
          <a:p>
            <a:r>
              <a:rPr lang="en-IN" b="1" dirty="0"/>
              <a:t>OUTPUTS-&gt;[-1,1]</a:t>
            </a:r>
          </a:p>
          <a:p>
            <a:r>
              <a:rPr lang="en-IN" b="1" dirty="0"/>
              <a:t>LR=5e-5</a:t>
            </a:r>
          </a:p>
          <a:p>
            <a:r>
              <a:rPr lang="en-IN" b="1" dirty="0"/>
              <a:t>With </a:t>
            </a:r>
            <a:r>
              <a:rPr lang="en-IN" b="1" dirty="0" err="1"/>
              <a:t>softmax</a:t>
            </a:r>
            <a:r>
              <a:rPr lang="en-IN" b="1" dirty="0"/>
              <a:t> ,epochs:500,modified loss function</a:t>
            </a:r>
          </a:p>
        </p:txBody>
      </p:sp>
      <p:graphicFrame>
        <p:nvGraphicFramePr>
          <p:cNvPr id="8" name="Table 7">
            <a:extLst>
              <a:ext uri="{FF2B5EF4-FFF2-40B4-BE49-F238E27FC236}">
                <a16:creationId xmlns:a16="http://schemas.microsoft.com/office/drawing/2014/main" id="{4DC98AFB-BF1A-A37A-E681-655DC3BDD70C}"/>
              </a:ext>
            </a:extLst>
          </p:cNvPr>
          <p:cNvGraphicFramePr>
            <a:graphicFrameLocks noGrp="1"/>
          </p:cNvGraphicFramePr>
          <p:nvPr>
            <p:extLst>
              <p:ext uri="{D42A27DB-BD31-4B8C-83A1-F6EECF244321}">
                <p14:modId xmlns:p14="http://schemas.microsoft.com/office/powerpoint/2010/main" val="1781895133"/>
              </p:ext>
            </p:extLst>
          </p:nvPr>
        </p:nvGraphicFramePr>
        <p:xfrm>
          <a:off x="6299194" y="1767538"/>
          <a:ext cx="5418666" cy="451210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20705710"/>
                    </a:ext>
                  </a:extLst>
                </a:gridCol>
                <a:gridCol w="2709333">
                  <a:extLst>
                    <a:ext uri="{9D8B030D-6E8A-4147-A177-3AD203B41FA5}">
                      <a16:colId xmlns:a16="http://schemas.microsoft.com/office/drawing/2014/main" val="1232260912"/>
                    </a:ext>
                  </a:extLst>
                </a:gridCol>
              </a:tblGrid>
              <a:tr h="432862">
                <a:tc>
                  <a:txBody>
                    <a:bodyPr/>
                    <a:lstStyle/>
                    <a:p>
                      <a:r>
                        <a:rPr lang="en-IN" dirty="0"/>
                        <a:t>variable</a:t>
                      </a:r>
                    </a:p>
                  </a:txBody>
                  <a:tcPr/>
                </a:tc>
                <a:tc>
                  <a:txBody>
                    <a:bodyPr/>
                    <a:lstStyle/>
                    <a:p>
                      <a:r>
                        <a:rPr lang="en-IN" dirty="0" err="1"/>
                        <a:t>psnr</a:t>
                      </a:r>
                      <a:endParaRPr lang="en-IN" dirty="0"/>
                    </a:p>
                  </a:txBody>
                  <a:tcPr/>
                </a:tc>
                <a:extLst>
                  <a:ext uri="{0D108BD9-81ED-4DB2-BD59-A6C34878D82A}">
                    <a16:rowId xmlns:a16="http://schemas.microsoft.com/office/drawing/2014/main" val="1763282514"/>
                  </a:ext>
                </a:extLst>
              </a:tr>
              <a:tr h="370840">
                <a:tc>
                  <a:txBody>
                    <a:bodyPr/>
                    <a:lstStyle/>
                    <a:p>
                      <a:r>
                        <a:rPr lang="en-IN" dirty="0"/>
                        <a:t>GMM_Mean0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39.01148</a:t>
                      </a:r>
                    </a:p>
                  </a:txBody>
                  <a:tcPr/>
                </a:tc>
                <a:extLst>
                  <a:ext uri="{0D108BD9-81ED-4DB2-BD59-A6C34878D82A}">
                    <a16:rowId xmlns:a16="http://schemas.microsoft.com/office/drawing/2014/main" val="1813814441"/>
                  </a:ext>
                </a:extLst>
              </a:tr>
              <a:tr h="370840">
                <a:tc>
                  <a:txBody>
                    <a:bodyPr/>
                    <a:lstStyle/>
                    <a:p>
                      <a:r>
                        <a:rPr lang="en-IN" dirty="0"/>
                        <a:t>GMM_Mean1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38.99788</a:t>
                      </a:r>
                    </a:p>
                  </a:txBody>
                  <a:tcPr/>
                </a:tc>
                <a:extLst>
                  <a:ext uri="{0D108BD9-81ED-4DB2-BD59-A6C34878D82A}">
                    <a16:rowId xmlns:a16="http://schemas.microsoft.com/office/drawing/2014/main" val="413507724"/>
                  </a:ext>
                </a:extLst>
              </a:tr>
              <a:tr h="370840">
                <a:tc>
                  <a:txBody>
                    <a:bodyPr/>
                    <a:lstStyle/>
                    <a:p>
                      <a:r>
                        <a:rPr lang="en-IN" dirty="0"/>
                        <a:t>GMM_Mean2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38.989925</a:t>
                      </a:r>
                    </a:p>
                  </a:txBody>
                  <a:tcPr/>
                </a:tc>
                <a:extLst>
                  <a:ext uri="{0D108BD9-81ED-4DB2-BD59-A6C34878D82A}">
                    <a16:rowId xmlns:a16="http://schemas.microsoft.com/office/drawing/2014/main" val="1420277200"/>
                  </a:ext>
                </a:extLst>
              </a:tr>
              <a:tr h="370840">
                <a:tc>
                  <a:txBody>
                    <a:bodyPr/>
                    <a:lstStyle/>
                    <a:p>
                      <a:r>
                        <a:rPr lang="en-IN" dirty="0"/>
                        <a:t>GMM_Std0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32.857815</a:t>
                      </a:r>
                    </a:p>
                  </a:txBody>
                  <a:tcPr/>
                </a:tc>
                <a:extLst>
                  <a:ext uri="{0D108BD9-81ED-4DB2-BD59-A6C34878D82A}">
                    <a16:rowId xmlns:a16="http://schemas.microsoft.com/office/drawing/2014/main" val="1493998253"/>
                  </a:ext>
                </a:extLst>
              </a:tr>
              <a:tr h="370840">
                <a:tc>
                  <a:txBody>
                    <a:bodyPr/>
                    <a:lstStyle/>
                    <a:p>
                      <a:r>
                        <a:rPr lang="en-IN" dirty="0"/>
                        <a:t>GMM_Std1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32.606663</a:t>
                      </a:r>
                    </a:p>
                  </a:txBody>
                  <a:tcPr/>
                </a:tc>
                <a:extLst>
                  <a:ext uri="{0D108BD9-81ED-4DB2-BD59-A6C34878D82A}">
                    <a16:rowId xmlns:a16="http://schemas.microsoft.com/office/drawing/2014/main" val="1137823439"/>
                  </a:ext>
                </a:extLst>
              </a:tr>
              <a:tr h="370840">
                <a:tc>
                  <a:txBody>
                    <a:bodyPr/>
                    <a:lstStyle/>
                    <a:p>
                      <a:r>
                        <a:rPr lang="en-IN" dirty="0"/>
                        <a:t>GMM_Std2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32.408962</a:t>
                      </a:r>
                    </a:p>
                  </a:txBody>
                  <a:tcPr/>
                </a:tc>
                <a:extLst>
                  <a:ext uri="{0D108BD9-81ED-4DB2-BD59-A6C34878D82A}">
                    <a16:rowId xmlns:a16="http://schemas.microsoft.com/office/drawing/2014/main" val="1633726147"/>
                  </a:ext>
                </a:extLst>
              </a:tr>
              <a:tr h="370840">
                <a:tc>
                  <a:txBody>
                    <a:bodyPr/>
                    <a:lstStyle/>
                    <a:p>
                      <a:r>
                        <a:rPr lang="en-IN" dirty="0"/>
                        <a:t>GMM_Weight0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31.345173</a:t>
                      </a:r>
                    </a:p>
                  </a:txBody>
                  <a:tcPr/>
                </a:tc>
                <a:extLst>
                  <a:ext uri="{0D108BD9-81ED-4DB2-BD59-A6C34878D82A}">
                    <a16:rowId xmlns:a16="http://schemas.microsoft.com/office/drawing/2014/main" val="4067943242"/>
                  </a:ext>
                </a:extLst>
              </a:tr>
              <a:tr h="370840">
                <a:tc>
                  <a:txBody>
                    <a:bodyPr/>
                    <a:lstStyle/>
                    <a:p>
                      <a:r>
                        <a:rPr lang="en-IN" dirty="0"/>
                        <a:t>GMM_Weight1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26.91307</a:t>
                      </a:r>
                    </a:p>
                  </a:txBody>
                  <a:tcPr/>
                </a:tc>
                <a:extLst>
                  <a:ext uri="{0D108BD9-81ED-4DB2-BD59-A6C34878D82A}">
                    <a16:rowId xmlns:a16="http://schemas.microsoft.com/office/drawing/2014/main" val="58605694"/>
                  </a:ext>
                </a:extLst>
              </a:tr>
              <a:tr h="370840">
                <a:tc>
                  <a:txBody>
                    <a:bodyPr/>
                    <a:lstStyle/>
                    <a:p>
                      <a:r>
                        <a:rPr lang="en-IN" dirty="0"/>
                        <a:t>GMM_Weight2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32.142612</a:t>
                      </a:r>
                    </a:p>
                  </a:txBody>
                  <a:tcPr/>
                </a:tc>
                <a:extLst>
                  <a:ext uri="{0D108BD9-81ED-4DB2-BD59-A6C34878D82A}">
                    <a16:rowId xmlns:a16="http://schemas.microsoft.com/office/drawing/2014/main" val="805665903"/>
                  </a:ext>
                </a:extLst>
              </a:tr>
              <a:tr h="370840">
                <a:tc>
                  <a:txBody>
                    <a:bodyPr/>
                    <a:lstStyle/>
                    <a:p>
                      <a:r>
                        <a:rPr lang="en-IN" dirty="0"/>
                        <a:t>Average </a:t>
                      </a:r>
                      <a:r>
                        <a:rPr lang="en-IN" dirty="0" err="1"/>
                        <a:t>psnr</a:t>
                      </a:r>
                      <a:r>
                        <a:rPr lang="en-IN"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33.91929</a:t>
                      </a:r>
                    </a:p>
                  </a:txBody>
                  <a:tcPr/>
                </a:tc>
                <a:extLst>
                  <a:ext uri="{0D108BD9-81ED-4DB2-BD59-A6C34878D82A}">
                    <a16:rowId xmlns:a16="http://schemas.microsoft.com/office/drawing/2014/main" val="117528256"/>
                  </a:ext>
                </a:extLst>
              </a:tr>
              <a:tr h="370840">
                <a:tc>
                  <a:txBody>
                    <a:bodyPr/>
                    <a:lstStyle/>
                    <a:p>
                      <a:r>
                        <a:rPr lang="en-IN" dirty="0"/>
                        <a:t>RMSE: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0.03147983</a:t>
                      </a:r>
                    </a:p>
                  </a:txBody>
                  <a:tcPr/>
                </a:tc>
                <a:extLst>
                  <a:ext uri="{0D108BD9-81ED-4DB2-BD59-A6C34878D82A}">
                    <a16:rowId xmlns:a16="http://schemas.microsoft.com/office/drawing/2014/main" val="1593795785"/>
                  </a:ext>
                </a:extLst>
              </a:tr>
            </a:tbl>
          </a:graphicData>
        </a:graphic>
      </p:graphicFrame>
    </p:spTree>
    <p:extLst>
      <p:ext uri="{BB962C8B-B14F-4D97-AF65-F5344CB8AC3E}">
        <p14:creationId xmlns:p14="http://schemas.microsoft.com/office/powerpoint/2010/main" val="1548486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068F2BA-15D4-2460-0ED4-337FEC8ED47A}"/>
              </a:ext>
            </a:extLst>
          </p:cNvPr>
          <p:cNvGraphicFramePr>
            <a:graphicFrameLocks noGrp="1"/>
          </p:cNvGraphicFramePr>
          <p:nvPr>
            <p:extLst>
              <p:ext uri="{D42A27DB-BD31-4B8C-83A1-F6EECF244321}">
                <p14:modId xmlns:p14="http://schemas.microsoft.com/office/powerpoint/2010/main" val="200805739"/>
              </p:ext>
            </p:extLst>
          </p:nvPr>
        </p:nvGraphicFramePr>
        <p:xfrm>
          <a:off x="393289" y="1453309"/>
          <a:ext cx="5418666" cy="451210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20705710"/>
                    </a:ext>
                  </a:extLst>
                </a:gridCol>
                <a:gridCol w="2709333">
                  <a:extLst>
                    <a:ext uri="{9D8B030D-6E8A-4147-A177-3AD203B41FA5}">
                      <a16:colId xmlns:a16="http://schemas.microsoft.com/office/drawing/2014/main" val="1232260912"/>
                    </a:ext>
                  </a:extLst>
                </a:gridCol>
              </a:tblGrid>
              <a:tr h="432862">
                <a:tc>
                  <a:txBody>
                    <a:bodyPr/>
                    <a:lstStyle/>
                    <a:p>
                      <a:r>
                        <a:rPr lang="en-IN" dirty="0"/>
                        <a:t>variable</a:t>
                      </a:r>
                    </a:p>
                  </a:txBody>
                  <a:tcPr/>
                </a:tc>
                <a:tc>
                  <a:txBody>
                    <a:bodyPr/>
                    <a:lstStyle/>
                    <a:p>
                      <a:r>
                        <a:rPr lang="en-IN" dirty="0" err="1"/>
                        <a:t>psnr</a:t>
                      </a:r>
                      <a:endParaRPr lang="en-IN" dirty="0"/>
                    </a:p>
                  </a:txBody>
                  <a:tcPr/>
                </a:tc>
                <a:extLst>
                  <a:ext uri="{0D108BD9-81ED-4DB2-BD59-A6C34878D82A}">
                    <a16:rowId xmlns:a16="http://schemas.microsoft.com/office/drawing/2014/main" val="1763282514"/>
                  </a:ext>
                </a:extLst>
              </a:tr>
              <a:tr h="370840">
                <a:tc>
                  <a:txBody>
                    <a:bodyPr/>
                    <a:lstStyle/>
                    <a:p>
                      <a:r>
                        <a:rPr lang="en-IN" dirty="0"/>
                        <a:t>GMM_Mean0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54.046227</a:t>
                      </a:r>
                    </a:p>
                  </a:txBody>
                  <a:tcPr/>
                </a:tc>
                <a:extLst>
                  <a:ext uri="{0D108BD9-81ED-4DB2-BD59-A6C34878D82A}">
                    <a16:rowId xmlns:a16="http://schemas.microsoft.com/office/drawing/2014/main" val="1813814441"/>
                  </a:ext>
                </a:extLst>
              </a:tr>
              <a:tr h="370840">
                <a:tc>
                  <a:txBody>
                    <a:bodyPr/>
                    <a:lstStyle/>
                    <a:p>
                      <a:r>
                        <a:rPr lang="en-IN" dirty="0"/>
                        <a:t>GMM_Mean1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54.036003</a:t>
                      </a:r>
                    </a:p>
                  </a:txBody>
                  <a:tcPr/>
                </a:tc>
                <a:extLst>
                  <a:ext uri="{0D108BD9-81ED-4DB2-BD59-A6C34878D82A}">
                    <a16:rowId xmlns:a16="http://schemas.microsoft.com/office/drawing/2014/main" val="413507724"/>
                  </a:ext>
                </a:extLst>
              </a:tr>
              <a:tr h="370840">
                <a:tc>
                  <a:txBody>
                    <a:bodyPr/>
                    <a:lstStyle/>
                    <a:p>
                      <a:r>
                        <a:rPr lang="en-IN" dirty="0"/>
                        <a:t>GMM_Mean2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53.997253</a:t>
                      </a:r>
                    </a:p>
                  </a:txBody>
                  <a:tcPr/>
                </a:tc>
                <a:extLst>
                  <a:ext uri="{0D108BD9-81ED-4DB2-BD59-A6C34878D82A}">
                    <a16:rowId xmlns:a16="http://schemas.microsoft.com/office/drawing/2014/main" val="1420277200"/>
                  </a:ext>
                </a:extLst>
              </a:tr>
              <a:tr h="370840">
                <a:tc>
                  <a:txBody>
                    <a:bodyPr/>
                    <a:lstStyle/>
                    <a:p>
                      <a:r>
                        <a:rPr lang="en-IN" dirty="0"/>
                        <a:t>GMM_Std0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48.116608</a:t>
                      </a:r>
                    </a:p>
                  </a:txBody>
                  <a:tcPr/>
                </a:tc>
                <a:extLst>
                  <a:ext uri="{0D108BD9-81ED-4DB2-BD59-A6C34878D82A}">
                    <a16:rowId xmlns:a16="http://schemas.microsoft.com/office/drawing/2014/main" val="1493998253"/>
                  </a:ext>
                </a:extLst>
              </a:tr>
              <a:tr h="370840">
                <a:tc>
                  <a:txBody>
                    <a:bodyPr/>
                    <a:lstStyle/>
                    <a:p>
                      <a:r>
                        <a:rPr lang="en-IN" dirty="0"/>
                        <a:t>GMM_Std1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44.062225</a:t>
                      </a:r>
                    </a:p>
                  </a:txBody>
                  <a:tcPr/>
                </a:tc>
                <a:extLst>
                  <a:ext uri="{0D108BD9-81ED-4DB2-BD59-A6C34878D82A}">
                    <a16:rowId xmlns:a16="http://schemas.microsoft.com/office/drawing/2014/main" val="1137823439"/>
                  </a:ext>
                </a:extLst>
              </a:tr>
              <a:tr h="370840">
                <a:tc>
                  <a:txBody>
                    <a:bodyPr/>
                    <a:lstStyle/>
                    <a:p>
                      <a:r>
                        <a:rPr lang="en-IN" dirty="0"/>
                        <a:t>GMM_Std2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48.846146</a:t>
                      </a:r>
                    </a:p>
                  </a:txBody>
                  <a:tcPr/>
                </a:tc>
                <a:extLst>
                  <a:ext uri="{0D108BD9-81ED-4DB2-BD59-A6C34878D82A}">
                    <a16:rowId xmlns:a16="http://schemas.microsoft.com/office/drawing/2014/main" val="1633726147"/>
                  </a:ext>
                </a:extLst>
              </a:tr>
              <a:tr h="370840">
                <a:tc>
                  <a:txBody>
                    <a:bodyPr/>
                    <a:lstStyle/>
                    <a:p>
                      <a:r>
                        <a:rPr lang="en-IN" dirty="0"/>
                        <a:t>GMM_Weight0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44.85743</a:t>
                      </a:r>
                    </a:p>
                  </a:txBody>
                  <a:tcPr/>
                </a:tc>
                <a:extLst>
                  <a:ext uri="{0D108BD9-81ED-4DB2-BD59-A6C34878D82A}">
                    <a16:rowId xmlns:a16="http://schemas.microsoft.com/office/drawing/2014/main" val="4067943242"/>
                  </a:ext>
                </a:extLst>
              </a:tr>
              <a:tr h="370840">
                <a:tc>
                  <a:txBody>
                    <a:bodyPr/>
                    <a:lstStyle/>
                    <a:p>
                      <a:r>
                        <a:rPr lang="en-IN" dirty="0"/>
                        <a:t>GMM_Weight1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43.66662</a:t>
                      </a:r>
                    </a:p>
                  </a:txBody>
                  <a:tcPr/>
                </a:tc>
                <a:extLst>
                  <a:ext uri="{0D108BD9-81ED-4DB2-BD59-A6C34878D82A}">
                    <a16:rowId xmlns:a16="http://schemas.microsoft.com/office/drawing/2014/main" val="58605694"/>
                  </a:ext>
                </a:extLst>
              </a:tr>
              <a:tr h="370840">
                <a:tc>
                  <a:txBody>
                    <a:bodyPr/>
                    <a:lstStyle/>
                    <a:p>
                      <a:r>
                        <a:rPr lang="en-IN" dirty="0"/>
                        <a:t>GMM_Weight2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45.742477</a:t>
                      </a:r>
                    </a:p>
                  </a:txBody>
                  <a:tcPr/>
                </a:tc>
                <a:extLst>
                  <a:ext uri="{0D108BD9-81ED-4DB2-BD59-A6C34878D82A}">
                    <a16:rowId xmlns:a16="http://schemas.microsoft.com/office/drawing/2014/main" val="805665903"/>
                  </a:ext>
                </a:extLst>
              </a:tr>
              <a:tr h="370840">
                <a:tc>
                  <a:txBody>
                    <a:bodyPr/>
                    <a:lstStyle/>
                    <a:p>
                      <a:r>
                        <a:rPr lang="en-IN" dirty="0"/>
                        <a:t>Average </a:t>
                      </a:r>
                      <a:r>
                        <a:rPr lang="en-IN" dirty="0" err="1"/>
                        <a:t>psnr</a:t>
                      </a:r>
                      <a:r>
                        <a:rPr lang="en-IN" dirty="0"/>
                        <a:t> :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48.596775</a:t>
                      </a:r>
                    </a:p>
                  </a:txBody>
                  <a:tcPr/>
                </a:tc>
                <a:extLst>
                  <a:ext uri="{0D108BD9-81ED-4DB2-BD59-A6C34878D82A}">
                    <a16:rowId xmlns:a16="http://schemas.microsoft.com/office/drawing/2014/main" val="117528256"/>
                  </a:ext>
                </a:extLst>
              </a:tr>
              <a:tr h="370840">
                <a:tc>
                  <a:txBody>
                    <a:bodyPr/>
                    <a:lstStyle/>
                    <a:p>
                      <a:r>
                        <a:rPr lang="en-IN" dirty="0"/>
                        <a:t>RMSE: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0.0061960206</a:t>
                      </a:r>
                    </a:p>
                  </a:txBody>
                  <a:tcPr/>
                </a:tc>
                <a:extLst>
                  <a:ext uri="{0D108BD9-81ED-4DB2-BD59-A6C34878D82A}">
                    <a16:rowId xmlns:a16="http://schemas.microsoft.com/office/drawing/2014/main" val="1593795785"/>
                  </a:ext>
                </a:extLst>
              </a:tr>
            </a:tbl>
          </a:graphicData>
        </a:graphic>
      </p:graphicFrame>
      <p:sp>
        <p:nvSpPr>
          <p:cNvPr id="4" name="TextBox 3">
            <a:extLst>
              <a:ext uri="{FF2B5EF4-FFF2-40B4-BE49-F238E27FC236}">
                <a16:creationId xmlns:a16="http://schemas.microsoft.com/office/drawing/2014/main" id="{7A25919C-0F64-E367-CB72-530530991A71}"/>
              </a:ext>
            </a:extLst>
          </p:cNvPr>
          <p:cNvSpPr txBox="1"/>
          <p:nvPr/>
        </p:nvSpPr>
        <p:spPr>
          <a:xfrm>
            <a:off x="629808" y="766917"/>
            <a:ext cx="4945627" cy="1200329"/>
          </a:xfrm>
          <a:prstGeom prst="rect">
            <a:avLst/>
          </a:prstGeom>
          <a:noFill/>
        </p:spPr>
        <p:txBody>
          <a:bodyPr wrap="square" rtlCol="0">
            <a:spAutoFit/>
          </a:bodyPr>
          <a:lstStyle/>
          <a:p>
            <a:r>
              <a:rPr lang="en-IN" dirty="0"/>
              <a:t>with 300 neurons and no SoftMax on weights</a:t>
            </a:r>
          </a:p>
          <a:p>
            <a:r>
              <a:rPr lang="en-IN" dirty="0"/>
              <a:t>Epochs 200</a:t>
            </a:r>
          </a:p>
          <a:p>
            <a:endParaRPr lang="en-IN" dirty="0"/>
          </a:p>
          <a:p>
            <a:endParaRPr lang="en-IN" dirty="0"/>
          </a:p>
        </p:txBody>
      </p:sp>
      <p:sp>
        <p:nvSpPr>
          <p:cNvPr id="5" name="TextBox 4">
            <a:extLst>
              <a:ext uri="{FF2B5EF4-FFF2-40B4-BE49-F238E27FC236}">
                <a16:creationId xmlns:a16="http://schemas.microsoft.com/office/drawing/2014/main" id="{1616ABD9-BFC1-F7B2-D39A-EFC6100C324A}"/>
              </a:ext>
            </a:extLst>
          </p:cNvPr>
          <p:cNvSpPr txBox="1"/>
          <p:nvPr/>
        </p:nvSpPr>
        <p:spPr>
          <a:xfrm>
            <a:off x="4739149" y="209558"/>
            <a:ext cx="3490452" cy="369332"/>
          </a:xfrm>
          <a:prstGeom prst="rect">
            <a:avLst/>
          </a:prstGeom>
          <a:noFill/>
        </p:spPr>
        <p:txBody>
          <a:bodyPr wrap="square" rtlCol="0">
            <a:spAutoFit/>
          </a:bodyPr>
          <a:lstStyle/>
          <a:p>
            <a:r>
              <a:rPr lang="en-IN" dirty="0" err="1"/>
              <a:t>Teadrop_gmm.vti</a:t>
            </a:r>
            <a:endParaRPr lang="en-IN" dirty="0"/>
          </a:p>
        </p:txBody>
      </p:sp>
      <p:graphicFrame>
        <p:nvGraphicFramePr>
          <p:cNvPr id="8" name="Table 7">
            <a:extLst>
              <a:ext uri="{FF2B5EF4-FFF2-40B4-BE49-F238E27FC236}">
                <a16:creationId xmlns:a16="http://schemas.microsoft.com/office/drawing/2014/main" id="{3C48FB12-5F8D-5018-11B9-81E4E884E590}"/>
              </a:ext>
            </a:extLst>
          </p:cNvPr>
          <p:cNvGraphicFramePr>
            <a:graphicFrameLocks noGrp="1"/>
          </p:cNvGraphicFramePr>
          <p:nvPr>
            <p:extLst>
              <p:ext uri="{D42A27DB-BD31-4B8C-83A1-F6EECF244321}">
                <p14:modId xmlns:p14="http://schemas.microsoft.com/office/powerpoint/2010/main" val="1256439518"/>
              </p:ext>
            </p:extLst>
          </p:nvPr>
        </p:nvGraphicFramePr>
        <p:xfrm>
          <a:off x="6096000" y="1453309"/>
          <a:ext cx="5418666" cy="4569967"/>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20705710"/>
                    </a:ext>
                  </a:extLst>
                </a:gridCol>
                <a:gridCol w="2709333">
                  <a:extLst>
                    <a:ext uri="{9D8B030D-6E8A-4147-A177-3AD203B41FA5}">
                      <a16:colId xmlns:a16="http://schemas.microsoft.com/office/drawing/2014/main" val="1232260912"/>
                    </a:ext>
                  </a:extLst>
                </a:gridCol>
              </a:tblGrid>
              <a:tr h="432862">
                <a:tc>
                  <a:txBody>
                    <a:bodyPr/>
                    <a:lstStyle/>
                    <a:p>
                      <a:r>
                        <a:rPr lang="en-IN" dirty="0"/>
                        <a:t>variable</a:t>
                      </a:r>
                    </a:p>
                  </a:txBody>
                  <a:tcPr/>
                </a:tc>
                <a:tc>
                  <a:txBody>
                    <a:bodyPr/>
                    <a:lstStyle/>
                    <a:p>
                      <a:r>
                        <a:rPr lang="en-IN" dirty="0" err="1"/>
                        <a:t>psnr</a:t>
                      </a:r>
                      <a:endParaRPr lang="en-IN" dirty="0"/>
                    </a:p>
                  </a:txBody>
                  <a:tcPr/>
                </a:tc>
                <a:extLst>
                  <a:ext uri="{0D108BD9-81ED-4DB2-BD59-A6C34878D82A}">
                    <a16:rowId xmlns:a16="http://schemas.microsoft.com/office/drawing/2014/main" val="1763282514"/>
                  </a:ext>
                </a:extLst>
              </a:tr>
              <a:tr h="370840">
                <a:tc>
                  <a:txBody>
                    <a:bodyPr/>
                    <a:lstStyle/>
                    <a:p>
                      <a:r>
                        <a:rPr lang="en-IN" dirty="0"/>
                        <a:t>GMM_Mean0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48.13282</a:t>
                      </a:r>
                    </a:p>
                  </a:txBody>
                  <a:tcPr/>
                </a:tc>
                <a:extLst>
                  <a:ext uri="{0D108BD9-81ED-4DB2-BD59-A6C34878D82A}">
                    <a16:rowId xmlns:a16="http://schemas.microsoft.com/office/drawing/2014/main" val="1813814441"/>
                  </a:ext>
                </a:extLst>
              </a:tr>
              <a:tr h="370840">
                <a:tc>
                  <a:txBody>
                    <a:bodyPr/>
                    <a:lstStyle/>
                    <a:p>
                      <a:r>
                        <a:rPr lang="en-IN" dirty="0"/>
                        <a:t>GMM_Mean1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48.116856</a:t>
                      </a:r>
                    </a:p>
                  </a:txBody>
                  <a:tcPr/>
                </a:tc>
                <a:extLst>
                  <a:ext uri="{0D108BD9-81ED-4DB2-BD59-A6C34878D82A}">
                    <a16:rowId xmlns:a16="http://schemas.microsoft.com/office/drawing/2014/main" val="413507724"/>
                  </a:ext>
                </a:extLst>
              </a:tr>
              <a:tr h="370840">
                <a:tc>
                  <a:txBody>
                    <a:bodyPr/>
                    <a:lstStyle/>
                    <a:p>
                      <a:r>
                        <a:rPr lang="en-IN" dirty="0"/>
                        <a:t>GMM_Mean2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48.109932</a:t>
                      </a:r>
                    </a:p>
                  </a:txBody>
                  <a:tcPr/>
                </a:tc>
                <a:extLst>
                  <a:ext uri="{0D108BD9-81ED-4DB2-BD59-A6C34878D82A}">
                    <a16:rowId xmlns:a16="http://schemas.microsoft.com/office/drawing/2014/main" val="1420277200"/>
                  </a:ext>
                </a:extLst>
              </a:tr>
              <a:tr h="370840">
                <a:tc>
                  <a:txBody>
                    <a:bodyPr/>
                    <a:lstStyle/>
                    <a:p>
                      <a:r>
                        <a:rPr lang="en-IN" dirty="0"/>
                        <a:t>GMM_Std0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37.58511</a:t>
                      </a:r>
                    </a:p>
                  </a:txBody>
                  <a:tcPr/>
                </a:tc>
                <a:extLst>
                  <a:ext uri="{0D108BD9-81ED-4DB2-BD59-A6C34878D82A}">
                    <a16:rowId xmlns:a16="http://schemas.microsoft.com/office/drawing/2014/main" val="1493998253"/>
                  </a:ext>
                </a:extLst>
              </a:tr>
              <a:tr h="370840">
                <a:tc>
                  <a:txBody>
                    <a:bodyPr/>
                    <a:lstStyle/>
                    <a:p>
                      <a:r>
                        <a:rPr lang="en-IN" dirty="0"/>
                        <a:t>GMM_Std1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40.232815</a:t>
                      </a:r>
                    </a:p>
                  </a:txBody>
                  <a:tcPr/>
                </a:tc>
                <a:extLst>
                  <a:ext uri="{0D108BD9-81ED-4DB2-BD59-A6C34878D82A}">
                    <a16:rowId xmlns:a16="http://schemas.microsoft.com/office/drawing/2014/main" val="1137823439"/>
                  </a:ext>
                </a:extLst>
              </a:tr>
              <a:tr h="370840">
                <a:tc>
                  <a:txBody>
                    <a:bodyPr/>
                    <a:lstStyle/>
                    <a:p>
                      <a:r>
                        <a:rPr lang="en-IN" dirty="0"/>
                        <a:t>GMM_Std2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37.509106</a:t>
                      </a:r>
                    </a:p>
                  </a:txBody>
                  <a:tcPr/>
                </a:tc>
                <a:extLst>
                  <a:ext uri="{0D108BD9-81ED-4DB2-BD59-A6C34878D82A}">
                    <a16:rowId xmlns:a16="http://schemas.microsoft.com/office/drawing/2014/main" val="1633726147"/>
                  </a:ext>
                </a:extLst>
              </a:tr>
              <a:tr h="428705">
                <a:tc>
                  <a:txBody>
                    <a:bodyPr/>
                    <a:lstStyle/>
                    <a:p>
                      <a:r>
                        <a:rPr lang="en-IN" dirty="0"/>
                        <a:t>GMM_Weight0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27.544306</a:t>
                      </a:r>
                    </a:p>
                  </a:txBody>
                  <a:tcPr/>
                </a:tc>
                <a:extLst>
                  <a:ext uri="{0D108BD9-81ED-4DB2-BD59-A6C34878D82A}">
                    <a16:rowId xmlns:a16="http://schemas.microsoft.com/office/drawing/2014/main" val="4067943242"/>
                  </a:ext>
                </a:extLst>
              </a:tr>
              <a:tr h="370840">
                <a:tc>
                  <a:txBody>
                    <a:bodyPr/>
                    <a:lstStyle/>
                    <a:p>
                      <a:r>
                        <a:rPr lang="en-IN" dirty="0"/>
                        <a:t>GMM_Weight1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22.840757</a:t>
                      </a:r>
                    </a:p>
                  </a:txBody>
                  <a:tcPr/>
                </a:tc>
                <a:extLst>
                  <a:ext uri="{0D108BD9-81ED-4DB2-BD59-A6C34878D82A}">
                    <a16:rowId xmlns:a16="http://schemas.microsoft.com/office/drawing/2014/main" val="58605694"/>
                  </a:ext>
                </a:extLst>
              </a:tr>
              <a:tr h="370840">
                <a:tc>
                  <a:txBody>
                    <a:bodyPr/>
                    <a:lstStyle/>
                    <a:p>
                      <a:r>
                        <a:rPr lang="en-IN" dirty="0"/>
                        <a:t>GMM_Weight2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28.772413</a:t>
                      </a:r>
                    </a:p>
                  </a:txBody>
                  <a:tcPr/>
                </a:tc>
                <a:extLst>
                  <a:ext uri="{0D108BD9-81ED-4DB2-BD59-A6C34878D82A}">
                    <a16:rowId xmlns:a16="http://schemas.microsoft.com/office/drawing/2014/main" val="805665903"/>
                  </a:ext>
                </a:extLst>
              </a:tr>
              <a:tr h="370840">
                <a:tc>
                  <a:txBody>
                    <a:bodyPr/>
                    <a:lstStyle/>
                    <a:p>
                      <a:r>
                        <a:rPr lang="en-IN" dirty="0"/>
                        <a:t>Average </a:t>
                      </a:r>
                      <a:r>
                        <a:rPr lang="en-IN" dirty="0" err="1"/>
                        <a:t>psnr</a:t>
                      </a:r>
                      <a:r>
                        <a:rPr lang="en-IN" dirty="0"/>
                        <a:t> :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37.649345</a:t>
                      </a:r>
                    </a:p>
                  </a:txBody>
                  <a:tcPr/>
                </a:tc>
                <a:extLst>
                  <a:ext uri="{0D108BD9-81ED-4DB2-BD59-A6C34878D82A}">
                    <a16:rowId xmlns:a16="http://schemas.microsoft.com/office/drawing/2014/main" val="117528256"/>
                  </a:ext>
                </a:extLst>
              </a:tr>
              <a:tr h="370840">
                <a:tc>
                  <a:txBody>
                    <a:bodyPr/>
                    <a:lstStyle/>
                    <a:p>
                      <a:r>
                        <a:rPr lang="en-IN" dirty="0"/>
                        <a:t>RMSE: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0.021135004</a:t>
                      </a:r>
                    </a:p>
                  </a:txBody>
                  <a:tcPr/>
                </a:tc>
                <a:extLst>
                  <a:ext uri="{0D108BD9-81ED-4DB2-BD59-A6C34878D82A}">
                    <a16:rowId xmlns:a16="http://schemas.microsoft.com/office/drawing/2014/main" val="1593795785"/>
                  </a:ext>
                </a:extLst>
              </a:tr>
            </a:tbl>
          </a:graphicData>
        </a:graphic>
      </p:graphicFrame>
      <p:sp>
        <p:nvSpPr>
          <p:cNvPr id="10" name="TextBox 9">
            <a:extLst>
              <a:ext uri="{FF2B5EF4-FFF2-40B4-BE49-F238E27FC236}">
                <a16:creationId xmlns:a16="http://schemas.microsoft.com/office/drawing/2014/main" id="{AED53F5E-6D99-DDB7-2E18-56F33BEEACF8}"/>
              </a:ext>
            </a:extLst>
          </p:cNvPr>
          <p:cNvSpPr txBox="1"/>
          <p:nvPr/>
        </p:nvSpPr>
        <p:spPr>
          <a:xfrm>
            <a:off x="6616567" y="766917"/>
            <a:ext cx="5309419" cy="646331"/>
          </a:xfrm>
          <a:prstGeom prst="rect">
            <a:avLst/>
          </a:prstGeom>
          <a:noFill/>
        </p:spPr>
        <p:txBody>
          <a:bodyPr wrap="square" rtlCol="0">
            <a:spAutoFit/>
          </a:bodyPr>
          <a:lstStyle/>
          <a:p>
            <a:r>
              <a:rPr lang="en-IN" dirty="0"/>
              <a:t>Same with 200 epochs with 150 neurons with </a:t>
            </a:r>
            <a:r>
              <a:rPr lang="en-IN" dirty="0" err="1"/>
              <a:t>learning_rate</a:t>
            </a:r>
            <a:r>
              <a:rPr lang="en-IN" dirty="0"/>
              <a:t>=0.0001</a:t>
            </a:r>
          </a:p>
        </p:txBody>
      </p:sp>
    </p:spTree>
    <p:extLst>
      <p:ext uri="{BB962C8B-B14F-4D97-AF65-F5344CB8AC3E}">
        <p14:creationId xmlns:p14="http://schemas.microsoft.com/office/powerpoint/2010/main" val="2446078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E82BD1-5514-6F3C-FB2F-AEFFD7EDC2B8}"/>
              </a:ext>
            </a:extLst>
          </p:cNvPr>
          <p:cNvSpPr txBox="1"/>
          <p:nvPr/>
        </p:nvSpPr>
        <p:spPr>
          <a:xfrm>
            <a:off x="4611329" y="235973"/>
            <a:ext cx="5860026" cy="369332"/>
          </a:xfrm>
          <a:prstGeom prst="rect">
            <a:avLst/>
          </a:prstGeom>
          <a:noFill/>
        </p:spPr>
        <p:txBody>
          <a:bodyPr wrap="square" rtlCol="0">
            <a:spAutoFit/>
          </a:bodyPr>
          <a:lstStyle/>
          <a:p>
            <a:r>
              <a:rPr lang="en-IN" dirty="0"/>
              <a:t>ISABEL_GMM.VTI</a:t>
            </a:r>
          </a:p>
        </p:txBody>
      </p:sp>
      <p:graphicFrame>
        <p:nvGraphicFramePr>
          <p:cNvPr id="4" name="Table 3">
            <a:extLst>
              <a:ext uri="{FF2B5EF4-FFF2-40B4-BE49-F238E27FC236}">
                <a16:creationId xmlns:a16="http://schemas.microsoft.com/office/drawing/2014/main" id="{01B6BCFB-EBAF-97D7-DDEE-0EA6941930F8}"/>
              </a:ext>
            </a:extLst>
          </p:cNvPr>
          <p:cNvGraphicFramePr>
            <a:graphicFrameLocks noGrp="1"/>
          </p:cNvGraphicFramePr>
          <p:nvPr>
            <p:extLst>
              <p:ext uri="{D42A27DB-BD31-4B8C-83A1-F6EECF244321}">
                <p14:modId xmlns:p14="http://schemas.microsoft.com/office/powerpoint/2010/main" val="1454718058"/>
              </p:ext>
            </p:extLst>
          </p:nvPr>
        </p:nvGraphicFramePr>
        <p:xfrm>
          <a:off x="442451" y="1620458"/>
          <a:ext cx="5418666" cy="451210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20705710"/>
                    </a:ext>
                  </a:extLst>
                </a:gridCol>
                <a:gridCol w="2709333">
                  <a:extLst>
                    <a:ext uri="{9D8B030D-6E8A-4147-A177-3AD203B41FA5}">
                      <a16:colId xmlns:a16="http://schemas.microsoft.com/office/drawing/2014/main" val="1232260912"/>
                    </a:ext>
                  </a:extLst>
                </a:gridCol>
              </a:tblGrid>
              <a:tr h="432862">
                <a:tc>
                  <a:txBody>
                    <a:bodyPr/>
                    <a:lstStyle/>
                    <a:p>
                      <a:r>
                        <a:rPr lang="en-IN" dirty="0"/>
                        <a:t>variable</a:t>
                      </a:r>
                    </a:p>
                  </a:txBody>
                  <a:tcPr/>
                </a:tc>
                <a:tc>
                  <a:txBody>
                    <a:bodyPr/>
                    <a:lstStyle/>
                    <a:p>
                      <a:r>
                        <a:rPr lang="en-IN" dirty="0" err="1"/>
                        <a:t>psnr</a:t>
                      </a:r>
                      <a:endParaRPr lang="en-IN" dirty="0"/>
                    </a:p>
                  </a:txBody>
                  <a:tcPr/>
                </a:tc>
                <a:extLst>
                  <a:ext uri="{0D108BD9-81ED-4DB2-BD59-A6C34878D82A}">
                    <a16:rowId xmlns:a16="http://schemas.microsoft.com/office/drawing/2014/main" val="1763282514"/>
                  </a:ext>
                </a:extLst>
              </a:tr>
              <a:tr h="370840">
                <a:tc>
                  <a:txBody>
                    <a:bodyPr/>
                    <a:lstStyle/>
                    <a:p>
                      <a:r>
                        <a:rPr lang="en-IN" dirty="0"/>
                        <a:t>GMM_Mean0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45.7914163975473</a:t>
                      </a:r>
                    </a:p>
                  </a:txBody>
                  <a:tcPr/>
                </a:tc>
                <a:extLst>
                  <a:ext uri="{0D108BD9-81ED-4DB2-BD59-A6C34878D82A}">
                    <a16:rowId xmlns:a16="http://schemas.microsoft.com/office/drawing/2014/main" val="1813814441"/>
                  </a:ext>
                </a:extLst>
              </a:tr>
              <a:tr h="370840">
                <a:tc>
                  <a:txBody>
                    <a:bodyPr/>
                    <a:lstStyle/>
                    <a:p>
                      <a:r>
                        <a:rPr lang="en-IN" dirty="0"/>
                        <a:t>GMM_Mean1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47.43062769305353</a:t>
                      </a:r>
                    </a:p>
                  </a:txBody>
                  <a:tcPr/>
                </a:tc>
                <a:extLst>
                  <a:ext uri="{0D108BD9-81ED-4DB2-BD59-A6C34878D82A}">
                    <a16:rowId xmlns:a16="http://schemas.microsoft.com/office/drawing/2014/main" val="413507724"/>
                  </a:ext>
                </a:extLst>
              </a:tr>
              <a:tr h="370840">
                <a:tc>
                  <a:txBody>
                    <a:bodyPr/>
                    <a:lstStyle/>
                    <a:p>
                      <a:r>
                        <a:rPr lang="en-IN" dirty="0"/>
                        <a:t>GMM_Mean2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48.43320520421297</a:t>
                      </a:r>
                    </a:p>
                  </a:txBody>
                  <a:tcPr/>
                </a:tc>
                <a:extLst>
                  <a:ext uri="{0D108BD9-81ED-4DB2-BD59-A6C34878D82A}">
                    <a16:rowId xmlns:a16="http://schemas.microsoft.com/office/drawing/2014/main" val="1420277200"/>
                  </a:ext>
                </a:extLst>
              </a:tr>
              <a:tr h="370840">
                <a:tc>
                  <a:txBody>
                    <a:bodyPr/>
                    <a:lstStyle/>
                    <a:p>
                      <a:r>
                        <a:rPr lang="en-IN" dirty="0"/>
                        <a:t>GMM_Std0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43.24335929678513</a:t>
                      </a:r>
                    </a:p>
                  </a:txBody>
                  <a:tcPr/>
                </a:tc>
                <a:extLst>
                  <a:ext uri="{0D108BD9-81ED-4DB2-BD59-A6C34878D82A}">
                    <a16:rowId xmlns:a16="http://schemas.microsoft.com/office/drawing/2014/main" val="1493998253"/>
                  </a:ext>
                </a:extLst>
              </a:tr>
              <a:tr h="370840">
                <a:tc>
                  <a:txBody>
                    <a:bodyPr/>
                    <a:lstStyle/>
                    <a:p>
                      <a:r>
                        <a:rPr lang="en-IN" dirty="0"/>
                        <a:t>GMM_Std1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43.98318425476242</a:t>
                      </a:r>
                    </a:p>
                  </a:txBody>
                  <a:tcPr/>
                </a:tc>
                <a:extLst>
                  <a:ext uri="{0D108BD9-81ED-4DB2-BD59-A6C34878D82A}">
                    <a16:rowId xmlns:a16="http://schemas.microsoft.com/office/drawing/2014/main" val="1137823439"/>
                  </a:ext>
                </a:extLst>
              </a:tr>
              <a:tr h="370840">
                <a:tc>
                  <a:txBody>
                    <a:bodyPr/>
                    <a:lstStyle/>
                    <a:p>
                      <a:r>
                        <a:rPr lang="en-IN" dirty="0"/>
                        <a:t>GMM_Std2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44.78677905407444</a:t>
                      </a:r>
                    </a:p>
                  </a:txBody>
                  <a:tcPr/>
                </a:tc>
                <a:extLst>
                  <a:ext uri="{0D108BD9-81ED-4DB2-BD59-A6C34878D82A}">
                    <a16:rowId xmlns:a16="http://schemas.microsoft.com/office/drawing/2014/main" val="1633726147"/>
                  </a:ext>
                </a:extLst>
              </a:tr>
              <a:tr h="370840">
                <a:tc>
                  <a:txBody>
                    <a:bodyPr/>
                    <a:lstStyle/>
                    <a:p>
                      <a:r>
                        <a:rPr lang="en-IN" dirty="0"/>
                        <a:t>GMM_Weight0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25.887881683720654</a:t>
                      </a:r>
                    </a:p>
                  </a:txBody>
                  <a:tcPr/>
                </a:tc>
                <a:extLst>
                  <a:ext uri="{0D108BD9-81ED-4DB2-BD59-A6C34878D82A}">
                    <a16:rowId xmlns:a16="http://schemas.microsoft.com/office/drawing/2014/main" val="4067943242"/>
                  </a:ext>
                </a:extLst>
              </a:tr>
              <a:tr h="370840">
                <a:tc>
                  <a:txBody>
                    <a:bodyPr/>
                    <a:lstStyle/>
                    <a:p>
                      <a:r>
                        <a:rPr lang="en-IN" dirty="0"/>
                        <a:t>GMM_Weight1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24.486073513625534</a:t>
                      </a:r>
                    </a:p>
                  </a:txBody>
                  <a:tcPr/>
                </a:tc>
                <a:extLst>
                  <a:ext uri="{0D108BD9-81ED-4DB2-BD59-A6C34878D82A}">
                    <a16:rowId xmlns:a16="http://schemas.microsoft.com/office/drawing/2014/main" val="58605694"/>
                  </a:ext>
                </a:extLst>
              </a:tr>
              <a:tr h="370840">
                <a:tc>
                  <a:txBody>
                    <a:bodyPr/>
                    <a:lstStyle/>
                    <a:p>
                      <a:r>
                        <a:rPr lang="en-IN" dirty="0"/>
                        <a:t>GMM_Weight2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20.94072603769441</a:t>
                      </a:r>
                    </a:p>
                  </a:txBody>
                  <a:tcPr/>
                </a:tc>
                <a:extLst>
                  <a:ext uri="{0D108BD9-81ED-4DB2-BD59-A6C34878D82A}">
                    <a16:rowId xmlns:a16="http://schemas.microsoft.com/office/drawing/2014/main" val="805665903"/>
                  </a:ext>
                </a:extLst>
              </a:tr>
              <a:tr h="370840">
                <a:tc>
                  <a:txBody>
                    <a:bodyPr/>
                    <a:lstStyle/>
                    <a:p>
                      <a:r>
                        <a:rPr lang="en-IN" dirty="0"/>
                        <a:t>Average </a:t>
                      </a:r>
                      <a:r>
                        <a:rPr lang="en-IN" dirty="0" err="1"/>
                        <a:t>psnr</a:t>
                      </a:r>
                      <a:r>
                        <a:rPr lang="en-IN" dirty="0"/>
                        <a:t> :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38.33147257060848</a:t>
                      </a:r>
                    </a:p>
                  </a:txBody>
                  <a:tcPr/>
                </a:tc>
                <a:extLst>
                  <a:ext uri="{0D108BD9-81ED-4DB2-BD59-A6C34878D82A}">
                    <a16:rowId xmlns:a16="http://schemas.microsoft.com/office/drawing/2014/main" val="117528256"/>
                  </a:ext>
                </a:extLst>
              </a:tr>
              <a:tr h="370840">
                <a:tc>
                  <a:txBody>
                    <a:bodyPr/>
                    <a:lstStyle/>
                    <a:p>
                      <a:r>
                        <a:rPr lang="en-IN" dirty="0"/>
                        <a:t>RMSE: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0.028375803</a:t>
                      </a:r>
                    </a:p>
                  </a:txBody>
                  <a:tcPr/>
                </a:tc>
                <a:extLst>
                  <a:ext uri="{0D108BD9-81ED-4DB2-BD59-A6C34878D82A}">
                    <a16:rowId xmlns:a16="http://schemas.microsoft.com/office/drawing/2014/main" val="1593795785"/>
                  </a:ext>
                </a:extLst>
              </a:tr>
            </a:tbl>
          </a:graphicData>
        </a:graphic>
      </p:graphicFrame>
      <p:sp>
        <p:nvSpPr>
          <p:cNvPr id="6" name="TextBox 5">
            <a:extLst>
              <a:ext uri="{FF2B5EF4-FFF2-40B4-BE49-F238E27FC236}">
                <a16:creationId xmlns:a16="http://schemas.microsoft.com/office/drawing/2014/main" id="{2CFECDA4-C5AD-04AE-35CB-320374F9F0E5}"/>
              </a:ext>
            </a:extLst>
          </p:cNvPr>
          <p:cNvSpPr txBox="1"/>
          <p:nvPr/>
        </p:nvSpPr>
        <p:spPr>
          <a:xfrm>
            <a:off x="442451" y="526647"/>
            <a:ext cx="2624436" cy="923330"/>
          </a:xfrm>
          <a:prstGeom prst="rect">
            <a:avLst/>
          </a:prstGeom>
          <a:noFill/>
        </p:spPr>
        <p:txBody>
          <a:bodyPr wrap="none" rtlCol="0">
            <a:spAutoFit/>
          </a:bodyPr>
          <a:lstStyle/>
          <a:p>
            <a:r>
              <a:rPr lang="en-IN" dirty="0"/>
              <a:t>Loss function=</a:t>
            </a:r>
            <a:r>
              <a:rPr lang="en-IN" dirty="0" err="1"/>
              <a:t>mse+kl-loss</a:t>
            </a:r>
            <a:endParaRPr lang="en-IN" dirty="0"/>
          </a:p>
          <a:p>
            <a:r>
              <a:rPr lang="en-IN" dirty="0"/>
              <a:t>Neurons 150</a:t>
            </a:r>
          </a:p>
          <a:p>
            <a:r>
              <a:rPr lang="en-IN" dirty="0"/>
              <a:t>Epochs 500,softmax</a:t>
            </a:r>
          </a:p>
        </p:txBody>
      </p:sp>
      <p:graphicFrame>
        <p:nvGraphicFramePr>
          <p:cNvPr id="8" name="Table 7">
            <a:extLst>
              <a:ext uri="{FF2B5EF4-FFF2-40B4-BE49-F238E27FC236}">
                <a16:creationId xmlns:a16="http://schemas.microsoft.com/office/drawing/2014/main" id="{44AC6524-6EC7-4F4C-55F1-B516E5304A78}"/>
              </a:ext>
            </a:extLst>
          </p:cNvPr>
          <p:cNvGraphicFramePr>
            <a:graphicFrameLocks noGrp="1"/>
          </p:cNvGraphicFramePr>
          <p:nvPr>
            <p:extLst>
              <p:ext uri="{D42A27DB-BD31-4B8C-83A1-F6EECF244321}">
                <p14:modId xmlns:p14="http://schemas.microsoft.com/office/powerpoint/2010/main" val="939894140"/>
              </p:ext>
            </p:extLst>
          </p:nvPr>
        </p:nvGraphicFramePr>
        <p:xfrm>
          <a:off x="6170111" y="1620458"/>
          <a:ext cx="5418666" cy="451210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20705710"/>
                    </a:ext>
                  </a:extLst>
                </a:gridCol>
                <a:gridCol w="2709333">
                  <a:extLst>
                    <a:ext uri="{9D8B030D-6E8A-4147-A177-3AD203B41FA5}">
                      <a16:colId xmlns:a16="http://schemas.microsoft.com/office/drawing/2014/main" val="1232260912"/>
                    </a:ext>
                  </a:extLst>
                </a:gridCol>
              </a:tblGrid>
              <a:tr h="432862">
                <a:tc>
                  <a:txBody>
                    <a:bodyPr/>
                    <a:lstStyle/>
                    <a:p>
                      <a:r>
                        <a:rPr lang="en-IN" dirty="0" err="1"/>
                        <a:t>varibale</a:t>
                      </a:r>
                      <a:endParaRPr lang="en-IN" dirty="0"/>
                    </a:p>
                  </a:txBody>
                  <a:tcPr/>
                </a:tc>
                <a:tc>
                  <a:txBody>
                    <a:bodyPr/>
                    <a:lstStyle/>
                    <a:p>
                      <a:r>
                        <a:rPr lang="en-IN"/>
                        <a:t>psnr</a:t>
                      </a:r>
                      <a:endParaRPr lang="en-IN" dirty="0"/>
                    </a:p>
                  </a:txBody>
                  <a:tcPr/>
                </a:tc>
                <a:extLst>
                  <a:ext uri="{0D108BD9-81ED-4DB2-BD59-A6C34878D82A}">
                    <a16:rowId xmlns:a16="http://schemas.microsoft.com/office/drawing/2014/main" val="1763282514"/>
                  </a:ext>
                </a:extLst>
              </a:tr>
              <a:tr h="370840">
                <a:tc>
                  <a:txBody>
                    <a:bodyPr/>
                    <a:lstStyle/>
                    <a:p>
                      <a:r>
                        <a:rPr lang="en-IN"/>
                        <a:t>GMM_Mean0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48.0745336546012</a:t>
                      </a:r>
                      <a:endParaRPr lang="en-IN" dirty="0"/>
                    </a:p>
                  </a:txBody>
                  <a:tcPr/>
                </a:tc>
                <a:extLst>
                  <a:ext uri="{0D108BD9-81ED-4DB2-BD59-A6C34878D82A}">
                    <a16:rowId xmlns:a16="http://schemas.microsoft.com/office/drawing/2014/main" val="1813814441"/>
                  </a:ext>
                </a:extLst>
              </a:tr>
              <a:tr h="370840">
                <a:tc>
                  <a:txBody>
                    <a:bodyPr/>
                    <a:lstStyle/>
                    <a:p>
                      <a:r>
                        <a:rPr lang="en-IN"/>
                        <a:t>GMM_Mean1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49.822628956132235</a:t>
                      </a:r>
                      <a:endParaRPr lang="en-IN" dirty="0"/>
                    </a:p>
                  </a:txBody>
                  <a:tcPr/>
                </a:tc>
                <a:extLst>
                  <a:ext uri="{0D108BD9-81ED-4DB2-BD59-A6C34878D82A}">
                    <a16:rowId xmlns:a16="http://schemas.microsoft.com/office/drawing/2014/main" val="413507724"/>
                  </a:ext>
                </a:extLst>
              </a:tr>
              <a:tr h="370840">
                <a:tc>
                  <a:txBody>
                    <a:bodyPr/>
                    <a:lstStyle/>
                    <a:p>
                      <a:r>
                        <a:rPr lang="en-IN"/>
                        <a:t>GMM_Mean2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50.85064017436572</a:t>
                      </a:r>
                      <a:endParaRPr lang="en-IN" dirty="0"/>
                    </a:p>
                  </a:txBody>
                  <a:tcPr/>
                </a:tc>
                <a:extLst>
                  <a:ext uri="{0D108BD9-81ED-4DB2-BD59-A6C34878D82A}">
                    <a16:rowId xmlns:a16="http://schemas.microsoft.com/office/drawing/2014/main" val="1420277200"/>
                  </a:ext>
                </a:extLst>
              </a:tr>
              <a:tr h="370840">
                <a:tc>
                  <a:txBody>
                    <a:bodyPr/>
                    <a:lstStyle/>
                    <a:p>
                      <a:r>
                        <a:rPr lang="en-IN"/>
                        <a:t>GMM_Std0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44.34573003946018</a:t>
                      </a:r>
                      <a:endParaRPr lang="en-IN" dirty="0"/>
                    </a:p>
                  </a:txBody>
                  <a:tcPr/>
                </a:tc>
                <a:extLst>
                  <a:ext uri="{0D108BD9-81ED-4DB2-BD59-A6C34878D82A}">
                    <a16:rowId xmlns:a16="http://schemas.microsoft.com/office/drawing/2014/main" val="1493998253"/>
                  </a:ext>
                </a:extLst>
              </a:tr>
              <a:tr h="370840">
                <a:tc>
                  <a:txBody>
                    <a:bodyPr/>
                    <a:lstStyle/>
                    <a:p>
                      <a:r>
                        <a:rPr lang="en-IN"/>
                        <a:t>GMM_Std1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45.38205216983044</a:t>
                      </a:r>
                      <a:endParaRPr lang="en-IN" dirty="0"/>
                    </a:p>
                  </a:txBody>
                  <a:tcPr/>
                </a:tc>
                <a:extLst>
                  <a:ext uri="{0D108BD9-81ED-4DB2-BD59-A6C34878D82A}">
                    <a16:rowId xmlns:a16="http://schemas.microsoft.com/office/drawing/2014/main" val="1137823439"/>
                  </a:ext>
                </a:extLst>
              </a:tr>
              <a:tr h="370840">
                <a:tc>
                  <a:txBody>
                    <a:bodyPr/>
                    <a:lstStyle/>
                    <a:p>
                      <a:r>
                        <a:rPr lang="en-IN"/>
                        <a:t>GMM_Std2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46.01500427197011</a:t>
                      </a:r>
                      <a:endParaRPr lang="en-IN" dirty="0"/>
                    </a:p>
                  </a:txBody>
                  <a:tcPr/>
                </a:tc>
                <a:extLst>
                  <a:ext uri="{0D108BD9-81ED-4DB2-BD59-A6C34878D82A}">
                    <a16:rowId xmlns:a16="http://schemas.microsoft.com/office/drawing/2014/main" val="1633726147"/>
                  </a:ext>
                </a:extLst>
              </a:tr>
              <a:tr h="370840">
                <a:tc>
                  <a:txBody>
                    <a:bodyPr/>
                    <a:lstStyle/>
                    <a:p>
                      <a:r>
                        <a:rPr lang="en-IN"/>
                        <a:t>GMM_Weight0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25.747836902290718</a:t>
                      </a:r>
                      <a:endParaRPr lang="en-IN" dirty="0"/>
                    </a:p>
                  </a:txBody>
                  <a:tcPr/>
                </a:tc>
                <a:extLst>
                  <a:ext uri="{0D108BD9-81ED-4DB2-BD59-A6C34878D82A}">
                    <a16:rowId xmlns:a16="http://schemas.microsoft.com/office/drawing/2014/main" val="4067943242"/>
                  </a:ext>
                </a:extLst>
              </a:tr>
              <a:tr h="370840">
                <a:tc>
                  <a:txBody>
                    <a:bodyPr/>
                    <a:lstStyle/>
                    <a:p>
                      <a:r>
                        <a:rPr lang="en-IN"/>
                        <a:t>GMM_Weight1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24.486073513625534</a:t>
                      </a:r>
                      <a:endParaRPr lang="en-IN" dirty="0"/>
                    </a:p>
                  </a:txBody>
                  <a:tcPr/>
                </a:tc>
                <a:extLst>
                  <a:ext uri="{0D108BD9-81ED-4DB2-BD59-A6C34878D82A}">
                    <a16:rowId xmlns:a16="http://schemas.microsoft.com/office/drawing/2014/main" val="58605694"/>
                  </a:ext>
                </a:extLst>
              </a:tr>
              <a:tr h="370840">
                <a:tc>
                  <a:txBody>
                    <a:bodyPr/>
                    <a:lstStyle/>
                    <a:p>
                      <a:r>
                        <a:rPr lang="en-IN"/>
                        <a:t>GMM_Weight2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20.84138152536874</a:t>
                      </a:r>
                    </a:p>
                  </a:txBody>
                  <a:tcPr/>
                </a:tc>
                <a:extLst>
                  <a:ext uri="{0D108BD9-81ED-4DB2-BD59-A6C34878D82A}">
                    <a16:rowId xmlns:a16="http://schemas.microsoft.com/office/drawing/2014/main" val="805665903"/>
                  </a:ext>
                </a:extLst>
              </a:tr>
              <a:tr h="370840">
                <a:tc>
                  <a:txBody>
                    <a:bodyPr/>
                    <a:lstStyle/>
                    <a:p>
                      <a:r>
                        <a:rPr lang="en-IN"/>
                        <a:t>Average psnr :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39.5014958986541</a:t>
                      </a:r>
                    </a:p>
                  </a:txBody>
                  <a:tcPr/>
                </a:tc>
                <a:extLst>
                  <a:ext uri="{0D108BD9-81ED-4DB2-BD59-A6C34878D82A}">
                    <a16:rowId xmlns:a16="http://schemas.microsoft.com/office/drawing/2014/main" val="117528256"/>
                  </a:ext>
                </a:extLst>
              </a:tr>
              <a:tr h="370840">
                <a:tc>
                  <a:txBody>
                    <a:bodyPr/>
                    <a:lstStyle/>
                    <a:p>
                      <a:r>
                        <a:rPr lang="en-IN"/>
                        <a:t>RMSE: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0.028264433</a:t>
                      </a:r>
                    </a:p>
                  </a:txBody>
                  <a:tcPr/>
                </a:tc>
                <a:extLst>
                  <a:ext uri="{0D108BD9-81ED-4DB2-BD59-A6C34878D82A}">
                    <a16:rowId xmlns:a16="http://schemas.microsoft.com/office/drawing/2014/main" val="1593795785"/>
                  </a:ext>
                </a:extLst>
              </a:tr>
            </a:tbl>
          </a:graphicData>
        </a:graphic>
      </p:graphicFrame>
      <p:sp>
        <p:nvSpPr>
          <p:cNvPr id="9" name="TextBox 8">
            <a:extLst>
              <a:ext uri="{FF2B5EF4-FFF2-40B4-BE49-F238E27FC236}">
                <a16:creationId xmlns:a16="http://schemas.microsoft.com/office/drawing/2014/main" id="{A24A5DD0-B1B3-1C49-69C4-923D57FB7AF1}"/>
              </a:ext>
            </a:extLst>
          </p:cNvPr>
          <p:cNvSpPr txBox="1"/>
          <p:nvPr/>
        </p:nvSpPr>
        <p:spPr>
          <a:xfrm>
            <a:off x="6096000" y="547419"/>
            <a:ext cx="2179892" cy="923330"/>
          </a:xfrm>
          <a:prstGeom prst="rect">
            <a:avLst/>
          </a:prstGeom>
          <a:noFill/>
        </p:spPr>
        <p:txBody>
          <a:bodyPr wrap="none" rtlCol="0">
            <a:spAutoFit/>
          </a:bodyPr>
          <a:lstStyle/>
          <a:p>
            <a:r>
              <a:rPr lang="en-IN" dirty="0"/>
              <a:t>Loss function=</a:t>
            </a:r>
            <a:r>
              <a:rPr lang="en-IN" dirty="0" err="1"/>
              <a:t>mse</a:t>
            </a:r>
            <a:endParaRPr lang="en-IN" dirty="0"/>
          </a:p>
          <a:p>
            <a:r>
              <a:rPr lang="en-IN" dirty="0"/>
              <a:t>Neurons 150</a:t>
            </a:r>
          </a:p>
          <a:p>
            <a:r>
              <a:rPr lang="en-IN" dirty="0"/>
              <a:t>Epochs 1000,softmax</a:t>
            </a:r>
          </a:p>
        </p:txBody>
      </p:sp>
    </p:spTree>
    <p:extLst>
      <p:ext uri="{BB962C8B-B14F-4D97-AF65-F5344CB8AC3E}">
        <p14:creationId xmlns:p14="http://schemas.microsoft.com/office/powerpoint/2010/main" val="2362995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3910CD-BC2B-9A2C-0D18-F0F486CEA8C0}"/>
              </a:ext>
            </a:extLst>
          </p:cNvPr>
          <p:cNvSpPr txBox="1"/>
          <p:nvPr/>
        </p:nvSpPr>
        <p:spPr>
          <a:xfrm>
            <a:off x="747252" y="188395"/>
            <a:ext cx="5801032" cy="369332"/>
          </a:xfrm>
          <a:prstGeom prst="rect">
            <a:avLst/>
          </a:prstGeom>
          <a:noFill/>
        </p:spPr>
        <p:txBody>
          <a:bodyPr wrap="square" rtlCol="0">
            <a:spAutoFit/>
          </a:bodyPr>
          <a:lstStyle/>
          <a:p>
            <a:r>
              <a:rPr lang="en-IN" dirty="0"/>
              <a:t>Three heads method</a:t>
            </a:r>
          </a:p>
        </p:txBody>
      </p:sp>
      <p:sp>
        <p:nvSpPr>
          <p:cNvPr id="3" name="TextBox 2">
            <a:extLst>
              <a:ext uri="{FF2B5EF4-FFF2-40B4-BE49-F238E27FC236}">
                <a16:creationId xmlns:a16="http://schemas.microsoft.com/office/drawing/2014/main" id="{FD985F7B-A734-8F7F-8E24-C68FF8112F4D}"/>
              </a:ext>
            </a:extLst>
          </p:cNvPr>
          <p:cNvSpPr txBox="1"/>
          <p:nvPr/>
        </p:nvSpPr>
        <p:spPr>
          <a:xfrm>
            <a:off x="747252" y="609600"/>
            <a:ext cx="3785419" cy="1200329"/>
          </a:xfrm>
          <a:prstGeom prst="rect">
            <a:avLst/>
          </a:prstGeom>
          <a:noFill/>
        </p:spPr>
        <p:txBody>
          <a:bodyPr wrap="square" rtlCol="0">
            <a:spAutoFit/>
          </a:bodyPr>
          <a:lstStyle/>
          <a:p>
            <a:r>
              <a:rPr lang="en-IN" dirty="0" err="1"/>
              <a:t>Teardrop_gmm.vti</a:t>
            </a:r>
            <a:endParaRPr lang="en-IN" dirty="0"/>
          </a:p>
          <a:p>
            <a:r>
              <a:rPr lang="en-IN" dirty="0"/>
              <a:t>With decay interval at 30</a:t>
            </a:r>
          </a:p>
          <a:p>
            <a:r>
              <a:rPr lang="en-IN" dirty="0"/>
              <a:t>No of neurons =200</a:t>
            </a:r>
          </a:p>
          <a:p>
            <a:r>
              <a:rPr lang="en-IN" dirty="0"/>
              <a:t>Epochs:400</a:t>
            </a:r>
          </a:p>
        </p:txBody>
      </p:sp>
      <p:graphicFrame>
        <p:nvGraphicFramePr>
          <p:cNvPr id="4" name="Table 3">
            <a:extLst>
              <a:ext uri="{FF2B5EF4-FFF2-40B4-BE49-F238E27FC236}">
                <a16:creationId xmlns:a16="http://schemas.microsoft.com/office/drawing/2014/main" id="{392E6823-B1B8-CB40-4441-AEAAA188C427}"/>
              </a:ext>
            </a:extLst>
          </p:cNvPr>
          <p:cNvGraphicFramePr>
            <a:graphicFrameLocks noGrp="1"/>
          </p:cNvGraphicFramePr>
          <p:nvPr>
            <p:extLst>
              <p:ext uri="{D42A27DB-BD31-4B8C-83A1-F6EECF244321}">
                <p14:modId xmlns:p14="http://schemas.microsoft.com/office/powerpoint/2010/main" val="2678748489"/>
              </p:ext>
            </p:extLst>
          </p:nvPr>
        </p:nvGraphicFramePr>
        <p:xfrm>
          <a:off x="747252" y="1788171"/>
          <a:ext cx="5418666" cy="451210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20705710"/>
                    </a:ext>
                  </a:extLst>
                </a:gridCol>
                <a:gridCol w="2709333">
                  <a:extLst>
                    <a:ext uri="{9D8B030D-6E8A-4147-A177-3AD203B41FA5}">
                      <a16:colId xmlns:a16="http://schemas.microsoft.com/office/drawing/2014/main" val="1232260912"/>
                    </a:ext>
                  </a:extLst>
                </a:gridCol>
              </a:tblGrid>
              <a:tr h="432862">
                <a:tc>
                  <a:txBody>
                    <a:bodyPr/>
                    <a:lstStyle/>
                    <a:p>
                      <a:r>
                        <a:rPr lang="en-IN" dirty="0"/>
                        <a:t>variable</a:t>
                      </a:r>
                    </a:p>
                  </a:txBody>
                  <a:tcPr/>
                </a:tc>
                <a:tc>
                  <a:txBody>
                    <a:bodyPr/>
                    <a:lstStyle/>
                    <a:p>
                      <a:r>
                        <a:rPr lang="en-IN" dirty="0" err="1"/>
                        <a:t>psnr</a:t>
                      </a:r>
                      <a:endParaRPr lang="en-IN" dirty="0"/>
                    </a:p>
                  </a:txBody>
                  <a:tcPr/>
                </a:tc>
                <a:extLst>
                  <a:ext uri="{0D108BD9-81ED-4DB2-BD59-A6C34878D82A}">
                    <a16:rowId xmlns:a16="http://schemas.microsoft.com/office/drawing/2014/main" val="1763282514"/>
                  </a:ext>
                </a:extLst>
              </a:tr>
              <a:tr h="370840">
                <a:tc>
                  <a:txBody>
                    <a:bodyPr/>
                    <a:lstStyle/>
                    <a:p>
                      <a:r>
                        <a:rPr lang="en-IN" dirty="0"/>
                        <a:t>GMM_Mean0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46.77740233679642</a:t>
                      </a:r>
                    </a:p>
                  </a:txBody>
                  <a:tcPr/>
                </a:tc>
                <a:extLst>
                  <a:ext uri="{0D108BD9-81ED-4DB2-BD59-A6C34878D82A}">
                    <a16:rowId xmlns:a16="http://schemas.microsoft.com/office/drawing/2014/main" val="1813814441"/>
                  </a:ext>
                </a:extLst>
              </a:tr>
              <a:tr h="370840">
                <a:tc>
                  <a:txBody>
                    <a:bodyPr/>
                    <a:lstStyle/>
                    <a:p>
                      <a:r>
                        <a:rPr lang="en-IN" dirty="0"/>
                        <a:t>GMM_Mean1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46.53684606893467</a:t>
                      </a:r>
                    </a:p>
                  </a:txBody>
                  <a:tcPr/>
                </a:tc>
                <a:extLst>
                  <a:ext uri="{0D108BD9-81ED-4DB2-BD59-A6C34878D82A}">
                    <a16:rowId xmlns:a16="http://schemas.microsoft.com/office/drawing/2014/main" val="413507724"/>
                  </a:ext>
                </a:extLst>
              </a:tr>
              <a:tr h="370840">
                <a:tc>
                  <a:txBody>
                    <a:bodyPr/>
                    <a:lstStyle/>
                    <a:p>
                      <a:r>
                        <a:rPr lang="en-IN" dirty="0"/>
                        <a:t>GMM_Mean2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46.74438307675439</a:t>
                      </a:r>
                    </a:p>
                  </a:txBody>
                  <a:tcPr/>
                </a:tc>
                <a:extLst>
                  <a:ext uri="{0D108BD9-81ED-4DB2-BD59-A6C34878D82A}">
                    <a16:rowId xmlns:a16="http://schemas.microsoft.com/office/drawing/2014/main" val="1420277200"/>
                  </a:ext>
                </a:extLst>
              </a:tr>
              <a:tr h="370840">
                <a:tc>
                  <a:txBody>
                    <a:bodyPr/>
                    <a:lstStyle/>
                    <a:p>
                      <a:r>
                        <a:rPr lang="en-IN" dirty="0"/>
                        <a:t>GMM_Std0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37.44560993069675</a:t>
                      </a:r>
                    </a:p>
                  </a:txBody>
                  <a:tcPr/>
                </a:tc>
                <a:extLst>
                  <a:ext uri="{0D108BD9-81ED-4DB2-BD59-A6C34878D82A}">
                    <a16:rowId xmlns:a16="http://schemas.microsoft.com/office/drawing/2014/main" val="1493998253"/>
                  </a:ext>
                </a:extLst>
              </a:tr>
              <a:tr h="370840">
                <a:tc>
                  <a:txBody>
                    <a:bodyPr/>
                    <a:lstStyle/>
                    <a:p>
                      <a:r>
                        <a:rPr lang="en-IN" dirty="0"/>
                        <a:t>GMM_Std1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39.60769379100644</a:t>
                      </a:r>
                    </a:p>
                  </a:txBody>
                  <a:tcPr/>
                </a:tc>
                <a:extLst>
                  <a:ext uri="{0D108BD9-81ED-4DB2-BD59-A6C34878D82A}">
                    <a16:rowId xmlns:a16="http://schemas.microsoft.com/office/drawing/2014/main" val="1137823439"/>
                  </a:ext>
                </a:extLst>
              </a:tr>
              <a:tr h="370840">
                <a:tc>
                  <a:txBody>
                    <a:bodyPr/>
                    <a:lstStyle/>
                    <a:p>
                      <a:r>
                        <a:rPr lang="en-IN" dirty="0"/>
                        <a:t>GMM_Std2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37.241562085821066</a:t>
                      </a:r>
                    </a:p>
                  </a:txBody>
                  <a:tcPr/>
                </a:tc>
                <a:extLst>
                  <a:ext uri="{0D108BD9-81ED-4DB2-BD59-A6C34878D82A}">
                    <a16:rowId xmlns:a16="http://schemas.microsoft.com/office/drawing/2014/main" val="1633726147"/>
                  </a:ext>
                </a:extLst>
              </a:tr>
              <a:tr h="370840">
                <a:tc>
                  <a:txBody>
                    <a:bodyPr/>
                    <a:lstStyle/>
                    <a:p>
                      <a:r>
                        <a:rPr lang="en-IN" dirty="0"/>
                        <a:t>GMM_Weight0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37.17669055635848</a:t>
                      </a:r>
                    </a:p>
                  </a:txBody>
                  <a:tcPr/>
                </a:tc>
                <a:extLst>
                  <a:ext uri="{0D108BD9-81ED-4DB2-BD59-A6C34878D82A}">
                    <a16:rowId xmlns:a16="http://schemas.microsoft.com/office/drawing/2014/main" val="4067943242"/>
                  </a:ext>
                </a:extLst>
              </a:tr>
              <a:tr h="370840">
                <a:tc>
                  <a:txBody>
                    <a:bodyPr/>
                    <a:lstStyle/>
                    <a:p>
                      <a:r>
                        <a:rPr lang="en-IN" dirty="0"/>
                        <a:t>GMM_Weight1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36.262924747491176</a:t>
                      </a:r>
                    </a:p>
                  </a:txBody>
                  <a:tcPr/>
                </a:tc>
                <a:extLst>
                  <a:ext uri="{0D108BD9-81ED-4DB2-BD59-A6C34878D82A}">
                    <a16:rowId xmlns:a16="http://schemas.microsoft.com/office/drawing/2014/main" val="58605694"/>
                  </a:ext>
                </a:extLst>
              </a:tr>
              <a:tr h="370840">
                <a:tc>
                  <a:txBody>
                    <a:bodyPr/>
                    <a:lstStyle/>
                    <a:p>
                      <a:r>
                        <a:rPr lang="en-IN" dirty="0"/>
                        <a:t>GMM_Weight2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38.03786312920377</a:t>
                      </a:r>
                    </a:p>
                  </a:txBody>
                  <a:tcPr/>
                </a:tc>
                <a:extLst>
                  <a:ext uri="{0D108BD9-81ED-4DB2-BD59-A6C34878D82A}">
                    <a16:rowId xmlns:a16="http://schemas.microsoft.com/office/drawing/2014/main" val="805665903"/>
                  </a:ext>
                </a:extLst>
              </a:tr>
              <a:tr h="370840">
                <a:tc>
                  <a:txBody>
                    <a:bodyPr/>
                    <a:lstStyle/>
                    <a:p>
                      <a:r>
                        <a:rPr lang="en-IN" dirty="0"/>
                        <a:t>Average </a:t>
                      </a:r>
                      <a:r>
                        <a:rPr lang="en-IN" dirty="0" err="1"/>
                        <a:t>psnr</a:t>
                      </a:r>
                      <a:r>
                        <a:rPr lang="en-IN" dirty="0"/>
                        <a:t> :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40.64788619145146</a:t>
                      </a:r>
                    </a:p>
                  </a:txBody>
                  <a:tcPr/>
                </a:tc>
                <a:extLst>
                  <a:ext uri="{0D108BD9-81ED-4DB2-BD59-A6C34878D82A}">
                    <a16:rowId xmlns:a16="http://schemas.microsoft.com/office/drawing/2014/main" val="117528256"/>
                  </a:ext>
                </a:extLst>
              </a:tr>
              <a:tr h="370840">
                <a:tc>
                  <a:txBody>
                    <a:bodyPr/>
                    <a:lstStyle/>
                    <a:p>
                      <a:r>
                        <a:rPr lang="en-IN" dirty="0"/>
                        <a:t>RMSE: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0.008811643</a:t>
                      </a:r>
                    </a:p>
                  </a:txBody>
                  <a:tcPr/>
                </a:tc>
                <a:extLst>
                  <a:ext uri="{0D108BD9-81ED-4DB2-BD59-A6C34878D82A}">
                    <a16:rowId xmlns:a16="http://schemas.microsoft.com/office/drawing/2014/main" val="1593795785"/>
                  </a:ext>
                </a:extLst>
              </a:tr>
            </a:tbl>
          </a:graphicData>
        </a:graphic>
      </p:graphicFrame>
      <p:sp>
        <p:nvSpPr>
          <p:cNvPr id="8" name="TextBox 7">
            <a:extLst>
              <a:ext uri="{FF2B5EF4-FFF2-40B4-BE49-F238E27FC236}">
                <a16:creationId xmlns:a16="http://schemas.microsoft.com/office/drawing/2014/main" id="{1DBDD96F-51D9-DC93-7CA6-67779DC82849}"/>
              </a:ext>
            </a:extLst>
          </p:cNvPr>
          <p:cNvSpPr txBox="1"/>
          <p:nvPr/>
        </p:nvSpPr>
        <p:spPr>
          <a:xfrm>
            <a:off x="6853630" y="55603"/>
            <a:ext cx="4345858" cy="1754326"/>
          </a:xfrm>
          <a:prstGeom prst="rect">
            <a:avLst/>
          </a:prstGeom>
          <a:noFill/>
        </p:spPr>
        <p:txBody>
          <a:bodyPr wrap="square" rtlCol="0">
            <a:spAutoFit/>
          </a:bodyPr>
          <a:lstStyle/>
          <a:p>
            <a:r>
              <a:rPr lang="en-IN" dirty="0" err="1"/>
              <a:t>scalling</a:t>
            </a:r>
            <a:r>
              <a:rPr lang="en-IN" dirty="0"/>
              <a:t> inputs-&gt;[-1,1]</a:t>
            </a:r>
          </a:p>
          <a:p>
            <a:r>
              <a:rPr lang="en-IN" dirty="0" err="1"/>
              <a:t>scalling</a:t>
            </a:r>
            <a:r>
              <a:rPr lang="en-IN" dirty="0"/>
              <a:t> all </a:t>
            </a:r>
            <a:r>
              <a:rPr lang="en-IN" dirty="0" err="1"/>
              <a:t>ouputs</a:t>
            </a:r>
            <a:r>
              <a:rPr lang="en-IN" dirty="0"/>
              <a:t>-&gt;[-1,1]</a:t>
            </a:r>
          </a:p>
          <a:p>
            <a:r>
              <a:rPr lang="en-IN" dirty="0"/>
              <a:t>default siren </a:t>
            </a:r>
            <a:r>
              <a:rPr lang="en-IN" dirty="0" err="1"/>
              <a:t>mdoel</a:t>
            </a:r>
            <a:endParaRPr lang="en-IN" dirty="0"/>
          </a:p>
          <a:p>
            <a:r>
              <a:rPr lang="en-IN" dirty="0"/>
              <a:t>model with 320 </a:t>
            </a:r>
          </a:p>
          <a:p>
            <a:r>
              <a:rPr lang="en-IN" dirty="0"/>
              <a:t>without </a:t>
            </a:r>
            <a:r>
              <a:rPr lang="en-IN" dirty="0" err="1"/>
              <a:t>softmax</a:t>
            </a:r>
            <a:endParaRPr lang="en-IN" dirty="0"/>
          </a:p>
          <a:p>
            <a:r>
              <a:rPr lang="en-IN" dirty="0"/>
              <a:t>Epochs 200,teardrop_gmm.vti</a:t>
            </a:r>
          </a:p>
        </p:txBody>
      </p:sp>
      <p:graphicFrame>
        <p:nvGraphicFramePr>
          <p:cNvPr id="5" name="Table 4">
            <a:extLst>
              <a:ext uri="{FF2B5EF4-FFF2-40B4-BE49-F238E27FC236}">
                <a16:creationId xmlns:a16="http://schemas.microsoft.com/office/drawing/2014/main" id="{0119BDB1-E2A7-43CD-CACD-1A3FF592CDAC}"/>
              </a:ext>
            </a:extLst>
          </p:cNvPr>
          <p:cNvGraphicFramePr>
            <a:graphicFrameLocks noGrp="1"/>
          </p:cNvGraphicFramePr>
          <p:nvPr>
            <p:extLst>
              <p:ext uri="{D42A27DB-BD31-4B8C-83A1-F6EECF244321}">
                <p14:modId xmlns:p14="http://schemas.microsoft.com/office/powerpoint/2010/main" val="1093751326"/>
              </p:ext>
            </p:extLst>
          </p:nvPr>
        </p:nvGraphicFramePr>
        <p:xfrm>
          <a:off x="6317226" y="1788171"/>
          <a:ext cx="5418666" cy="451210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20705710"/>
                    </a:ext>
                  </a:extLst>
                </a:gridCol>
                <a:gridCol w="2709333">
                  <a:extLst>
                    <a:ext uri="{9D8B030D-6E8A-4147-A177-3AD203B41FA5}">
                      <a16:colId xmlns:a16="http://schemas.microsoft.com/office/drawing/2014/main" val="1232260912"/>
                    </a:ext>
                  </a:extLst>
                </a:gridCol>
              </a:tblGrid>
              <a:tr h="432862">
                <a:tc>
                  <a:txBody>
                    <a:bodyPr/>
                    <a:lstStyle/>
                    <a:p>
                      <a:r>
                        <a:rPr lang="en-IN" dirty="0"/>
                        <a:t>variable</a:t>
                      </a:r>
                    </a:p>
                  </a:txBody>
                  <a:tcPr/>
                </a:tc>
                <a:tc>
                  <a:txBody>
                    <a:bodyPr/>
                    <a:lstStyle/>
                    <a:p>
                      <a:r>
                        <a:rPr lang="en-IN" dirty="0" err="1"/>
                        <a:t>psnr</a:t>
                      </a:r>
                      <a:endParaRPr lang="en-IN" dirty="0"/>
                    </a:p>
                  </a:txBody>
                  <a:tcPr/>
                </a:tc>
                <a:extLst>
                  <a:ext uri="{0D108BD9-81ED-4DB2-BD59-A6C34878D82A}">
                    <a16:rowId xmlns:a16="http://schemas.microsoft.com/office/drawing/2014/main" val="1763282514"/>
                  </a:ext>
                </a:extLst>
              </a:tr>
              <a:tr h="370840">
                <a:tc>
                  <a:txBody>
                    <a:bodyPr/>
                    <a:lstStyle/>
                    <a:p>
                      <a:r>
                        <a:rPr lang="en-IN" dirty="0"/>
                        <a:t>GMM_Mean0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51.59409</a:t>
                      </a:r>
                    </a:p>
                  </a:txBody>
                  <a:tcPr/>
                </a:tc>
                <a:extLst>
                  <a:ext uri="{0D108BD9-81ED-4DB2-BD59-A6C34878D82A}">
                    <a16:rowId xmlns:a16="http://schemas.microsoft.com/office/drawing/2014/main" val="1813814441"/>
                  </a:ext>
                </a:extLst>
              </a:tr>
              <a:tr h="370840">
                <a:tc>
                  <a:txBody>
                    <a:bodyPr/>
                    <a:lstStyle/>
                    <a:p>
                      <a:r>
                        <a:rPr lang="en-IN" dirty="0"/>
                        <a:t>GMM_Mean1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51.780205</a:t>
                      </a:r>
                    </a:p>
                  </a:txBody>
                  <a:tcPr/>
                </a:tc>
                <a:extLst>
                  <a:ext uri="{0D108BD9-81ED-4DB2-BD59-A6C34878D82A}">
                    <a16:rowId xmlns:a16="http://schemas.microsoft.com/office/drawing/2014/main" val="413507724"/>
                  </a:ext>
                </a:extLst>
              </a:tr>
              <a:tr h="370840">
                <a:tc>
                  <a:txBody>
                    <a:bodyPr/>
                    <a:lstStyle/>
                    <a:p>
                      <a:r>
                        <a:rPr lang="en-IN" dirty="0"/>
                        <a:t>GMM_Mean2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51.70666</a:t>
                      </a:r>
                    </a:p>
                  </a:txBody>
                  <a:tcPr/>
                </a:tc>
                <a:extLst>
                  <a:ext uri="{0D108BD9-81ED-4DB2-BD59-A6C34878D82A}">
                    <a16:rowId xmlns:a16="http://schemas.microsoft.com/office/drawing/2014/main" val="1420277200"/>
                  </a:ext>
                </a:extLst>
              </a:tr>
              <a:tr h="370840">
                <a:tc>
                  <a:txBody>
                    <a:bodyPr/>
                    <a:lstStyle/>
                    <a:p>
                      <a:r>
                        <a:rPr lang="en-IN" dirty="0"/>
                        <a:t>GMM_Std0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38.846436</a:t>
                      </a:r>
                    </a:p>
                  </a:txBody>
                  <a:tcPr/>
                </a:tc>
                <a:extLst>
                  <a:ext uri="{0D108BD9-81ED-4DB2-BD59-A6C34878D82A}">
                    <a16:rowId xmlns:a16="http://schemas.microsoft.com/office/drawing/2014/main" val="1493998253"/>
                  </a:ext>
                </a:extLst>
              </a:tr>
              <a:tr h="370840">
                <a:tc>
                  <a:txBody>
                    <a:bodyPr/>
                    <a:lstStyle/>
                    <a:p>
                      <a:r>
                        <a:rPr lang="en-IN" dirty="0"/>
                        <a:t>GMM_Std1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44.100918</a:t>
                      </a:r>
                    </a:p>
                  </a:txBody>
                  <a:tcPr/>
                </a:tc>
                <a:extLst>
                  <a:ext uri="{0D108BD9-81ED-4DB2-BD59-A6C34878D82A}">
                    <a16:rowId xmlns:a16="http://schemas.microsoft.com/office/drawing/2014/main" val="1137823439"/>
                  </a:ext>
                </a:extLst>
              </a:tr>
              <a:tr h="370840">
                <a:tc>
                  <a:txBody>
                    <a:bodyPr/>
                    <a:lstStyle/>
                    <a:p>
                      <a:r>
                        <a:rPr lang="en-IN" dirty="0"/>
                        <a:t>GMM_Std2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38.885666</a:t>
                      </a:r>
                    </a:p>
                  </a:txBody>
                  <a:tcPr/>
                </a:tc>
                <a:extLst>
                  <a:ext uri="{0D108BD9-81ED-4DB2-BD59-A6C34878D82A}">
                    <a16:rowId xmlns:a16="http://schemas.microsoft.com/office/drawing/2014/main" val="1633726147"/>
                  </a:ext>
                </a:extLst>
              </a:tr>
              <a:tr h="370840">
                <a:tc>
                  <a:txBody>
                    <a:bodyPr/>
                    <a:lstStyle/>
                    <a:p>
                      <a:r>
                        <a:rPr lang="en-IN" dirty="0"/>
                        <a:t>GMM_Weight0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56.099514</a:t>
                      </a:r>
                    </a:p>
                  </a:txBody>
                  <a:tcPr/>
                </a:tc>
                <a:extLst>
                  <a:ext uri="{0D108BD9-81ED-4DB2-BD59-A6C34878D82A}">
                    <a16:rowId xmlns:a16="http://schemas.microsoft.com/office/drawing/2014/main" val="4067943242"/>
                  </a:ext>
                </a:extLst>
              </a:tr>
              <a:tr h="370840">
                <a:tc>
                  <a:txBody>
                    <a:bodyPr/>
                    <a:lstStyle/>
                    <a:p>
                      <a:r>
                        <a:rPr lang="en-IN" dirty="0"/>
                        <a:t>GMM_Weight1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56.4625</a:t>
                      </a:r>
                    </a:p>
                  </a:txBody>
                  <a:tcPr/>
                </a:tc>
                <a:extLst>
                  <a:ext uri="{0D108BD9-81ED-4DB2-BD59-A6C34878D82A}">
                    <a16:rowId xmlns:a16="http://schemas.microsoft.com/office/drawing/2014/main" val="58605694"/>
                  </a:ext>
                </a:extLst>
              </a:tr>
              <a:tr h="370840">
                <a:tc>
                  <a:txBody>
                    <a:bodyPr/>
                    <a:lstStyle/>
                    <a:p>
                      <a:r>
                        <a:rPr lang="en-IN" dirty="0"/>
                        <a:t>GMM_Weight2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55.9844</a:t>
                      </a:r>
                    </a:p>
                  </a:txBody>
                  <a:tcPr/>
                </a:tc>
                <a:extLst>
                  <a:ext uri="{0D108BD9-81ED-4DB2-BD59-A6C34878D82A}">
                    <a16:rowId xmlns:a16="http://schemas.microsoft.com/office/drawing/2014/main" val="805665903"/>
                  </a:ext>
                </a:extLst>
              </a:tr>
              <a:tr h="370840">
                <a:tc>
                  <a:txBody>
                    <a:bodyPr/>
                    <a:lstStyle/>
                    <a:p>
                      <a:r>
                        <a:rPr lang="en-IN" dirty="0"/>
                        <a:t>Average </a:t>
                      </a:r>
                      <a:r>
                        <a:rPr lang="en-IN" dirty="0" err="1"/>
                        <a:t>psnr</a:t>
                      </a:r>
                      <a:r>
                        <a:rPr lang="en-IN" dirty="0"/>
                        <a:t> :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49.4956</a:t>
                      </a:r>
                    </a:p>
                  </a:txBody>
                  <a:tcPr/>
                </a:tc>
                <a:extLst>
                  <a:ext uri="{0D108BD9-81ED-4DB2-BD59-A6C34878D82A}">
                    <a16:rowId xmlns:a16="http://schemas.microsoft.com/office/drawing/2014/main" val="117528256"/>
                  </a:ext>
                </a:extLst>
              </a:tr>
              <a:tr h="370840">
                <a:tc>
                  <a:txBody>
                    <a:bodyPr/>
                    <a:lstStyle/>
                    <a:p>
                      <a:r>
                        <a:rPr lang="en-IN" dirty="0"/>
                        <a:t>RMSE: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0.012039199</a:t>
                      </a:r>
                    </a:p>
                  </a:txBody>
                  <a:tcPr/>
                </a:tc>
                <a:extLst>
                  <a:ext uri="{0D108BD9-81ED-4DB2-BD59-A6C34878D82A}">
                    <a16:rowId xmlns:a16="http://schemas.microsoft.com/office/drawing/2014/main" val="1593795785"/>
                  </a:ext>
                </a:extLst>
              </a:tr>
            </a:tbl>
          </a:graphicData>
        </a:graphic>
      </p:graphicFrame>
    </p:spTree>
    <p:extLst>
      <p:ext uri="{BB962C8B-B14F-4D97-AF65-F5344CB8AC3E}">
        <p14:creationId xmlns:p14="http://schemas.microsoft.com/office/powerpoint/2010/main" val="168102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07C8EF-F36D-F7E1-2ED0-6BB056CBA565}"/>
              </a:ext>
            </a:extLst>
          </p:cNvPr>
          <p:cNvSpPr txBox="1"/>
          <p:nvPr/>
        </p:nvSpPr>
        <p:spPr>
          <a:xfrm>
            <a:off x="3136491" y="176980"/>
            <a:ext cx="6941575" cy="2031325"/>
          </a:xfrm>
          <a:prstGeom prst="rect">
            <a:avLst/>
          </a:prstGeom>
          <a:noFill/>
        </p:spPr>
        <p:txBody>
          <a:bodyPr wrap="square" rtlCol="0">
            <a:spAutoFit/>
          </a:bodyPr>
          <a:lstStyle/>
          <a:p>
            <a:r>
              <a:rPr lang="en-IN" dirty="0"/>
              <a:t>#scalling inputs-&gt;[-1,1]</a:t>
            </a:r>
          </a:p>
          <a:p>
            <a:r>
              <a:rPr lang="en-IN" dirty="0"/>
              <a:t>#ouputs </a:t>
            </a:r>
            <a:r>
              <a:rPr lang="en-IN" dirty="0" err="1"/>
              <a:t>stds,means</a:t>
            </a:r>
            <a:r>
              <a:rPr lang="en-IN" dirty="0"/>
              <a:t>-&gt;[-1,1]</a:t>
            </a:r>
          </a:p>
          <a:p>
            <a:r>
              <a:rPr lang="en-IN" dirty="0"/>
              <a:t># no </a:t>
            </a:r>
            <a:r>
              <a:rPr lang="en-IN" dirty="0" err="1"/>
              <a:t>softmax</a:t>
            </a:r>
            <a:endParaRPr lang="en-IN" dirty="0"/>
          </a:p>
          <a:p>
            <a:r>
              <a:rPr lang="en-IN" dirty="0"/>
              <a:t># model with 320</a:t>
            </a:r>
          </a:p>
          <a:p>
            <a:r>
              <a:rPr lang="en-IN" dirty="0" err="1"/>
              <a:t>teardrop_gmm.vti</a:t>
            </a:r>
            <a:endParaRPr lang="en-IN" dirty="0"/>
          </a:p>
          <a:p>
            <a:br>
              <a:rPr lang="en-IN" dirty="0"/>
            </a:br>
            <a:endParaRPr lang="en-IN" dirty="0"/>
          </a:p>
        </p:txBody>
      </p:sp>
      <p:graphicFrame>
        <p:nvGraphicFramePr>
          <p:cNvPr id="2" name="Table 1">
            <a:extLst>
              <a:ext uri="{FF2B5EF4-FFF2-40B4-BE49-F238E27FC236}">
                <a16:creationId xmlns:a16="http://schemas.microsoft.com/office/drawing/2014/main" id="{D939F901-1C5E-E045-89BC-1DD6DE30158F}"/>
              </a:ext>
            </a:extLst>
          </p:cNvPr>
          <p:cNvGraphicFramePr>
            <a:graphicFrameLocks noGrp="1"/>
          </p:cNvGraphicFramePr>
          <p:nvPr>
            <p:extLst>
              <p:ext uri="{D42A27DB-BD31-4B8C-83A1-F6EECF244321}">
                <p14:modId xmlns:p14="http://schemas.microsoft.com/office/powerpoint/2010/main" val="2406371766"/>
              </p:ext>
            </p:extLst>
          </p:nvPr>
        </p:nvGraphicFramePr>
        <p:xfrm>
          <a:off x="5700168" y="924627"/>
          <a:ext cx="5418666" cy="451210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20705710"/>
                    </a:ext>
                  </a:extLst>
                </a:gridCol>
                <a:gridCol w="2709333">
                  <a:extLst>
                    <a:ext uri="{9D8B030D-6E8A-4147-A177-3AD203B41FA5}">
                      <a16:colId xmlns:a16="http://schemas.microsoft.com/office/drawing/2014/main" val="1232260912"/>
                    </a:ext>
                  </a:extLst>
                </a:gridCol>
              </a:tblGrid>
              <a:tr h="432862">
                <a:tc>
                  <a:txBody>
                    <a:bodyPr/>
                    <a:lstStyle/>
                    <a:p>
                      <a:r>
                        <a:rPr lang="en-IN" dirty="0"/>
                        <a:t>variable</a:t>
                      </a:r>
                    </a:p>
                  </a:txBody>
                  <a:tcPr/>
                </a:tc>
                <a:tc>
                  <a:txBody>
                    <a:bodyPr/>
                    <a:lstStyle/>
                    <a:p>
                      <a:r>
                        <a:rPr lang="en-IN" dirty="0" err="1"/>
                        <a:t>psnr</a:t>
                      </a:r>
                      <a:endParaRPr lang="en-IN" dirty="0"/>
                    </a:p>
                  </a:txBody>
                  <a:tcPr/>
                </a:tc>
                <a:extLst>
                  <a:ext uri="{0D108BD9-81ED-4DB2-BD59-A6C34878D82A}">
                    <a16:rowId xmlns:a16="http://schemas.microsoft.com/office/drawing/2014/main" val="1763282514"/>
                  </a:ext>
                </a:extLst>
              </a:tr>
              <a:tr h="370840">
                <a:tc>
                  <a:txBody>
                    <a:bodyPr/>
                    <a:lstStyle/>
                    <a:p>
                      <a:r>
                        <a:rPr lang="en-IN" dirty="0"/>
                        <a:t>GMM_Mean0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55.837547</a:t>
                      </a:r>
                    </a:p>
                  </a:txBody>
                  <a:tcPr/>
                </a:tc>
                <a:extLst>
                  <a:ext uri="{0D108BD9-81ED-4DB2-BD59-A6C34878D82A}">
                    <a16:rowId xmlns:a16="http://schemas.microsoft.com/office/drawing/2014/main" val="1813814441"/>
                  </a:ext>
                </a:extLst>
              </a:tr>
              <a:tr h="370840">
                <a:tc>
                  <a:txBody>
                    <a:bodyPr/>
                    <a:lstStyle/>
                    <a:p>
                      <a:r>
                        <a:rPr lang="en-IN" dirty="0"/>
                        <a:t>GMM_Mean1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55.80872</a:t>
                      </a:r>
                    </a:p>
                  </a:txBody>
                  <a:tcPr/>
                </a:tc>
                <a:extLst>
                  <a:ext uri="{0D108BD9-81ED-4DB2-BD59-A6C34878D82A}">
                    <a16:rowId xmlns:a16="http://schemas.microsoft.com/office/drawing/2014/main" val="413507724"/>
                  </a:ext>
                </a:extLst>
              </a:tr>
              <a:tr h="370840">
                <a:tc>
                  <a:txBody>
                    <a:bodyPr/>
                    <a:lstStyle/>
                    <a:p>
                      <a:r>
                        <a:rPr lang="en-IN" dirty="0"/>
                        <a:t>GMM_Mean2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55.781593</a:t>
                      </a:r>
                    </a:p>
                  </a:txBody>
                  <a:tcPr/>
                </a:tc>
                <a:extLst>
                  <a:ext uri="{0D108BD9-81ED-4DB2-BD59-A6C34878D82A}">
                    <a16:rowId xmlns:a16="http://schemas.microsoft.com/office/drawing/2014/main" val="1420277200"/>
                  </a:ext>
                </a:extLst>
              </a:tr>
              <a:tr h="370840">
                <a:tc>
                  <a:txBody>
                    <a:bodyPr/>
                    <a:lstStyle/>
                    <a:p>
                      <a:r>
                        <a:rPr lang="en-IN" dirty="0"/>
                        <a:t>GMM_Std0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48.56475</a:t>
                      </a:r>
                    </a:p>
                  </a:txBody>
                  <a:tcPr/>
                </a:tc>
                <a:extLst>
                  <a:ext uri="{0D108BD9-81ED-4DB2-BD59-A6C34878D82A}">
                    <a16:rowId xmlns:a16="http://schemas.microsoft.com/office/drawing/2014/main" val="1493998253"/>
                  </a:ext>
                </a:extLst>
              </a:tr>
              <a:tr h="370840">
                <a:tc>
                  <a:txBody>
                    <a:bodyPr/>
                    <a:lstStyle/>
                    <a:p>
                      <a:r>
                        <a:rPr lang="en-IN" dirty="0"/>
                        <a:t>GMM_Std1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44.175056</a:t>
                      </a:r>
                    </a:p>
                  </a:txBody>
                  <a:tcPr/>
                </a:tc>
                <a:extLst>
                  <a:ext uri="{0D108BD9-81ED-4DB2-BD59-A6C34878D82A}">
                    <a16:rowId xmlns:a16="http://schemas.microsoft.com/office/drawing/2014/main" val="1137823439"/>
                  </a:ext>
                </a:extLst>
              </a:tr>
              <a:tr h="370840">
                <a:tc>
                  <a:txBody>
                    <a:bodyPr/>
                    <a:lstStyle/>
                    <a:p>
                      <a:r>
                        <a:rPr lang="en-IN" dirty="0"/>
                        <a:t>GMM_Std2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49.326965</a:t>
                      </a:r>
                    </a:p>
                  </a:txBody>
                  <a:tcPr/>
                </a:tc>
                <a:extLst>
                  <a:ext uri="{0D108BD9-81ED-4DB2-BD59-A6C34878D82A}">
                    <a16:rowId xmlns:a16="http://schemas.microsoft.com/office/drawing/2014/main" val="1633726147"/>
                  </a:ext>
                </a:extLst>
              </a:tr>
              <a:tr h="370840">
                <a:tc>
                  <a:txBody>
                    <a:bodyPr/>
                    <a:lstStyle/>
                    <a:p>
                      <a:r>
                        <a:rPr lang="en-IN" dirty="0"/>
                        <a:t>GMM_Weight0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47.204666</a:t>
                      </a:r>
                    </a:p>
                  </a:txBody>
                  <a:tcPr/>
                </a:tc>
                <a:extLst>
                  <a:ext uri="{0D108BD9-81ED-4DB2-BD59-A6C34878D82A}">
                    <a16:rowId xmlns:a16="http://schemas.microsoft.com/office/drawing/2014/main" val="4067943242"/>
                  </a:ext>
                </a:extLst>
              </a:tr>
              <a:tr h="370840">
                <a:tc>
                  <a:txBody>
                    <a:bodyPr/>
                    <a:lstStyle/>
                    <a:p>
                      <a:r>
                        <a:rPr lang="en-IN" dirty="0"/>
                        <a:t>GMM_Weight1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45.305687</a:t>
                      </a:r>
                    </a:p>
                  </a:txBody>
                  <a:tcPr/>
                </a:tc>
                <a:extLst>
                  <a:ext uri="{0D108BD9-81ED-4DB2-BD59-A6C34878D82A}">
                    <a16:rowId xmlns:a16="http://schemas.microsoft.com/office/drawing/2014/main" val="58605694"/>
                  </a:ext>
                </a:extLst>
              </a:tr>
              <a:tr h="370840">
                <a:tc>
                  <a:txBody>
                    <a:bodyPr/>
                    <a:lstStyle/>
                    <a:p>
                      <a:r>
                        <a:rPr lang="en-IN" dirty="0"/>
                        <a:t>GMM_Weight2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47.9282</a:t>
                      </a:r>
                    </a:p>
                  </a:txBody>
                  <a:tcPr/>
                </a:tc>
                <a:extLst>
                  <a:ext uri="{0D108BD9-81ED-4DB2-BD59-A6C34878D82A}">
                    <a16:rowId xmlns:a16="http://schemas.microsoft.com/office/drawing/2014/main" val="805665903"/>
                  </a:ext>
                </a:extLst>
              </a:tr>
              <a:tr h="370840">
                <a:tc>
                  <a:txBody>
                    <a:bodyPr/>
                    <a:lstStyle/>
                    <a:p>
                      <a:r>
                        <a:rPr lang="en-IN" dirty="0"/>
                        <a:t>Average </a:t>
                      </a:r>
                      <a:r>
                        <a:rPr lang="en-IN" dirty="0" err="1"/>
                        <a:t>psnr</a:t>
                      </a:r>
                      <a:r>
                        <a:rPr lang="en-IN" dirty="0"/>
                        <a:t> :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49.992573</a:t>
                      </a:r>
                    </a:p>
                  </a:txBody>
                  <a:tcPr/>
                </a:tc>
                <a:extLst>
                  <a:ext uri="{0D108BD9-81ED-4DB2-BD59-A6C34878D82A}">
                    <a16:rowId xmlns:a16="http://schemas.microsoft.com/office/drawing/2014/main" val="117528256"/>
                  </a:ext>
                </a:extLst>
              </a:tr>
              <a:tr h="370840">
                <a:tc>
                  <a:txBody>
                    <a:bodyPr/>
                    <a:lstStyle/>
                    <a:p>
                      <a:r>
                        <a:rPr lang="en-IN" dirty="0"/>
                        <a:t>RMSE: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0.0058098924</a:t>
                      </a:r>
                    </a:p>
                  </a:txBody>
                  <a:tcPr/>
                </a:tc>
                <a:extLst>
                  <a:ext uri="{0D108BD9-81ED-4DB2-BD59-A6C34878D82A}">
                    <a16:rowId xmlns:a16="http://schemas.microsoft.com/office/drawing/2014/main" val="1593795785"/>
                  </a:ext>
                </a:extLst>
              </a:tr>
            </a:tbl>
          </a:graphicData>
        </a:graphic>
      </p:graphicFrame>
    </p:spTree>
    <p:extLst>
      <p:ext uri="{BB962C8B-B14F-4D97-AF65-F5344CB8AC3E}">
        <p14:creationId xmlns:p14="http://schemas.microsoft.com/office/powerpoint/2010/main" val="392258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78D8FF-972D-6862-B0AC-7DB225799F65}"/>
              </a:ext>
            </a:extLst>
          </p:cNvPr>
          <p:cNvSpPr txBox="1"/>
          <p:nvPr/>
        </p:nvSpPr>
        <p:spPr>
          <a:xfrm>
            <a:off x="580102" y="415755"/>
            <a:ext cx="10628671" cy="830997"/>
          </a:xfrm>
          <a:prstGeom prst="rect">
            <a:avLst/>
          </a:prstGeom>
          <a:noFill/>
        </p:spPr>
        <p:txBody>
          <a:bodyPr wrap="square" rtlCol="0">
            <a:spAutoFit/>
          </a:bodyPr>
          <a:lstStyle/>
          <a:p>
            <a:r>
              <a:rPr lang="en-US" sz="2400" dirty="0"/>
              <a:t>Positional Uncertainty of </a:t>
            </a:r>
            <a:r>
              <a:rPr lang="en-US" sz="2400" dirty="0" err="1"/>
              <a:t>Isocontours</a:t>
            </a:r>
            <a:r>
              <a:rPr lang="en-US" sz="2400" dirty="0"/>
              <a:t>: Condition Analysis and Probabilistic Measures </a:t>
            </a:r>
          </a:p>
          <a:p>
            <a:pPr algn="ctr"/>
            <a:r>
              <a:rPr lang="en-US" sz="2400" dirty="0"/>
              <a:t>Kai </a:t>
            </a:r>
            <a:r>
              <a:rPr lang="en-US" sz="2400" dirty="0" err="1"/>
              <a:t>Po¨thkow</a:t>
            </a:r>
            <a:r>
              <a:rPr lang="en-US" sz="2400" dirty="0"/>
              <a:t> and Hans-Christian Hege, Member, IEEE</a:t>
            </a:r>
            <a:endParaRPr lang="en-IN" sz="2400" dirty="0"/>
          </a:p>
        </p:txBody>
      </p:sp>
      <p:sp>
        <p:nvSpPr>
          <p:cNvPr id="6" name="TextBox 5">
            <a:extLst>
              <a:ext uri="{FF2B5EF4-FFF2-40B4-BE49-F238E27FC236}">
                <a16:creationId xmlns:a16="http://schemas.microsoft.com/office/drawing/2014/main" id="{73D07B88-3516-0264-409E-2E3A78FB79CE}"/>
              </a:ext>
            </a:extLst>
          </p:cNvPr>
          <p:cNvSpPr txBox="1"/>
          <p:nvPr/>
        </p:nvSpPr>
        <p:spPr>
          <a:xfrm>
            <a:off x="5894438" y="6470236"/>
            <a:ext cx="6297562" cy="523220"/>
          </a:xfrm>
          <a:prstGeom prst="rect">
            <a:avLst/>
          </a:prstGeom>
          <a:noFill/>
        </p:spPr>
        <p:txBody>
          <a:bodyPr wrap="square" rtlCol="0">
            <a:spAutoFit/>
          </a:bodyPr>
          <a:lstStyle/>
          <a:p>
            <a:r>
              <a:rPr lang="en-US" sz="1400" dirty="0">
                <a:solidFill>
                  <a:schemeClr val="bg1"/>
                </a:solidFill>
              </a:rPr>
              <a:t>Positional Uncertainty of </a:t>
            </a:r>
            <a:r>
              <a:rPr lang="en-US" sz="1400" dirty="0" err="1">
                <a:solidFill>
                  <a:schemeClr val="bg1"/>
                </a:solidFill>
              </a:rPr>
              <a:t>Isocontours</a:t>
            </a:r>
            <a:r>
              <a:rPr lang="en-US" sz="1400" dirty="0">
                <a:solidFill>
                  <a:schemeClr val="bg1"/>
                </a:solidFill>
              </a:rPr>
              <a:t>: Condition Analysis and Probabilistic Measures </a:t>
            </a:r>
          </a:p>
          <a:p>
            <a:endParaRPr lang="en-IN" sz="1400" dirty="0">
              <a:solidFill>
                <a:schemeClr val="bg1"/>
              </a:solidFill>
            </a:endParaRPr>
          </a:p>
        </p:txBody>
      </p:sp>
      <p:sp>
        <p:nvSpPr>
          <p:cNvPr id="7" name="TextBox 6">
            <a:extLst>
              <a:ext uri="{FF2B5EF4-FFF2-40B4-BE49-F238E27FC236}">
                <a16:creationId xmlns:a16="http://schemas.microsoft.com/office/drawing/2014/main" id="{FBB169FE-5BCA-F97F-C2BC-8A6875D0AD80}"/>
              </a:ext>
            </a:extLst>
          </p:cNvPr>
          <p:cNvSpPr txBox="1"/>
          <p:nvPr/>
        </p:nvSpPr>
        <p:spPr>
          <a:xfrm>
            <a:off x="855406" y="1946787"/>
            <a:ext cx="1592825" cy="400110"/>
          </a:xfrm>
          <a:prstGeom prst="rect">
            <a:avLst/>
          </a:prstGeom>
          <a:noFill/>
        </p:spPr>
        <p:txBody>
          <a:bodyPr wrap="square" rtlCol="0">
            <a:spAutoFit/>
          </a:bodyPr>
          <a:lstStyle/>
          <a:p>
            <a:r>
              <a:rPr lang="en-IN" sz="2000" b="1" dirty="0"/>
              <a:t>ABSTRACT:</a:t>
            </a:r>
          </a:p>
        </p:txBody>
      </p:sp>
      <p:sp>
        <p:nvSpPr>
          <p:cNvPr id="10" name="TextBox 9">
            <a:extLst>
              <a:ext uri="{FF2B5EF4-FFF2-40B4-BE49-F238E27FC236}">
                <a16:creationId xmlns:a16="http://schemas.microsoft.com/office/drawing/2014/main" id="{B38EA5DA-6F88-5F33-9902-A7D6EE7D45A4}"/>
              </a:ext>
            </a:extLst>
          </p:cNvPr>
          <p:cNvSpPr txBox="1"/>
          <p:nvPr/>
        </p:nvSpPr>
        <p:spPr>
          <a:xfrm>
            <a:off x="855406" y="2514045"/>
            <a:ext cx="10550013" cy="2308324"/>
          </a:xfrm>
          <a:prstGeom prst="rect">
            <a:avLst/>
          </a:prstGeom>
          <a:noFill/>
        </p:spPr>
        <p:txBody>
          <a:bodyPr wrap="square" rtlCol="0">
            <a:spAutoFit/>
          </a:bodyPr>
          <a:lstStyle/>
          <a:p>
            <a:r>
              <a:rPr lang="en-US" dirty="0">
                <a:cs typeface="Arial" panose="020B0604020202020204" pitchFamily="34" charset="0"/>
              </a:rPr>
              <a:t>In science, engineering, and medicine, data is often </a:t>
            </a:r>
            <a:r>
              <a:rPr lang="en-US" b="1" dirty="0">
                <a:cs typeface="Arial" panose="020B0604020202020204" pitchFamily="34" charset="0"/>
              </a:rPr>
              <a:t>uncertain</a:t>
            </a:r>
            <a:r>
              <a:rPr lang="en-US" dirty="0">
                <a:cs typeface="Arial" panose="020B0604020202020204" pitchFamily="34" charset="0"/>
              </a:rPr>
              <a:t> — meaning it might have errors or variability. Even so, we still need to make decisions based on that uncertain data. While we already have good tools for visualizing regular data, there aren't many tools that help us </a:t>
            </a:r>
            <a:r>
              <a:rPr lang="en-US" b="1" dirty="0">
                <a:cs typeface="Arial" panose="020B0604020202020204" pitchFamily="34" charset="0"/>
              </a:rPr>
              <a:t>see and understand uncertainty</a:t>
            </a:r>
            <a:r>
              <a:rPr lang="en-US" dirty="0">
                <a:cs typeface="Arial" panose="020B0604020202020204" pitchFamily="34" charset="0"/>
              </a:rPr>
              <a:t>, especially in 2D and 3D images or models.</a:t>
            </a:r>
          </a:p>
          <a:p>
            <a:r>
              <a:rPr lang="en-US" dirty="0">
                <a:cs typeface="Arial" panose="020B0604020202020204" pitchFamily="34" charset="0"/>
              </a:rPr>
              <a:t>This research offers new </a:t>
            </a:r>
            <a:r>
              <a:rPr lang="en-US" b="1" dirty="0">
                <a:cs typeface="Arial" panose="020B0604020202020204" pitchFamily="34" charset="0"/>
              </a:rPr>
              <a:t>mathematical methods</a:t>
            </a:r>
            <a:r>
              <a:rPr lang="en-US" dirty="0">
                <a:cs typeface="Arial" panose="020B0604020202020204" pitchFamily="34" charset="0"/>
              </a:rPr>
              <a:t> to handle and visualize </a:t>
            </a:r>
            <a:r>
              <a:rPr lang="en-US" b="1" dirty="0">
                <a:cs typeface="Arial" panose="020B0604020202020204" pitchFamily="34" charset="0"/>
              </a:rPr>
              <a:t>uncertain data</a:t>
            </a:r>
            <a:r>
              <a:rPr lang="en-US" dirty="0">
                <a:cs typeface="Arial" panose="020B0604020202020204" pitchFamily="34" charset="0"/>
              </a:rPr>
              <a:t>. It focuses on things called </a:t>
            </a:r>
            <a:r>
              <a:rPr lang="en-US" b="1" dirty="0" err="1">
                <a:cs typeface="Arial" panose="020B0604020202020204" pitchFamily="34" charset="0"/>
              </a:rPr>
              <a:t>isocontours</a:t>
            </a:r>
            <a:r>
              <a:rPr lang="en-US" dirty="0">
                <a:cs typeface="Arial" panose="020B0604020202020204" pitchFamily="34" charset="0"/>
              </a:rPr>
              <a:t>, which are lines (or surfaces) that connect points with the same value — like the lines on a weather map showing temperature.</a:t>
            </a:r>
          </a:p>
          <a:p>
            <a:endParaRPr lang="en-IN" dirty="0">
              <a:cs typeface="Arial" panose="020B0604020202020204" pitchFamily="34" charset="0"/>
            </a:endParaRPr>
          </a:p>
        </p:txBody>
      </p:sp>
    </p:spTree>
    <p:extLst>
      <p:ext uri="{BB962C8B-B14F-4D97-AF65-F5344CB8AC3E}">
        <p14:creationId xmlns:p14="http://schemas.microsoft.com/office/powerpoint/2010/main" val="3330765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1C7FB2-AE4C-3E20-A204-54FE04B2FD01}"/>
              </a:ext>
            </a:extLst>
          </p:cNvPr>
          <p:cNvSpPr txBox="1"/>
          <p:nvPr/>
        </p:nvSpPr>
        <p:spPr>
          <a:xfrm>
            <a:off x="530942" y="500616"/>
            <a:ext cx="4768645" cy="400110"/>
          </a:xfrm>
          <a:prstGeom prst="rect">
            <a:avLst/>
          </a:prstGeom>
          <a:noFill/>
        </p:spPr>
        <p:txBody>
          <a:bodyPr wrap="square" rtlCol="0">
            <a:spAutoFit/>
          </a:bodyPr>
          <a:lstStyle/>
          <a:p>
            <a:r>
              <a:rPr lang="en-IN" sz="2000" b="1" dirty="0"/>
              <a:t>Uncertainty in Physical Measurements:</a:t>
            </a:r>
          </a:p>
        </p:txBody>
      </p:sp>
      <p:sp>
        <p:nvSpPr>
          <p:cNvPr id="3" name="TextBox 2">
            <a:extLst>
              <a:ext uri="{FF2B5EF4-FFF2-40B4-BE49-F238E27FC236}">
                <a16:creationId xmlns:a16="http://schemas.microsoft.com/office/drawing/2014/main" id="{AA66DD4E-8A62-1DCC-5AE7-607274FB6A42}"/>
              </a:ext>
            </a:extLst>
          </p:cNvPr>
          <p:cNvSpPr txBox="1"/>
          <p:nvPr/>
        </p:nvSpPr>
        <p:spPr>
          <a:xfrm>
            <a:off x="707922" y="1246136"/>
            <a:ext cx="9576619" cy="923330"/>
          </a:xfrm>
          <a:prstGeom prst="rect">
            <a:avLst/>
          </a:prstGeom>
          <a:noFill/>
        </p:spPr>
        <p:txBody>
          <a:bodyPr wrap="square" rtlCol="0">
            <a:spAutoFit/>
          </a:bodyPr>
          <a:lstStyle/>
          <a:p>
            <a:r>
              <a:rPr lang="en-US" dirty="0"/>
              <a:t>In a measurement where significant random errors can occur, an observed value may, by chance, be very close to the true value. In this case the error is low, while the uncertainty (assessed by repeated measurements) is high[1].</a:t>
            </a:r>
            <a:endParaRPr lang="en-IN" dirty="0"/>
          </a:p>
        </p:txBody>
      </p:sp>
      <p:sp>
        <p:nvSpPr>
          <p:cNvPr id="4" name="TextBox 3">
            <a:extLst>
              <a:ext uri="{FF2B5EF4-FFF2-40B4-BE49-F238E27FC236}">
                <a16:creationId xmlns:a16="http://schemas.microsoft.com/office/drawing/2014/main" id="{A2C883FF-8D21-7567-0647-FF4EE95995F3}"/>
              </a:ext>
            </a:extLst>
          </p:cNvPr>
          <p:cNvSpPr txBox="1"/>
          <p:nvPr/>
        </p:nvSpPr>
        <p:spPr>
          <a:xfrm>
            <a:off x="707921" y="2514876"/>
            <a:ext cx="9576619" cy="646331"/>
          </a:xfrm>
          <a:prstGeom prst="rect">
            <a:avLst/>
          </a:prstGeom>
          <a:noFill/>
        </p:spPr>
        <p:txBody>
          <a:bodyPr wrap="square" rtlCol="0">
            <a:spAutoFit/>
          </a:bodyPr>
          <a:lstStyle/>
          <a:p>
            <a:r>
              <a:rPr lang="en-IN" b="1" dirty="0"/>
              <a:t>Systematic Errors: </a:t>
            </a:r>
            <a:r>
              <a:rPr lang="en-US" dirty="0"/>
              <a:t>Systematic errors are like constant let say every time you measure  height using a biased scale you get the height by +2 cm. </a:t>
            </a:r>
            <a:r>
              <a:rPr lang="en-US" dirty="0" err="1"/>
              <a:t>everytime</a:t>
            </a:r>
            <a:r>
              <a:rPr lang="en-US" dirty="0"/>
              <a:t> it is  +2 you cannot find only </a:t>
            </a:r>
            <a:r>
              <a:rPr lang="en-US" dirty="0" err="1"/>
              <a:t>uisng</a:t>
            </a:r>
            <a:r>
              <a:rPr lang="en-US" dirty="0"/>
              <a:t> this scale.</a:t>
            </a:r>
            <a:endParaRPr lang="en-IN" dirty="0"/>
          </a:p>
        </p:txBody>
      </p:sp>
      <p:sp>
        <p:nvSpPr>
          <p:cNvPr id="6" name="TextBox 5">
            <a:extLst>
              <a:ext uri="{FF2B5EF4-FFF2-40B4-BE49-F238E27FC236}">
                <a16:creationId xmlns:a16="http://schemas.microsoft.com/office/drawing/2014/main" id="{0DEF8B03-451C-8B15-6CAA-65CFD1100C95}"/>
              </a:ext>
            </a:extLst>
          </p:cNvPr>
          <p:cNvSpPr txBox="1"/>
          <p:nvPr/>
        </p:nvSpPr>
        <p:spPr>
          <a:xfrm>
            <a:off x="624348" y="3637557"/>
            <a:ext cx="9350478" cy="646331"/>
          </a:xfrm>
          <a:prstGeom prst="rect">
            <a:avLst/>
          </a:prstGeom>
          <a:noFill/>
        </p:spPr>
        <p:txBody>
          <a:bodyPr wrap="square" rtlCol="0">
            <a:spAutoFit/>
          </a:bodyPr>
          <a:lstStyle/>
          <a:p>
            <a:r>
              <a:rPr lang="en-IN" b="1" dirty="0"/>
              <a:t>Random Errors:</a:t>
            </a:r>
            <a:r>
              <a:rPr lang="en-US" dirty="0"/>
              <a:t>Every time you measure something, you get a slightly different value — even if the thing you're measuring hasn’t changed</a:t>
            </a:r>
            <a:endParaRPr lang="en-IN" dirty="0"/>
          </a:p>
        </p:txBody>
      </p:sp>
      <p:sp>
        <p:nvSpPr>
          <p:cNvPr id="7" name="TextBox 6">
            <a:extLst>
              <a:ext uri="{FF2B5EF4-FFF2-40B4-BE49-F238E27FC236}">
                <a16:creationId xmlns:a16="http://schemas.microsoft.com/office/drawing/2014/main" id="{4544857F-CD55-9D9E-E5CB-9A8CA0B0DAED}"/>
              </a:ext>
            </a:extLst>
          </p:cNvPr>
          <p:cNvSpPr txBox="1"/>
          <p:nvPr/>
        </p:nvSpPr>
        <p:spPr>
          <a:xfrm>
            <a:off x="2821858" y="4906297"/>
            <a:ext cx="8495071" cy="369332"/>
          </a:xfrm>
          <a:prstGeom prst="rect">
            <a:avLst/>
          </a:prstGeom>
          <a:noFill/>
        </p:spPr>
        <p:txBody>
          <a:bodyPr wrap="square" rtlCol="0">
            <a:spAutoFit/>
          </a:bodyPr>
          <a:lstStyle/>
          <a:p>
            <a:r>
              <a:rPr lang="en-US" b="1" dirty="0"/>
              <a:t>observed value = true value + random error</a:t>
            </a:r>
            <a:endParaRPr lang="en-IN" b="1" dirty="0"/>
          </a:p>
        </p:txBody>
      </p:sp>
    </p:spTree>
    <p:extLst>
      <p:ext uri="{BB962C8B-B14F-4D97-AF65-F5344CB8AC3E}">
        <p14:creationId xmlns:p14="http://schemas.microsoft.com/office/powerpoint/2010/main" val="3949158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2DD4EA-378E-2BDB-5BA8-9BC46381433E}"/>
              </a:ext>
            </a:extLst>
          </p:cNvPr>
          <p:cNvSpPr txBox="1"/>
          <p:nvPr/>
        </p:nvSpPr>
        <p:spPr>
          <a:xfrm>
            <a:off x="403123" y="462116"/>
            <a:ext cx="5329084" cy="400110"/>
          </a:xfrm>
          <a:prstGeom prst="rect">
            <a:avLst/>
          </a:prstGeom>
          <a:noFill/>
        </p:spPr>
        <p:txBody>
          <a:bodyPr wrap="square" rtlCol="0">
            <a:spAutoFit/>
          </a:bodyPr>
          <a:lstStyle/>
          <a:p>
            <a:r>
              <a:rPr lang="en-US" sz="2000" b="1" dirty="0"/>
              <a:t>Discretely Sampled Uncertain Spatial Data</a:t>
            </a:r>
            <a:endParaRPr lang="en-IN" sz="2000" b="1" dirty="0"/>
          </a:p>
        </p:txBody>
      </p:sp>
      <p:sp>
        <p:nvSpPr>
          <p:cNvPr id="3" name="TextBox 2">
            <a:extLst>
              <a:ext uri="{FF2B5EF4-FFF2-40B4-BE49-F238E27FC236}">
                <a16:creationId xmlns:a16="http://schemas.microsoft.com/office/drawing/2014/main" id="{173F1861-9349-8126-A6EB-976BF97B75A2}"/>
              </a:ext>
            </a:extLst>
          </p:cNvPr>
          <p:cNvSpPr txBox="1"/>
          <p:nvPr/>
        </p:nvSpPr>
        <p:spPr>
          <a:xfrm>
            <a:off x="747252" y="1131151"/>
            <a:ext cx="8082116"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Using ensemble dataset we calculate mean and variance  at every grid point </a:t>
            </a:r>
          </a:p>
        </p:txBody>
      </p:sp>
      <p:sp>
        <p:nvSpPr>
          <p:cNvPr id="4" name="TextBox 3">
            <a:extLst>
              <a:ext uri="{FF2B5EF4-FFF2-40B4-BE49-F238E27FC236}">
                <a16:creationId xmlns:a16="http://schemas.microsoft.com/office/drawing/2014/main" id="{1D1A4CF5-C3BC-A38C-2231-2D8DAF952FE9}"/>
              </a:ext>
            </a:extLst>
          </p:cNvPr>
          <p:cNvSpPr txBox="1"/>
          <p:nvPr/>
        </p:nvSpPr>
        <p:spPr>
          <a:xfrm>
            <a:off x="403123" y="1769408"/>
            <a:ext cx="7020232" cy="400110"/>
          </a:xfrm>
          <a:prstGeom prst="rect">
            <a:avLst/>
          </a:prstGeom>
          <a:noFill/>
        </p:spPr>
        <p:txBody>
          <a:bodyPr wrap="square" rtlCol="0">
            <a:spAutoFit/>
          </a:bodyPr>
          <a:lstStyle/>
          <a:p>
            <a:r>
              <a:rPr lang="en-US" sz="2000" b="1" dirty="0"/>
              <a:t>Uncertain Data in a Continuous Spatial Domain</a:t>
            </a:r>
            <a:endParaRPr lang="en-IN" sz="2000" b="1" dirty="0"/>
          </a:p>
        </p:txBody>
      </p:sp>
      <p:sp>
        <p:nvSpPr>
          <p:cNvPr id="6" name="TextBox 5">
            <a:extLst>
              <a:ext uri="{FF2B5EF4-FFF2-40B4-BE49-F238E27FC236}">
                <a16:creationId xmlns:a16="http://schemas.microsoft.com/office/drawing/2014/main" id="{33A4D928-85FB-80D9-24AE-65FB7A21F09C}"/>
              </a:ext>
            </a:extLst>
          </p:cNvPr>
          <p:cNvSpPr txBox="1"/>
          <p:nvPr/>
        </p:nvSpPr>
        <p:spPr>
          <a:xfrm>
            <a:off x="884903" y="2428611"/>
            <a:ext cx="7590503"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a:t>The main problem in </a:t>
            </a:r>
            <a:r>
              <a:rPr lang="en-IN" dirty="0" err="1"/>
              <a:t>continous</a:t>
            </a:r>
            <a:r>
              <a:rPr lang="en-IN" dirty="0"/>
              <a:t> field  we </a:t>
            </a:r>
            <a:r>
              <a:rPr lang="en-IN" dirty="0" err="1"/>
              <a:t>donot</a:t>
            </a:r>
            <a:r>
              <a:rPr lang="en-IN" dirty="0"/>
              <a:t> have probability distribution at every location</a:t>
            </a:r>
          </a:p>
          <a:p>
            <a:pPr marL="285750" indent="-285750">
              <a:buFont typeface="Wingdings" panose="05000000000000000000" pitchFamily="2" charset="2"/>
              <a:buChar char="Ø"/>
            </a:pPr>
            <a:r>
              <a:rPr lang="en-IN" dirty="0"/>
              <a:t>So in the paper they propose </a:t>
            </a:r>
            <a:r>
              <a:rPr lang="en-IN" b="1" dirty="0"/>
              <a:t>Spatial Interpolation of PDFs</a:t>
            </a:r>
          </a:p>
          <a:p>
            <a:pPr marL="285750" indent="-285750">
              <a:buFont typeface="Wingdings" panose="05000000000000000000" pitchFamily="2" charset="2"/>
              <a:buChar char="Ø"/>
            </a:pPr>
            <a:r>
              <a:rPr lang="en-IN" dirty="0"/>
              <a:t>In this method they interpolate the means and variances.</a:t>
            </a:r>
          </a:p>
          <a:p>
            <a:pPr marL="285750" indent="-285750">
              <a:buFont typeface="Wingdings" panose="05000000000000000000" pitchFamily="2" charset="2"/>
              <a:buChar char="Ø"/>
            </a:pPr>
            <a:r>
              <a:rPr lang="en-IN" dirty="0"/>
              <a:t>The figure below explains clearly</a:t>
            </a:r>
          </a:p>
        </p:txBody>
      </p:sp>
      <p:pic>
        <p:nvPicPr>
          <p:cNvPr id="8" name="Picture 7">
            <a:extLst>
              <a:ext uri="{FF2B5EF4-FFF2-40B4-BE49-F238E27FC236}">
                <a16:creationId xmlns:a16="http://schemas.microsoft.com/office/drawing/2014/main" id="{CCB6A262-3A40-6578-37AE-7093DCE1C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936" y="3076700"/>
            <a:ext cx="5211097" cy="2997012"/>
          </a:xfrm>
          <a:prstGeom prst="rect">
            <a:avLst/>
          </a:prstGeom>
        </p:spPr>
      </p:pic>
    </p:spTree>
    <p:extLst>
      <p:ext uri="{BB962C8B-B14F-4D97-AF65-F5344CB8AC3E}">
        <p14:creationId xmlns:p14="http://schemas.microsoft.com/office/powerpoint/2010/main" val="2214301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B6C8F5-7961-EC48-35A2-1C3466206954}"/>
              </a:ext>
            </a:extLst>
          </p:cNvPr>
          <p:cNvSpPr txBox="1"/>
          <p:nvPr/>
        </p:nvSpPr>
        <p:spPr>
          <a:xfrm>
            <a:off x="521110" y="501446"/>
            <a:ext cx="5299587" cy="400110"/>
          </a:xfrm>
          <a:prstGeom prst="rect">
            <a:avLst/>
          </a:prstGeom>
          <a:noFill/>
        </p:spPr>
        <p:txBody>
          <a:bodyPr wrap="square" rtlCol="0">
            <a:spAutoFit/>
          </a:bodyPr>
          <a:lstStyle/>
          <a:p>
            <a:r>
              <a:rPr lang="en-IN" sz="2000" b="1" dirty="0"/>
              <a:t>Numerical Condition of  </a:t>
            </a:r>
            <a:r>
              <a:rPr lang="en-IN" sz="2000" b="1" dirty="0" err="1"/>
              <a:t>Isocontours</a:t>
            </a:r>
            <a:r>
              <a:rPr lang="en-IN" sz="2000" b="1" dirty="0"/>
              <a: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63379B0-6318-17B3-7F85-1511CF633953}"/>
                  </a:ext>
                </a:extLst>
              </p:cNvPr>
              <p:cNvSpPr txBox="1"/>
              <p:nvPr/>
            </p:nvSpPr>
            <p:spPr>
              <a:xfrm>
                <a:off x="521110" y="1032388"/>
                <a:ext cx="9645445" cy="2180853"/>
              </a:xfrm>
              <a:prstGeom prst="rect">
                <a:avLst/>
              </a:prstGeom>
              <a:noFill/>
            </p:spPr>
            <p:txBody>
              <a:bodyPr wrap="square" rtlCol="0">
                <a:spAutoFit/>
              </a:bodyPr>
              <a:lstStyle/>
              <a:p>
                <a:pPr marL="285750" indent="-285750">
                  <a:buFont typeface="Wingdings" panose="05000000000000000000" pitchFamily="2" charset="2"/>
                  <a:buChar char="Ø"/>
                </a:pPr>
                <a:r>
                  <a:rPr lang="en-US" dirty="0"/>
                  <a:t>A condition number describes the sensitivity of a solution for a given problem to perturbations of the input data, independently of the algorithm and the character of the perturbations</a:t>
                </a:r>
              </a:p>
              <a:p>
                <a:pPr marL="285750" indent="-285750">
                  <a:buFont typeface="Wingdings" panose="05000000000000000000" pitchFamily="2" charset="2"/>
                  <a:buChar char="Ø"/>
                </a:pPr>
                <a:r>
                  <a:rPr lang="en-US" dirty="0"/>
                  <a:t>The condition number they proposed is </a:t>
                </a:r>
                <a14:m>
                  <m:oMath xmlns:m="http://schemas.openxmlformats.org/officeDocument/2006/math">
                    <m:r>
                      <a:rPr lang="en-US" i="1" smtClean="0">
                        <a:latin typeface="Cambria Math" panose="02040503050406030204" pitchFamily="18" charset="0"/>
                        <a:ea typeface="Cambria Math" panose="02040503050406030204" pitchFamily="18" charset="0"/>
                      </a:rPr>
                      <m:t>𝜅</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m:rPr>
                                <m:sty m:val="p"/>
                              </m:rPr>
                              <a:rPr lang="el-GR" b="0" i="1" smtClean="0">
                                <a:latin typeface="Cambria Math" panose="02040503050406030204" pitchFamily="18" charset="0"/>
                                <a:ea typeface="Cambria Math" panose="02040503050406030204" pitchFamily="18" charset="0"/>
                              </a:rPr>
                              <m:t>Δ</m:t>
                            </m:r>
                            <m:r>
                              <a:rPr lang="en-IN" b="0" i="1" smtClean="0">
                                <a:latin typeface="Cambria Math" panose="02040503050406030204" pitchFamily="18" charset="0"/>
                                <a:ea typeface="Cambria Math" panose="02040503050406030204" pitchFamily="18" charset="0"/>
                              </a:rPr>
                              <m:t>𝑦</m:t>
                            </m:r>
                          </m:e>
                        </m:d>
                        <m:r>
                          <a:rPr lang="en-IN" b="0" i="1" smtClean="0">
                            <a:latin typeface="Cambria Math" panose="02040503050406030204" pitchFamily="18" charset="0"/>
                            <a:ea typeface="Cambria Math" panose="02040503050406030204" pitchFamily="18" charset="0"/>
                          </a:rPr>
                          <m:t>|</m:t>
                        </m:r>
                      </m:den>
                    </m:f>
                  </m:oMath>
                </a14:m>
                <a:endParaRPr lang="en-IN" dirty="0"/>
              </a:p>
              <a:p>
                <a:pPr marL="285750" indent="-285750">
                  <a:buFont typeface="Wingdings" panose="05000000000000000000" pitchFamily="2" charset="2"/>
                  <a:buChar char="Ø"/>
                </a:pPr>
                <a:r>
                  <a:rPr lang="en-IN" dirty="0"/>
                  <a:t>The small condition number means well conditioned and large condition number means ill conditioned.</a:t>
                </a:r>
              </a:p>
              <a:p>
                <a:pPr marL="285750" indent="-285750">
                  <a:buFont typeface="Wingdings" panose="05000000000000000000" pitchFamily="2" charset="2"/>
                  <a:buChar char="Ø"/>
                </a:pPr>
                <a:r>
                  <a:rPr lang="en-IN" dirty="0"/>
                  <a:t>In the below figure </a:t>
                </a:r>
                <a:r>
                  <a:rPr lang="en-US" dirty="0"/>
                  <a:t>The calculation of x1 is well-conditioned while the calculation of x2 is ill conditioned.</a:t>
                </a:r>
                <a:endParaRPr lang="en-IN" dirty="0"/>
              </a:p>
            </p:txBody>
          </p:sp>
        </mc:Choice>
        <mc:Fallback xmlns="">
          <p:sp>
            <p:nvSpPr>
              <p:cNvPr id="3" name="TextBox 2">
                <a:extLst>
                  <a:ext uri="{FF2B5EF4-FFF2-40B4-BE49-F238E27FC236}">
                    <a16:creationId xmlns:a16="http://schemas.microsoft.com/office/drawing/2014/main" id="{863379B0-6318-17B3-7F85-1511CF633953}"/>
                  </a:ext>
                </a:extLst>
              </p:cNvPr>
              <p:cNvSpPr txBox="1">
                <a:spLocks noRot="1" noChangeAspect="1" noMove="1" noResize="1" noEditPoints="1" noAdjustHandles="1" noChangeArrowheads="1" noChangeShapeType="1" noTextEdit="1"/>
              </p:cNvSpPr>
              <p:nvPr/>
            </p:nvSpPr>
            <p:spPr>
              <a:xfrm>
                <a:off x="521110" y="1032388"/>
                <a:ext cx="9645445" cy="2180853"/>
              </a:xfrm>
              <a:prstGeom prst="rect">
                <a:avLst/>
              </a:prstGeom>
              <a:blipFill>
                <a:blip r:embed="rId2"/>
                <a:stretch>
                  <a:fillRect l="-379" t="-1397" b="-3352"/>
                </a:stretch>
              </a:blipFill>
            </p:spPr>
            <p:txBody>
              <a:bodyPr/>
              <a:lstStyle/>
              <a:p>
                <a:r>
                  <a:rPr lang="en-IN">
                    <a:noFill/>
                  </a:rPr>
                  <a:t> </a:t>
                </a:r>
              </a:p>
            </p:txBody>
          </p:sp>
        </mc:Fallback>
      </mc:AlternateContent>
      <p:pic>
        <p:nvPicPr>
          <p:cNvPr id="5" name="Picture 4" descr="A graph of a function&#10;&#10;AI-generated content may be incorrect.">
            <a:extLst>
              <a:ext uri="{FF2B5EF4-FFF2-40B4-BE49-F238E27FC236}">
                <a16:creationId xmlns:a16="http://schemas.microsoft.com/office/drawing/2014/main" id="{E73C0558-DD84-CE43-580E-9AD9A2693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0445" y="3132854"/>
            <a:ext cx="4222003" cy="245253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5A7A9EC-5484-750D-2F44-BFD4ED9353B4}"/>
                  </a:ext>
                </a:extLst>
              </p:cNvPr>
              <p:cNvSpPr txBox="1"/>
              <p:nvPr/>
            </p:nvSpPr>
            <p:spPr>
              <a:xfrm>
                <a:off x="521110" y="3475703"/>
                <a:ext cx="6481187" cy="1162947"/>
              </a:xfrm>
              <a:prstGeom prst="rect">
                <a:avLst/>
              </a:prstGeom>
              <a:noFill/>
            </p:spPr>
            <p:txBody>
              <a:bodyPr wrap="square" rtlCol="0">
                <a:spAutoFit/>
              </a:bodyPr>
              <a:lstStyle/>
              <a:p>
                <a:pPr marL="285750" indent="-285750">
                  <a:buFont typeface="Wingdings" panose="05000000000000000000" pitchFamily="2" charset="2"/>
                  <a:buChar char="Ø"/>
                </a:pPr>
                <a:r>
                  <a:rPr lang="en-IN" b="1" dirty="0"/>
                  <a:t>Average conditioned  Number:</a:t>
                </a:r>
              </a:p>
              <a:p>
                <a:pPr marL="285750" indent="-285750">
                  <a:buFont typeface="Wingdings" panose="05000000000000000000" pitchFamily="2" charset="2"/>
                  <a:buChar char="Ø"/>
                </a:pPr>
                <a:endParaRPr lang="en-IN" b="1" dirty="0"/>
              </a:p>
              <a:p>
                <a:r>
                  <a:rPr lang="en-IN" b="1" dirty="0"/>
                  <a:t>               </a:t>
                </a:r>
                <a14:m>
                  <m:oMath xmlns:m="http://schemas.openxmlformats.org/officeDocument/2006/math">
                    <m:r>
                      <a:rPr lang="en-IN" b="1" i="1" smtClean="0">
                        <a:latin typeface="Cambria Math" panose="02040503050406030204" pitchFamily="18" charset="0"/>
                        <a:ea typeface="Cambria Math" panose="02040503050406030204" pitchFamily="18" charset="0"/>
                      </a:rPr>
                      <m:t>𝜿</m:t>
                    </m:r>
                    <m:d>
                      <m:dPr>
                        <m:begChr m:val="["/>
                        <m:endChr m:val="]"/>
                        <m:ctrlPr>
                          <a:rPr lang="en-IN" b="1" i="1" smtClean="0">
                            <a:latin typeface="Cambria Math" panose="02040503050406030204" pitchFamily="18" charset="0"/>
                            <a:ea typeface="Cambria Math" panose="02040503050406030204" pitchFamily="18" charset="0"/>
                          </a:rPr>
                        </m:ctrlPr>
                      </m:dPr>
                      <m:e>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𝜽</m:t>
                            </m:r>
                          </m:e>
                          <m:sub>
                            <m:r>
                              <a:rPr lang="en-IN" b="1" i="1" smtClean="0">
                                <a:latin typeface="Cambria Math" panose="02040503050406030204" pitchFamily="18" charset="0"/>
                                <a:ea typeface="Cambria Math" panose="02040503050406030204" pitchFamily="18" charset="0"/>
                              </a:rPr>
                              <m:t>𝟏</m:t>
                            </m:r>
                          </m:sub>
                        </m:sSub>
                        <m:r>
                          <a:rPr lang="en-IN" b="1" i="1" smtClean="0">
                            <a:latin typeface="Cambria Math" panose="02040503050406030204" pitchFamily="18" charset="0"/>
                            <a:ea typeface="Cambria Math" panose="02040503050406030204" pitchFamily="18" charset="0"/>
                          </a:rPr>
                          <m:t>,</m:t>
                        </m:r>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𝜽</m:t>
                            </m:r>
                          </m:e>
                          <m:sub>
                            <m:r>
                              <a:rPr lang="en-IN" b="1" i="1" smtClean="0">
                                <a:latin typeface="Cambria Math" panose="02040503050406030204" pitchFamily="18" charset="0"/>
                                <a:ea typeface="Cambria Math" panose="02040503050406030204" pitchFamily="18" charset="0"/>
                              </a:rPr>
                              <m:t>𝟐</m:t>
                            </m:r>
                          </m:sub>
                        </m:sSub>
                      </m:e>
                    </m:d>
                    <m:r>
                      <a:rPr lang="en-IN" b="1" i="1" smtClean="0">
                        <a:latin typeface="Cambria Math" panose="02040503050406030204" pitchFamily="18" charset="0"/>
                        <a:ea typeface="Cambria Math" panose="02040503050406030204" pitchFamily="18" charset="0"/>
                      </a:rPr>
                      <m:t>=</m:t>
                    </m:r>
                    <m:f>
                      <m:fPr>
                        <m:ctrlPr>
                          <a:rPr lang="en-IN" b="1" i="1" smtClean="0">
                            <a:latin typeface="Cambria Math" panose="02040503050406030204" pitchFamily="18" charset="0"/>
                            <a:ea typeface="Cambria Math" panose="02040503050406030204" pitchFamily="18" charset="0"/>
                          </a:rPr>
                        </m:ctrlPr>
                      </m:fPr>
                      <m:num>
                        <m:nary>
                          <m:naryPr>
                            <m:limLoc m:val="undOvr"/>
                            <m:subHide m:val="on"/>
                            <m:supHide m:val="on"/>
                            <m:ctrlPr>
                              <a:rPr lang="en-IN" b="1" i="1" smtClean="0">
                                <a:latin typeface="Cambria Math" panose="02040503050406030204" pitchFamily="18" charset="0"/>
                                <a:ea typeface="Cambria Math" panose="02040503050406030204" pitchFamily="18" charset="0"/>
                              </a:rPr>
                            </m:ctrlPr>
                          </m:naryPr>
                          <m:sub/>
                          <m:sup/>
                          <m:e>
                            <m:r>
                              <a:rPr lang="en-IN" b="1" i="1" smtClean="0">
                                <a:latin typeface="Cambria Math" panose="02040503050406030204" pitchFamily="18" charset="0"/>
                                <a:ea typeface="Cambria Math" panose="02040503050406030204" pitchFamily="18" charset="0"/>
                              </a:rPr>
                              <m:t>𝟏</m:t>
                            </m:r>
                            <m:r>
                              <a:rPr lang="en-IN" b="1" i="1" smtClean="0">
                                <a:latin typeface="Cambria Math" panose="02040503050406030204" pitchFamily="18" charset="0"/>
                                <a:ea typeface="Cambria Math" panose="02040503050406030204" pitchFamily="18" charset="0"/>
                              </a:rPr>
                              <m:t> </m:t>
                            </m:r>
                            <m:r>
                              <a:rPr lang="en-IN" b="1" i="1" smtClean="0">
                                <a:latin typeface="Cambria Math" panose="02040503050406030204" pitchFamily="18" charset="0"/>
                                <a:ea typeface="Cambria Math" panose="02040503050406030204" pitchFamily="18" charset="0"/>
                              </a:rPr>
                              <m:t>𝒅𝒗</m:t>
                            </m:r>
                          </m:e>
                        </m:nary>
                      </m:num>
                      <m:den>
                        <m:nary>
                          <m:naryPr>
                            <m:limLoc m:val="undOvr"/>
                            <m:subHide m:val="on"/>
                            <m:supHide m:val="on"/>
                            <m:ctrlPr>
                              <a:rPr lang="en-IN" b="1" i="1" smtClean="0">
                                <a:latin typeface="Cambria Math" panose="02040503050406030204" pitchFamily="18" charset="0"/>
                                <a:ea typeface="Cambria Math" panose="02040503050406030204" pitchFamily="18" charset="0"/>
                              </a:rPr>
                            </m:ctrlPr>
                          </m:naryPr>
                          <m:sub/>
                          <m:sup/>
                          <m:e>
                            <m:d>
                              <m:dPr>
                                <m:begChr m:val="|"/>
                                <m:endChr m:val="|"/>
                                <m:ctrlPr>
                                  <a:rPr lang="en-IN" b="1" i="1" smtClean="0">
                                    <a:latin typeface="Cambria Math" panose="02040503050406030204" pitchFamily="18" charset="0"/>
                                    <a:ea typeface="Cambria Math" panose="02040503050406030204" pitchFamily="18" charset="0"/>
                                  </a:rPr>
                                </m:ctrlPr>
                              </m:dPr>
                              <m:e>
                                <m:d>
                                  <m:dPr>
                                    <m:begChr m:val="|"/>
                                    <m:endChr m:val="|"/>
                                    <m:ctrlPr>
                                      <a:rPr lang="en-IN" b="1" i="1" smtClean="0">
                                        <a:latin typeface="Cambria Math" panose="02040503050406030204" pitchFamily="18" charset="0"/>
                                        <a:ea typeface="Cambria Math" panose="02040503050406030204" pitchFamily="18" charset="0"/>
                                      </a:rPr>
                                    </m:ctrlPr>
                                  </m:dPr>
                                  <m:e>
                                    <m:r>
                                      <a:rPr lang="en-IN" b="1" i="1" smtClean="0">
                                        <a:latin typeface="Cambria Math" panose="02040503050406030204" pitchFamily="18" charset="0"/>
                                        <a:ea typeface="Cambria Math" panose="02040503050406030204" pitchFamily="18" charset="0"/>
                                      </a:rPr>
                                      <m:t>𝚫</m:t>
                                    </m:r>
                                    <m:r>
                                      <a:rPr lang="en-IN" b="1" i="1" smtClean="0">
                                        <a:latin typeface="Cambria Math" panose="02040503050406030204" pitchFamily="18" charset="0"/>
                                        <a:ea typeface="Cambria Math" panose="02040503050406030204" pitchFamily="18" charset="0"/>
                                      </a:rPr>
                                      <m:t>𝒚</m:t>
                                    </m:r>
                                  </m:e>
                                </m:d>
                              </m:e>
                            </m:d>
                            <m:r>
                              <a:rPr lang="en-IN" b="1" i="1" smtClean="0">
                                <a:latin typeface="Cambria Math" panose="02040503050406030204" pitchFamily="18" charset="0"/>
                                <a:ea typeface="Cambria Math" panose="02040503050406030204" pitchFamily="18" charset="0"/>
                              </a:rPr>
                              <m:t>𝒅𝒗</m:t>
                            </m:r>
                          </m:e>
                        </m:nary>
                      </m:den>
                    </m:f>
                  </m:oMath>
                </a14:m>
                <a:endParaRPr lang="en-IN" b="1" dirty="0"/>
              </a:p>
            </p:txBody>
          </p:sp>
        </mc:Choice>
        <mc:Fallback xmlns="">
          <p:sp>
            <p:nvSpPr>
              <p:cNvPr id="6" name="TextBox 5">
                <a:extLst>
                  <a:ext uri="{FF2B5EF4-FFF2-40B4-BE49-F238E27FC236}">
                    <a16:creationId xmlns:a16="http://schemas.microsoft.com/office/drawing/2014/main" id="{85A7A9EC-5484-750D-2F44-BFD4ED9353B4}"/>
                  </a:ext>
                </a:extLst>
              </p:cNvPr>
              <p:cNvSpPr txBox="1">
                <a:spLocks noRot="1" noChangeAspect="1" noMove="1" noResize="1" noEditPoints="1" noAdjustHandles="1" noChangeArrowheads="1" noChangeShapeType="1" noTextEdit="1"/>
              </p:cNvSpPr>
              <p:nvPr/>
            </p:nvSpPr>
            <p:spPr>
              <a:xfrm>
                <a:off x="521110" y="3475703"/>
                <a:ext cx="6481187" cy="1162947"/>
              </a:xfrm>
              <a:prstGeom prst="rect">
                <a:avLst/>
              </a:prstGeom>
              <a:blipFill>
                <a:blip r:embed="rId4"/>
                <a:stretch>
                  <a:fillRect l="-564" t="-2618"/>
                </a:stretch>
              </a:blipFill>
            </p:spPr>
            <p:txBody>
              <a:bodyPr/>
              <a:lstStyle/>
              <a:p>
                <a:r>
                  <a:rPr lang="en-IN">
                    <a:noFill/>
                  </a:rPr>
                  <a:t> </a:t>
                </a:r>
              </a:p>
            </p:txBody>
          </p:sp>
        </mc:Fallback>
      </mc:AlternateContent>
    </p:spTree>
    <p:extLst>
      <p:ext uri="{BB962C8B-B14F-4D97-AF65-F5344CB8AC3E}">
        <p14:creationId xmlns:p14="http://schemas.microsoft.com/office/powerpoint/2010/main" val="4052672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EC4123-D18D-96BF-05D8-A2EEBFD0829F}"/>
              </a:ext>
            </a:extLst>
          </p:cNvPr>
          <p:cNvSpPr txBox="1"/>
          <p:nvPr/>
        </p:nvSpPr>
        <p:spPr>
          <a:xfrm>
            <a:off x="668594" y="471948"/>
            <a:ext cx="6764593" cy="400110"/>
          </a:xfrm>
          <a:prstGeom prst="rect">
            <a:avLst/>
          </a:prstGeom>
          <a:noFill/>
        </p:spPr>
        <p:txBody>
          <a:bodyPr wrap="square" rtlCol="0">
            <a:spAutoFit/>
          </a:bodyPr>
          <a:lstStyle/>
          <a:p>
            <a:r>
              <a:rPr lang="en-IN" sz="2000" b="1" dirty="0"/>
              <a:t>UNCERTAIN ISOCONTOURS</a:t>
            </a:r>
          </a:p>
        </p:txBody>
      </p:sp>
      <p:sp>
        <p:nvSpPr>
          <p:cNvPr id="3" name="TextBox 2">
            <a:extLst>
              <a:ext uri="{FF2B5EF4-FFF2-40B4-BE49-F238E27FC236}">
                <a16:creationId xmlns:a16="http://schemas.microsoft.com/office/drawing/2014/main" id="{9E702BB2-B9B8-E732-3528-802336BEC70E}"/>
              </a:ext>
            </a:extLst>
          </p:cNvPr>
          <p:cNvSpPr txBox="1"/>
          <p:nvPr/>
        </p:nvSpPr>
        <p:spPr>
          <a:xfrm>
            <a:off x="668594" y="966971"/>
            <a:ext cx="5751871" cy="923330"/>
          </a:xfrm>
          <a:prstGeom prst="rect">
            <a:avLst/>
          </a:prstGeom>
          <a:noFill/>
        </p:spPr>
        <p:txBody>
          <a:bodyPr wrap="square" rtlCol="0">
            <a:spAutoFit/>
          </a:bodyPr>
          <a:lstStyle/>
          <a:p>
            <a:r>
              <a:rPr lang="en-IN" dirty="0"/>
              <a:t>In this section they propose two terms.</a:t>
            </a:r>
          </a:p>
          <a:p>
            <a:pPr marL="342900" indent="-342900">
              <a:buAutoNum type="arabicPeriod"/>
            </a:pPr>
            <a:r>
              <a:rPr lang="en-IN" b="1" dirty="0" err="1"/>
              <a:t>Isocontour</a:t>
            </a:r>
            <a:r>
              <a:rPr lang="en-IN" b="1" dirty="0"/>
              <a:t> Density(ICD)</a:t>
            </a:r>
          </a:p>
          <a:p>
            <a:pPr marL="342900" indent="-342900">
              <a:buAutoNum type="arabicPeriod"/>
            </a:pPr>
            <a:r>
              <a:rPr lang="en-IN" b="1" dirty="0"/>
              <a:t>Level-Crossing Probability Field(LCP)</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4341996-077F-1F3D-152B-C0A6190346AE}"/>
                  </a:ext>
                </a:extLst>
              </p:cNvPr>
              <p:cNvSpPr txBox="1"/>
              <p:nvPr/>
            </p:nvSpPr>
            <p:spPr>
              <a:xfrm>
                <a:off x="668594" y="1985214"/>
                <a:ext cx="9871587" cy="4096186"/>
              </a:xfrm>
              <a:prstGeom prst="rect">
                <a:avLst/>
              </a:prstGeom>
              <a:noFill/>
            </p:spPr>
            <p:txBody>
              <a:bodyPr wrap="square" rtlCol="0">
                <a:spAutoFit/>
              </a:bodyPr>
              <a:lstStyle/>
              <a:p>
                <a:r>
                  <a:rPr lang="en-IN" b="1" dirty="0"/>
                  <a:t>Isocontour density (ICD) :</a:t>
                </a:r>
              </a:p>
              <a:p>
                <a:pPr marL="285750" indent="-285750">
                  <a:buFont typeface="Wingdings" panose="05000000000000000000" pitchFamily="2" charset="2"/>
                  <a:buChar char="Ø"/>
                </a:pPr>
                <a:r>
                  <a:rPr lang="en-IN" dirty="0"/>
                  <a:t>How we calculate this.</a:t>
                </a:r>
              </a:p>
              <a:p>
                <a:pPr marL="285750" indent="-285750">
                  <a:buFont typeface="Wingdings" panose="05000000000000000000" pitchFamily="2" charset="2"/>
                  <a:buChar char="Ø"/>
                </a:pPr>
                <a:r>
                  <a:rPr lang="en-IN" dirty="0"/>
                  <a:t>First assume two point x and y.</a:t>
                </a:r>
              </a:p>
              <a:p>
                <a:pPr marL="285750" indent="-285750">
                  <a:buFont typeface="Wingdings" panose="05000000000000000000" pitchFamily="2" charset="2"/>
                  <a:buChar char="Ø"/>
                </a:pPr>
                <a:r>
                  <a:rPr lang="en-IN" dirty="0"/>
                  <a:t>Calculate the point in space which is between the x and y where mean at that point is equal to iso value using interpolation.</a:t>
                </a:r>
              </a:p>
              <a:p>
                <a:pPr marL="285750" indent="-285750">
                  <a:buFont typeface="Wingdings" panose="05000000000000000000" pitchFamily="2" charset="2"/>
                  <a:buChar char="Ø"/>
                </a:pPr>
                <a:r>
                  <a:rPr lang="en-IN" dirty="0"/>
                  <a:t>Then we got a function g(x) which has peak at that point and mean as iso value and variance is sigma(assume x and y has same variance).</a:t>
                </a:r>
              </a:p>
              <a:p>
                <a:pPr marL="285750" indent="-285750">
                  <a:buFont typeface="Wingdings" panose="05000000000000000000" pitchFamily="2" charset="2"/>
                  <a:buChar char="Ø"/>
                </a:pPr>
                <a:r>
                  <a:rPr lang="en-IN" dirty="0"/>
                  <a:t>Then we calculate the inflection points  of g(x) using </a:t>
                </a:r>
                <a:r>
                  <a:rPr lang="en-IN" dirty="0" err="1"/>
                  <a:t>differenation.lets</a:t>
                </a:r>
                <a:r>
                  <a:rPr lang="en-IN" dirty="0"/>
                  <a:t> say a and b are inflection points.([</a:t>
                </a:r>
                <a:r>
                  <a:rPr lang="en-IN" dirty="0" err="1"/>
                  <a:t>a,b</a:t>
                </a:r>
                <a:r>
                  <a:rPr lang="en-IN" dirty="0"/>
                  <a:t>] subset of [</a:t>
                </a:r>
                <a:r>
                  <a:rPr lang="en-IN" dirty="0" err="1"/>
                  <a:t>x,y</a:t>
                </a:r>
                <a:r>
                  <a:rPr lang="en-IN" dirty="0"/>
                  <a:t>]).</a:t>
                </a:r>
              </a:p>
              <a:p>
                <a:pPr marL="285750" indent="-285750">
                  <a:buFont typeface="Wingdings" panose="05000000000000000000" pitchFamily="2" charset="2"/>
                  <a:buChar char="Ø"/>
                </a:pPr>
                <a:r>
                  <a:rPr lang="en-IN" dirty="0"/>
                  <a:t>Then we calculate spread using a and </a:t>
                </a:r>
                <a:r>
                  <a:rPr lang="en-IN" dirty="0" err="1"/>
                  <a:t>b.spread</a:t>
                </a:r>
                <a:r>
                  <a:rPr lang="en-IN" dirty="0"/>
                  <a:t>=</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num>
                      <m:den>
                        <m:r>
                          <a:rPr lang="en-IN" b="0" i="1" smtClean="0">
                            <a:latin typeface="Cambria Math" panose="02040503050406030204" pitchFamily="18" charset="0"/>
                          </a:rPr>
                          <m:t>2</m:t>
                        </m:r>
                      </m:den>
                    </m:f>
                  </m:oMath>
                </a14:m>
                <a:endParaRPr lang="en-IN" dirty="0"/>
              </a:p>
              <a:p>
                <a:pPr marL="285750" indent="-285750">
                  <a:buFont typeface="Wingdings" panose="05000000000000000000" pitchFamily="2" charset="2"/>
                  <a:buChar char="Ø"/>
                </a:pPr>
                <a:r>
                  <a:rPr lang="en-IN" dirty="0"/>
                  <a:t>We can say iso surface may present at [</a:t>
                </a:r>
                <a:r>
                  <a:rPr lang="en-IN" dirty="0" err="1"/>
                  <a:t>center-spread,center+spread</a:t>
                </a:r>
                <a:r>
                  <a:rPr lang="en-IN" dirty="0"/>
                  <a:t>].</a:t>
                </a:r>
                <a:r>
                  <a:rPr lang="en-IN" dirty="0" err="1"/>
                  <a:t>center</a:t>
                </a:r>
                <a:r>
                  <a:rPr lang="en-IN" dirty="0"/>
                  <a:t> is point where mean(x)=</a:t>
                </a:r>
                <a:r>
                  <a:rPr lang="en-IN" dirty="0" err="1"/>
                  <a:t>isovalue</a:t>
                </a:r>
                <a:r>
                  <a:rPr lang="en-IN" dirty="0"/>
                  <a: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b="1" dirty="0"/>
              </a:p>
            </p:txBody>
          </p:sp>
        </mc:Choice>
        <mc:Fallback xmlns="">
          <p:sp>
            <p:nvSpPr>
              <p:cNvPr id="4" name="TextBox 3">
                <a:extLst>
                  <a:ext uri="{FF2B5EF4-FFF2-40B4-BE49-F238E27FC236}">
                    <a16:creationId xmlns:a16="http://schemas.microsoft.com/office/drawing/2014/main" id="{F4341996-077F-1F3D-152B-C0A6190346AE}"/>
                  </a:ext>
                </a:extLst>
              </p:cNvPr>
              <p:cNvSpPr txBox="1">
                <a:spLocks noRot="1" noChangeAspect="1" noMove="1" noResize="1" noEditPoints="1" noAdjustHandles="1" noChangeArrowheads="1" noChangeShapeType="1" noTextEdit="1"/>
              </p:cNvSpPr>
              <p:nvPr/>
            </p:nvSpPr>
            <p:spPr>
              <a:xfrm>
                <a:off x="668594" y="1985214"/>
                <a:ext cx="9871587" cy="4096186"/>
              </a:xfrm>
              <a:prstGeom prst="rect">
                <a:avLst/>
              </a:prstGeom>
              <a:blipFill>
                <a:blip r:embed="rId2"/>
                <a:stretch>
                  <a:fillRect l="-556" t="-893"/>
                </a:stretch>
              </a:blipFill>
            </p:spPr>
            <p:txBody>
              <a:bodyPr/>
              <a:lstStyle/>
              <a:p>
                <a:r>
                  <a:rPr lang="en-IN">
                    <a:noFill/>
                  </a:rPr>
                  <a:t> </a:t>
                </a:r>
              </a:p>
            </p:txBody>
          </p:sp>
        </mc:Fallback>
      </mc:AlternateContent>
    </p:spTree>
    <p:extLst>
      <p:ext uri="{BB962C8B-B14F-4D97-AF65-F5344CB8AC3E}">
        <p14:creationId xmlns:p14="http://schemas.microsoft.com/office/powerpoint/2010/main" val="1007166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88385B5-522D-0A7F-71B3-5E197FAB923F}"/>
                  </a:ext>
                </a:extLst>
              </p:cNvPr>
              <p:cNvSpPr txBox="1"/>
              <p:nvPr/>
            </p:nvSpPr>
            <p:spPr>
              <a:xfrm>
                <a:off x="806245" y="924232"/>
                <a:ext cx="11002297" cy="3725059"/>
              </a:xfrm>
              <a:prstGeom prst="rect">
                <a:avLst/>
              </a:prstGeom>
              <a:noFill/>
            </p:spPr>
            <p:txBody>
              <a:bodyPr wrap="square" rtlCol="0">
                <a:spAutoFit/>
              </a:bodyPr>
              <a:lstStyle/>
              <a:p>
                <a:r>
                  <a:rPr lang="en-IN" b="1" dirty="0"/>
                  <a:t>Level-Crossing Probability Field(LCP):</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Here we use CDF’s.</a:t>
                </a:r>
              </a:p>
              <a:p>
                <a:pPr marL="285750" indent="-285750">
                  <a:buFont typeface="Wingdings" panose="05000000000000000000" pitchFamily="2" charset="2"/>
                  <a:buChar char="Ø"/>
                </a:pPr>
                <a:r>
                  <a:rPr lang="en-IN" dirty="0"/>
                  <a:t>For point we calculate p(x&lt;=</a:t>
                </a:r>
                <a:r>
                  <a:rPr lang="en-IN" dirty="0" err="1"/>
                  <a:t>isovalue</a:t>
                </a:r>
                <a:r>
                  <a:rPr lang="en-IN" dirty="0"/>
                  <a:t>).</a:t>
                </a:r>
              </a:p>
              <a:p>
                <a:pPr marL="285750" indent="-285750">
                  <a:buFont typeface="Wingdings" panose="05000000000000000000" pitchFamily="2" charset="2"/>
                  <a:buChar char="Ø"/>
                </a:pPr>
                <a:r>
                  <a:rPr lang="en-IN" dirty="0"/>
                  <a:t>Then visual the mean scalar field using this colour scale.</a:t>
                </a:r>
              </a:p>
              <a:p>
                <a:pPr marL="285750" indent="-285750">
                  <a:buFont typeface="Wingdings" panose="05000000000000000000" pitchFamily="2" charset="2"/>
                  <a:buChar char="Ø"/>
                </a:pPr>
                <a:r>
                  <a:rPr lang="en-IN" dirty="0"/>
                  <a:t>They used the function.</a:t>
                </a:r>
              </a:p>
              <a:p>
                <a:endParaRPr lang="en-IN" dirty="0"/>
              </a:p>
              <a:p>
                <a:r>
                  <a:rPr lang="en-IN" dirty="0"/>
                  <a:t>    </a:t>
                </a:r>
                <a14:m>
                  <m:oMath xmlns:m="http://schemas.openxmlformats.org/officeDocument/2006/math">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(1−</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Erf</m:t>
                        </m:r>
                      </m:fName>
                      <m:e>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𝜇</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𝜆</m:t>
                                </m:r>
                              </m:num>
                              <m:den>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2</m:t>
                                    </m:r>
                                  </m:e>
                                </m:rad>
                                <m:r>
                                  <a:rPr lang="en-IN" b="0" i="1" smtClean="0">
                                    <a:latin typeface="Cambria Math" panose="02040503050406030204" pitchFamily="18" charset="0"/>
                                    <a:ea typeface="Cambria Math" panose="02040503050406030204" pitchFamily="18" charset="0"/>
                                  </a:rPr>
                                  <m:t>𝜎</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𝑥</m:t>
                                    </m:r>
                                  </m:e>
                                </m:d>
                              </m:den>
                            </m:f>
                          </m:e>
                        </m:d>
                      </m:e>
                    </m:func>
                    <m:r>
                      <a:rPr lang="en-IN" b="0" i="1" smtClean="0">
                        <a:latin typeface="Cambria Math" panose="02040503050406030204" pitchFamily="18" charset="0"/>
                      </a:rPr>
                      <m:t>)</m:t>
                    </m:r>
                  </m:oMath>
                </a14:m>
                <a:endParaRPr lang="en-IN" dirty="0"/>
              </a:p>
              <a:p>
                <a:r>
                  <a:rPr lang="en-IN" dirty="0"/>
                  <a:t>    where </a:t>
                </a:r>
                <a14:m>
                  <m:oMath xmlns:m="http://schemas.openxmlformats.org/officeDocument/2006/math">
                    <m:r>
                      <a:rPr lang="en-IN" b="0" i="1" smtClean="0">
                        <a:latin typeface="Cambria Math" panose="02040503050406030204" pitchFamily="18" charset="0"/>
                      </a:rPr>
                      <m:t>𝐸𝑟𝑓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2</m:t>
                        </m:r>
                      </m:num>
                      <m:den>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ea typeface="Cambria Math" panose="02040503050406030204" pitchFamily="18" charset="0"/>
                              </a:rPr>
                              <m:t>𝜋</m:t>
                            </m:r>
                          </m:e>
                        </m:rad>
                      </m:den>
                    </m:f>
                    <m:nary>
                      <m:naryPr>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0</m:t>
                        </m:r>
                      </m:sub>
                      <m:sup>
                        <m:r>
                          <a:rPr lang="en-IN" b="0" i="1" smtClean="0">
                            <a:latin typeface="Cambria Math" panose="02040503050406030204" pitchFamily="18" charset="0"/>
                          </a:rPr>
                          <m:t>𝑥</m:t>
                        </m:r>
                      </m:sup>
                      <m:e>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r>
                                  <a:rPr lang="en-IN" b="0" i="1" smtClean="0">
                                    <a:latin typeface="Cambria Math" panose="02040503050406030204" pitchFamily="18" charset="0"/>
                                  </a:rPr>
                                  <m:t>𝑡</m:t>
                                </m:r>
                              </m:e>
                              <m:sup>
                                <m:r>
                                  <a:rPr lang="en-IN" b="0" i="1" smtClean="0">
                                    <a:latin typeface="Cambria Math" panose="02040503050406030204" pitchFamily="18" charset="0"/>
                                  </a:rPr>
                                  <m:t>2</m:t>
                                </m:r>
                              </m:sup>
                            </m:sSup>
                          </m:sup>
                        </m:sSup>
                      </m:e>
                    </m:nary>
                    <m:r>
                      <a:rPr lang="en-IN" b="0" i="1" smtClean="0">
                        <a:latin typeface="Cambria Math" panose="02040503050406030204" pitchFamily="18" charset="0"/>
                      </a:rPr>
                      <m:t>𝑑𝑡</m:t>
                    </m:r>
                    <m:r>
                      <a:rPr lang="en-IN" b="0" i="1" smtClean="0">
                        <a:latin typeface="Cambria Math" panose="02040503050406030204" pitchFamily="18" charset="0"/>
                      </a:rPr>
                      <m:t>.</m:t>
                    </m:r>
                  </m:oMath>
                </a14:m>
                <a:endParaRPr lang="en-IN" dirty="0"/>
              </a:p>
              <a:p>
                <a:pPr marL="285750" indent="-285750">
                  <a:buFont typeface="Wingdings" panose="05000000000000000000" pitchFamily="2" charset="2"/>
                  <a:buChar char="Ø"/>
                </a:pPr>
                <a:r>
                  <a:rPr lang="en-US" dirty="0"/>
                  <a:t>They chose to use the LCP exclusively in the remainder of this paper, because a probability field is more easily interpretable than probability densities with respect to the state space. The fact that the range of P(x) does not depend on the input data also simplifies the implementation.</a:t>
                </a:r>
                <a:endParaRPr lang="en-IN" dirty="0"/>
              </a:p>
            </p:txBody>
          </p:sp>
        </mc:Choice>
        <mc:Fallback xmlns="">
          <p:sp>
            <p:nvSpPr>
              <p:cNvPr id="3" name="TextBox 2">
                <a:extLst>
                  <a:ext uri="{FF2B5EF4-FFF2-40B4-BE49-F238E27FC236}">
                    <a16:creationId xmlns:a16="http://schemas.microsoft.com/office/drawing/2014/main" id="{C88385B5-522D-0A7F-71B3-5E197FAB923F}"/>
                  </a:ext>
                </a:extLst>
              </p:cNvPr>
              <p:cNvSpPr txBox="1">
                <a:spLocks noRot="1" noChangeAspect="1" noMove="1" noResize="1" noEditPoints="1" noAdjustHandles="1" noChangeArrowheads="1" noChangeShapeType="1" noTextEdit="1"/>
              </p:cNvSpPr>
              <p:nvPr/>
            </p:nvSpPr>
            <p:spPr>
              <a:xfrm>
                <a:off x="806245" y="924232"/>
                <a:ext cx="11002297" cy="3725059"/>
              </a:xfrm>
              <a:prstGeom prst="rect">
                <a:avLst/>
              </a:prstGeom>
              <a:blipFill>
                <a:blip r:embed="rId2"/>
                <a:stretch>
                  <a:fillRect l="-443" t="-982" b="-1637"/>
                </a:stretch>
              </a:blipFill>
            </p:spPr>
            <p:txBody>
              <a:bodyPr/>
              <a:lstStyle/>
              <a:p>
                <a:r>
                  <a:rPr lang="en-IN">
                    <a:noFill/>
                  </a:rPr>
                  <a:t> </a:t>
                </a:r>
              </a:p>
            </p:txBody>
          </p:sp>
        </mc:Fallback>
      </mc:AlternateContent>
    </p:spTree>
    <p:extLst>
      <p:ext uri="{BB962C8B-B14F-4D97-AF65-F5344CB8AC3E}">
        <p14:creationId xmlns:p14="http://schemas.microsoft.com/office/powerpoint/2010/main" val="2116320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A875E5-3ECF-152D-BA70-6D4D73A3D39C}"/>
              </a:ext>
            </a:extLst>
          </p:cNvPr>
          <p:cNvSpPr txBox="1"/>
          <p:nvPr/>
        </p:nvSpPr>
        <p:spPr>
          <a:xfrm>
            <a:off x="803652" y="102272"/>
            <a:ext cx="3755922" cy="400110"/>
          </a:xfrm>
          <a:prstGeom prst="rect">
            <a:avLst/>
          </a:prstGeom>
          <a:noFill/>
        </p:spPr>
        <p:txBody>
          <a:bodyPr wrap="square" rtlCol="0">
            <a:spAutoFit/>
          </a:bodyPr>
          <a:lstStyle/>
          <a:p>
            <a:r>
              <a:rPr lang="en-IN" sz="2000" b="1" dirty="0"/>
              <a:t>Results</a:t>
            </a:r>
          </a:p>
        </p:txBody>
      </p:sp>
      <p:pic>
        <p:nvPicPr>
          <p:cNvPr id="4" name="Picture 3" descr="A yellow line on a purple background&#10;&#10;AI-generated content may be incorrect.">
            <a:extLst>
              <a:ext uri="{FF2B5EF4-FFF2-40B4-BE49-F238E27FC236}">
                <a16:creationId xmlns:a16="http://schemas.microsoft.com/office/drawing/2014/main" id="{C138B7E7-5FA5-9269-52E8-0FB172A38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18" y="1037381"/>
            <a:ext cx="4913189" cy="3050333"/>
          </a:xfrm>
          <a:prstGeom prst="rect">
            <a:avLst/>
          </a:prstGeom>
        </p:spPr>
      </p:pic>
      <p:pic>
        <p:nvPicPr>
          <p:cNvPr id="6" name="Picture 5" descr="A map of the world&#10;&#10;AI-generated content may be incorrect.">
            <a:extLst>
              <a:ext uri="{FF2B5EF4-FFF2-40B4-BE49-F238E27FC236}">
                <a16:creationId xmlns:a16="http://schemas.microsoft.com/office/drawing/2014/main" id="{B46739FC-8A15-B594-F0EA-F21329229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36" y="3525878"/>
            <a:ext cx="12088912" cy="2400635"/>
          </a:xfrm>
          <a:prstGeom prst="rect">
            <a:avLst/>
          </a:prstGeom>
        </p:spPr>
      </p:pic>
      <p:sp>
        <p:nvSpPr>
          <p:cNvPr id="7" name="TextBox 6">
            <a:extLst>
              <a:ext uri="{FF2B5EF4-FFF2-40B4-BE49-F238E27FC236}">
                <a16:creationId xmlns:a16="http://schemas.microsoft.com/office/drawing/2014/main" id="{AD849F56-9E78-CC40-1093-CC142396DF6C}"/>
              </a:ext>
            </a:extLst>
          </p:cNvPr>
          <p:cNvSpPr txBox="1"/>
          <p:nvPr/>
        </p:nvSpPr>
        <p:spPr>
          <a:xfrm>
            <a:off x="692364" y="582649"/>
            <a:ext cx="5617028" cy="369332"/>
          </a:xfrm>
          <a:prstGeom prst="rect">
            <a:avLst/>
          </a:prstGeom>
          <a:noFill/>
        </p:spPr>
        <p:txBody>
          <a:bodyPr wrap="square" rtlCol="0">
            <a:spAutoFit/>
          </a:bodyPr>
          <a:lstStyle/>
          <a:p>
            <a:r>
              <a:rPr lang="en-IN" b="1" dirty="0"/>
              <a:t>FUEL DATASET</a:t>
            </a:r>
          </a:p>
        </p:txBody>
      </p:sp>
      <p:sp>
        <p:nvSpPr>
          <p:cNvPr id="8" name="TextBox 7">
            <a:extLst>
              <a:ext uri="{FF2B5EF4-FFF2-40B4-BE49-F238E27FC236}">
                <a16:creationId xmlns:a16="http://schemas.microsoft.com/office/drawing/2014/main" id="{0F32466A-4B31-4F2B-F1AB-DDE1803C5343}"/>
              </a:ext>
            </a:extLst>
          </p:cNvPr>
          <p:cNvSpPr txBox="1"/>
          <p:nvPr/>
        </p:nvSpPr>
        <p:spPr>
          <a:xfrm>
            <a:off x="944545" y="5914053"/>
            <a:ext cx="5151455" cy="369332"/>
          </a:xfrm>
          <a:prstGeom prst="rect">
            <a:avLst/>
          </a:prstGeom>
          <a:noFill/>
        </p:spPr>
        <p:txBody>
          <a:bodyPr wrap="square" rtlCol="0">
            <a:spAutoFit/>
          </a:bodyPr>
          <a:lstStyle/>
          <a:p>
            <a:r>
              <a:rPr lang="en-IN" dirty="0"/>
              <a:t>CLIMATE DATASET</a:t>
            </a:r>
          </a:p>
        </p:txBody>
      </p:sp>
    </p:spTree>
    <p:extLst>
      <p:ext uri="{BB962C8B-B14F-4D97-AF65-F5344CB8AC3E}">
        <p14:creationId xmlns:p14="http://schemas.microsoft.com/office/powerpoint/2010/main" val="232982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veral images of a tube&#10;&#10;AI-generated content may be incorrect.">
            <a:extLst>
              <a:ext uri="{FF2B5EF4-FFF2-40B4-BE49-F238E27FC236}">
                <a16:creationId xmlns:a16="http://schemas.microsoft.com/office/drawing/2014/main" id="{0228D5B1-5539-2D41-E20A-631940EC1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80" y="110532"/>
            <a:ext cx="10574215" cy="5785583"/>
          </a:xfrm>
          <a:prstGeom prst="rect">
            <a:avLst/>
          </a:prstGeom>
        </p:spPr>
      </p:pic>
    </p:spTree>
    <p:extLst>
      <p:ext uri="{BB962C8B-B14F-4D97-AF65-F5344CB8AC3E}">
        <p14:creationId xmlns:p14="http://schemas.microsoft.com/office/powerpoint/2010/main" val="24545520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623</TotalTime>
  <Words>1796</Words>
  <Application>Microsoft Office PowerPoint</Application>
  <PresentationFormat>Widescreen</PresentationFormat>
  <Paragraphs>354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Wingdings</vt:lpstr>
      <vt:lpstr>Retrospect</vt:lpstr>
      <vt:lpstr>Thesis Meeting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Telugu Sudhakar</dc:creator>
  <cp:lastModifiedBy>Telugu Sudhakar</cp:lastModifiedBy>
  <cp:revision>7</cp:revision>
  <dcterms:created xsi:type="dcterms:W3CDTF">2025-06-15T18:35:31Z</dcterms:created>
  <dcterms:modified xsi:type="dcterms:W3CDTF">2025-06-16T16:18:48Z</dcterms:modified>
</cp:coreProperties>
</file>