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5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34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41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9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374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0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78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1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4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061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560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1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7678F77-CF88-48E5-B9A7-EC9E6E64B77A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637668-A3EE-40D9-B9E6-B347AF09D12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36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74EC0-CE41-331C-C323-09431D90D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96" y="977900"/>
            <a:ext cx="6539558" cy="3327734"/>
          </a:xfrm>
        </p:spPr>
        <p:txBody>
          <a:bodyPr anchor="b">
            <a:normAutofit/>
          </a:bodyPr>
          <a:lstStyle/>
          <a:p>
            <a:r>
              <a:rPr lang="en-IN" sz="540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1D260-4EF4-B92E-A291-A2FA9F2A4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96" y="4621235"/>
            <a:ext cx="6539558" cy="1225028"/>
          </a:xfrm>
        </p:spPr>
        <p:txBody>
          <a:bodyPr anchor="t">
            <a:normAutofit/>
          </a:bodyPr>
          <a:lstStyle/>
          <a:p>
            <a:pPr algn="r"/>
            <a:r>
              <a:rPr lang="en-IN" sz="2000"/>
              <a:t>WEEK 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object with a blue background&#10;&#10;AI-generated content may be incorrect.">
            <a:extLst>
              <a:ext uri="{FF2B5EF4-FFF2-40B4-BE49-F238E27FC236}">
                <a16:creationId xmlns:a16="http://schemas.microsoft.com/office/drawing/2014/main" id="{F8984DF6-0F64-1656-8718-C089D1821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1" r="14297" b="1"/>
          <a:stretch>
            <a:fillRect/>
          </a:stretch>
        </p:blipFill>
        <p:spPr>
          <a:xfrm>
            <a:off x="1515825" y="1929265"/>
            <a:ext cx="3848701" cy="3564730"/>
          </a:xfrm>
          <a:prstGeom prst="rect">
            <a:avLst/>
          </a:prstGeom>
        </p:spPr>
      </p:pic>
      <p:pic>
        <p:nvPicPr>
          <p:cNvPr id="3" name="Picture 2" descr="A red and blue exclamation mark&#10;&#10;AI-generated content may be incorrect.">
            <a:extLst>
              <a:ext uri="{FF2B5EF4-FFF2-40B4-BE49-F238E27FC236}">
                <a16:creationId xmlns:a16="http://schemas.microsoft.com/office/drawing/2014/main" id="{FF345E16-2B5A-CE54-8341-ED6FE1EE2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8" r="12540" b="1"/>
          <a:stretch>
            <a:fillRect/>
          </a:stretch>
        </p:blipFill>
        <p:spPr>
          <a:xfrm>
            <a:off x="6968358" y="1929265"/>
            <a:ext cx="3848701" cy="35647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230C1E-621B-DCDA-55DD-7E38A2D0DECC}"/>
              </a:ext>
            </a:extLst>
          </p:cNvPr>
          <p:cNvSpPr txBox="1"/>
          <p:nvPr/>
        </p:nvSpPr>
        <p:spPr>
          <a:xfrm>
            <a:off x="3736466" y="379857"/>
            <a:ext cx="515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WITH 50 NEURONS </a:t>
            </a:r>
          </a:p>
          <a:p>
            <a:r>
              <a:rPr lang="en-IN" sz="1600" b="1" dirty="0"/>
              <a:t>MEAN AND STD TRAINED WITH DIFFERENT MODELS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661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red object&#10;&#10;AI-generated content may be incorrect.">
            <a:extLst>
              <a:ext uri="{FF2B5EF4-FFF2-40B4-BE49-F238E27FC236}">
                <a16:creationId xmlns:a16="http://schemas.microsoft.com/office/drawing/2014/main" id="{1EB2BF00-6D02-106E-ACD8-9BF75896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9" y="1805975"/>
            <a:ext cx="5291666" cy="2725208"/>
          </a:xfrm>
          <a:prstGeom prst="rect">
            <a:avLst/>
          </a:prstGeom>
        </p:spPr>
      </p:pic>
      <p:pic>
        <p:nvPicPr>
          <p:cNvPr id="5" name="Picture 4" descr="A white object with a blue background&#10;&#10;AI-generated content may be incorrect.">
            <a:extLst>
              <a:ext uri="{FF2B5EF4-FFF2-40B4-BE49-F238E27FC236}">
                <a16:creationId xmlns:a16="http://schemas.microsoft.com/office/drawing/2014/main" id="{3D334765-2DD3-B23F-8798-816B982FF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804555"/>
            <a:ext cx="5291666" cy="2725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803B6-9B89-0B2E-7411-60750C7E970D}"/>
              </a:ext>
            </a:extLst>
          </p:cNvPr>
          <p:cNvSpPr txBox="1"/>
          <p:nvPr/>
        </p:nvSpPr>
        <p:spPr>
          <a:xfrm>
            <a:off x="819805" y="716902"/>
            <a:ext cx="714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ORIGINAL TEARDROP GAUSSIAN DATASET WITH ISO VALUE 159.9798</a:t>
            </a:r>
          </a:p>
        </p:txBody>
      </p:sp>
    </p:spTree>
    <p:extLst>
      <p:ext uri="{BB962C8B-B14F-4D97-AF65-F5344CB8AC3E}">
        <p14:creationId xmlns:p14="http://schemas.microsoft.com/office/powerpoint/2010/main" val="3280566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1E366-8253-C083-94A8-E9691AFC13F1}"/>
              </a:ext>
            </a:extLst>
          </p:cNvPr>
          <p:cNvSpPr txBox="1">
            <a:spLocks/>
          </p:cNvSpPr>
          <p:nvPr/>
        </p:nvSpPr>
        <p:spPr>
          <a:xfrm>
            <a:off x="327991" y="739963"/>
            <a:ext cx="67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Generation of gaussian and </a:t>
            </a:r>
            <a:r>
              <a:rPr lang="en-IN" dirty="0" err="1"/>
              <a:t>gmm</a:t>
            </a:r>
            <a:r>
              <a:rPr lang="en-IN" dirty="0"/>
              <a:t> datasets using </a:t>
            </a:r>
            <a:r>
              <a:rPr lang="en-IN" dirty="0" err="1"/>
              <a:t>isabel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22AB2-52B3-B625-17E7-373D24AC113E}"/>
              </a:ext>
            </a:extLst>
          </p:cNvPr>
          <p:cNvSpPr txBox="1"/>
          <p:nvPr/>
        </p:nvSpPr>
        <p:spPr>
          <a:xfrm>
            <a:off x="477078" y="1441174"/>
            <a:ext cx="7414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used 24 neighbours to calculate standard deviation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After the generation of gaussian I did not  std as zero for any point.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So I generated </a:t>
            </a:r>
            <a:r>
              <a:rPr lang="en-IN" dirty="0" err="1"/>
              <a:t>gmm</a:t>
            </a:r>
            <a:r>
              <a:rPr lang="en-IN" dirty="0"/>
              <a:t> dataset with 3 –components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plotted the loss during training when training using siren</a:t>
            </a:r>
          </a:p>
        </p:txBody>
      </p:sp>
    </p:spTree>
    <p:extLst>
      <p:ext uri="{BB962C8B-B14F-4D97-AF65-F5344CB8AC3E}">
        <p14:creationId xmlns:p14="http://schemas.microsoft.com/office/powerpoint/2010/main" val="92125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with a blue line&#10;&#10;AI-generated content may be incorrect.">
            <a:extLst>
              <a:ext uri="{FF2B5EF4-FFF2-40B4-BE49-F238E27FC236}">
                <a16:creationId xmlns:a16="http://schemas.microsoft.com/office/drawing/2014/main" id="{F52720B4-5C1F-F5AB-6950-A0C49E9BB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221" y="2258603"/>
            <a:ext cx="3517119" cy="2330091"/>
          </a:xfrm>
          <a:prstGeom prst="rect">
            <a:avLst/>
          </a:prstGeom>
        </p:spPr>
      </p:pic>
      <p:pic>
        <p:nvPicPr>
          <p:cNvPr id="13" name="Picture 12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C7219B7D-D7BE-2FC0-33EC-F343107A3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258603"/>
            <a:ext cx="3537345" cy="2334648"/>
          </a:xfrm>
          <a:prstGeom prst="rect">
            <a:avLst/>
          </a:prstGeom>
        </p:spPr>
      </p:pic>
      <p:pic>
        <p:nvPicPr>
          <p:cNvPr id="15" name="Picture 14" descr="A graph with blue lines&#10;&#10;AI-generated content may be incorrect.">
            <a:extLst>
              <a:ext uri="{FF2B5EF4-FFF2-40B4-BE49-F238E27FC236}">
                <a16:creationId xmlns:a16="http://schemas.microsoft.com/office/drawing/2014/main" id="{02D4B880-C51C-2E1D-181A-FE5156415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85" y="2267395"/>
            <a:ext cx="3517120" cy="23212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23F11-2DAE-1620-EE74-DA9E0F860E6D}"/>
              </a:ext>
            </a:extLst>
          </p:cNvPr>
          <p:cNvSpPr txBox="1"/>
          <p:nvPr/>
        </p:nvSpPr>
        <p:spPr>
          <a:xfrm>
            <a:off x="674208" y="917362"/>
            <a:ext cx="698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Distribution of GMM Mean Components  in </a:t>
            </a:r>
            <a:r>
              <a:rPr lang="en-US" dirty="0" err="1"/>
              <a:t>gmm</a:t>
            </a:r>
            <a:r>
              <a:rPr lang="en-US" dirty="0"/>
              <a:t>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44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F6296F0D-A2FA-1CD3-8DD5-4127ABBF8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920" y="2161494"/>
            <a:ext cx="3517119" cy="23212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CA1B8-FD3B-EE27-1862-7624CDBB2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82" y="2161494"/>
            <a:ext cx="3537345" cy="2334648"/>
          </a:xfrm>
          <a:prstGeom prst="rect">
            <a:avLst/>
          </a:prstGeom>
        </p:spPr>
      </p:pic>
      <p:pic>
        <p:nvPicPr>
          <p:cNvPr id="3" name="Picture 2" descr="A graph with a blue line&#10;&#10;AI-generated content may be incorrect.">
            <a:extLst>
              <a:ext uri="{FF2B5EF4-FFF2-40B4-BE49-F238E27FC236}">
                <a16:creationId xmlns:a16="http://schemas.microsoft.com/office/drawing/2014/main" id="{F2E1E3B7-ABFF-814E-2428-E7AFC05F5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74" y="2174843"/>
            <a:ext cx="3517120" cy="2321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B1DE31-D3BB-BAE9-D76D-BB3896F1F621}"/>
              </a:ext>
            </a:extLst>
          </p:cNvPr>
          <p:cNvSpPr txBox="1"/>
          <p:nvPr/>
        </p:nvSpPr>
        <p:spPr>
          <a:xfrm>
            <a:off x="1117599" y="798560"/>
            <a:ext cx="678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Histogram Distribution of GMM STD Components in </a:t>
            </a:r>
            <a:r>
              <a:rPr lang="en-US" dirty="0" err="1"/>
              <a:t>gmm</a:t>
            </a:r>
            <a:r>
              <a:rPr lang="en-US" dirty="0"/>
              <a:t>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085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weight&#10;&#10;AI-generated content may be incorrect.">
            <a:extLst>
              <a:ext uri="{FF2B5EF4-FFF2-40B4-BE49-F238E27FC236}">
                <a16:creationId xmlns:a16="http://schemas.microsoft.com/office/drawing/2014/main" id="{265B29F5-1A5D-F53F-5CE1-176727E5F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260881"/>
            <a:ext cx="3517119" cy="2330091"/>
          </a:xfrm>
          <a:prstGeom prst="rect">
            <a:avLst/>
          </a:prstGeom>
        </p:spPr>
      </p:pic>
      <p:pic>
        <p:nvPicPr>
          <p:cNvPr id="7" name="Picture 6" descr="A graph of a weight scale&#10;&#10;AI-generated content may be incorrect.">
            <a:extLst>
              <a:ext uri="{FF2B5EF4-FFF2-40B4-BE49-F238E27FC236}">
                <a16:creationId xmlns:a16="http://schemas.microsoft.com/office/drawing/2014/main" id="{EFB6DF88-3BCC-F6EA-0338-96E5B4576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856" y="2260881"/>
            <a:ext cx="3537345" cy="2334648"/>
          </a:xfrm>
          <a:prstGeom prst="rect">
            <a:avLst/>
          </a:prstGeom>
        </p:spPr>
      </p:pic>
      <p:pic>
        <p:nvPicPr>
          <p:cNvPr id="3" name="Picture 2" descr="A graph of a weight&#10;&#10;AI-generated content may be incorrect.">
            <a:extLst>
              <a:ext uri="{FF2B5EF4-FFF2-40B4-BE49-F238E27FC236}">
                <a16:creationId xmlns:a16="http://schemas.microsoft.com/office/drawing/2014/main" id="{BA7926A8-5084-3815-883B-0CC3561B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536" y="2260881"/>
            <a:ext cx="3517120" cy="2330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47F758-17B9-1CCD-C0D1-5DDBEB997792}"/>
              </a:ext>
            </a:extLst>
          </p:cNvPr>
          <p:cNvSpPr txBox="1"/>
          <p:nvPr/>
        </p:nvSpPr>
        <p:spPr>
          <a:xfrm>
            <a:off x="607986" y="660909"/>
            <a:ext cx="6787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Histogram Distribution of GMM weights Components in </a:t>
            </a:r>
            <a:r>
              <a:rPr lang="en-US" dirty="0" err="1"/>
              <a:t>gmm</a:t>
            </a:r>
            <a:r>
              <a:rPr lang="en-US" dirty="0"/>
              <a:t>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9821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CE27E3-1A9A-3BCB-FBFC-C36BB2017556}"/>
              </a:ext>
            </a:extLst>
          </p:cNvPr>
          <p:cNvSpPr txBox="1"/>
          <p:nvPr/>
        </p:nvSpPr>
        <p:spPr>
          <a:xfrm>
            <a:off x="612949" y="371789"/>
            <a:ext cx="734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I trained with 150 neurons the </a:t>
            </a:r>
            <a:r>
              <a:rPr lang="en-IN" dirty="0" err="1"/>
              <a:t>gmm</a:t>
            </a:r>
            <a:r>
              <a:rPr lang="en-IN" dirty="0"/>
              <a:t> dataset predicted </a:t>
            </a:r>
            <a:r>
              <a:rPr lang="en-IN" dirty="0" err="1"/>
              <a:t>psnr</a:t>
            </a:r>
            <a:r>
              <a:rPr lang="en-IN" dirty="0"/>
              <a:t> values are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AE5EBF-A552-FD39-E7EC-F460BA584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994264"/>
              </p:ext>
            </p:extLst>
          </p:nvPr>
        </p:nvGraphicFramePr>
        <p:xfrm>
          <a:off x="3111477" y="1018540"/>
          <a:ext cx="54885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369367002"/>
                    </a:ext>
                  </a:extLst>
                </a:gridCol>
                <a:gridCol w="3771494">
                  <a:extLst>
                    <a:ext uri="{9D8B030D-6E8A-4147-A177-3AD203B41FA5}">
                      <a16:colId xmlns:a16="http://schemas.microsoft.com/office/drawing/2014/main" val="3739051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r>
                        <a:rPr lang="en-IN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44.84974623443168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3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45.45198826500048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1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46.56783828958738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41.91337560106874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43.01154597556938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1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42.76765444001239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7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21.043050301696443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2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20.380498552489893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22.53042956245537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7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36.501791913590196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2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0.10079844284908461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5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0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25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123B0DDB-4E30-C2CA-60E6-41BFF5D7C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1188715"/>
            <a:ext cx="10872238" cy="4480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D3CC8A-E476-C34C-09F4-0CC3C8D417B0}"/>
              </a:ext>
            </a:extLst>
          </p:cNvPr>
          <p:cNvSpPr txBox="1"/>
          <p:nvPr/>
        </p:nvSpPr>
        <p:spPr>
          <a:xfrm>
            <a:off x="1379621" y="681972"/>
            <a:ext cx="5021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For 150 neurons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86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5915AE-F681-34F9-38EA-925BE55B51B3}"/>
              </a:ext>
            </a:extLst>
          </p:cNvPr>
          <p:cNvSpPr txBox="1"/>
          <p:nvPr/>
        </p:nvSpPr>
        <p:spPr>
          <a:xfrm>
            <a:off x="633999" y="455022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With 150 neurons and the plots show how the each </a:t>
            </a:r>
            <a:r>
              <a:rPr lang="en-US" sz="33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stastical</a:t>
            </a:r>
            <a:r>
              <a:rPr lang="en-US" sz="33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property loss decreasing across epochs</a:t>
            </a:r>
          </a:p>
        </p:txBody>
      </p:sp>
      <p:pic>
        <p:nvPicPr>
          <p:cNvPr id="3" name="Picture 2" descr="A graph with green lines&#10;&#10;AI-generated content may be incorrect.">
            <a:extLst>
              <a:ext uri="{FF2B5EF4-FFF2-40B4-BE49-F238E27FC236}">
                <a16:creationId xmlns:a16="http://schemas.microsoft.com/office/drawing/2014/main" id="{F2F2D03D-1A57-27C7-6574-12A81CACB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1377244"/>
            <a:ext cx="10916463" cy="286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4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ABD450-AE8B-1D59-E723-6AF22FB37AA2}"/>
              </a:ext>
            </a:extLst>
          </p:cNvPr>
          <p:cNvSpPr txBox="1">
            <a:spLocks/>
          </p:cNvSpPr>
          <p:nvPr/>
        </p:nvSpPr>
        <p:spPr>
          <a:xfrm>
            <a:off x="526704" y="162660"/>
            <a:ext cx="5078362" cy="369332"/>
          </a:xfrm>
          <a:custGeom>
            <a:avLst/>
            <a:gdLst>
              <a:gd name="connsiteX0" fmla="*/ 0 w 4999704"/>
              <a:gd name="connsiteY0" fmla="*/ 0 h 369332"/>
              <a:gd name="connsiteX1" fmla="*/ 4999704 w 4999704"/>
              <a:gd name="connsiteY1" fmla="*/ 0 h 369332"/>
              <a:gd name="connsiteX2" fmla="*/ 4999704 w 4999704"/>
              <a:gd name="connsiteY2" fmla="*/ 369332 h 369332"/>
              <a:gd name="connsiteX3" fmla="*/ 0 w 4999704"/>
              <a:gd name="connsiteY3" fmla="*/ 369332 h 369332"/>
              <a:gd name="connsiteX4" fmla="*/ 0 w 4999704"/>
              <a:gd name="connsiteY4" fmla="*/ 0 h 369332"/>
              <a:gd name="connsiteX0" fmla="*/ 0 w 5058697"/>
              <a:gd name="connsiteY0" fmla="*/ 45719 h 415051"/>
              <a:gd name="connsiteX1" fmla="*/ 5058697 w 5058697"/>
              <a:gd name="connsiteY1" fmla="*/ 0 h 415051"/>
              <a:gd name="connsiteX2" fmla="*/ 4999704 w 5058697"/>
              <a:gd name="connsiteY2" fmla="*/ 415051 h 415051"/>
              <a:gd name="connsiteX3" fmla="*/ 0 w 5058697"/>
              <a:gd name="connsiteY3" fmla="*/ 415051 h 415051"/>
              <a:gd name="connsiteX4" fmla="*/ 0 w 5058697"/>
              <a:gd name="connsiteY4" fmla="*/ 45719 h 415051"/>
              <a:gd name="connsiteX0" fmla="*/ 0 w 5078362"/>
              <a:gd name="connsiteY0" fmla="*/ 0 h 369332"/>
              <a:gd name="connsiteX1" fmla="*/ 5078362 w 5078362"/>
              <a:gd name="connsiteY1" fmla="*/ 0 h 369332"/>
              <a:gd name="connsiteX2" fmla="*/ 4999704 w 5078362"/>
              <a:gd name="connsiteY2" fmla="*/ 369332 h 369332"/>
              <a:gd name="connsiteX3" fmla="*/ 0 w 5078362"/>
              <a:gd name="connsiteY3" fmla="*/ 369332 h 369332"/>
              <a:gd name="connsiteX4" fmla="*/ 0 w 5078362"/>
              <a:gd name="connsiteY4" fmla="*/ 0 h 369332"/>
              <a:gd name="connsiteX0" fmla="*/ 0 w 5078362"/>
              <a:gd name="connsiteY0" fmla="*/ 0 h 369332"/>
              <a:gd name="connsiteX1" fmla="*/ 5078362 w 5078362"/>
              <a:gd name="connsiteY1" fmla="*/ 0 h 369332"/>
              <a:gd name="connsiteX2" fmla="*/ 4999704 w 5078362"/>
              <a:gd name="connsiteY2" fmla="*/ 369332 h 369332"/>
              <a:gd name="connsiteX3" fmla="*/ 0 w 5078362"/>
              <a:gd name="connsiteY3" fmla="*/ 369332 h 369332"/>
              <a:gd name="connsiteX4" fmla="*/ 0 w 5078362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8362" h="369332">
                <a:moveTo>
                  <a:pt x="0" y="0"/>
                </a:moveTo>
                <a:cubicBezTo>
                  <a:pt x="1692787" y="0"/>
                  <a:pt x="5078362" y="369332"/>
                  <a:pt x="5078362" y="0"/>
                </a:cubicBezTo>
                <a:lnTo>
                  <a:pt x="4999704" y="369332"/>
                </a:lnTo>
                <a:lnTo>
                  <a:pt x="0" y="369332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spAutoFit/>
          </a:bodyPr>
          <a:lstStyle/>
          <a:p>
            <a:r>
              <a:rPr lang="en-IN" b="1" dirty="0"/>
              <a:t>OBSERVATIONS FROM PLOTS: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43CF0-97BD-6DA5-204B-A1047FDB255E}"/>
              </a:ext>
            </a:extLst>
          </p:cNvPr>
          <p:cNvSpPr txBox="1"/>
          <p:nvPr/>
        </p:nvSpPr>
        <p:spPr>
          <a:xfrm>
            <a:off x="629265" y="531992"/>
            <a:ext cx="8701548" cy="120032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b="1" dirty="0"/>
              <a:t>Mean loss vs epochs plot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fluctuations in the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means </a:t>
            </a:r>
            <a:r>
              <a:rPr lang="en-IN" dirty="0" err="1"/>
              <a:t>componnets</a:t>
            </a:r>
            <a:r>
              <a:rPr lang="en-IN" dirty="0"/>
              <a:t> are learned quickly by the 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initial loss after first epoch is approx. 0.0001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B6CE77-8FAE-490E-674C-7D15F76AFFE5}"/>
              </a:ext>
            </a:extLst>
          </p:cNvPr>
          <p:cNvSpPr txBox="1"/>
          <p:nvPr/>
        </p:nvSpPr>
        <p:spPr>
          <a:xfrm>
            <a:off x="629265" y="1732321"/>
            <a:ext cx="8701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STD loss vs epochs plot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There fluctuations in the graph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std </a:t>
            </a:r>
            <a:r>
              <a:rPr lang="en-IN" dirty="0" err="1"/>
              <a:t>componets</a:t>
            </a:r>
            <a:r>
              <a:rPr lang="en-IN" dirty="0"/>
              <a:t> are learned quickly by the 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initial loss after first epoch is approx. 0.00025.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Mean and std components are learned quickly</a:t>
            </a:r>
            <a:r>
              <a:rPr lang="en-US" dirty="0"/>
              <a:t> by the network, with the loss reaching its minimum in fewer epochs compared to other </a:t>
            </a:r>
            <a:r>
              <a:rPr lang="en-US" dirty="0" err="1"/>
              <a:t>components.Despite</a:t>
            </a:r>
            <a:r>
              <a:rPr lang="en-US" dirty="0"/>
              <a:t> the rapid convergence of the mean and std components, the training continues for </a:t>
            </a:r>
            <a:r>
              <a:rPr lang="en-US" b="1" dirty="0"/>
              <a:t>200 epochs</a:t>
            </a:r>
            <a:r>
              <a:rPr lang="en-US" dirty="0"/>
              <a:t> due to the slower convergence of the </a:t>
            </a:r>
            <a:r>
              <a:rPr lang="en-US" b="1" dirty="0"/>
              <a:t>GMM weight component.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As a result, the mean and std losses show minor fluctuations (increasing and decreasing trends) even after reaching near-optimal values early in training.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D3873-2CD0-B02C-3A70-B357C94648A8}"/>
              </a:ext>
            </a:extLst>
          </p:cNvPr>
          <p:cNvSpPr txBox="1">
            <a:spLocks/>
          </p:cNvSpPr>
          <p:nvPr/>
        </p:nvSpPr>
        <p:spPr>
          <a:xfrm>
            <a:off x="737420" y="4594643"/>
            <a:ext cx="8121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Weights loss vs epochs plot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initial loss</a:t>
            </a:r>
            <a:r>
              <a:rPr lang="en-US" dirty="0"/>
              <a:t> after the first epoch is approximately </a:t>
            </a:r>
            <a:r>
              <a:rPr lang="en-US" b="1" dirty="0"/>
              <a:t>0.036</a:t>
            </a:r>
            <a:r>
              <a:rPr lang="en-US" dirty="0"/>
              <a:t>, which is significantly higher than the losses for mean and std components.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weights loss scale</a:t>
            </a:r>
            <a:r>
              <a:rPr lang="en-US" dirty="0"/>
              <a:t> is about </a:t>
            </a:r>
            <a:r>
              <a:rPr lang="en-US" b="1" dirty="0"/>
              <a:t>100× larger</a:t>
            </a:r>
            <a:r>
              <a:rPr lang="en-US" dirty="0"/>
              <a:t> than that of the mean and std losses, indicating a different magnitude of optimization.</a:t>
            </a:r>
            <a:r>
              <a:rPr lang="en-IN" dirty="0"/>
              <a:t>The loss is decreasing.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 think this is the weights ae not learning very quickly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Although the loss </a:t>
            </a:r>
            <a:r>
              <a:rPr lang="en-US" b="1" dirty="0"/>
              <a:t>gradually decreases</a:t>
            </a:r>
            <a:r>
              <a:rPr lang="en-US" dirty="0"/>
              <a:t>, the decline is relatively </a:t>
            </a:r>
            <a:r>
              <a:rPr lang="en-US" b="1" dirty="0"/>
              <a:t>slow and less stable</a:t>
            </a:r>
            <a:r>
              <a:rPr lang="en-US" dirty="0"/>
              <a:t>.</a:t>
            </a: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075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2812A4-977E-4D5E-8076-2E287249B2B1}"/>
              </a:ext>
            </a:extLst>
          </p:cNvPr>
          <p:cNvSpPr txBox="1"/>
          <p:nvPr/>
        </p:nvSpPr>
        <p:spPr>
          <a:xfrm>
            <a:off x="619431" y="491613"/>
            <a:ext cx="603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PREDICTED TEARDROP GAUSSIAN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C39B6-BEFF-6006-2305-FD6B9F39683E}"/>
              </a:ext>
            </a:extLst>
          </p:cNvPr>
          <p:cNvSpPr txBox="1"/>
          <p:nvPr/>
        </p:nvSpPr>
        <p:spPr>
          <a:xfrm>
            <a:off x="683083" y="1160206"/>
            <a:ext cx="4247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 150 NEURONS </a:t>
            </a:r>
          </a:p>
          <a:p>
            <a:r>
              <a:rPr lang="en-IN" b="1" dirty="0"/>
              <a:t>MEAN AND STD TRAINED  COMBINEDLY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5E9A90-797E-B518-C334-9E0F7C02A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797023"/>
              </p:ext>
            </p:extLst>
          </p:nvPr>
        </p:nvGraphicFramePr>
        <p:xfrm>
          <a:off x="683083" y="2105798"/>
          <a:ext cx="5235938" cy="1975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969">
                  <a:extLst>
                    <a:ext uri="{9D8B030D-6E8A-4147-A177-3AD203B41FA5}">
                      <a16:colId xmlns:a16="http://schemas.microsoft.com/office/drawing/2014/main" val="1162780685"/>
                    </a:ext>
                  </a:extLst>
                </a:gridCol>
                <a:gridCol w="2617969">
                  <a:extLst>
                    <a:ext uri="{9D8B030D-6E8A-4147-A177-3AD203B41FA5}">
                      <a16:colId xmlns:a16="http://schemas.microsoft.com/office/drawing/2014/main" val="1025005067"/>
                    </a:ext>
                  </a:extLst>
                </a:gridCol>
              </a:tblGrid>
              <a:tr h="313356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57823"/>
                  </a:ext>
                </a:extLst>
              </a:tr>
              <a:tr h="313356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53.45023233608507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22977"/>
                  </a:ext>
                </a:extLst>
              </a:tr>
              <a:tr h="313356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54.520331886650396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15659"/>
                  </a:ext>
                </a:extLst>
              </a:tr>
              <a:tr h="512278">
                <a:tc>
                  <a:txBody>
                    <a:bodyPr/>
                    <a:lstStyle/>
                    <a:p>
                      <a:r>
                        <a:rPr lang="en-IN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53.98528211136774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45345"/>
                  </a:ext>
                </a:extLst>
              </a:tr>
              <a:tr h="313356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0.004012450504575702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86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E8120C-DA66-18E0-002E-A4B1405FB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89547"/>
              </p:ext>
            </p:extLst>
          </p:nvPr>
        </p:nvGraphicFramePr>
        <p:xfrm>
          <a:off x="6272981" y="2110080"/>
          <a:ext cx="5235938" cy="224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969">
                  <a:extLst>
                    <a:ext uri="{9D8B030D-6E8A-4147-A177-3AD203B41FA5}">
                      <a16:colId xmlns:a16="http://schemas.microsoft.com/office/drawing/2014/main" val="1162780685"/>
                    </a:ext>
                  </a:extLst>
                </a:gridCol>
                <a:gridCol w="2617969">
                  <a:extLst>
                    <a:ext uri="{9D8B030D-6E8A-4147-A177-3AD203B41FA5}">
                      <a16:colId xmlns:a16="http://schemas.microsoft.com/office/drawing/2014/main" val="1025005067"/>
                    </a:ext>
                  </a:extLst>
                </a:gridCol>
              </a:tblGrid>
              <a:tr h="313356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57823"/>
                  </a:ext>
                </a:extLst>
              </a:tr>
              <a:tr h="313356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72.7810994165529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22977"/>
                  </a:ext>
                </a:extLst>
              </a:tr>
              <a:tr h="313356">
                <a:tc>
                  <a:txBody>
                    <a:bodyPr/>
                    <a:lstStyle/>
                    <a:p>
                      <a:r>
                        <a:rPr lang="en-IN" dirty="0"/>
                        <a:t>MEAN_RMSE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0.0004591716062941985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15659"/>
                  </a:ext>
                </a:extLst>
              </a:tr>
              <a:tr h="512278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61.882343845798715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45345"/>
                  </a:ext>
                </a:extLst>
              </a:tr>
              <a:tr h="313356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0.001610322285992644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867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6CAC34-8050-D6B5-972A-1B8924E05C55}"/>
              </a:ext>
            </a:extLst>
          </p:cNvPr>
          <p:cNvSpPr txBox="1"/>
          <p:nvPr/>
        </p:nvSpPr>
        <p:spPr>
          <a:xfrm>
            <a:off x="6272981" y="1160206"/>
            <a:ext cx="564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 150 NEURONS </a:t>
            </a:r>
          </a:p>
          <a:p>
            <a:r>
              <a:rPr lang="en-IN" b="1" dirty="0"/>
              <a:t>MEAN AND STD TRAINED WITH DIFFERENT MODELS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77668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FD7D91-FEC3-70CA-87D6-97B8672D87B9}"/>
              </a:ext>
            </a:extLst>
          </p:cNvPr>
          <p:cNvSpPr txBox="1"/>
          <p:nvPr/>
        </p:nvSpPr>
        <p:spPr>
          <a:xfrm>
            <a:off x="511277" y="324464"/>
            <a:ext cx="616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RESULTS OF PREDICTED GMM DATASET WITH 320 NEURONS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40E97E-3E75-C6D2-D428-729CA97B0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78411"/>
              </p:ext>
            </p:extLst>
          </p:nvPr>
        </p:nvGraphicFramePr>
        <p:xfrm>
          <a:off x="607466" y="1018540"/>
          <a:ext cx="54885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369367002"/>
                    </a:ext>
                  </a:extLst>
                </a:gridCol>
                <a:gridCol w="3771494">
                  <a:extLst>
                    <a:ext uri="{9D8B030D-6E8A-4147-A177-3AD203B41FA5}">
                      <a16:colId xmlns:a16="http://schemas.microsoft.com/office/drawing/2014/main" val="3739051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r>
                        <a:rPr lang="en-IN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43.89544969987719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3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44.6762679584089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1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41.600959277978305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41.91337560106874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42.52544751480539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1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42.34507206125229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7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24.637314528247153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2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22.674514038258096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25.33990923591391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7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37.061069139565305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2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0.07317564190826542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5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0216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316BB3-EC19-D272-AA39-D7C8DE992E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51153"/>
              </p:ext>
            </p:extLst>
          </p:nvPr>
        </p:nvGraphicFramePr>
        <p:xfrm>
          <a:off x="6368024" y="1018540"/>
          <a:ext cx="5488534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040">
                  <a:extLst>
                    <a:ext uri="{9D8B030D-6E8A-4147-A177-3AD203B41FA5}">
                      <a16:colId xmlns:a16="http://schemas.microsoft.com/office/drawing/2014/main" val="369367002"/>
                    </a:ext>
                  </a:extLst>
                </a:gridCol>
                <a:gridCol w="3771494">
                  <a:extLst>
                    <a:ext uri="{9D8B030D-6E8A-4147-A177-3AD203B41FA5}">
                      <a16:colId xmlns:a16="http://schemas.microsoft.com/office/drawing/2014/main" val="37390517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r>
                        <a:rPr lang="en-IN" dirty="0"/>
                        <a:t>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6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44.84974623443168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137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45.45198826500048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16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46.56783828958738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4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41.91337560106874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0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43.01154597556938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1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42.76765444001239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7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21.043050301696443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2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20.380498552489893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6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22.53042956245537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7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36.501791913590196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92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0.10079844284908461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5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021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87164D-81C7-C3AE-313E-0E669DDCF7AA}"/>
              </a:ext>
            </a:extLst>
          </p:cNvPr>
          <p:cNvSpPr txBox="1"/>
          <p:nvPr/>
        </p:nvSpPr>
        <p:spPr>
          <a:xfrm>
            <a:off x="6820482" y="324464"/>
            <a:ext cx="381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With 150 neurons</a:t>
            </a:r>
          </a:p>
        </p:txBody>
      </p:sp>
    </p:spTree>
    <p:extLst>
      <p:ext uri="{BB962C8B-B14F-4D97-AF65-F5344CB8AC3E}">
        <p14:creationId xmlns:p14="http://schemas.microsoft.com/office/powerpoint/2010/main" val="2727033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5F8CFE2A-9C0B-5DB4-5D27-F11D7271EB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1188715"/>
            <a:ext cx="10872238" cy="44805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51EBF-9746-0778-C843-CDB5FA5A1DCD}"/>
              </a:ext>
            </a:extLst>
          </p:cNvPr>
          <p:cNvSpPr txBox="1"/>
          <p:nvPr/>
        </p:nvSpPr>
        <p:spPr>
          <a:xfrm>
            <a:off x="1192443" y="670230"/>
            <a:ext cx="543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FOR 150 NEURONS</a:t>
            </a:r>
          </a:p>
        </p:txBody>
      </p:sp>
    </p:spTree>
    <p:extLst>
      <p:ext uri="{BB962C8B-B14F-4D97-AF65-F5344CB8AC3E}">
        <p14:creationId xmlns:p14="http://schemas.microsoft.com/office/powerpoint/2010/main" val="346807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green lines&#10;&#10;AI-generated content may be incorrect.">
            <a:extLst>
              <a:ext uri="{FF2B5EF4-FFF2-40B4-BE49-F238E27FC236}">
                <a16:creationId xmlns:a16="http://schemas.microsoft.com/office/drawing/2014/main" id="{99561F4B-A9BC-585E-48D9-1A821AE1B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87" y="1598051"/>
            <a:ext cx="11498664" cy="3011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29484A-584C-00A1-069E-B2B1D3F56EBD}"/>
              </a:ext>
            </a:extLst>
          </p:cNvPr>
          <p:cNvSpPr txBox="1"/>
          <p:nvPr/>
        </p:nvSpPr>
        <p:spPr>
          <a:xfrm>
            <a:off x="975643" y="4851679"/>
            <a:ext cx="10909073" cy="105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With 320 neurons and the plots show how the each </a:t>
            </a:r>
            <a:r>
              <a:rPr lang="en-US" sz="33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statstical</a:t>
            </a:r>
            <a:r>
              <a:rPr lang="en-US" sz="33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property loss decreasing across epochs</a:t>
            </a:r>
          </a:p>
        </p:txBody>
      </p:sp>
    </p:spTree>
    <p:extLst>
      <p:ext uri="{BB962C8B-B14F-4D97-AF65-F5344CB8AC3E}">
        <p14:creationId xmlns:p14="http://schemas.microsoft.com/office/powerpoint/2010/main" val="3860869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3483565-A7AC-DFAB-A510-B2E6B0066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50" y="741585"/>
            <a:ext cx="118938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Observations This Week: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I used separate models to predict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 deviation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resulting predicted dataset produced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isocontour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compared to using a single model for both.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good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PSNR for the mean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often results in a better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isocontour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gradient norm  field of the weights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very low, indicating that the weights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 changing as quickly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the mean and std components with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x,y,z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dirty="0"/>
              <a:t>There is no match </a:t>
            </a:r>
            <a:r>
              <a:rPr lang="en-US" altLang="en-US" dirty="0" err="1"/>
              <a:t>sptial</a:t>
            </a:r>
            <a:r>
              <a:rPr lang="en-US" altLang="en-US" dirty="0"/>
              <a:t> information for weights to learn I think this is the reason why they are not getting good </a:t>
            </a:r>
            <a:r>
              <a:rPr lang="en-US" altLang="en-US" dirty="0" err="1"/>
              <a:t>psnr</a:t>
            </a:r>
            <a:r>
              <a:rPr lang="en-US" altLang="en-US" dirty="0"/>
              <a:t> values.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think,Applying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weighting to the loss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increasing weight loss importance) 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weights PSNR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reduces the PSNR of mean and std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GMM weight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dataset exhibit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variance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mean, std, and weights are not on the same scale. 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think,Using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loss function like: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total_loss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loss_mean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loss_std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+ 0.01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loss_weights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bring weights loss closer to the scale of mean loss. However, in this case,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weights may not improve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significantly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.like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 decrease the importance of weight loss.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Increasing model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for example,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320 to 400 or 500 neurons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layer or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 to 8 blocks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might help improve weight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learning.because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</a:t>
            </a:r>
            <a:r>
              <a:rPr lang="en-US" altLang="en-US" dirty="0"/>
              <a:t>e gradient norm is increasing and loss of weights is still decreasing for 320 neurons.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847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8D3E-711A-F841-2BA8-52988937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915" y="2532003"/>
            <a:ext cx="9720072" cy="1499616"/>
          </a:xfrm>
        </p:spPr>
        <p:txBody>
          <a:bodyPr/>
          <a:lstStyle/>
          <a:p>
            <a:pPr algn="ctr"/>
            <a:r>
              <a:rPr lang="en-IN" dirty="0"/>
              <a:t>Week 7</a:t>
            </a:r>
          </a:p>
        </p:txBody>
      </p:sp>
    </p:spTree>
    <p:extLst>
      <p:ext uri="{BB962C8B-B14F-4D97-AF65-F5344CB8AC3E}">
        <p14:creationId xmlns:p14="http://schemas.microsoft.com/office/powerpoint/2010/main" val="2884971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35163A-0E24-DB21-F164-F43EEB191B0A}"/>
              </a:ext>
            </a:extLst>
          </p:cNvPr>
          <p:cNvSpPr txBox="1"/>
          <p:nvPr/>
        </p:nvSpPr>
        <p:spPr>
          <a:xfrm>
            <a:off x="678426" y="752168"/>
            <a:ext cx="958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increased the no of neurons in the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793745-B1FE-175F-CFD1-DDE91A469532}"/>
              </a:ext>
            </a:extLst>
          </p:cNvPr>
          <p:cNvSpPr txBox="1"/>
          <p:nvPr/>
        </p:nvSpPr>
        <p:spPr>
          <a:xfrm>
            <a:off x="678426" y="1301272"/>
            <a:ext cx="588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[300 neurons]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154E68-FCED-46B8-3D98-6747ED287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57718"/>
              </p:ext>
            </p:extLst>
          </p:nvPr>
        </p:nvGraphicFramePr>
        <p:xfrm>
          <a:off x="678426" y="1850375"/>
          <a:ext cx="5330488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5244">
                  <a:extLst>
                    <a:ext uri="{9D8B030D-6E8A-4147-A177-3AD203B41FA5}">
                      <a16:colId xmlns:a16="http://schemas.microsoft.com/office/drawing/2014/main" val="3034550253"/>
                    </a:ext>
                  </a:extLst>
                </a:gridCol>
                <a:gridCol w="2665244">
                  <a:extLst>
                    <a:ext uri="{9D8B030D-6E8A-4147-A177-3AD203B41FA5}">
                      <a16:colId xmlns:a16="http://schemas.microsoft.com/office/drawing/2014/main" val="1978938692"/>
                    </a:ext>
                  </a:extLst>
                </a:gridCol>
              </a:tblGrid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46793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50.68538852454506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50242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GMM_Mean1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51.82190518609326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43109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52.159960141684046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3768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GMM_Std0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46.284891093468204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48552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48.10045509375277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46057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GMM_Std2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46.911142360946094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12593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20.6634182481077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5982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20.20132361253499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02001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GMM_Weight2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22.495532353945332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005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39.9248907350086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0173"/>
                  </a:ext>
                </a:extLst>
              </a:tr>
              <a:tr h="342437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0.021932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33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B973DC-8A11-4A20-9B5F-EC5950B72A20}"/>
              </a:ext>
            </a:extLst>
          </p:cNvPr>
          <p:cNvSpPr txBox="1"/>
          <p:nvPr/>
        </p:nvSpPr>
        <p:spPr>
          <a:xfrm>
            <a:off x="7247994" y="1234440"/>
            <a:ext cx="406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[350 neurons]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CD79A9-D0F3-B7A1-DDC7-029DEE19F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17046"/>
              </p:ext>
            </p:extLst>
          </p:nvPr>
        </p:nvGraphicFramePr>
        <p:xfrm>
          <a:off x="6757680" y="1831757"/>
          <a:ext cx="493646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8231">
                  <a:extLst>
                    <a:ext uri="{9D8B030D-6E8A-4147-A177-3AD203B41FA5}">
                      <a16:colId xmlns:a16="http://schemas.microsoft.com/office/drawing/2014/main" val="3034550253"/>
                    </a:ext>
                  </a:extLst>
                </a:gridCol>
                <a:gridCol w="2468231">
                  <a:extLst>
                    <a:ext uri="{9D8B030D-6E8A-4147-A177-3AD203B41FA5}">
                      <a16:colId xmlns:a16="http://schemas.microsoft.com/office/drawing/2014/main" val="1978938692"/>
                    </a:ext>
                  </a:extLst>
                </a:gridCol>
              </a:tblGrid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46793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50.18182835662976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50242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GMM_Mean1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51.316061552124495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43109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51.54530339478251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3768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GMM_Std0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45.86846982773601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48552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47.933022707695805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46057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GMM_Std2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46.55642596354995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12593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22.834263973621717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5982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20.341310328221454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02001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GMM_Weight2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24.713002653208953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005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40.14329875084118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0173"/>
                  </a:ext>
                </a:extLst>
              </a:tr>
              <a:tr h="338160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0.018522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732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F604CF-5BC7-BAFF-F7B4-0A6CBAB0F5E7}"/>
              </a:ext>
            </a:extLst>
          </p:cNvPr>
          <p:cNvSpPr txBox="1"/>
          <p:nvPr/>
        </p:nvSpPr>
        <p:spPr>
          <a:xfrm>
            <a:off x="599768" y="717755"/>
            <a:ext cx="370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[400 neurons]</a:t>
            </a:r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5FF622-1DDC-1987-1310-3104737CD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837413"/>
              </p:ext>
            </p:extLst>
          </p:nvPr>
        </p:nvGraphicFramePr>
        <p:xfrm>
          <a:off x="422788" y="1364085"/>
          <a:ext cx="52042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145">
                  <a:extLst>
                    <a:ext uri="{9D8B030D-6E8A-4147-A177-3AD203B41FA5}">
                      <a16:colId xmlns:a16="http://schemas.microsoft.com/office/drawing/2014/main" val="3034550253"/>
                    </a:ext>
                  </a:extLst>
                </a:gridCol>
                <a:gridCol w="2602145">
                  <a:extLst>
                    <a:ext uri="{9D8B030D-6E8A-4147-A177-3AD203B41FA5}">
                      <a16:colId xmlns:a16="http://schemas.microsoft.com/office/drawing/2014/main" val="1978938692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4679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50.205253978668324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5024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51.60168410875397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43109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51.6871439135054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376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45.714349648117974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4855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47.965080551043215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460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46.5437480175122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1259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24.813084174172406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598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20.99176636993146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02001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26.547743285444895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005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40.67442822746109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017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0.015980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33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DD00F3-7C24-DE0A-8C93-08ADA2C9DB3E}"/>
              </a:ext>
            </a:extLst>
          </p:cNvPr>
          <p:cNvSpPr txBox="1"/>
          <p:nvPr/>
        </p:nvSpPr>
        <p:spPr>
          <a:xfrm>
            <a:off x="7502013" y="639097"/>
            <a:ext cx="3529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[450 neurons]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D77109-CC85-324E-765F-A210A7B8A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142135"/>
              </p:ext>
            </p:extLst>
          </p:nvPr>
        </p:nvGraphicFramePr>
        <p:xfrm>
          <a:off x="6364748" y="1381693"/>
          <a:ext cx="52042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145">
                  <a:extLst>
                    <a:ext uri="{9D8B030D-6E8A-4147-A177-3AD203B41FA5}">
                      <a16:colId xmlns:a16="http://schemas.microsoft.com/office/drawing/2014/main" val="3034550253"/>
                    </a:ext>
                  </a:extLst>
                </a:gridCol>
                <a:gridCol w="2602145">
                  <a:extLst>
                    <a:ext uri="{9D8B030D-6E8A-4147-A177-3AD203B41FA5}">
                      <a16:colId xmlns:a16="http://schemas.microsoft.com/office/drawing/2014/main" val="1978938692"/>
                    </a:ext>
                  </a:extLst>
                </a:gridCol>
              </a:tblGrid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46793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50.674759015589586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50242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GMM_Mean1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51.9603004719618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43109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51.85521297777086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3768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GMM_Std0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46.42110397847088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48552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48.159167736384745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46057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GMM_Std2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47.08193165596305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12593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25.809918019121845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5982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21.402980606080003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02001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GMM_Weight2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28.001577832950627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005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41.262994699365926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0173"/>
                  </a:ext>
                </a:extLst>
              </a:tr>
              <a:tr h="350699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0.014520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19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8CD94A-C7DF-886E-2E29-67CA3F86F7CD}"/>
              </a:ext>
            </a:extLst>
          </p:cNvPr>
          <p:cNvSpPr txBox="1"/>
          <p:nvPr/>
        </p:nvSpPr>
        <p:spPr>
          <a:xfrm>
            <a:off x="757084" y="424934"/>
            <a:ext cx="3716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500 neurons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3AE2F4-9B13-697E-2AED-893743C1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230056"/>
              </p:ext>
            </p:extLst>
          </p:nvPr>
        </p:nvGraphicFramePr>
        <p:xfrm>
          <a:off x="757084" y="892137"/>
          <a:ext cx="52042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145">
                  <a:extLst>
                    <a:ext uri="{9D8B030D-6E8A-4147-A177-3AD203B41FA5}">
                      <a16:colId xmlns:a16="http://schemas.microsoft.com/office/drawing/2014/main" val="3034550253"/>
                    </a:ext>
                  </a:extLst>
                </a:gridCol>
                <a:gridCol w="2602145">
                  <a:extLst>
                    <a:ext uri="{9D8B030D-6E8A-4147-A177-3AD203B41FA5}">
                      <a16:colId xmlns:a16="http://schemas.microsoft.com/office/drawing/2014/main" val="1978938692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4679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50.69643759920173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5024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51.917958727938576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43109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51.978975362959694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376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45.60617146725501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4855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48.26964658825009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460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46.41242325976934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1259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28.29385234728999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598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23.59420425482977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02001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30.26184005562364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005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41.89238996256864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017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0.011914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33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0CD636-5BEE-80DB-4645-B96E75D7AAD2}"/>
              </a:ext>
            </a:extLst>
          </p:cNvPr>
          <p:cNvSpPr txBox="1"/>
          <p:nvPr/>
        </p:nvSpPr>
        <p:spPr>
          <a:xfrm>
            <a:off x="6705601" y="2084438"/>
            <a:ext cx="63516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=== Summary: </a:t>
            </a:r>
            <a:r>
              <a:rPr lang="en-IN" dirty="0" err="1"/>
              <a:t>Avg</a:t>
            </a:r>
            <a:r>
              <a:rPr lang="en-IN" dirty="0"/>
              <a:t> PSNR by Neuron Count ===</a:t>
            </a:r>
          </a:p>
          <a:p>
            <a:r>
              <a:rPr lang="en-IN" dirty="0"/>
              <a:t>300 neurons: </a:t>
            </a:r>
            <a:r>
              <a:rPr lang="en-IN" dirty="0" err="1"/>
              <a:t>Avg</a:t>
            </a:r>
            <a:r>
              <a:rPr lang="en-IN" dirty="0"/>
              <a:t> PSNR = 39.9249</a:t>
            </a:r>
          </a:p>
          <a:p>
            <a:r>
              <a:rPr lang="en-IN" dirty="0"/>
              <a:t>350 neurons: </a:t>
            </a:r>
            <a:r>
              <a:rPr lang="en-IN" dirty="0" err="1"/>
              <a:t>Avg</a:t>
            </a:r>
            <a:r>
              <a:rPr lang="en-IN" dirty="0"/>
              <a:t> PSNR = 40.1433</a:t>
            </a:r>
          </a:p>
          <a:p>
            <a:r>
              <a:rPr lang="en-IN" dirty="0"/>
              <a:t>400 neurons: </a:t>
            </a:r>
            <a:r>
              <a:rPr lang="en-IN" dirty="0" err="1"/>
              <a:t>Avg</a:t>
            </a:r>
            <a:r>
              <a:rPr lang="en-IN" dirty="0"/>
              <a:t> PSNR = 40.6744</a:t>
            </a:r>
          </a:p>
          <a:p>
            <a:r>
              <a:rPr lang="en-IN" dirty="0"/>
              <a:t>450 neurons: </a:t>
            </a:r>
            <a:r>
              <a:rPr lang="en-IN" dirty="0" err="1"/>
              <a:t>Avg</a:t>
            </a:r>
            <a:r>
              <a:rPr lang="en-IN" dirty="0"/>
              <a:t> PSNR = 41.2630</a:t>
            </a:r>
          </a:p>
          <a:p>
            <a:r>
              <a:rPr lang="en-IN" dirty="0"/>
              <a:t>500 neurons: </a:t>
            </a:r>
            <a:r>
              <a:rPr lang="en-IN" dirty="0" err="1"/>
              <a:t>Avg</a:t>
            </a:r>
            <a:r>
              <a:rPr lang="en-IN" dirty="0"/>
              <a:t> PSNR = 41.8924</a:t>
            </a:r>
          </a:p>
        </p:txBody>
      </p:sp>
    </p:spTree>
    <p:extLst>
      <p:ext uri="{BB962C8B-B14F-4D97-AF65-F5344CB8AC3E}">
        <p14:creationId xmlns:p14="http://schemas.microsoft.com/office/powerpoint/2010/main" val="1295036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brain function&#10;&#10;AI-generated content may be incorrect.">
            <a:extLst>
              <a:ext uri="{FF2B5EF4-FFF2-40B4-BE49-F238E27FC236}">
                <a16:creationId xmlns:a16="http://schemas.microsoft.com/office/drawing/2014/main" id="{56748FC6-829B-034D-56BE-F8736D719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5512"/>
            <a:ext cx="6719603" cy="4031760"/>
          </a:xfrm>
          <a:prstGeom prst="rect">
            <a:avLst/>
          </a:prstGeom>
        </p:spPr>
      </p:pic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483FB504-C86C-93F1-0581-7B89D7450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6092"/>
            <a:ext cx="6317668" cy="37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8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4597D0E4-06FD-A147-1C6C-D40567235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2" y="1399318"/>
            <a:ext cx="6028638" cy="3617181"/>
          </a:xfrm>
          <a:prstGeom prst="rect">
            <a:avLst/>
          </a:prstGeom>
        </p:spPr>
      </p:pic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31788F69-9BE6-489A-1074-5878F33FD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9657"/>
            <a:ext cx="6028638" cy="361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5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D571C-BDD2-C022-FFBA-B90D9F361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4C66B3-01FB-E4B6-8129-B5E5F041AA17}"/>
              </a:ext>
            </a:extLst>
          </p:cNvPr>
          <p:cNvSpPr txBox="1"/>
          <p:nvPr/>
        </p:nvSpPr>
        <p:spPr>
          <a:xfrm>
            <a:off x="619431" y="491613"/>
            <a:ext cx="603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PREDICTED TEARDROP GAUSSIAN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38ECF-C516-B336-D237-4603C0F85D38}"/>
              </a:ext>
            </a:extLst>
          </p:cNvPr>
          <p:cNvSpPr txBox="1"/>
          <p:nvPr/>
        </p:nvSpPr>
        <p:spPr>
          <a:xfrm>
            <a:off x="683083" y="1160206"/>
            <a:ext cx="536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 100 NEURONS </a:t>
            </a:r>
          </a:p>
          <a:p>
            <a:r>
              <a:rPr lang="en-IN" b="1" dirty="0"/>
              <a:t>MEAN AND STD TRAINED WITH DIFFERENT MODELS</a:t>
            </a:r>
          </a:p>
          <a:p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79D1C4-83AA-E847-78A7-D69B821A5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330067"/>
              </p:ext>
            </p:extLst>
          </p:nvPr>
        </p:nvGraphicFramePr>
        <p:xfrm>
          <a:off x="683082" y="2105799"/>
          <a:ext cx="5412918" cy="254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6459">
                  <a:extLst>
                    <a:ext uri="{9D8B030D-6E8A-4147-A177-3AD203B41FA5}">
                      <a16:colId xmlns:a16="http://schemas.microsoft.com/office/drawing/2014/main" val="1162780685"/>
                    </a:ext>
                  </a:extLst>
                </a:gridCol>
                <a:gridCol w="2706459">
                  <a:extLst>
                    <a:ext uri="{9D8B030D-6E8A-4147-A177-3AD203B41FA5}">
                      <a16:colId xmlns:a16="http://schemas.microsoft.com/office/drawing/2014/main" val="1025005067"/>
                    </a:ext>
                  </a:extLst>
                </a:gridCol>
              </a:tblGrid>
              <a:tr h="415785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57823"/>
                  </a:ext>
                </a:extLst>
              </a:tr>
              <a:tr h="345145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70.99600435898026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22977"/>
                  </a:ext>
                </a:extLst>
              </a:tr>
              <a:tr h="345145">
                <a:tc>
                  <a:txBody>
                    <a:bodyPr/>
                    <a:lstStyle/>
                    <a:p>
                      <a:r>
                        <a:rPr lang="en-IN" dirty="0"/>
                        <a:t>MEAN_RMSE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0.0005639359456849854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15659"/>
                  </a:ext>
                </a:extLst>
              </a:tr>
              <a:tr h="483405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45.96877506273633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45345"/>
                  </a:ext>
                </a:extLst>
              </a:tr>
              <a:tr h="604004">
                <a:tc>
                  <a:txBody>
                    <a:bodyPr/>
                    <a:lstStyle/>
                    <a:p>
                      <a:r>
                        <a:rPr lang="en-IN" dirty="0" err="1"/>
                        <a:t>RMSE_std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0.01005984391767345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86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758706-E0C8-6E2E-A00A-86F2D0159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31166"/>
              </p:ext>
            </p:extLst>
          </p:nvPr>
        </p:nvGraphicFramePr>
        <p:xfrm>
          <a:off x="6272980" y="2110081"/>
          <a:ext cx="5235938" cy="249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7969">
                  <a:extLst>
                    <a:ext uri="{9D8B030D-6E8A-4147-A177-3AD203B41FA5}">
                      <a16:colId xmlns:a16="http://schemas.microsoft.com/office/drawing/2014/main" val="1162780685"/>
                    </a:ext>
                  </a:extLst>
                </a:gridCol>
                <a:gridCol w="2617969">
                  <a:extLst>
                    <a:ext uri="{9D8B030D-6E8A-4147-A177-3AD203B41FA5}">
                      <a16:colId xmlns:a16="http://schemas.microsoft.com/office/drawing/2014/main" val="1025005067"/>
                    </a:ext>
                  </a:extLst>
                </a:gridCol>
              </a:tblGrid>
              <a:tr h="410215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57823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68.81945277856768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22977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lang="en-IN" dirty="0"/>
                        <a:t>MEAN_RMSE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0.0007245316417552435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15659"/>
                  </a:ext>
                </a:extLst>
              </a:tr>
              <a:tr h="625648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39.4419941231431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45345"/>
                  </a:ext>
                </a:extLst>
              </a:tr>
              <a:tr h="410215">
                <a:tc>
                  <a:txBody>
                    <a:bodyPr/>
                    <a:lstStyle/>
                    <a:p>
                      <a:r>
                        <a:rPr lang="en-IN" dirty="0" err="1"/>
                        <a:t>RMSE_std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0.02132702556322328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8673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AB4627-59D4-74C8-F4F9-25A092D56C2C}"/>
              </a:ext>
            </a:extLst>
          </p:cNvPr>
          <p:cNvSpPr txBox="1"/>
          <p:nvPr/>
        </p:nvSpPr>
        <p:spPr>
          <a:xfrm>
            <a:off x="6415806" y="1160206"/>
            <a:ext cx="5235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 75 NEURONS </a:t>
            </a:r>
          </a:p>
          <a:p>
            <a:r>
              <a:rPr lang="en-IN" b="1" dirty="0"/>
              <a:t>MEAN AND STD TRAINED WITH DIFFERENT MODELS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09357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of a brain function&#10;&#10;AI-generated content may be incorrect.">
            <a:extLst>
              <a:ext uri="{FF2B5EF4-FFF2-40B4-BE49-F238E27FC236}">
                <a16:creationId xmlns:a16="http://schemas.microsoft.com/office/drawing/2014/main" id="{1C10CF0B-5EB2-2BA6-18DA-730C39F71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685794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62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3A5CE-5598-9DCD-F70D-2ED339E68391}"/>
              </a:ext>
            </a:extLst>
          </p:cNvPr>
          <p:cNvSpPr txBox="1"/>
          <p:nvPr/>
        </p:nvSpPr>
        <p:spPr>
          <a:xfrm>
            <a:off x="673240" y="380860"/>
            <a:ext cx="3151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[150 neurons | alpha = 5]</a:t>
            </a:r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57A3C2-8664-6F15-7EA4-C0199FF75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472115"/>
              </p:ext>
            </p:extLst>
          </p:nvPr>
        </p:nvGraphicFramePr>
        <p:xfrm>
          <a:off x="673240" y="1097280"/>
          <a:ext cx="52042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145">
                  <a:extLst>
                    <a:ext uri="{9D8B030D-6E8A-4147-A177-3AD203B41FA5}">
                      <a16:colId xmlns:a16="http://schemas.microsoft.com/office/drawing/2014/main" val="3034550253"/>
                    </a:ext>
                  </a:extLst>
                </a:gridCol>
                <a:gridCol w="2602145">
                  <a:extLst>
                    <a:ext uri="{9D8B030D-6E8A-4147-A177-3AD203B41FA5}">
                      <a16:colId xmlns:a16="http://schemas.microsoft.com/office/drawing/2014/main" val="1978938692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4679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48.13619267068614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5024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48.905095830682015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43109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50.11823974273967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376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43.33768306505051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4855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44.99806440779931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460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44.16635435697887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1259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20.11484719927527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598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19.971321139067694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02001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21.93092912498912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005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37.964303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017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0.023805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33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62F5FAC-0355-9895-724D-E3CEC0770318}"/>
              </a:ext>
            </a:extLst>
          </p:cNvPr>
          <p:cNvSpPr txBox="1"/>
          <p:nvPr/>
        </p:nvSpPr>
        <p:spPr>
          <a:xfrm>
            <a:off x="7177548" y="380860"/>
            <a:ext cx="3539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[150 neurons | alpha = 10]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D2D996-B294-42D6-AD50-8980D6DAB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67414"/>
              </p:ext>
            </p:extLst>
          </p:nvPr>
        </p:nvGraphicFramePr>
        <p:xfrm>
          <a:off x="6603442" y="1085385"/>
          <a:ext cx="520429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145">
                  <a:extLst>
                    <a:ext uri="{9D8B030D-6E8A-4147-A177-3AD203B41FA5}">
                      <a16:colId xmlns:a16="http://schemas.microsoft.com/office/drawing/2014/main" val="3034550253"/>
                    </a:ext>
                  </a:extLst>
                </a:gridCol>
                <a:gridCol w="2602145">
                  <a:extLst>
                    <a:ext uri="{9D8B030D-6E8A-4147-A177-3AD203B41FA5}">
                      <a16:colId xmlns:a16="http://schemas.microsoft.com/office/drawing/2014/main" val="1978938692"/>
                    </a:ext>
                  </a:extLst>
                </a:gridCol>
              </a:tblGrid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4679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45.349276750941186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5024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45.79528187641489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843109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46.687280523483274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23768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42.486488209758974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94855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43.77896335062971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346057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GMM_Std2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43.30042041418854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1259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20.60450170227691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535982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20.025649047849544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02001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GMM_Weight2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36.7188011281659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45005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36.718801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20173"/>
                  </a:ext>
                </a:extLst>
              </a:tr>
              <a:tr h="349232">
                <a:tc>
                  <a:txBody>
                    <a:bodyPr/>
                    <a:lstStyle/>
                    <a:p>
                      <a:r>
                        <a:rPr lang="en-IN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0.023504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9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11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E9A8F-3969-6E88-E913-BD14376B6981}"/>
              </a:ext>
            </a:extLst>
          </p:cNvPr>
          <p:cNvSpPr txBox="1"/>
          <p:nvPr/>
        </p:nvSpPr>
        <p:spPr>
          <a:xfrm>
            <a:off x="1887794" y="530943"/>
            <a:ext cx="77084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=== Summary: </a:t>
            </a:r>
            <a:r>
              <a:rPr lang="en-IN" dirty="0" err="1"/>
              <a:t>Avg</a:t>
            </a:r>
            <a:r>
              <a:rPr lang="en-IN" dirty="0"/>
              <a:t> PSNR by Alpha ===</a:t>
            </a:r>
          </a:p>
          <a:p>
            <a:pPr algn="ctr"/>
            <a:r>
              <a:rPr lang="en-IN" dirty="0"/>
              <a:t>alpha = 5: </a:t>
            </a:r>
            <a:r>
              <a:rPr lang="en-IN" dirty="0" err="1"/>
              <a:t>Avg</a:t>
            </a:r>
            <a:r>
              <a:rPr lang="en-IN" dirty="0"/>
              <a:t> PSNR = 37.9643</a:t>
            </a:r>
          </a:p>
          <a:p>
            <a:pPr algn="ctr"/>
            <a:r>
              <a:rPr lang="en-IN" dirty="0"/>
              <a:t>alpha = 10: </a:t>
            </a:r>
            <a:r>
              <a:rPr lang="en-IN" dirty="0" err="1"/>
              <a:t>Avg</a:t>
            </a:r>
            <a:r>
              <a:rPr lang="en-IN" dirty="0"/>
              <a:t> PSNR = 36.7188</a:t>
            </a:r>
          </a:p>
          <a:p>
            <a:pPr algn="ctr"/>
            <a:r>
              <a:rPr lang="en-IN" dirty="0"/>
              <a:t>alpha = 20: </a:t>
            </a:r>
            <a:r>
              <a:rPr lang="en-IN" dirty="0" err="1"/>
              <a:t>Avg</a:t>
            </a:r>
            <a:r>
              <a:rPr lang="en-IN" dirty="0"/>
              <a:t> PSNR = 35.7200</a:t>
            </a:r>
          </a:p>
          <a:p>
            <a:pPr algn="ctr"/>
            <a:r>
              <a:rPr lang="en-IN" dirty="0"/>
              <a:t>alpha = 30: </a:t>
            </a:r>
            <a:r>
              <a:rPr lang="en-IN" dirty="0" err="1"/>
              <a:t>Avg</a:t>
            </a:r>
            <a:r>
              <a:rPr lang="en-IN" dirty="0"/>
              <a:t> PSNR = 35.1181</a:t>
            </a:r>
          </a:p>
          <a:p>
            <a:pPr algn="ctr"/>
            <a:r>
              <a:rPr lang="en-IN" dirty="0"/>
              <a:t>alpha = 40: </a:t>
            </a:r>
            <a:r>
              <a:rPr lang="en-IN" dirty="0" err="1"/>
              <a:t>Avg</a:t>
            </a:r>
            <a:r>
              <a:rPr lang="en-IN" dirty="0"/>
              <a:t> PSNR = 35.0714</a:t>
            </a:r>
          </a:p>
          <a:p>
            <a:pPr algn="ctr"/>
            <a:r>
              <a:rPr lang="en-IN" dirty="0"/>
              <a:t>alpha = 50: </a:t>
            </a:r>
            <a:r>
              <a:rPr lang="en-IN" dirty="0" err="1"/>
              <a:t>Avg</a:t>
            </a:r>
            <a:r>
              <a:rPr lang="en-IN" dirty="0"/>
              <a:t> PSNR = 34.2428</a:t>
            </a:r>
          </a:p>
          <a:p>
            <a:pPr algn="ctr"/>
            <a:r>
              <a:rPr lang="en-IN" dirty="0"/>
              <a:t>alpha = 60: </a:t>
            </a:r>
            <a:r>
              <a:rPr lang="en-IN" dirty="0" err="1"/>
              <a:t>Avg</a:t>
            </a:r>
            <a:r>
              <a:rPr lang="en-IN" dirty="0"/>
              <a:t> PSNR = 34.0522</a:t>
            </a:r>
          </a:p>
          <a:p>
            <a:pPr algn="ctr"/>
            <a:r>
              <a:rPr lang="en-IN" dirty="0"/>
              <a:t>alpha = 70: </a:t>
            </a:r>
            <a:r>
              <a:rPr lang="en-IN" dirty="0" err="1"/>
              <a:t>Avg</a:t>
            </a:r>
            <a:r>
              <a:rPr lang="en-IN" dirty="0"/>
              <a:t> PSNR = 33.9629</a:t>
            </a:r>
          </a:p>
          <a:p>
            <a:pPr algn="ctr"/>
            <a:r>
              <a:rPr lang="en-IN" dirty="0"/>
              <a:t>alpha = 80: </a:t>
            </a:r>
            <a:r>
              <a:rPr lang="en-IN" dirty="0" err="1"/>
              <a:t>Avg</a:t>
            </a:r>
            <a:r>
              <a:rPr lang="en-IN" dirty="0"/>
              <a:t> PSNR = 33.5362</a:t>
            </a:r>
          </a:p>
          <a:p>
            <a:pPr algn="ctr"/>
            <a:r>
              <a:rPr lang="en-IN" dirty="0"/>
              <a:t>alpha = 90: </a:t>
            </a:r>
            <a:r>
              <a:rPr lang="en-IN" dirty="0" err="1"/>
              <a:t>Avg</a:t>
            </a:r>
            <a:r>
              <a:rPr lang="en-IN" dirty="0"/>
              <a:t> PSNR = 33.5027</a:t>
            </a:r>
          </a:p>
          <a:p>
            <a:pPr algn="ctr"/>
            <a:r>
              <a:rPr lang="en-IN" dirty="0"/>
              <a:t>alpha = 100: </a:t>
            </a:r>
            <a:r>
              <a:rPr lang="en-IN" dirty="0" err="1"/>
              <a:t>Avg</a:t>
            </a:r>
            <a:r>
              <a:rPr lang="en-IN" dirty="0"/>
              <a:t> PSNR = 33.5391</a:t>
            </a:r>
          </a:p>
          <a:p>
            <a:pPr algn="ctr"/>
            <a:r>
              <a:rPr lang="en-IN" dirty="0"/>
              <a:t>alpha = 0.1: </a:t>
            </a:r>
            <a:r>
              <a:rPr lang="en-IN" dirty="0" err="1"/>
              <a:t>Avg</a:t>
            </a:r>
            <a:r>
              <a:rPr lang="en-IN" dirty="0"/>
              <a:t> PSNR = 38.5815</a:t>
            </a:r>
          </a:p>
          <a:p>
            <a:pPr algn="ctr"/>
            <a:r>
              <a:rPr lang="en-IN" dirty="0"/>
              <a:t>alpha = 0.01: </a:t>
            </a:r>
            <a:r>
              <a:rPr lang="en-IN" dirty="0" err="1"/>
              <a:t>Avg</a:t>
            </a:r>
            <a:r>
              <a:rPr lang="en-IN" dirty="0"/>
              <a:t> PSNR = 37.9175</a:t>
            </a:r>
          </a:p>
          <a:p>
            <a:pPr algn="ctr"/>
            <a:r>
              <a:rPr lang="en-IN" dirty="0"/>
              <a:t>alpha = 0.05: </a:t>
            </a:r>
            <a:r>
              <a:rPr lang="en-IN" dirty="0" err="1"/>
              <a:t>Avg</a:t>
            </a:r>
            <a:r>
              <a:rPr lang="en-IN" dirty="0"/>
              <a:t> PSNR = 38.1682</a:t>
            </a:r>
          </a:p>
          <a:p>
            <a:pPr algn="ctr"/>
            <a:r>
              <a:rPr lang="en-IN" dirty="0"/>
              <a:t>alpha = 0.5: </a:t>
            </a:r>
            <a:r>
              <a:rPr lang="en-IN" dirty="0" err="1"/>
              <a:t>Avg</a:t>
            </a:r>
            <a:r>
              <a:rPr lang="en-IN" dirty="0"/>
              <a:t> PSNR = 37.9563</a:t>
            </a:r>
          </a:p>
          <a:p>
            <a:pPr algn="ctr"/>
            <a:r>
              <a:rPr lang="en-IN" dirty="0"/>
              <a:t>alpha = 0.001: </a:t>
            </a:r>
            <a:r>
              <a:rPr lang="en-IN" dirty="0" err="1"/>
              <a:t>Avg</a:t>
            </a:r>
            <a:r>
              <a:rPr lang="en-IN" dirty="0"/>
              <a:t> PSNR = 38.0186</a:t>
            </a:r>
          </a:p>
          <a:p>
            <a:pPr algn="ctr"/>
            <a:r>
              <a:rPr lang="en-IN" dirty="0"/>
              <a:t>alpha = 0.005: </a:t>
            </a:r>
            <a:r>
              <a:rPr lang="en-IN" dirty="0" err="1"/>
              <a:t>Avg</a:t>
            </a:r>
            <a:r>
              <a:rPr lang="en-IN" dirty="0"/>
              <a:t> PSNR = 37.8184</a:t>
            </a:r>
          </a:p>
        </p:txBody>
      </p:sp>
    </p:spTree>
    <p:extLst>
      <p:ext uri="{BB962C8B-B14F-4D97-AF65-F5344CB8AC3E}">
        <p14:creationId xmlns:p14="http://schemas.microsoft.com/office/powerpoint/2010/main" val="11640538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14D52-8AA2-B535-BE97-E2494A111D76}"/>
              </a:ext>
            </a:extLst>
          </p:cNvPr>
          <p:cNvSpPr txBox="1"/>
          <p:nvPr/>
        </p:nvSpPr>
        <p:spPr>
          <a:xfrm>
            <a:off x="698090" y="796412"/>
            <a:ext cx="617465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=== Average Gradient Magnitude per Field ===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GMM_Mean0: 49.891052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GMM_Mean1: 48.417450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GMM_Mean2: 53.302048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GMM_Std0: 13.526381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GMM_Std1: 9.703481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GMM_Std2: 13.540495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GMM_Weight0: 0.049081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GMM_Weight1: 0.035096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GMM_Weight2: 0.049043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E62FA-764D-E57C-A70C-37536647D85F}"/>
              </a:ext>
            </a:extLst>
          </p:cNvPr>
          <p:cNvSpPr txBox="1"/>
          <p:nvPr/>
        </p:nvSpPr>
        <p:spPr>
          <a:xfrm>
            <a:off x="698090" y="3893574"/>
            <a:ext cx="8219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weights has small variance compared to mean and std.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Very low variation — the weights are </a:t>
            </a:r>
            <a:r>
              <a:rPr lang="en-US" b="1" dirty="0"/>
              <a:t>nearly flat</a:t>
            </a:r>
            <a:r>
              <a:rPr lang="en-US" dirty="0"/>
              <a:t> across space. These values hardly change spatially.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Moderate variation — these standard deviation fields are </a:t>
            </a:r>
            <a:r>
              <a:rPr lang="en-US" b="1" dirty="0"/>
              <a:t>smoother</a:t>
            </a:r>
            <a:r>
              <a:rPr lang="en-US" dirty="0"/>
              <a:t> than the means. They change, but not as sharply.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These mean fields have </a:t>
            </a:r>
            <a:r>
              <a:rPr lang="en-US" b="1" dirty="0"/>
              <a:t>strong spatial variation</a:t>
            </a:r>
            <a:r>
              <a:rPr lang="en-US" dirty="0"/>
              <a:t> — the values change a lot across space. They likely contain detailed structures or features.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So when </a:t>
            </a:r>
            <a:r>
              <a:rPr lang="en-US" dirty="0" err="1"/>
              <a:t>x,y,z</a:t>
            </a:r>
            <a:r>
              <a:rPr lang="en-US" dirty="0"/>
              <a:t> are changing there is no changing in weight values so train with </a:t>
            </a:r>
            <a:r>
              <a:rPr lang="en-US" dirty="0" err="1"/>
              <a:t>x,y,z</a:t>
            </a:r>
            <a:r>
              <a:rPr lang="en-US" dirty="0"/>
              <a:t> as input it is very difficult to good </a:t>
            </a:r>
            <a:r>
              <a:rPr lang="en-US" dirty="0" err="1"/>
              <a:t>psnr</a:t>
            </a:r>
            <a:r>
              <a:rPr lang="en-US" dirty="0"/>
              <a:t> for weight </a:t>
            </a:r>
            <a:r>
              <a:rPr lang="en-US" dirty="0" err="1"/>
              <a:t>componnents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0933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67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7BB79-CE1D-22A6-ABA3-9C7E09658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1C5D4F-A1BF-7F77-ACAE-7C4D858127FA}"/>
              </a:ext>
            </a:extLst>
          </p:cNvPr>
          <p:cNvSpPr txBox="1"/>
          <p:nvPr/>
        </p:nvSpPr>
        <p:spPr>
          <a:xfrm>
            <a:off x="619431" y="491613"/>
            <a:ext cx="6037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PREDICTED TEARDROP GAUSSIAN DATASETS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5FFC3-2BD8-3575-9C1C-EB2BC9E30C26}"/>
              </a:ext>
            </a:extLst>
          </p:cNvPr>
          <p:cNvSpPr txBox="1"/>
          <p:nvPr/>
        </p:nvSpPr>
        <p:spPr>
          <a:xfrm>
            <a:off x="2945021" y="1160206"/>
            <a:ext cx="515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WITH 50 NEURONS </a:t>
            </a:r>
          </a:p>
          <a:p>
            <a:r>
              <a:rPr lang="en-IN" sz="1600" b="1" dirty="0"/>
              <a:t>MEAN AND STD TRAINED WITH DIFFERENT MODELS</a:t>
            </a:r>
            <a:endParaRPr lang="en-IN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381F07-E58E-B68C-6607-11DDD0514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18627"/>
              </p:ext>
            </p:extLst>
          </p:nvPr>
        </p:nvGraphicFramePr>
        <p:xfrm>
          <a:off x="2672302" y="2105798"/>
          <a:ext cx="5846056" cy="227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3028">
                  <a:extLst>
                    <a:ext uri="{9D8B030D-6E8A-4147-A177-3AD203B41FA5}">
                      <a16:colId xmlns:a16="http://schemas.microsoft.com/office/drawing/2014/main" val="1162780685"/>
                    </a:ext>
                  </a:extLst>
                </a:gridCol>
                <a:gridCol w="2923028">
                  <a:extLst>
                    <a:ext uri="{9D8B030D-6E8A-4147-A177-3AD203B41FA5}">
                      <a16:colId xmlns:a16="http://schemas.microsoft.com/office/drawing/2014/main" val="1025005067"/>
                    </a:ext>
                  </a:extLst>
                </a:gridCol>
              </a:tblGrid>
              <a:tr h="415785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PSNR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657823"/>
                  </a:ext>
                </a:extLst>
              </a:tr>
              <a:tr h="345145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60.64286791037465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322977"/>
                  </a:ext>
                </a:extLst>
              </a:tr>
              <a:tr h="345145">
                <a:tc>
                  <a:txBody>
                    <a:bodyPr/>
                    <a:lstStyle/>
                    <a:p>
                      <a:r>
                        <a:rPr lang="en-IN" dirty="0"/>
                        <a:t>MEAN_RMSE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0.0018573194218674783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15659"/>
                  </a:ext>
                </a:extLst>
              </a:tr>
              <a:tr h="483405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34.0030166844129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845345"/>
                  </a:ext>
                </a:extLst>
              </a:tr>
              <a:tr h="604004">
                <a:tc>
                  <a:txBody>
                    <a:bodyPr/>
                    <a:lstStyle/>
                    <a:p>
                      <a:r>
                        <a:rPr lang="en-IN" dirty="0" err="1"/>
                        <a:t>RMSE_std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0.03989138926950883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8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3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3AE89B-0AF6-096F-EFBF-25113BD3F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50144"/>
              </p:ext>
            </p:extLst>
          </p:nvPr>
        </p:nvGraphicFramePr>
        <p:xfrm>
          <a:off x="914400" y="1429950"/>
          <a:ext cx="776748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161">
                  <a:extLst>
                    <a:ext uri="{9D8B030D-6E8A-4147-A177-3AD203B41FA5}">
                      <a16:colId xmlns:a16="http://schemas.microsoft.com/office/drawing/2014/main" val="1147835549"/>
                    </a:ext>
                  </a:extLst>
                </a:gridCol>
                <a:gridCol w="2589161">
                  <a:extLst>
                    <a:ext uri="{9D8B030D-6E8A-4147-A177-3AD203B41FA5}">
                      <a16:colId xmlns:a16="http://schemas.microsoft.com/office/drawing/2014/main" val="2704907553"/>
                    </a:ext>
                  </a:extLst>
                </a:gridCol>
                <a:gridCol w="2589161">
                  <a:extLst>
                    <a:ext uri="{9D8B030D-6E8A-4147-A177-3AD203B41FA5}">
                      <a16:colId xmlns:a16="http://schemas.microsoft.com/office/drawing/2014/main" val="4218522597"/>
                    </a:ext>
                  </a:extLst>
                </a:gridCol>
              </a:tblGrid>
              <a:tr h="256449">
                <a:tc>
                  <a:txBody>
                    <a:bodyPr/>
                    <a:lstStyle/>
                    <a:p>
                      <a:r>
                        <a:rPr lang="en-IN" dirty="0"/>
                        <a:t>Neurons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std+mean</a:t>
                      </a:r>
                      <a:r>
                        <a:rPr lang="en-IN" dirty="0"/>
                        <a:t> 2 models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5057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130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260KB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679212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r>
                        <a:rPr lang="en-IN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278KB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45085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485KB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970KB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4465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1074KB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2148KB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605504"/>
                  </a:ext>
                </a:extLst>
              </a:tr>
              <a:tr h="25644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33786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F3CFE3-52F3-B165-B947-FF34DAE23AF7}"/>
              </a:ext>
            </a:extLst>
          </p:cNvPr>
          <p:cNvSpPr txBox="1"/>
          <p:nvPr/>
        </p:nvSpPr>
        <p:spPr>
          <a:xfrm>
            <a:off x="914400" y="595111"/>
            <a:ext cx="68268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 size with different set of neurons .</a:t>
            </a:r>
          </a:p>
          <a:p>
            <a:r>
              <a:rPr lang="en-IN" dirty="0"/>
              <a:t>Model has 6 </a:t>
            </a:r>
            <a:r>
              <a:rPr lang="en-IN" dirty="0" err="1"/>
              <a:t>blocks.each</a:t>
            </a:r>
            <a:r>
              <a:rPr lang="en-IN" dirty="0"/>
              <a:t> block has 2 layers.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4D267-EDFE-1C28-B023-3A1A3EB7A0F4}"/>
              </a:ext>
            </a:extLst>
          </p:cNvPr>
          <p:cNvSpPr txBox="1"/>
          <p:nvPr/>
        </p:nvSpPr>
        <p:spPr>
          <a:xfrm>
            <a:off x="914400" y="4082715"/>
            <a:ext cx="858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teardrop dataset size is 2.4MB</a:t>
            </a:r>
          </a:p>
        </p:txBody>
      </p:sp>
    </p:spTree>
    <p:extLst>
      <p:ext uri="{BB962C8B-B14F-4D97-AF65-F5344CB8AC3E}">
        <p14:creationId xmlns:p14="http://schemas.microsoft.com/office/powerpoint/2010/main" val="766282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white pixelated tie&#10;&#10;AI-generated content may be incorrect.">
            <a:extLst>
              <a:ext uri="{FF2B5EF4-FFF2-40B4-BE49-F238E27FC236}">
                <a16:creationId xmlns:a16="http://schemas.microsoft.com/office/drawing/2014/main" id="{3423E737-A6D9-9B9C-76BD-A27BC6D5C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15" y="1543409"/>
            <a:ext cx="4491400" cy="3771181"/>
          </a:xfrm>
          <a:prstGeom prst="rect">
            <a:avLst/>
          </a:prstGeom>
        </p:spPr>
      </p:pic>
      <p:pic>
        <p:nvPicPr>
          <p:cNvPr id="5" name="Picture 4" descr="A white liquid in the air&#10;&#10;AI-generated content may be incorrect.">
            <a:extLst>
              <a:ext uri="{FF2B5EF4-FFF2-40B4-BE49-F238E27FC236}">
                <a16:creationId xmlns:a16="http://schemas.microsoft.com/office/drawing/2014/main" id="{DDB73026-C1E5-94ED-70EB-40DDB9BAE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380" y="1543409"/>
            <a:ext cx="4316030" cy="37711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62E650-16CA-E275-4E03-C17A0208C7EF}"/>
              </a:ext>
            </a:extLst>
          </p:cNvPr>
          <p:cNvSpPr txBox="1"/>
          <p:nvPr/>
        </p:nvSpPr>
        <p:spPr>
          <a:xfrm>
            <a:off x="4389185" y="197028"/>
            <a:ext cx="402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 150 NEURONS </a:t>
            </a:r>
          </a:p>
          <a:p>
            <a:r>
              <a:rPr lang="en-IN" b="1" dirty="0"/>
              <a:t>MEAN AND STD TRAINED  COMBINEDLY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87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liquid dripping from a funnel&#10;&#10;AI-generated content may be incorrect.">
            <a:extLst>
              <a:ext uri="{FF2B5EF4-FFF2-40B4-BE49-F238E27FC236}">
                <a16:creationId xmlns:a16="http://schemas.microsoft.com/office/drawing/2014/main" id="{6AB44310-FB78-7DEC-BE5B-EC25EB56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05975"/>
            <a:ext cx="5291666" cy="2725208"/>
          </a:xfrm>
          <a:prstGeom prst="rect">
            <a:avLst/>
          </a:prstGeom>
        </p:spPr>
      </p:pic>
      <p:pic>
        <p:nvPicPr>
          <p:cNvPr id="3" name="Picture 2" descr="A red object with a blue background&#10;&#10;AI-generated content may be incorrect.">
            <a:extLst>
              <a:ext uri="{FF2B5EF4-FFF2-40B4-BE49-F238E27FC236}">
                <a16:creationId xmlns:a16="http://schemas.microsoft.com/office/drawing/2014/main" id="{571B2E70-C8DC-70B7-5D45-DB54D525B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805975"/>
            <a:ext cx="5291666" cy="2725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BAFA69-3DA9-4A37-5DA6-49B95D736AFE}"/>
              </a:ext>
            </a:extLst>
          </p:cNvPr>
          <p:cNvSpPr txBox="1"/>
          <p:nvPr/>
        </p:nvSpPr>
        <p:spPr>
          <a:xfrm>
            <a:off x="4062344" y="420737"/>
            <a:ext cx="5647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 150 NEURONS </a:t>
            </a:r>
          </a:p>
          <a:p>
            <a:r>
              <a:rPr lang="en-IN" b="1" dirty="0"/>
              <a:t>MEAN AND STD TRAINED WITH DIFFERENT MODELS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4089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liquid dripping from a triangle&#10;&#10;AI-generated content may be incorrect.">
            <a:extLst>
              <a:ext uri="{FF2B5EF4-FFF2-40B4-BE49-F238E27FC236}">
                <a16:creationId xmlns:a16="http://schemas.microsoft.com/office/drawing/2014/main" id="{3235B87E-B967-64B7-9BFF-150339F69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30" y="1764803"/>
            <a:ext cx="5291668" cy="2725209"/>
          </a:xfrm>
          <a:prstGeom prst="rect">
            <a:avLst/>
          </a:prstGeom>
        </p:spPr>
      </p:pic>
      <p:pic>
        <p:nvPicPr>
          <p:cNvPr id="3" name="Picture 2" descr="A red and blue image of a broken bottle&#10;&#10;AI-generated content may be incorrect.">
            <a:extLst>
              <a:ext uri="{FF2B5EF4-FFF2-40B4-BE49-F238E27FC236}">
                <a16:creationId xmlns:a16="http://schemas.microsoft.com/office/drawing/2014/main" id="{D8FCC634-1C3D-09D4-9E44-79965B66E4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6" y="1805975"/>
            <a:ext cx="5291666" cy="2725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7C8CDE-C087-97E2-3BA7-3A2B34EF0EC3}"/>
              </a:ext>
            </a:extLst>
          </p:cNvPr>
          <p:cNvSpPr txBox="1"/>
          <p:nvPr/>
        </p:nvSpPr>
        <p:spPr>
          <a:xfrm>
            <a:off x="3777976" y="420737"/>
            <a:ext cx="5368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 100 NEURONS </a:t>
            </a:r>
          </a:p>
          <a:p>
            <a:r>
              <a:rPr lang="en-IN" b="1" dirty="0"/>
              <a:t>MEAN AND STD TRAINED WITH DIFFERENT MODELS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049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and blue object&#10;&#10;AI-generated content may be incorrect.">
            <a:extLst>
              <a:ext uri="{FF2B5EF4-FFF2-40B4-BE49-F238E27FC236}">
                <a16:creationId xmlns:a16="http://schemas.microsoft.com/office/drawing/2014/main" id="{1760D3F4-6279-B821-DB70-AAEE73B64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2" r="11706" b="1"/>
          <a:stretch>
            <a:fillRect/>
          </a:stretch>
        </p:blipFill>
        <p:spPr>
          <a:xfrm>
            <a:off x="1408385" y="1668518"/>
            <a:ext cx="3899337" cy="3825477"/>
          </a:xfrm>
          <a:prstGeom prst="rect">
            <a:avLst/>
          </a:prstGeom>
        </p:spPr>
      </p:pic>
      <p:pic>
        <p:nvPicPr>
          <p:cNvPr id="5" name="Picture 4" descr="A white liquid pouring out of a funnel&#10;&#10;AI-generated content may be incorrect.">
            <a:extLst>
              <a:ext uri="{FF2B5EF4-FFF2-40B4-BE49-F238E27FC236}">
                <a16:creationId xmlns:a16="http://schemas.microsoft.com/office/drawing/2014/main" id="{9DE8ABC1-1355-B15B-6DC8-B42412D91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2" r="7446" b="1"/>
          <a:stretch>
            <a:fillRect/>
          </a:stretch>
        </p:blipFill>
        <p:spPr>
          <a:xfrm>
            <a:off x="6860918" y="1668518"/>
            <a:ext cx="3899337" cy="3825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B8AE8F-C6B6-9157-1A3C-FAE1EAECDCA5}"/>
              </a:ext>
            </a:extLst>
          </p:cNvPr>
          <p:cNvSpPr txBox="1"/>
          <p:nvPr/>
        </p:nvSpPr>
        <p:spPr>
          <a:xfrm>
            <a:off x="4242949" y="366532"/>
            <a:ext cx="52359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 75 NEURONS </a:t>
            </a:r>
          </a:p>
          <a:p>
            <a:r>
              <a:rPr lang="en-IN" b="1" dirty="0"/>
              <a:t>MEAN AND STD TRAINED WITH DIFFERENT MODELS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8121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273</TotalTime>
  <Words>1705</Words>
  <Application>Microsoft Office PowerPoint</Application>
  <PresentationFormat>Widescreen</PresentationFormat>
  <Paragraphs>423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Tw Cen MT</vt:lpstr>
      <vt:lpstr>Tw Cen MT Condensed</vt:lpstr>
      <vt:lpstr>Wingdings</vt:lpstr>
      <vt:lpstr>Wingdings 3</vt:lpstr>
      <vt:lpstr>Integral</vt:lpstr>
      <vt:lpstr>THESIS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Week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Telugu Sudhakar</dc:creator>
  <cp:lastModifiedBy>Telugu Sudhakar</cp:lastModifiedBy>
  <cp:revision>5</cp:revision>
  <dcterms:created xsi:type="dcterms:W3CDTF">2025-06-29T16:44:18Z</dcterms:created>
  <dcterms:modified xsi:type="dcterms:W3CDTF">2025-07-07T11:10:52Z</dcterms:modified>
</cp:coreProperties>
</file>