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64" r:id="rId7"/>
    <p:sldId id="258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19E06-73F5-44FD-B2F4-C44644230CFE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AE5F2-6EBC-4725-91B8-3C52AE3BD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8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9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9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4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1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1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5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8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5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DC8151-7F28-4093-BBA5-50381651626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0E5D78-E783-4960-89C1-21E136A3A65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1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201.05989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8.07985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0B07-E1FB-FEB7-A430-8A2B389AF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3DB7C-5860-13D8-7681-61DF9D3F4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75446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B7BAC-33A7-3695-A994-23A619DC7BE0}"/>
              </a:ext>
            </a:extLst>
          </p:cNvPr>
          <p:cNvSpPr txBox="1"/>
          <p:nvPr/>
        </p:nvSpPr>
        <p:spPr>
          <a:xfrm>
            <a:off x="602901" y="492369"/>
            <a:ext cx="954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tired quantization method to prune the model it reduced to 269 kb but </a:t>
            </a:r>
            <a:r>
              <a:rPr lang="en-IN" dirty="0" err="1"/>
              <a:t>psnr</a:t>
            </a:r>
            <a:r>
              <a:rPr lang="en-IN" dirty="0"/>
              <a:t> drops to 72 to 44.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am thinking of adding patterns to the field then after prediction </a:t>
            </a:r>
            <a:r>
              <a:rPr lang="en-IN" dirty="0" err="1"/>
              <a:t>subract</a:t>
            </a:r>
            <a:r>
              <a:rPr lang="en-IN" dirty="0"/>
              <a:t> that pattern.</a:t>
            </a:r>
          </a:p>
        </p:txBody>
      </p:sp>
    </p:spTree>
    <p:extLst>
      <p:ext uri="{BB962C8B-B14F-4D97-AF65-F5344CB8AC3E}">
        <p14:creationId xmlns:p14="http://schemas.microsoft.com/office/powerpoint/2010/main" val="355431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97CD-9237-D101-52EB-7858B839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829" y="266939"/>
            <a:ext cx="10058400" cy="1450757"/>
          </a:xfrm>
        </p:spPr>
        <p:txBody>
          <a:bodyPr/>
          <a:lstStyle/>
          <a:p>
            <a:r>
              <a:rPr lang="en-US" dirty="0">
                <a:hlinkClick r:id="rId2"/>
              </a:rPr>
              <a:t>Instant Neural Graphics Primitives with a Multiresolution Hash Encoding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85C64-A873-CB7E-D19E-4C4439D94672}"/>
              </a:ext>
            </a:extLst>
          </p:cNvPr>
          <p:cNvSpPr txBox="1"/>
          <p:nvPr/>
        </p:nvSpPr>
        <p:spPr>
          <a:xfrm>
            <a:off x="806245" y="2271252"/>
            <a:ext cx="91538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Paper discuss about how to capture the finer details when </a:t>
            </a:r>
            <a:r>
              <a:rPr lang="en-IN"/>
              <a:t>we reconstruct </a:t>
            </a:r>
            <a:r>
              <a:rPr lang="en-IN" dirty="0"/>
              <a:t>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Inspired from transformers and attention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As there are feature representation in the </a:t>
            </a:r>
            <a:r>
              <a:rPr lang="en-IN" dirty="0" err="1"/>
              <a:t>nlp</a:t>
            </a:r>
            <a:r>
              <a:rPr lang="en-IN" dirty="0"/>
              <a:t> for words. We have feature representation for each grid point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First they create a level of grids let say grids of 16x16x16,32x32x32,……..512x512x512.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Then the data in this grids is learned during training.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store efficiently and access every grid point we use hash table of size n for each level.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have encoder part </a:t>
            </a:r>
            <a:r>
              <a:rPr lang="en-IN" dirty="0" err="1"/>
              <a:t>i.e</a:t>
            </a:r>
            <a:r>
              <a:rPr lang="en-IN" dirty="0"/>
              <a:t> the hash table store feature representations.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have small </a:t>
            </a:r>
            <a:r>
              <a:rPr lang="en-IN" dirty="0" err="1"/>
              <a:t>mlp</a:t>
            </a:r>
            <a:r>
              <a:rPr lang="en-IN" dirty="0"/>
              <a:t> which is decoder.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results in the paper are good so I tried this approach.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Model size is 65 MB. I used 16 layers and hash table for each grid of size 2^19</a:t>
            </a:r>
          </a:p>
        </p:txBody>
      </p:sp>
    </p:spTree>
    <p:extLst>
      <p:ext uri="{BB962C8B-B14F-4D97-AF65-F5344CB8AC3E}">
        <p14:creationId xmlns:p14="http://schemas.microsoft.com/office/powerpoint/2010/main" val="189719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4C79C-5CE0-35F8-6428-0FD3C8A0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57014"/>
              </p:ext>
            </p:extLst>
          </p:nvPr>
        </p:nvGraphicFramePr>
        <p:xfrm>
          <a:off x="1078272" y="1181783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34.834049224853516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35.100341796875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35.085365295410156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31.520713806152344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31.542598724365234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32.40241241455078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34.59486389160156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34.31684112548828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36.342994689941406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67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F215C9-287C-46B3-65F4-C506F9168B04}"/>
              </a:ext>
            </a:extLst>
          </p:cNvPr>
          <p:cNvSpPr txBox="1"/>
          <p:nvPr/>
        </p:nvSpPr>
        <p:spPr>
          <a:xfrm>
            <a:off x="432618" y="188960"/>
            <a:ext cx="734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Uncertainty-based Multi-Task Loss for Deep Learning Regression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0F158-FF6B-1D14-63C2-E668F6D0D66A}"/>
              </a:ext>
            </a:extLst>
          </p:cNvPr>
          <p:cNvSpPr txBox="1"/>
          <p:nvPr/>
        </p:nvSpPr>
        <p:spPr>
          <a:xfrm>
            <a:off x="1347019" y="1622322"/>
            <a:ext cx="8967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total_loss</a:t>
            </a:r>
            <a:r>
              <a:rPr lang="en-IN" dirty="0"/>
              <a:t> = (</a:t>
            </a:r>
          </a:p>
          <a:p>
            <a:r>
              <a:rPr lang="en-IN" dirty="0"/>
              <a:t>    (1 / (2 * </a:t>
            </a:r>
            <a:r>
              <a:rPr lang="en-IN" dirty="0" err="1"/>
              <a:t>torch.exp</a:t>
            </a:r>
            <a:r>
              <a:rPr lang="en-IN" dirty="0"/>
              <a:t>(</a:t>
            </a:r>
            <a:r>
              <a:rPr lang="en-IN" dirty="0" err="1"/>
              <a:t>log_sigma_means</a:t>
            </a:r>
            <a:r>
              <a:rPr lang="en-IN" dirty="0"/>
              <a:t>) ** 2)) * </a:t>
            </a:r>
            <a:r>
              <a:rPr lang="en-IN" dirty="0" err="1"/>
              <a:t>loss_means</a:t>
            </a:r>
            <a:r>
              <a:rPr lang="en-IN" dirty="0"/>
              <a:t> + </a:t>
            </a:r>
            <a:r>
              <a:rPr lang="en-IN" dirty="0" err="1"/>
              <a:t>log_sigma_means</a:t>
            </a:r>
            <a:r>
              <a:rPr lang="en-IN" dirty="0"/>
              <a:t> +</a:t>
            </a:r>
          </a:p>
          <a:p>
            <a:r>
              <a:rPr lang="en-IN" dirty="0"/>
              <a:t>    (1 / (2 * </a:t>
            </a:r>
            <a:r>
              <a:rPr lang="en-IN" dirty="0" err="1"/>
              <a:t>torch.exp</a:t>
            </a:r>
            <a:r>
              <a:rPr lang="en-IN" dirty="0"/>
              <a:t>(</a:t>
            </a:r>
            <a:r>
              <a:rPr lang="en-IN" dirty="0" err="1"/>
              <a:t>log_sigma_stds</a:t>
            </a:r>
            <a:r>
              <a:rPr lang="en-IN" dirty="0"/>
              <a:t>) ** 2)) * </a:t>
            </a:r>
            <a:r>
              <a:rPr lang="en-IN" dirty="0" err="1"/>
              <a:t>loss_stds</a:t>
            </a:r>
            <a:r>
              <a:rPr lang="en-IN" dirty="0"/>
              <a:t> + </a:t>
            </a:r>
            <a:r>
              <a:rPr lang="en-IN" dirty="0" err="1"/>
              <a:t>log_sigma_stds</a:t>
            </a:r>
            <a:r>
              <a:rPr lang="en-IN" dirty="0"/>
              <a:t> +</a:t>
            </a:r>
          </a:p>
          <a:p>
            <a:r>
              <a:rPr lang="en-IN" dirty="0"/>
              <a:t>    (1 / (2 * </a:t>
            </a:r>
            <a:r>
              <a:rPr lang="en-IN" dirty="0" err="1"/>
              <a:t>torch.exp</a:t>
            </a:r>
            <a:r>
              <a:rPr lang="en-IN" dirty="0"/>
              <a:t>(</a:t>
            </a:r>
            <a:r>
              <a:rPr lang="en-IN" dirty="0" err="1"/>
              <a:t>log_sigma_weights</a:t>
            </a:r>
            <a:r>
              <a:rPr lang="en-IN" dirty="0"/>
              <a:t>) ** 2)) * </a:t>
            </a:r>
            <a:r>
              <a:rPr lang="en-IN" dirty="0" err="1"/>
              <a:t>loss_weights</a:t>
            </a:r>
            <a:r>
              <a:rPr lang="en-IN" dirty="0"/>
              <a:t> + </a:t>
            </a:r>
            <a:r>
              <a:rPr lang="en-IN" dirty="0" err="1"/>
              <a:t>log_sigma_weights</a:t>
            </a:r>
            <a:endParaRPr lang="en-IN" dirty="0"/>
          </a:p>
          <a:p>
            <a:r>
              <a:rPr lang="en-IN" dirty="0"/>
              <a:t>)</a:t>
            </a:r>
          </a:p>
          <a:p>
            <a:r>
              <a:rPr lang="en-IN" dirty="0"/>
              <a:t> where </a:t>
            </a:r>
            <a:r>
              <a:rPr lang="en-IN" dirty="0" err="1"/>
              <a:t>log_sigma_means,log_sigma_stds,log_sigma_weights</a:t>
            </a:r>
            <a:r>
              <a:rPr lang="en-IN" dirty="0"/>
              <a:t> are </a:t>
            </a:r>
            <a:r>
              <a:rPr lang="en-IN" dirty="0" err="1"/>
              <a:t>uncertianies</a:t>
            </a:r>
            <a:r>
              <a:rPr lang="en-IN" dirty="0"/>
              <a:t> associated with their </a:t>
            </a:r>
            <a:r>
              <a:rPr lang="en-IN" dirty="0" err="1"/>
              <a:t>componnents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87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A8FCF2-F07F-8DE9-0F7F-48F14BB07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47061"/>
              </p:ext>
            </p:extLst>
          </p:nvPr>
        </p:nvGraphicFramePr>
        <p:xfrm>
          <a:off x="989781" y="768829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50.13675768151905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51.12603007005838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51.959698635795505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44.88317925206796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45.629468617454954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20.102607026557703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19.935151223201782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19.935151223201782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21.920187961608267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39.19652692438011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0.023364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1C21AF-CA21-7599-A3D4-8E1423309993}"/>
              </a:ext>
            </a:extLst>
          </p:cNvPr>
          <p:cNvSpPr txBox="1"/>
          <p:nvPr/>
        </p:nvSpPr>
        <p:spPr>
          <a:xfrm>
            <a:off x="1081548" y="167148"/>
            <a:ext cx="413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150 neurons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A7C7-56F8-EE44-3BDE-D663293E4E00}"/>
              </a:ext>
            </a:extLst>
          </p:cNvPr>
          <p:cNvSpPr txBox="1"/>
          <p:nvPr/>
        </p:nvSpPr>
        <p:spPr>
          <a:xfrm>
            <a:off x="989781" y="5712542"/>
            <a:ext cx="861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IMPROVEMENT IN MEANS AND STDS BUT NO IMPROVEMENT IN WEIGHTS</a:t>
            </a:r>
          </a:p>
        </p:txBody>
      </p:sp>
    </p:spTree>
    <p:extLst>
      <p:ext uri="{BB962C8B-B14F-4D97-AF65-F5344CB8AC3E}">
        <p14:creationId xmlns:p14="http://schemas.microsoft.com/office/powerpoint/2010/main" val="203495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406DA-0413-79B1-D6C7-553EDC24B2EC}"/>
              </a:ext>
            </a:extLst>
          </p:cNvPr>
          <p:cNvSpPr txBox="1"/>
          <p:nvPr/>
        </p:nvSpPr>
        <p:spPr>
          <a:xfrm>
            <a:off x="884903" y="363794"/>
            <a:ext cx="667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EMA_TRAINING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EB48B-0DE6-53E6-1191-D12DC108E887}"/>
              </a:ext>
            </a:extLst>
          </p:cNvPr>
          <p:cNvSpPr txBox="1"/>
          <p:nvPr/>
        </p:nvSpPr>
        <p:spPr>
          <a:xfrm>
            <a:off x="884903" y="953730"/>
            <a:ext cx="78166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Compute gradient norms</a:t>
            </a:r>
          </a:p>
          <a:p>
            <a:r>
              <a:rPr lang="en-IN" dirty="0" err="1"/>
              <a:t>g_mean</a:t>
            </a:r>
            <a:r>
              <a:rPr lang="en-IN" dirty="0"/>
              <a:t> = </a:t>
            </a:r>
            <a:r>
              <a:rPr lang="en-IN" dirty="0" err="1"/>
              <a:t>compute_grad_norm</a:t>
            </a:r>
            <a:r>
              <a:rPr lang="en-IN" dirty="0"/>
              <a:t>(</a:t>
            </a:r>
            <a:r>
              <a:rPr lang="en-IN" dirty="0" err="1"/>
              <a:t>loss_mean</a:t>
            </a:r>
            <a:r>
              <a:rPr lang="en-IN" dirty="0"/>
              <a:t>)</a:t>
            </a:r>
          </a:p>
          <a:p>
            <a:r>
              <a:rPr lang="en-IN" dirty="0" err="1"/>
              <a:t>g_std</a:t>
            </a:r>
            <a:r>
              <a:rPr lang="en-IN" dirty="0"/>
              <a:t> = </a:t>
            </a:r>
            <a:r>
              <a:rPr lang="en-IN" dirty="0" err="1"/>
              <a:t>compute_grad_norm</a:t>
            </a:r>
            <a:r>
              <a:rPr lang="en-IN" dirty="0"/>
              <a:t>(</a:t>
            </a:r>
            <a:r>
              <a:rPr lang="en-IN" dirty="0" err="1"/>
              <a:t>loss_std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EMA tracking</a:t>
            </a:r>
          </a:p>
          <a:p>
            <a:r>
              <a:rPr lang="en-IN" dirty="0" err="1"/>
              <a:t>grad_ema</a:t>
            </a:r>
            <a:r>
              <a:rPr lang="en-IN" dirty="0"/>
              <a:t>["mean"] = </a:t>
            </a:r>
            <a:r>
              <a:rPr lang="en-IN" dirty="0" err="1"/>
              <a:t>ema_decay</a:t>
            </a:r>
            <a:r>
              <a:rPr lang="en-IN" dirty="0"/>
              <a:t> * </a:t>
            </a:r>
            <a:r>
              <a:rPr lang="en-IN" dirty="0" err="1"/>
              <a:t>grad_ema</a:t>
            </a:r>
            <a:r>
              <a:rPr lang="en-IN" dirty="0"/>
              <a:t>["mean"] + (1 - </a:t>
            </a:r>
            <a:r>
              <a:rPr lang="en-IN" dirty="0" err="1"/>
              <a:t>ema_decay</a:t>
            </a:r>
            <a:r>
              <a:rPr lang="en-IN" dirty="0"/>
              <a:t>) * </a:t>
            </a:r>
            <a:r>
              <a:rPr lang="en-IN" dirty="0" err="1"/>
              <a:t>g_mean</a:t>
            </a:r>
            <a:endParaRPr lang="en-IN" dirty="0"/>
          </a:p>
          <a:p>
            <a:r>
              <a:rPr lang="en-IN" dirty="0" err="1"/>
              <a:t>grad_ema</a:t>
            </a:r>
            <a:r>
              <a:rPr lang="en-IN" dirty="0"/>
              <a:t>["std"] = </a:t>
            </a:r>
            <a:r>
              <a:rPr lang="en-IN" dirty="0" err="1"/>
              <a:t>ema_decay</a:t>
            </a:r>
            <a:r>
              <a:rPr lang="en-IN" dirty="0"/>
              <a:t> * </a:t>
            </a:r>
            <a:r>
              <a:rPr lang="en-IN" dirty="0" err="1"/>
              <a:t>grad_ema</a:t>
            </a:r>
            <a:r>
              <a:rPr lang="en-IN" dirty="0"/>
              <a:t>["std"] + (1 - </a:t>
            </a:r>
            <a:r>
              <a:rPr lang="en-IN" dirty="0" err="1"/>
              <a:t>ema_decay</a:t>
            </a:r>
            <a:r>
              <a:rPr lang="en-IN" dirty="0"/>
              <a:t>) * </a:t>
            </a:r>
            <a:r>
              <a:rPr lang="en-IN" dirty="0" err="1"/>
              <a:t>g_std</a:t>
            </a:r>
            <a:endParaRPr lang="en-IN" dirty="0"/>
          </a:p>
          <a:p>
            <a:endParaRPr lang="en-IN" dirty="0"/>
          </a:p>
          <a:p>
            <a:r>
              <a:rPr lang="en-IN" dirty="0"/>
              <a:t># Compute adaptive weights</a:t>
            </a:r>
          </a:p>
          <a:p>
            <a:r>
              <a:rPr lang="en-IN" dirty="0" err="1"/>
              <a:t>total_ema</a:t>
            </a:r>
            <a:r>
              <a:rPr lang="en-IN" dirty="0"/>
              <a:t> = </a:t>
            </a:r>
            <a:r>
              <a:rPr lang="en-IN" dirty="0" err="1"/>
              <a:t>grad_ema</a:t>
            </a:r>
            <a:r>
              <a:rPr lang="en-IN" dirty="0"/>
              <a:t>["mean"] + </a:t>
            </a:r>
            <a:r>
              <a:rPr lang="en-IN" dirty="0" err="1"/>
              <a:t>grad_ema</a:t>
            </a:r>
            <a:r>
              <a:rPr lang="en-IN" dirty="0"/>
              <a:t>["std"]</a:t>
            </a:r>
          </a:p>
          <a:p>
            <a:r>
              <a:rPr lang="en-IN" dirty="0" err="1"/>
              <a:t>w_mean</a:t>
            </a:r>
            <a:r>
              <a:rPr lang="en-IN" dirty="0"/>
              <a:t> = </a:t>
            </a:r>
            <a:r>
              <a:rPr lang="en-IN" dirty="0" err="1"/>
              <a:t>total_ema</a:t>
            </a:r>
            <a:r>
              <a:rPr lang="en-IN" dirty="0"/>
              <a:t> / </a:t>
            </a:r>
            <a:r>
              <a:rPr lang="en-IN" dirty="0" err="1"/>
              <a:t>grad_ema</a:t>
            </a:r>
            <a:r>
              <a:rPr lang="en-IN" dirty="0"/>
              <a:t>["mean"]</a:t>
            </a:r>
          </a:p>
          <a:p>
            <a:r>
              <a:rPr lang="en-IN" dirty="0" err="1"/>
              <a:t>w_std</a:t>
            </a:r>
            <a:r>
              <a:rPr lang="en-IN" dirty="0"/>
              <a:t>  = </a:t>
            </a:r>
            <a:r>
              <a:rPr lang="en-IN" dirty="0" err="1"/>
              <a:t>total_ema</a:t>
            </a:r>
            <a:r>
              <a:rPr lang="en-IN" dirty="0"/>
              <a:t> / </a:t>
            </a:r>
            <a:r>
              <a:rPr lang="en-IN" dirty="0" err="1"/>
              <a:t>grad_ema</a:t>
            </a:r>
            <a:r>
              <a:rPr lang="en-IN" dirty="0"/>
              <a:t>["std"]</a:t>
            </a:r>
          </a:p>
          <a:p>
            <a:endParaRPr lang="en-IN" dirty="0"/>
          </a:p>
          <a:p>
            <a:r>
              <a:rPr lang="en-IN" dirty="0"/>
              <a:t># Final loss (weighted)</a:t>
            </a:r>
          </a:p>
          <a:p>
            <a:r>
              <a:rPr lang="en-IN" dirty="0" err="1"/>
              <a:t>final_loss</a:t>
            </a:r>
            <a:r>
              <a:rPr lang="en-IN" dirty="0"/>
              <a:t> = </a:t>
            </a:r>
            <a:r>
              <a:rPr lang="en-IN" dirty="0" err="1"/>
              <a:t>w_mean</a:t>
            </a:r>
            <a:r>
              <a:rPr lang="en-IN" dirty="0"/>
              <a:t> * </a:t>
            </a:r>
            <a:r>
              <a:rPr lang="en-IN" dirty="0" err="1"/>
              <a:t>loss_mean</a:t>
            </a:r>
            <a:r>
              <a:rPr lang="en-IN" dirty="0"/>
              <a:t> + </a:t>
            </a:r>
            <a:r>
              <a:rPr lang="en-IN" dirty="0" err="1"/>
              <a:t>w_std</a:t>
            </a:r>
            <a:r>
              <a:rPr lang="en-IN" dirty="0"/>
              <a:t> * </a:t>
            </a:r>
            <a:r>
              <a:rPr lang="en-IN" dirty="0" err="1"/>
              <a:t>loss_std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0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CA8AF-DD60-2909-DC0B-D6193B91CA5A}"/>
              </a:ext>
            </a:extLst>
          </p:cNvPr>
          <p:cNvSpPr txBox="1"/>
          <p:nvPr/>
        </p:nvSpPr>
        <p:spPr>
          <a:xfrm>
            <a:off x="776749" y="540774"/>
            <a:ext cx="983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Since we are using different for each component mean and std I  tired use them in single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tired different combinations of </a:t>
            </a:r>
            <a:r>
              <a:rPr lang="en-IN" dirty="0" err="1"/>
              <a:t>neuorns</a:t>
            </a:r>
            <a:r>
              <a:rPr lang="en-IN" dirty="0"/>
              <a:t> and weights the result of </a:t>
            </a:r>
            <a:r>
              <a:rPr lang="en-IN" dirty="0" err="1"/>
              <a:t>psnr</a:t>
            </a:r>
            <a:r>
              <a:rPr lang="en-IN" dirty="0"/>
              <a:t> are best but iso surface better than previous(combined model) but no that good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E851F4-1AE9-40E9-9207-F7A47295A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66406"/>
              </p:ext>
            </p:extLst>
          </p:nvPr>
        </p:nvGraphicFramePr>
        <p:xfrm>
          <a:off x="776749" y="2177183"/>
          <a:ext cx="3434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368">
                  <a:extLst>
                    <a:ext uri="{9D8B030D-6E8A-4147-A177-3AD203B41FA5}">
                      <a16:colId xmlns:a16="http://schemas.microsoft.com/office/drawing/2014/main" val="423327871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302528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7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Mean_psnr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Std_psnr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2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Avg_psnr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2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Model_size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542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53653C-44E1-BA4C-335B-725E85F923C9}"/>
              </a:ext>
            </a:extLst>
          </p:cNvPr>
          <p:cNvSpPr txBox="1"/>
          <p:nvPr/>
        </p:nvSpPr>
        <p:spPr>
          <a:xfrm>
            <a:off x="776749" y="1641987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</a:t>
            </a:r>
            <a:r>
              <a:rPr lang="en-IN" dirty="0" err="1"/>
              <a:t>neuorns</a:t>
            </a:r>
            <a:r>
              <a:rPr lang="en-IN" dirty="0"/>
              <a:t> -&gt; 2blocks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44BAA2-2278-743D-0CC6-88FB1EF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64478"/>
              </p:ext>
            </p:extLst>
          </p:nvPr>
        </p:nvGraphicFramePr>
        <p:xfrm>
          <a:off x="4545781" y="2177183"/>
          <a:ext cx="3434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368">
                  <a:extLst>
                    <a:ext uri="{9D8B030D-6E8A-4147-A177-3AD203B41FA5}">
                      <a16:colId xmlns:a16="http://schemas.microsoft.com/office/drawing/2014/main" val="423327871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302528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7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Mean_psnr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Std_psnr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2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Avg_psnr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2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Model_size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542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6D1ADE-F4BE-3E0A-BE2B-787ACE250583}"/>
              </a:ext>
            </a:extLst>
          </p:cNvPr>
          <p:cNvSpPr txBox="1"/>
          <p:nvPr/>
        </p:nvSpPr>
        <p:spPr>
          <a:xfrm>
            <a:off x="4545781" y="1635977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 </a:t>
            </a:r>
            <a:r>
              <a:rPr lang="en-IN" dirty="0" err="1"/>
              <a:t>neuorns</a:t>
            </a:r>
            <a:r>
              <a:rPr lang="en-IN" dirty="0"/>
              <a:t> -&gt; 2blocks_ema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670AE-D886-8435-B942-41053E4CB82E}"/>
              </a:ext>
            </a:extLst>
          </p:cNvPr>
          <p:cNvSpPr txBox="1"/>
          <p:nvPr/>
        </p:nvSpPr>
        <p:spPr>
          <a:xfrm>
            <a:off x="8814620" y="1657317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150 </a:t>
            </a:r>
            <a:r>
              <a:rPr lang="en-IN" dirty="0" err="1"/>
              <a:t>neuorns</a:t>
            </a:r>
            <a:r>
              <a:rPr lang="en-IN" dirty="0"/>
              <a:t> -&gt; 2blocks_ema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185E6-6B7A-2F0D-037C-A82313194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34709"/>
              </p:ext>
            </p:extLst>
          </p:nvPr>
        </p:nvGraphicFramePr>
        <p:xfrm>
          <a:off x="8541297" y="2177183"/>
          <a:ext cx="3434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368">
                  <a:extLst>
                    <a:ext uri="{9D8B030D-6E8A-4147-A177-3AD203B41FA5}">
                      <a16:colId xmlns:a16="http://schemas.microsoft.com/office/drawing/2014/main" val="423327871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302528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7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Mean_psnr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Std_psnr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2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Avg_psnr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2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Model_size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8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052866-3087-C814-74F0-8C89E1EBC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2045"/>
              </p:ext>
            </p:extLst>
          </p:nvPr>
        </p:nvGraphicFramePr>
        <p:xfrm>
          <a:off x="540775" y="1026808"/>
          <a:ext cx="3434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368">
                  <a:extLst>
                    <a:ext uri="{9D8B030D-6E8A-4147-A177-3AD203B41FA5}">
                      <a16:colId xmlns:a16="http://schemas.microsoft.com/office/drawing/2014/main" val="423327871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302528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7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Mean_psnr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56.266045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Std_psnr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44.12411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2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Avg_psnr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2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Model_size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518kb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542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14B063-AD00-B9FE-2267-DB387C4A7203}"/>
              </a:ext>
            </a:extLst>
          </p:cNvPr>
          <p:cNvSpPr txBox="1"/>
          <p:nvPr/>
        </p:nvSpPr>
        <p:spPr>
          <a:xfrm>
            <a:off x="622711" y="373625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180 </a:t>
            </a:r>
            <a:r>
              <a:rPr lang="en-IN" dirty="0" err="1"/>
              <a:t>neuorns</a:t>
            </a:r>
            <a:r>
              <a:rPr lang="en-IN" dirty="0"/>
              <a:t> -&gt; 2blocks_ema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DBE31-D3C4-D4F6-E8A7-95B098DA6777}"/>
              </a:ext>
            </a:extLst>
          </p:cNvPr>
          <p:cNvSpPr txBox="1"/>
          <p:nvPr/>
        </p:nvSpPr>
        <p:spPr>
          <a:xfrm>
            <a:off x="4803059" y="373625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320 </a:t>
            </a:r>
            <a:r>
              <a:rPr lang="en-IN" dirty="0" err="1"/>
              <a:t>neuorns</a:t>
            </a:r>
            <a:r>
              <a:rPr lang="en-IN" dirty="0"/>
              <a:t> -&gt; 3blocks_ema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7DE42C-9B8B-1283-3A65-EEF7B2DBD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72185"/>
              </p:ext>
            </p:extLst>
          </p:nvPr>
        </p:nvGraphicFramePr>
        <p:xfrm>
          <a:off x="4378632" y="1026808"/>
          <a:ext cx="3434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368">
                  <a:extLst>
                    <a:ext uri="{9D8B030D-6E8A-4147-A177-3AD203B41FA5}">
                      <a16:colId xmlns:a16="http://schemas.microsoft.com/office/drawing/2014/main" val="423327871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302528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7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Mean_psnr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66.587299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Std_psnr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2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Avg_psnr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2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Model_size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2.36mb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54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47CF0D-5026-34B2-4E55-2DFB68275B5C}"/>
              </a:ext>
            </a:extLst>
          </p:cNvPr>
          <p:cNvSpPr txBox="1"/>
          <p:nvPr/>
        </p:nvSpPr>
        <p:spPr>
          <a:xfrm>
            <a:off x="8391833" y="381310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320 </a:t>
            </a:r>
            <a:r>
              <a:rPr lang="en-IN" dirty="0" err="1"/>
              <a:t>neuorns</a:t>
            </a:r>
            <a:r>
              <a:rPr lang="en-IN" dirty="0"/>
              <a:t> -&gt; 1blocks_ema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B781DC-D587-F381-4736-0E152B33A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84848"/>
              </p:ext>
            </p:extLst>
          </p:nvPr>
        </p:nvGraphicFramePr>
        <p:xfrm>
          <a:off x="8468852" y="1026808"/>
          <a:ext cx="3434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368">
                  <a:extLst>
                    <a:ext uri="{9D8B030D-6E8A-4147-A177-3AD203B41FA5}">
                      <a16:colId xmlns:a16="http://schemas.microsoft.com/office/drawing/2014/main" val="423327871"/>
                    </a:ext>
                  </a:extLst>
                </a:gridCol>
                <a:gridCol w="1717368">
                  <a:extLst>
                    <a:ext uri="{9D8B030D-6E8A-4147-A177-3AD203B41FA5}">
                      <a16:colId xmlns:a16="http://schemas.microsoft.com/office/drawing/2014/main" val="302528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7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Mean_psnr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30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Std_psnr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2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Avg_psnr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2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Model_size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09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and blue object&#10;&#10;AI-generated content may be incorrect.">
            <a:extLst>
              <a:ext uri="{FF2B5EF4-FFF2-40B4-BE49-F238E27FC236}">
                <a16:creationId xmlns:a16="http://schemas.microsoft.com/office/drawing/2014/main" id="{EC3BE772-F80F-8901-4D07-DB05976C5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29" y="771266"/>
            <a:ext cx="4406536" cy="24354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DA4F62-F172-B901-1E3A-2AAC82D6DC4C}"/>
              </a:ext>
            </a:extLst>
          </p:cNvPr>
          <p:cNvSpPr txBox="1"/>
          <p:nvPr/>
        </p:nvSpPr>
        <p:spPr>
          <a:xfrm>
            <a:off x="753625" y="137068"/>
            <a:ext cx="446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320_1_layer</a:t>
            </a:r>
          </a:p>
        </p:txBody>
      </p:sp>
      <p:pic>
        <p:nvPicPr>
          <p:cNvPr id="15" name="Picture 14" descr="A red and white object&#10;&#10;AI-generated content may be incorrect.">
            <a:extLst>
              <a:ext uri="{FF2B5EF4-FFF2-40B4-BE49-F238E27FC236}">
                <a16:creationId xmlns:a16="http://schemas.microsoft.com/office/drawing/2014/main" id="{CFA65897-5209-F3CA-3640-4B9C82DDE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12" y="771265"/>
            <a:ext cx="4406536" cy="24354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A2DFFD-CD29-E5E2-495E-C279DF6C7AAB}"/>
              </a:ext>
            </a:extLst>
          </p:cNvPr>
          <p:cNvSpPr txBox="1"/>
          <p:nvPr/>
        </p:nvSpPr>
        <p:spPr>
          <a:xfrm>
            <a:off x="6621864" y="137068"/>
            <a:ext cx="32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320_3_layers</a:t>
            </a:r>
          </a:p>
        </p:txBody>
      </p:sp>
      <p:pic>
        <p:nvPicPr>
          <p:cNvPr id="18" name="Picture 17" descr="A red and white object&#10;&#10;AI-generated content may be incorrect.">
            <a:extLst>
              <a:ext uri="{FF2B5EF4-FFF2-40B4-BE49-F238E27FC236}">
                <a16:creationId xmlns:a16="http://schemas.microsoft.com/office/drawing/2014/main" id="{93C57DDE-C7E8-3604-B86A-C8BCDEACD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21" y="3345907"/>
            <a:ext cx="5173326" cy="28592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097D53-EB30-ED9C-712E-F846D4CF90C3}"/>
              </a:ext>
            </a:extLst>
          </p:cNvPr>
          <p:cNvSpPr txBox="1"/>
          <p:nvPr/>
        </p:nvSpPr>
        <p:spPr>
          <a:xfrm>
            <a:off x="8986576" y="4590867"/>
            <a:ext cx="32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320_2_layers</a:t>
            </a:r>
          </a:p>
        </p:txBody>
      </p:sp>
    </p:spTree>
    <p:extLst>
      <p:ext uri="{BB962C8B-B14F-4D97-AF65-F5344CB8AC3E}">
        <p14:creationId xmlns:p14="http://schemas.microsoft.com/office/powerpoint/2010/main" val="2205545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426B521546F4385AB90122EBF042F" ma:contentTypeVersion="1" ma:contentTypeDescription="Create a new document." ma:contentTypeScope="" ma:versionID="2b5259562072c8f9e8a867c991d95fe1">
  <xsd:schema xmlns:xsd="http://www.w3.org/2001/XMLSchema" xmlns:xs="http://www.w3.org/2001/XMLSchema" xmlns:p="http://schemas.microsoft.com/office/2006/metadata/properties" xmlns:ns3="799f92c1-3019-4292-b117-cc11ce5a1295" targetNamespace="http://schemas.microsoft.com/office/2006/metadata/properties" ma:root="true" ma:fieldsID="107624feb35fcc15b38d0e5606845417" ns3:_="">
    <xsd:import namespace="799f92c1-3019-4292-b117-cc11ce5a129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f92c1-3019-4292-b117-cc11ce5a129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4B189D-574B-40A4-A9D6-8DAAA9D5A486}">
  <ds:schemaRefs>
    <ds:schemaRef ds:uri="http://schemas.microsoft.com/office/2006/documentManagement/types"/>
    <ds:schemaRef ds:uri="http://purl.org/dc/dcmitype/"/>
    <ds:schemaRef ds:uri="799f92c1-3019-4292-b117-cc11ce5a1295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73E3B0-150B-4352-B58A-024465FF9E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28F85-6A5F-491E-8A5C-909BC8B18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9f92c1-3019-4292-b117-cc11ce5a12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770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Calibri</vt:lpstr>
      <vt:lpstr>Calibri Light</vt:lpstr>
      <vt:lpstr>Consolas</vt:lpstr>
      <vt:lpstr>Wingdings</vt:lpstr>
      <vt:lpstr>Retrospect</vt:lpstr>
      <vt:lpstr>Thesis meeting</vt:lpstr>
      <vt:lpstr>Instant Neural Graphics Primitives with a Multiresolution Hash Encoding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2</cp:revision>
  <dcterms:created xsi:type="dcterms:W3CDTF">2025-07-14T04:47:46Z</dcterms:created>
  <dcterms:modified xsi:type="dcterms:W3CDTF">2025-07-14T12:20:18Z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0x010100959426B521546F4385AB90122EBF042F</vt:lpwstr>
  </property>
</Properties>
</file>