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FEEA2B0-1926-43F7-A2CD-17FD77F33C60}">
          <p14:sldIdLst>
            <p14:sldId id="256"/>
            <p14:sldId id="25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3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7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9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64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4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45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85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9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77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6CDFA0-7B18-4F1B-A57C-FAF2EC24EC35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274DD4-8D67-420D-9D1F-99150F8998D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4C2-D168-BBCF-C608-F52F3873CF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085C8-0F0E-E3AD-B81B-11C2D1200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15</a:t>
            </a:r>
          </a:p>
        </p:txBody>
      </p:sp>
    </p:spTree>
    <p:extLst>
      <p:ext uri="{BB962C8B-B14F-4D97-AF65-F5344CB8AC3E}">
        <p14:creationId xmlns:p14="http://schemas.microsoft.com/office/powerpoint/2010/main" val="216061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21B7F9-CEBC-DAA0-2687-23E63701D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39753"/>
              </p:ext>
            </p:extLst>
          </p:nvPr>
        </p:nvGraphicFramePr>
        <p:xfrm>
          <a:off x="1135625" y="1239741"/>
          <a:ext cx="54274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704">
                  <a:extLst>
                    <a:ext uri="{9D8B030D-6E8A-4147-A177-3AD203B41FA5}">
                      <a16:colId xmlns:a16="http://schemas.microsoft.com/office/drawing/2014/main" val="3281069834"/>
                    </a:ext>
                  </a:extLst>
                </a:gridCol>
                <a:gridCol w="2713704">
                  <a:extLst>
                    <a:ext uri="{9D8B030D-6E8A-4147-A177-3AD203B41FA5}">
                      <a16:colId xmlns:a16="http://schemas.microsoft.com/office/drawing/2014/main" val="1108291913"/>
                    </a:ext>
                  </a:extLst>
                </a:gridCol>
              </a:tblGrid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Variable_name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07675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60.34531431136939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01933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53.09056514919453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28398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Average_psnr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56.71793973028196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68638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0.0034152620184799572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01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BBEC08-124B-38D4-7BBF-AA1833C037C9}"/>
              </a:ext>
            </a:extLst>
          </p:cNvPr>
          <p:cNvSpPr txBox="1"/>
          <p:nvPr/>
        </p:nvSpPr>
        <p:spPr>
          <a:xfrm>
            <a:off x="1042219" y="506906"/>
            <a:ext cx="561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COMBUSTION_DATA_gaussian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49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601655-C2CA-BFE1-4943-109F24AAC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998666"/>
              </p:ext>
            </p:extLst>
          </p:nvPr>
        </p:nvGraphicFramePr>
        <p:xfrm>
          <a:off x="892609" y="1142877"/>
          <a:ext cx="6789410" cy="4141954"/>
        </p:xfrm>
        <a:graphic>
          <a:graphicData uri="http://schemas.openxmlformats.org/drawingml/2006/table">
            <a:tbl>
              <a:tblPr firstRow="1" bandRow="1"/>
              <a:tblGrid>
                <a:gridCol w="3394705">
                  <a:extLst>
                    <a:ext uri="{9D8B030D-6E8A-4147-A177-3AD203B41FA5}">
                      <a16:colId xmlns:a16="http://schemas.microsoft.com/office/drawing/2014/main" val="3759748973"/>
                    </a:ext>
                  </a:extLst>
                </a:gridCol>
                <a:gridCol w="3394705">
                  <a:extLst>
                    <a:ext uri="{9D8B030D-6E8A-4147-A177-3AD203B41FA5}">
                      <a16:colId xmlns:a16="http://schemas.microsoft.com/office/drawing/2014/main" val="3710805591"/>
                    </a:ext>
                  </a:extLst>
                </a:gridCol>
              </a:tblGrid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psnr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692421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GMM_Mean0 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47.598614536942435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100815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GMM_Mean1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46.3711598209111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1055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GMM_Mean2 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47.90370919853946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7733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GMM_Std0 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45.10913761002125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60422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GMM_Std1 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47.02010275463165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749835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GMM_Std2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45.216435731519184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137836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GMM_Weight0 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22.6848465967357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20689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GMM_Weight1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24.0485203284531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145657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GMM_Weight2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22.55262942096097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557948"/>
                  </a:ext>
                </a:extLst>
              </a:tr>
              <a:tr h="305523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psnr 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600" dirty="0"/>
                        <a:t>38.72279511096832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522540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r>
                        <a:rPr lang="en-IN" sz="15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RMSE</a:t>
                      </a: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buNone/>
                      </a:pPr>
                      <a:r>
                        <a:rPr lang="en-IN" sz="1600" dirty="0"/>
                        <a:t>0.08170146626274424</a:t>
                      </a: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479028"/>
                  </a:ext>
                </a:extLst>
              </a:tr>
              <a:tr h="309767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endParaRPr lang="en-IN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buNone/>
                      </a:pPr>
                      <a:endParaRPr lang="en-IN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381" marR="76381" marT="38190" marB="3819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59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613077-0F84-D406-78CA-1B3C7A43F683}"/>
              </a:ext>
            </a:extLst>
          </p:cNvPr>
          <p:cNvSpPr txBox="1"/>
          <p:nvPr/>
        </p:nvSpPr>
        <p:spPr>
          <a:xfrm>
            <a:off x="1042219" y="506906"/>
            <a:ext cx="561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COMBUSTION_DATA_gmm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06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0EAD00-D3E9-98A1-1245-F4363A80B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2987"/>
              </p:ext>
            </p:extLst>
          </p:nvPr>
        </p:nvGraphicFramePr>
        <p:xfrm>
          <a:off x="668592" y="1348757"/>
          <a:ext cx="54274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704">
                  <a:extLst>
                    <a:ext uri="{9D8B030D-6E8A-4147-A177-3AD203B41FA5}">
                      <a16:colId xmlns:a16="http://schemas.microsoft.com/office/drawing/2014/main" val="3281069834"/>
                    </a:ext>
                  </a:extLst>
                </a:gridCol>
                <a:gridCol w="2713704">
                  <a:extLst>
                    <a:ext uri="{9D8B030D-6E8A-4147-A177-3AD203B41FA5}">
                      <a16:colId xmlns:a16="http://schemas.microsoft.com/office/drawing/2014/main" val="1108291913"/>
                    </a:ext>
                  </a:extLst>
                </a:gridCol>
              </a:tblGrid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Variable_name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07675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55.0668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01933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54.1802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28398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Mean_Psnr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0.003529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68638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STD_rmse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0.003909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01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B5DE1F-788D-E87E-7372-911160F78A21}"/>
              </a:ext>
            </a:extLst>
          </p:cNvPr>
          <p:cNvSpPr txBox="1"/>
          <p:nvPr/>
        </p:nvSpPr>
        <p:spPr>
          <a:xfrm>
            <a:off x="668592" y="522705"/>
            <a:ext cx="449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distillation on teardrop by 220 neurons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2480D-C3E1-2478-63AB-E5E4B5B110F9}"/>
              </a:ext>
            </a:extLst>
          </p:cNvPr>
          <p:cNvSpPr txBox="1"/>
          <p:nvPr/>
        </p:nvSpPr>
        <p:spPr>
          <a:xfrm>
            <a:off x="668592" y="3357278"/>
            <a:ext cx="524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dirty="0" err="1"/>
              <a:t>psnr</a:t>
            </a:r>
            <a:r>
              <a:rPr lang="en-IN" dirty="0"/>
              <a:t> with the predicted dataset after distillation is 92.33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0C936F-7A14-2204-6564-D9E9D683F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463"/>
              </p:ext>
            </p:extLst>
          </p:nvPr>
        </p:nvGraphicFramePr>
        <p:xfrm>
          <a:off x="6563033" y="1254747"/>
          <a:ext cx="5537202" cy="110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1">
                  <a:extLst>
                    <a:ext uri="{9D8B030D-6E8A-4147-A177-3AD203B41FA5}">
                      <a16:colId xmlns:a16="http://schemas.microsoft.com/office/drawing/2014/main" val="120593119"/>
                    </a:ext>
                  </a:extLst>
                </a:gridCol>
                <a:gridCol w="2768601">
                  <a:extLst>
                    <a:ext uri="{9D8B030D-6E8A-4147-A177-3AD203B41FA5}">
                      <a16:colId xmlns:a16="http://schemas.microsoft.com/office/drawing/2014/main" val="4181975819"/>
                    </a:ext>
                  </a:extLst>
                </a:gridCol>
              </a:tblGrid>
              <a:tr h="368017">
                <a:tc>
                  <a:txBody>
                    <a:bodyPr/>
                    <a:lstStyle/>
                    <a:p>
                      <a:r>
                        <a:rPr lang="en-IN" dirty="0" err="1"/>
                        <a:t>Variabe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92181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55.0834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02036"/>
                  </a:ext>
                </a:extLst>
              </a:tr>
              <a:tr h="36801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54.1784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4984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53E2B0A-9CE0-E12A-B4CD-54320AD457A5}"/>
              </a:ext>
            </a:extLst>
          </p:cNvPr>
          <p:cNvSpPr txBox="1"/>
          <p:nvPr/>
        </p:nvSpPr>
        <p:spPr>
          <a:xfrm>
            <a:off x="6685934" y="450983"/>
            <a:ext cx="449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distillation on teardrop by 150 neurons model</a:t>
            </a:r>
          </a:p>
        </p:txBody>
      </p:sp>
    </p:spTree>
    <p:extLst>
      <p:ext uri="{BB962C8B-B14F-4D97-AF65-F5344CB8AC3E}">
        <p14:creationId xmlns:p14="http://schemas.microsoft.com/office/powerpoint/2010/main" val="3180894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490C75-3EDD-56F8-42F2-A5E477656FD9}"/>
              </a:ext>
            </a:extLst>
          </p:cNvPr>
          <p:cNvSpPr txBox="1"/>
          <p:nvPr/>
        </p:nvSpPr>
        <p:spPr>
          <a:xfrm>
            <a:off x="3048000" y="220317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Teardrop no of neurons 150</a:t>
            </a:r>
          </a:p>
          <a:p>
            <a:endParaRPr lang="en-IN" dirty="0"/>
          </a:p>
          <a:p>
            <a:r>
              <a:rPr lang="en-IN" dirty="0"/>
              <a:t>GMM_Mean1 -&gt; PSNR:    44.8029, RMSE: 0.011505</a:t>
            </a:r>
          </a:p>
          <a:p>
            <a:r>
              <a:rPr lang="en-IN" dirty="0"/>
              <a:t>GMM_Mean2 -&gt; PSNR:    43.5228, RMSE: 0.013332</a:t>
            </a:r>
          </a:p>
          <a:p>
            <a:r>
              <a:rPr lang="en-IN" dirty="0"/>
              <a:t>GMM_Std0 -&gt; PSNR:        28.4414, RMSE: 0.075677</a:t>
            </a:r>
          </a:p>
          <a:p>
            <a:r>
              <a:rPr lang="en-IN" dirty="0"/>
              <a:t>GMM_Std1 -&gt; PSNR:        29.3763, RMSE: 0.067954</a:t>
            </a:r>
          </a:p>
          <a:p>
            <a:r>
              <a:rPr lang="en-IN" dirty="0"/>
              <a:t>GMM_Std2 -&gt; PSNR:        28.3143, RMSE: 0.076792</a:t>
            </a:r>
          </a:p>
          <a:p>
            <a:r>
              <a:rPr lang="en-IN" dirty="0"/>
              <a:t>GMM_Weight0 -&gt; PSNR: 17.7553, RMSE: 0.258980</a:t>
            </a:r>
          </a:p>
          <a:p>
            <a:r>
              <a:rPr lang="en-IN" dirty="0"/>
              <a:t>GMM_Weight1 -&gt; PSNR: 20.0743, RMSE: 0.198297</a:t>
            </a:r>
          </a:p>
          <a:p>
            <a:r>
              <a:rPr lang="en-IN" dirty="0"/>
              <a:t>GMM_Weight2 -&gt; PSNR: 19.9353, RMSE: 0.201495</a:t>
            </a:r>
          </a:p>
          <a:p>
            <a:endParaRPr lang="en-IN" dirty="0"/>
          </a:p>
          <a:p>
            <a:r>
              <a:rPr lang="en-IN" dirty="0"/>
              <a:t>Isabel with 200 neurons</a:t>
            </a:r>
          </a:p>
          <a:p>
            <a:endParaRPr lang="en-IN" dirty="0"/>
          </a:p>
          <a:p>
            <a:r>
              <a:rPr lang="en-IN" dirty="0"/>
              <a:t>GMM_Mean1 -&gt; PSNR:     30.3870, RMSE: 0.060490</a:t>
            </a:r>
          </a:p>
          <a:p>
            <a:r>
              <a:rPr lang="en-IN" dirty="0"/>
              <a:t>GMM_Mean2 -&gt; PSNR:     33.2423, RMSE: 0.043542</a:t>
            </a:r>
          </a:p>
          <a:p>
            <a:r>
              <a:rPr lang="en-IN" dirty="0"/>
              <a:t>GMM_Std0 -&gt; PSNR:         40.3961, RMSE: 0.019109</a:t>
            </a:r>
          </a:p>
          <a:p>
            <a:r>
              <a:rPr lang="en-IN" dirty="0"/>
              <a:t>GMM_Std1 -&gt; PSNR:         40.2909, RMSE: 0.019341</a:t>
            </a:r>
          </a:p>
          <a:p>
            <a:r>
              <a:rPr lang="en-IN" dirty="0"/>
              <a:t>GMM_Std2 -&gt; PSNR:         39.6538, RMSE: 0.020813</a:t>
            </a:r>
          </a:p>
          <a:p>
            <a:r>
              <a:rPr lang="en-IN" dirty="0"/>
              <a:t>GMM_Weight0 -&gt; PSNR: 19.7322, RMSE: 0.206263</a:t>
            </a:r>
          </a:p>
          <a:p>
            <a:r>
              <a:rPr lang="en-IN" dirty="0"/>
              <a:t>GMM_Weight1 -&gt; PSNR: 18.4051, RMSE: 0.240312</a:t>
            </a:r>
          </a:p>
          <a:p>
            <a:r>
              <a:rPr lang="en-IN" dirty="0"/>
              <a:t>GMM_Weight2 -&gt; PSNR: 19.5955, RMSE: 0.209535</a:t>
            </a:r>
          </a:p>
          <a:p>
            <a:r>
              <a:rPr lang="en-IN" dirty="0"/>
              <a:t>Saved VTI -&gt; data/</a:t>
            </a:r>
            <a:r>
              <a:rPr lang="en-IN" dirty="0" err="1"/>
              <a:t>knowledge_dit_isabel_gmm.vti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FC2792-D630-F14E-EA27-881861F0C76B}"/>
              </a:ext>
            </a:extLst>
          </p:cNvPr>
          <p:cNvSpPr txBox="1"/>
          <p:nvPr/>
        </p:nvSpPr>
        <p:spPr>
          <a:xfrm>
            <a:off x="825910" y="2064774"/>
            <a:ext cx="1573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KNOWLEDGE DISTILLATION</a:t>
            </a:r>
          </a:p>
        </p:txBody>
      </p:sp>
    </p:spTree>
    <p:extLst>
      <p:ext uri="{BB962C8B-B14F-4D97-AF65-F5344CB8AC3E}">
        <p14:creationId xmlns:p14="http://schemas.microsoft.com/office/powerpoint/2010/main" val="8814644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</TotalTime>
  <Words>322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Thesis Meeting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2</cp:revision>
  <dcterms:created xsi:type="dcterms:W3CDTF">2025-08-31T22:21:14Z</dcterms:created>
  <dcterms:modified xsi:type="dcterms:W3CDTF">2025-09-01T15:13:29Z</dcterms:modified>
</cp:coreProperties>
</file>