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7" r:id="rId3"/>
    <p:sldId id="259" r:id="rId4"/>
    <p:sldId id="258" r:id="rId5"/>
    <p:sldId id="260" r:id="rId6"/>
    <p:sldId id="265" r:id="rId7"/>
    <p:sldId id="263" r:id="rId8"/>
    <p:sldId id="266" r:id="rId9"/>
    <p:sldId id="262"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32875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19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790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37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796027F-7875-4030-9381-8BD8C4F21935}" type="datetimeFigureOut">
              <a:rPr lang="en-US" smtClean="0"/>
              <a:t>9/2/20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57035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3330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7637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509A250-FF31-4206-8172-F9D3106AACB1}" type="datetimeFigureOut">
              <a:rPr lang="en-US" smtClean="0"/>
              <a:t>9/2/20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010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716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89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4392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AAD347D-5ACD-4C99-B74B-A9C85AD731AF}" type="datetimeFigureOut">
              <a:rPr lang="en-US" smtClean="0"/>
              <a:t>9/2/20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799558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463A77-1BF0-2841-ACAF-16166FED2FE5}"/>
              </a:ext>
            </a:extLst>
          </p:cNvPr>
          <p:cNvSpPr>
            <a:spLocks noGrp="1"/>
          </p:cNvSpPr>
          <p:nvPr>
            <p:ph type="ctrTitle"/>
          </p:nvPr>
        </p:nvSpPr>
        <p:spPr/>
        <p:txBody>
          <a:bodyPr/>
          <a:lstStyle/>
          <a:p>
            <a:r>
              <a:rPr lang="en-US" dirty="0"/>
              <a:t>Design Challenge Solution</a:t>
            </a:r>
          </a:p>
        </p:txBody>
      </p:sp>
      <p:sp>
        <p:nvSpPr>
          <p:cNvPr id="7" name="Subtitle 6">
            <a:extLst>
              <a:ext uri="{FF2B5EF4-FFF2-40B4-BE49-F238E27FC236}">
                <a16:creationId xmlns:a16="http://schemas.microsoft.com/office/drawing/2014/main" id="{AD5A77FE-9916-AE4A-94A2-110256114C34}"/>
              </a:ext>
            </a:extLst>
          </p:cNvPr>
          <p:cNvSpPr>
            <a:spLocks noGrp="1"/>
          </p:cNvSpPr>
          <p:nvPr>
            <p:ph type="subTitle" idx="1"/>
          </p:nvPr>
        </p:nvSpPr>
        <p:spPr/>
        <p:txBody>
          <a:bodyPr>
            <a:normAutofit fontScale="92500" lnSpcReduction="20000"/>
          </a:bodyPr>
          <a:lstStyle/>
          <a:p>
            <a:r>
              <a:rPr lang="en-US" dirty="0" err="1"/>
              <a:t>Snapdocs</a:t>
            </a:r>
            <a:r>
              <a:rPr lang="en-US" dirty="0"/>
              <a:t> @ Aug 31, 2020</a:t>
            </a:r>
          </a:p>
          <a:p>
            <a:r>
              <a:rPr lang="en-US" dirty="0">
                <a:latin typeface="Apple Chancery" panose="03020702040506060504" pitchFamily="66" charset="-79"/>
                <a:cs typeface="Apple Chancery" panose="03020702040506060504" pitchFamily="66" charset="-79"/>
              </a:rPr>
              <a:t>by </a:t>
            </a:r>
          </a:p>
          <a:p>
            <a:r>
              <a:rPr lang="en-US" b="1" dirty="0">
                <a:solidFill>
                  <a:srgbClr val="0070C0"/>
                </a:solidFill>
              </a:rPr>
              <a:t>Sudhakar Balakrishnan</a:t>
            </a:r>
          </a:p>
        </p:txBody>
      </p:sp>
    </p:spTree>
    <p:extLst>
      <p:ext uri="{BB962C8B-B14F-4D97-AF65-F5344CB8AC3E}">
        <p14:creationId xmlns:p14="http://schemas.microsoft.com/office/powerpoint/2010/main" val="377329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351F-5964-354D-8070-ECBB9EA99BED}"/>
              </a:ext>
            </a:extLst>
          </p:cNvPr>
          <p:cNvSpPr>
            <a:spLocks noGrp="1"/>
          </p:cNvSpPr>
          <p:nvPr>
            <p:ph type="title"/>
          </p:nvPr>
        </p:nvSpPr>
        <p:spPr>
          <a:xfrm>
            <a:off x="1069848" y="358171"/>
            <a:ext cx="10058400" cy="653504"/>
          </a:xfrm>
        </p:spPr>
        <p:txBody>
          <a:bodyPr>
            <a:normAutofit fontScale="90000"/>
          </a:bodyPr>
          <a:lstStyle/>
          <a:p>
            <a:r>
              <a:rPr lang="en-US" dirty="0"/>
              <a:t>DB design</a:t>
            </a:r>
          </a:p>
        </p:txBody>
      </p:sp>
      <p:grpSp>
        <p:nvGrpSpPr>
          <p:cNvPr id="23" name="Group 22">
            <a:extLst>
              <a:ext uri="{FF2B5EF4-FFF2-40B4-BE49-F238E27FC236}">
                <a16:creationId xmlns:a16="http://schemas.microsoft.com/office/drawing/2014/main" id="{5126BC70-5674-1C44-9754-D05856FB1276}"/>
              </a:ext>
            </a:extLst>
          </p:cNvPr>
          <p:cNvGrpSpPr/>
          <p:nvPr/>
        </p:nvGrpSpPr>
        <p:grpSpPr>
          <a:xfrm>
            <a:off x="565608" y="1522428"/>
            <a:ext cx="2318995" cy="4279770"/>
            <a:chOff x="537327" y="1404593"/>
            <a:chExt cx="2318995" cy="4279770"/>
          </a:xfrm>
        </p:grpSpPr>
        <p:sp>
          <p:nvSpPr>
            <p:cNvPr id="4" name="Rectangle 3">
              <a:extLst>
                <a:ext uri="{FF2B5EF4-FFF2-40B4-BE49-F238E27FC236}">
                  <a16:creationId xmlns:a16="http://schemas.microsoft.com/office/drawing/2014/main" id="{1AB5EEB3-DB89-5D43-BBEC-AB3CCF276641}"/>
                </a:ext>
              </a:extLst>
            </p:cNvPr>
            <p:cNvSpPr/>
            <p:nvPr/>
          </p:nvSpPr>
          <p:spPr>
            <a:xfrm>
              <a:off x="537327" y="1404593"/>
              <a:ext cx="2318995" cy="427977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7030A0"/>
                  </a:solidFill>
                </a:rPr>
                <a:t>User</a:t>
              </a:r>
            </a:p>
            <a:p>
              <a:endParaRPr lang="en-US" sz="1600" dirty="0">
                <a:solidFill>
                  <a:schemeClr val="tx1"/>
                </a:solidFill>
              </a:endParaRPr>
            </a:p>
            <a:p>
              <a:r>
                <a:rPr lang="en-US" sz="1400" dirty="0">
                  <a:solidFill>
                    <a:srgbClr val="0070C0"/>
                  </a:solidFill>
                  <a:latin typeface="Calibri" panose="020F0502020204030204" pitchFamily="34" charset="0"/>
                  <a:cs typeface="Calibri" panose="020F0502020204030204" pitchFamily="34" charset="0"/>
                </a:rPr>
                <a:t>id: BIGINT(20)</a:t>
              </a:r>
            </a:p>
            <a:p>
              <a:r>
                <a:rPr lang="en-US" sz="1400" dirty="0" err="1">
                  <a:solidFill>
                    <a:schemeClr val="tx1"/>
                  </a:solidFill>
                  <a:latin typeface="Calibri" panose="020F0502020204030204" pitchFamily="34" charset="0"/>
                  <a:cs typeface="Calibri" panose="020F0502020204030204" pitchFamily="34" charset="0"/>
                </a:rPr>
                <a:t>firstName</a:t>
              </a:r>
              <a:r>
                <a:rPr lang="en-US" sz="1400" dirty="0">
                  <a:solidFill>
                    <a:schemeClr val="tx1"/>
                  </a:solidFill>
                  <a:latin typeface="Calibri" panose="020F0502020204030204" pitchFamily="34" charset="0"/>
                  <a:cs typeface="Calibri" panose="020F0502020204030204" pitchFamily="34" charset="0"/>
                </a:rPr>
                <a:t>: VARCHAR(50)</a:t>
              </a:r>
            </a:p>
            <a:p>
              <a:r>
                <a:rPr lang="en-US" sz="1400" dirty="0" err="1">
                  <a:solidFill>
                    <a:schemeClr val="tx1"/>
                  </a:solidFill>
                  <a:latin typeface="Calibri" panose="020F0502020204030204" pitchFamily="34" charset="0"/>
                  <a:cs typeface="Calibri" panose="020F0502020204030204" pitchFamily="34" charset="0"/>
                </a:rPr>
                <a:t>lastName</a:t>
              </a:r>
              <a:r>
                <a:rPr lang="en-US" sz="1400" dirty="0">
                  <a:solidFill>
                    <a:schemeClr val="tx1"/>
                  </a:solidFill>
                  <a:latin typeface="Calibri" panose="020F0502020204030204" pitchFamily="34" charset="0"/>
                  <a:cs typeface="Calibri" panose="020F0502020204030204" pitchFamily="34" charset="0"/>
                </a:rPr>
                <a:t>: VARCHAR(50)</a:t>
              </a:r>
            </a:p>
            <a:p>
              <a:r>
                <a:rPr lang="en-US" sz="1400" dirty="0" err="1">
                  <a:solidFill>
                    <a:schemeClr val="tx1"/>
                  </a:solidFill>
                  <a:latin typeface="Calibri" panose="020F0502020204030204" pitchFamily="34" charset="0"/>
                  <a:cs typeface="Calibri" panose="020F0502020204030204" pitchFamily="34" charset="0"/>
                </a:rPr>
                <a:t>EmailId</a:t>
              </a:r>
              <a:r>
                <a:rPr lang="en-US" sz="1400" dirty="0">
                  <a:solidFill>
                    <a:schemeClr val="tx1"/>
                  </a:solidFill>
                  <a:latin typeface="Calibri" panose="020F0502020204030204" pitchFamily="34" charset="0"/>
                  <a:cs typeface="Calibri" panose="020F0502020204030204" pitchFamily="34" charset="0"/>
                </a:rPr>
                <a:t>: VARCHAR(50)</a:t>
              </a:r>
            </a:p>
            <a:p>
              <a:r>
                <a:rPr lang="en-US" sz="1400" dirty="0">
                  <a:solidFill>
                    <a:schemeClr val="tx1"/>
                  </a:solidFill>
                  <a:latin typeface="Calibri" panose="020F0502020204030204" pitchFamily="34" charset="0"/>
                  <a:cs typeface="Calibri" panose="020F0502020204030204" pitchFamily="34" charset="0"/>
                </a:rPr>
                <a:t>Password: VARCHAR(20)</a:t>
              </a:r>
            </a:p>
            <a:p>
              <a:r>
                <a:rPr lang="en-US" sz="1400" dirty="0" err="1">
                  <a:solidFill>
                    <a:schemeClr val="tx1"/>
                  </a:solidFill>
                  <a:latin typeface="Calibri" panose="020F0502020204030204" pitchFamily="34" charset="0"/>
                  <a:cs typeface="Calibri" panose="020F0502020204030204" pitchFamily="34" charset="0"/>
                </a:rPr>
                <a:t>phoneNum</a:t>
              </a:r>
              <a:r>
                <a:rPr lang="en-US" sz="1400" dirty="0">
                  <a:solidFill>
                    <a:schemeClr val="tx1"/>
                  </a:solidFill>
                  <a:latin typeface="Calibri" panose="020F0502020204030204" pitchFamily="34" charset="0"/>
                  <a:cs typeface="Calibri" panose="020F0502020204030204" pitchFamily="34" charset="0"/>
                </a:rPr>
                <a:t>: VARCHAR(15)</a:t>
              </a:r>
            </a:p>
            <a:p>
              <a:r>
                <a:rPr lang="en-US" sz="1400" dirty="0">
                  <a:solidFill>
                    <a:schemeClr val="tx1"/>
                  </a:solidFill>
                  <a:latin typeface="Calibri" panose="020F0502020204030204" pitchFamily="34" charset="0"/>
                  <a:cs typeface="Calibri" panose="020F0502020204030204" pitchFamily="34" charset="0"/>
                </a:rPr>
                <a:t>created : DATETIME</a:t>
              </a:r>
            </a:p>
            <a:p>
              <a:r>
                <a:rPr lang="en-US" sz="1400" dirty="0" err="1">
                  <a:solidFill>
                    <a:schemeClr val="tx1"/>
                  </a:solidFill>
                  <a:latin typeface="Calibri" panose="020F0502020204030204" pitchFamily="34" charset="0"/>
                  <a:cs typeface="Calibri" panose="020F0502020204030204" pitchFamily="34" charset="0"/>
                </a:rPr>
                <a:t>lastLogin</a:t>
              </a:r>
              <a:r>
                <a:rPr lang="en-US" sz="1400" dirty="0">
                  <a:solidFill>
                    <a:schemeClr val="tx1"/>
                  </a:solidFill>
                  <a:latin typeface="Calibri" panose="020F0502020204030204" pitchFamily="34" charset="0"/>
                  <a:cs typeface="Calibri" panose="020F0502020204030204" pitchFamily="34" charset="0"/>
                </a:rPr>
                <a:t> : DATETIME</a:t>
              </a:r>
            </a:p>
            <a:p>
              <a:r>
                <a:rPr lang="en-US" sz="1400" dirty="0" err="1">
                  <a:solidFill>
                    <a:schemeClr val="tx1"/>
                  </a:solidFill>
                  <a:latin typeface="Calibri" panose="020F0502020204030204" pitchFamily="34" charset="0"/>
                  <a:cs typeface="Calibri" panose="020F0502020204030204" pitchFamily="34" charset="0"/>
                </a:rPr>
                <a:t>isEnabled</a:t>
              </a:r>
              <a:r>
                <a:rPr lang="en-US" sz="1400" dirty="0">
                  <a:solidFill>
                    <a:schemeClr val="tx1"/>
                  </a:solidFill>
                  <a:latin typeface="Calibri" panose="020F0502020204030204" pitchFamily="34" charset="0"/>
                  <a:cs typeface="Calibri" panose="020F0502020204030204" pitchFamily="34" charset="0"/>
                </a:rPr>
                <a:t>: VARCHAR(1)</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cxnSp>
          <p:nvCxnSpPr>
            <p:cNvPr id="19" name="Straight Connector 18">
              <a:extLst>
                <a:ext uri="{FF2B5EF4-FFF2-40B4-BE49-F238E27FC236}">
                  <a16:creationId xmlns:a16="http://schemas.microsoft.com/office/drawing/2014/main" id="{94537D10-8857-E049-8474-C0E3CC35C1DA}"/>
                </a:ext>
              </a:extLst>
            </p:cNvPr>
            <p:cNvCxnSpPr>
              <a:cxnSpLocks/>
            </p:cNvCxnSpPr>
            <p:nvPr/>
          </p:nvCxnSpPr>
          <p:spPr>
            <a:xfrm>
              <a:off x="537327" y="2055043"/>
              <a:ext cx="231899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5E05627B-8735-194A-878B-D84422EF13F5}"/>
              </a:ext>
            </a:extLst>
          </p:cNvPr>
          <p:cNvGrpSpPr/>
          <p:nvPr/>
        </p:nvGrpSpPr>
        <p:grpSpPr>
          <a:xfrm>
            <a:off x="3514627" y="1522428"/>
            <a:ext cx="2318995" cy="4279770"/>
            <a:chOff x="537327" y="1404593"/>
            <a:chExt cx="2318995" cy="4279770"/>
          </a:xfrm>
        </p:grpSpPr>
        <p:sp>
          <p:nvSpPr>
            <p:cNvPr id="69" name="Rectangle 68">
              <a:extLst>
                <a:ext uri="{FF2B5EF4-FFF2-40B4-BE49-F238E27FC236}">
                  <a16:creationId xmlns:a16="http://schemas.microsoft.com/office/drawing/2014/main" id="{242599A2-EAE1-A641-90A8-65EB42771E58}"/>
                </a:ext>
              </a:extLst>
            </p:cNvPr>
            <p:cNvSpPr/>
            <p:nvPr/>
          </p:nvSpPr>
          <p:spPr>
            <a:xfrm>
              <a:off x="537327" y="1404593"/>
              <a:ext cx="2318995" cy="427977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7030A0"/>
                  </a:solidFill>
                  <a:cs typeface="Calibri" panose="020F0502020204030204" pitchFamily="34" charset="0"/>
                </a:rPr>
                <a:t>Closing</a:t>
              </a:r>
              <a:endParaRPr lang="en-US" sz="1400" dirty="0">
                <a:solidFill>
                  <a:srgbClr val="7030A0"/>
                </a:solidFill>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r>
                <a:rPr lang="en-US" sz="1400" dirty="0">
                  <a:solidFill>
                    <a:srgbClr val="0070C0"/>
                  </a:solidFill>
                  <a:latin typeface="Calibri" panose="020F0502020204030204" pitchFamily="34" charset="0"/>
                  <a:cs typeface="Calibri" panose="020F0502020204030204" pitchFamily="34" charset="0"/>
                </a:rPr>
                <a:t>id : BIGINT(20)</a:t>
              </a:r>
            </a:p>
            <a:p>
              <a:r>
                <a:rPr lang="en-US" sz="1400" dirty="0" err="1">
                  <a:solidFill>
                    <a:schemeClr val="tx1"/>
                  </a:solidFill>
                  <a:latin typeface="Calibri" panose="020F0502020204030204" pitchFamily="34" charset="0"/>
                  <a:cs typeface="Calibri" panose="020F0502020204030204" pitchFamily="34" charset="0"/>
                </a:rPr>
                <a:t>closingPkgId</a:t>
              </a:r>
              <a:r>
                <a:rPr lang="en-US" sz="1400" dirty="0">
                  <a:solidFill>
                    <a:schemeClr val="tx1"/>
                  </a:solidFill>
                  <a:latin typeface="Calibri" panose="020F0502020204030204" pitchFamily="34" charset="0"/>
                  <a:cs typeface="Calibri" panose="020F0502020204030204" pitchFamily="34" charset="0"/>
                </a:rPr>
                <a:t> : BIGINT(20) </a:t>
              </a:r>
              <a:r>
                <a:rPr lang="en-US" sz="1400" dirty="0" err="1">
                  <a:solidFill>
                    <a:schemeClr val="tx1"/>
                  </a:solidFill>
                  <a:latin typeface="Calibri" panose="020F0502020204030204" pitchFamily="34" charset="0"/>
                  <a:cs typeface="Calibri" panose="020F0502020204030204" pitchFamily="34" charset="0"/>
                </a:rPr>
                <a:t>addrLine</a:t>
              </a:r>
              <a:r>
                <a:rPr lang="en-US" sz="1400" dirty="0">
                  <a:solidFill>
                    <a:schemeClr val="tx1"/>
                  </a:solidFill>
                  <a:latin typeface="Calibri" panose="020F0502020204030204" pitchFamily="34" charset="0"/>
                  <a:cs typeface="Calibri" panose="020F0502020204030204" pitchFamily="34" charset="0"/>
                </a:rPr>
                <a:t> : VARCHAR(100)</a:t>
              </a:r>
            </a:p>
            <a:p>
              <a:r>
                <a:rPr lang="en-US" sz="1400" dirty="0">
                  <a:solidFill>
                    <a:schemeClr val="tx1"/>
                  </a:solidFill>
                  <a:latin typeface="Calibri" panose="020F0502020204030204" pitchFamily="34" charset="0"/>
                  <a:cs typeface="Calibri" panose="020F0502020204030204" pitchFamily="34" charset="0"/>
                </a:rPr>
                <a:t>city : VARCHAR(50)</a:t>
              </a:r>
            </a:p>
            <a:p>
              <a:r>
                <a:rPr lang="en-US" sz="1400" dirty="0">
                  <a:solidFill>
                    <a:schemeClr val="tx1"/>
                  </a:solidFill>
                  <a:latin typeface="Calibri" panose="020F0502020204030204" pitchFamily="34" charset="0"/>
                  <a:cs typeface="Calibri" panose="020F0502020204030204" pitchFamily="34" charset="0"/>
                </a:rPr>
                <a:t>state: VARCHAR(50)</a:t>
              </a:r>
            </a:p>
            <a:p>
              <a:r>
                <a:rPr lang="en-US" sz="1400" dirty="0">
                  <a:solidFill>
                    <a:schemeClr val="tx1"/>
                  </a:solidFill>
                  <a:latin typeface="Calibri" panose="020F0502020204030204" pitchFamily="34" charset="0"/>
                  <a:cs typeface="Calibri" panose="020F0502020204030204" pitchFamily="34" charset="0"/>
                </a:rPr>
                <a:t>country: VARCHAR(3)</a:t>
              </a:r>
            </a:p>
            <a:p>
              <a:r>
                <a:rPr lang="en-US" sz="1400" dirty="0">
                  <a:solidFill>
                    <a:schemeClr val="tx1"/>
                  </a:solidFill>
                  <a:latin typeface="Calibri" panose="020F0502020204030204" pitchFamily="34" charset="0"/>
                  <a:cs typeface="Calibri" panose="020F0502020204030204" pitchFamily="34" charset="0"/>
                </a:rPr>
                <a:t>created : DATETIME</a:t>
              </a:r>
            </a:p>
            <a:p>
              <a:r>
                <a:rPr lang="en-US" sz="1400" dirty="0">
                  <a:solidFill>
                    <a:schemeClr val="tx1"/>
                  </a:solidFill>
                  <a:latin typeface="Calibri" panose="020F0502020204030204" pitchFamily="34" charset="0"/>
                  <a:cs typeface="Calibri" panose="020F0502020204030204" pitchFamily="34" charset="0"/>
                </a:rPr>
                <a:t>updated : DATETIME</a:t>
              </a:r>
            </a:p>
            <a:p>
              <a:r>
                <a:rPr lang="en-US" sz="1400" dirty="0" err="1">
                  <a:solidFill>
                    <a:schemeClr val="tx1"/>
                  </a:solidFill>
                  <a:latin typeface="Calibri" panose="020F0502020204030204" pitchFamily="34" charset="0"/>
                  <a:cs typeface="Calibri" panose="020F0502020204030204" pitchFamily="34" charset="0"/>
                </a:rPr>
                <a:t>isEnabled</a:t>
              </a:r>
              <a:r>
                <a:rPr lang="en-US" sz="1400" dirty="0">
                  <a:solidFill>
                    <a:schemeClr val="tx1"/>
                  </a:solidFill>
                  <a:latin typeface="Calibri" panose="020F0502020204030204" pitchFamily="34" charset="0"/>
                  <a:cs typeface="Calibri" panose="020F0502020204030204" pitchFamily="34" charset="0"/>
                </a:rPr>
                <a:t>: VARCHAR(1)</a:t>
              </a:r>
              <a:endParaRPr lang="en-US" sz="1600" dirty="0">
                <a:solidFill>
                  <a:schemeClr val="tx1"/>
                </a:solidFill>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p:txBody>
        </p:sp>
        <p:cxnSp>
          <p:nvCxnSpPr>
            <p:cNvPr id="71" name="Straight Connector 70">
              <a:extLst>
                <a:ext uri="{FF2B5EF4-FFF2-40B4-BE49-F238E27FC236}">
                  <a16:creationId xmlns:a16="http://schemas.microsoft.com/office/drawing/2014/main" id="{C22780E3-973D-C142-9477-BB16C79A5EFD}"/>
                </a:ext>
              </a:extLst>
            </p:cNvPr>
            <p:cNvCxnSpPr>
              <a:cxnSpLocks/>
            </p:cNvCxnSpPr>
            <p:nvPr/>
          </p:nvCxnSpPr>
          <p:spPr>
            <a:xfrm>
              <a:off x="537327" y="2055043"/>
              <a:ext cx="231899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4152E4DE-1BB2-B34E-BA9C-AC23A5F73FF3}"/>
              </a:ext>
            </a:extLst>
          </p:cNvPr>
          <p:cNvGrpSpPr/>
          <p:nvPr/>
        </p:nvGrpSpPr>
        <p:grpSpPr>
          <a:xfrm>
            <a:off x="6463646" y="1522428"/>
            <a:ext cx="2318995" cy="4279770"/>
            <a:chOff x="537327" y="1404593"/>
            <a:chExt cx="2318995" cy="4279770"/>
          </a:xfrm>
        </p:grpSpPr>
        <p:sp>
          <p:nvSpPr>
            <p:cNvPr id="74" name="Rectangle 73">
              <a:extLst>
                <a:ext uri="{FF2B5EF4-FFF2-40B4-BE49-F238E27FC236}">
                  <a16:creationId xmlns:a16="http://schemas.microsoft.com/office/drawing/2014/main" id="{1374BCC0-CE2A-FC4A-AD74-39EBA4FB097E}"/>
                </a:ext>
              </a:extLst>
            </p:cNvPr>
            <p:cNvSpPr/>
            <p:nvPr/>
          </p:nvSpPr>
          <p:spPr>
            <a:xfrm>
              <a:off x="537327" y="1404593"/>
              <a:ext cx="2318995" cy="427977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7030A0"/>
                  </a:solidFill>
                  <a:cs typeface="Calibri" panose="020F0502020204030204" pitchFamily="34" charset="0"/>
                </a:rPr>
                <a:t>Document</a:t>
              </a:r>
              <a:endParaRPr lang="en-US" sz="1400" dirty="0">
                <a:solidFill>
                  <a:srgbClr val="7030A0"/>
                </a:solidFill>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r>
                <a:rPr lang="en-US" sz="1400" dirty="0">
                  <a:solidFill>
                    <a:srgbClr val="0070C0"/>
                  </a:solidFill>
                  <a:latin typeface="Calibri" panose="020F0502020204030204" pitchFamily="34" charset="0"/>
                  <a:cs typeface="Calibri" panose="020F0502020204030204" pitchFamily="34" charset="0"/>
                </a:rPr>
                <a:t>id : BIGINT(20)</a:t>
              </a:r>
            </a:p>
            <a:p>
              <a:r>
                <a:rPr lang="en-US" sz="1400" dirty="0" err="1">
                  <a:solidFill>
                    <a:srgbClr val="C00000"/>
                  </a:solidFill>
                  <a:latin typeface="Calibri" panose="020F0502020204030204" pitchFamily="34" charset="0"/>
                  <a:cs typeface="Calibri" panose="020F0502020204030204" pitchFamily="34" charset="0"/>
                </a:rPr>
                <a:t>closingPkgId</a:t>
              </a:r>
              <a:r>
                <a:rPr lang="en-US" sz="1400" dirty="0">
                  <a:solidFill>
                    <a:srgbClr val="C00000"/>
                  </a:solidFill>
                  <a:latin typeface="Calibri" panose="020F0502020204030204" pitchFamily="34" charset="0"/>
                  <a:cs typeface="Calibri" panose="020F0502020204030204" pitchFamily="34" charset="0"/>
                </a:rPr>
                <a:t> : BIGINT(20)</a:t>
              </a:r>
            </a:p>
            <a:p>
              <a:r>
                <a:rPr lang="en-US" sz="1400" dirty="0">
                  <a:solidFill>
                    <a:schemeClr val="tx1"/>
                  </a:solidFill>
                  <a:latin typeface="Calibri" panose="020F0502020204030204" pitchFamily="34" charset="0"/>
                  <a:cs typeface="Calibri" panose="020F0502020204030204" pitchFamily="34" charset="0"/>
                </a:rPr>
                <a:t>name : VARCHAR(100)</a:t>
              </a:r>
            </a:p>
            <a:p>
              <a:r>
                <a:rPr lang="en-US" sz="1400" dirty="0">
                  <a:solidFill>
                    <a:schemeClr val="tx1"/>
                  </a:solidFill>
                  <a:latin typeface="Calibri" panose="020F0502020204030204" pitchFamily="34" charset="0"/>
                  <a:cs typeface="Calibri" panose="020F0502020204030204" pitchFamily="34" charset="0"/>
                </a:rPr>
                <a:t>type : VARCHAR(15)</a:t>
              </a:r>
            </a:p>
            <a:p>
              <a:r>
                <a:rPr lang="en-US" sz="1400" dirty="0">
                  <a:solidFill>
                    <a:schemeClr val="tx1"/>
                  </a:solidFill>
                  <a:latin typeface="Calibri" panose="020F0502020204030204" pitchFamily="34" charset="0"/>
                  <a:cs typeface="Calibri" panose="020F0502020204030204" pitchFamily="34" charset="0"/>
                </a:rPr>
                <a:t>size : INT(10)</a:t>
              </a:r>
            </a:p>
            <a:p>
              <a:r>
                <a:rPr lang="en-US" sz="1400" dirty="0" err="1">
                  <a:solidFill>
                    <a:schemeClr val="tx1"/>
                  </a:solidFill>
                  <a:latin typeface="Calibri" panose="020F0502020204030204" pitchFamily="34" charset="0"/>
                  <a:cs typeface="Calibri" panose="020F0502020204030204" pitchFamily="34" charset="0"/>
                </a:rPr>
                <a:t>createdBy</a:t>
              </a:r>
              <a:r>
                <a:rPr lang="en-US" sz="1400" dirty="0">
                  <a:solidFill>
                    <a:schemeClr val="tx1"/>
                  </a:solidFill>
                  <a:latin typeface="Calibri" panose="020F0502020204030204" pitchFamily="34" charset="0"/>
                  <a:cs typeface="Calibri" panose="020F0502020204030204" pitchFamily="34" charset="0"/>
                </a:rPr>
                <a:t> : BIGINT(20)</a:t>
              </a:r>
            </a:p>
            <a:p>
              <a:r>
                <a:rPr lang="en-US" sz="1400" dirty="0">
                  <a:solidFill>
                    <a:schemeClr val="tx1"/>
                  </a:solidFill>
                  <a:latin typeface="Calibri" panose="020F0502020204030204" pitchFamily="34" charset="0"/>
                  <a:cs typeface="Calibri" panose="020F0502020204030204" pitchFamily="34" charset="0"/>
                </a:rPr>
                <a:t>created : DATETIME</a:t>
              </a:r>
            </a:p>
            <a:p>
              <a:r>
                <a:rPr lang="en-US" sz="1400" dirty="0" err="1">
                  <a:solidFill>
                    <a:schemeClr val="tx1"/>
                  </a:solidFill>
                  <a:latin typeface="Calibri" panose="020F0502020204030204" pitchFamily="34" charset="0"/>
                  <a:cs typeface="Calibri" panose="020F0502020204030204" pitchFamily="34" charset="0"/>
                </a:rPr>
                <a:t>isEnabled</a:t>
              </a:r>
              <a:r>
                <a:rPr lang="en-US" sz="1400" dirty="0">
                  <a:solidFill>
                    <a:schemeClr val="tx1"/>
                  </a:solidFill>
                  <a:latin typeface="Calibri" panose="020F0502020204030204" pitchFamily="34" charset="0"/>
                  <a:cs typeface="Calibri" panose="020F0502020204030204" pitchFamily="34" charset="0"/>
                </a:rPr>
                <a:t>: VARCHAR(1)</a:t>
              </a:r>
              <a:endParaRPr lang="en-US" sz="1600" dirty="0">
                <a:solidFill>
                  <a:schemeClr val="tx1"/>
                </a:solidFill>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p:txBody>
        </p:sp>
        <p:cxnSp>
          <p:nvCxnSpPr>
            <p:cNvPr id="76" name="Straight Connector 75">
              <a:extLst>
                <a:ext uri="{FF2B5EF4-FFF2-40B4-BE49-F238E27FC236}">
                  <a16:creationId xmlns:a16="http://schemas.microsoft.com/office/drawing/2014/main" id="{D4666B28-452F-5F4D-B992-E4DEE1C3D054}"/>
                </a:ext>
              </a:extLst>
            </p:cNvPr>
            <p:cNvCxnSpPr>
              <a:cxnSpLocks/>
            </p:cNvCxnSpPr>
            <p:nvPr/>
          </p:nvCxnSpPr>
          <p:spPr>
            <a:xfrm>
              <a:off x="537327" y="2055043"/>
              <a:ext cx="231899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3DF3D427-0EAC-B042-B79F-3B973F698E55}"/>
              </a:ext>
            </a:extLst>
          </p:cNvPr>
          <p:cNvGrpSpPr/>
          <p:nvPr/>
        </p:nvGrpSpPr>
        <p:grpSpPr>
          <a:xfrm>
            <a:off x="9403237" y="1522428"/>
            <a:ext cx="2318995" cy="4279770"/>
            <a:chOff x="537327" y="1404593"/>
            <a:chExt cx="2318995" cy="4279770"/>
          </a:xfrm>
        </p:grpSpPr>
        <p:sp>
          <p:nvSpPr>
            <p:cNvPr id="78" name="Rectangle 77">
              <a:extLst>
                <a:ext uri="{FF2B5EF4-FFF2-40B4-BE49-F238E27FC236}">
                  <a16:creationId xmlns:a16="http://schemas.microsoft.com/office/drawing/2014/main" id="{372D1B88-0787-5A45-AEBB-D2790CC20497}"/>
                </a:ext>
              </a:extLst>
            </p:cNvPr>
            <p:cNvSpPr/>
            <p:nvPr/>
          </p:nvSpPr>
          <p:spPr>
            <a:xfrm>
              <a:off x="537327" y="1404593"/>
              <a:ext cx="2318995" cy="427977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7030A0"/>
                  </a:solidFill>
                  <a:cs typeface="Calibri" panose="020F0502020204030204" pitchFamily="34" charset="0"/>
                </a:rPr>
                <a:t>Comment</a:t>
              </a:r>
              <a:endParaRPr lang="en-US" sz="1400" dirty="0">
                <a:solidFill>
                  <a:srgbClr val="7030A0"/>
                </a:solidFill>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r>
                <a:rPr lang="en-US" sz="1400" dirty="0">
                  <a:solidFill>
                    <a:srgbClr val="0070C0"/>
                  </a:solidFill>
                  <a:latin typeface="Calibri" panose="020F0502020204030204" pitchFamily="34" charset="0"/>
                  <a:cs typeface="Calibri" panose="020F0502020204030204" pitchFamily="34" charset="0"/>
                </a:rPr>
                <a:t>id : BIGINT(20)</a:t>
              </a:r>
            </a:p>
            <a:p>
              <a:r>
                <a:rPr lang="en-US" sz="1400" dirty="0">
                  <a:solidFill>
                    <a:schemeClr val="tx1"/>
                  </a:solidFill>
                  <a:latin typeface="Calibri" panose="020F0502020204030204" pitchFamily="34" charset="0"/>
                  <a:cs typeface="Calibri" panose="020F0502020204030204" pitchFamily="34" charset="0"/>
                </a:rPr>
                <a:t>notes : VARCHAR(100)</a:t>
              </a:r>
            </a:p>
            <a:p>
              <a:r>
                <a:rPr lang="en-US" sz="1400" dirty="0" err="1">
                  <a:solidFill>
                    <a:srgbClr val="C00000"/>
                  </a:solidFill>
                  <a:latin typeface="Calibri" panose="020F0502020204030204" pitchFamily="34" charset="0"/>
                  <a:cs typeface="Calibri" panose="020F0502020204030204" pitchFamily="34" charset="0"/>
                </a:rPr>
                <a:t>docId</a:t>
              </a:r>
              <a:r>
                <a:rPr lang="en-US" sz="1400" dirty="0">
                  <a:solidFill>
                    <a:srgbClr val="C00000"/>
                  </a:solidFill>
                  <a:latin typeface="Calibri" panose="020F0502020204030204" pitchFamily="34" charset="0"/>
                  <a:cs typeface="Calibri" panose="020F0502020204030204" pitchFamily="34" charset="0"/>
                </a:rPr>
                <a:t> : BIGINT(20)</a:t>
              </a:r>
            </a:p>
            <a:p>
              <a:r>
                <a:rPr lang="en-US" sz="1400" dirty="0" err="1">
                  <a:solidFill>
                    <a:srgbClr val="C00000"/>
                  </a:solidFill>
                  <a:latin typeface="Calibri" panose="020F0502020204030204" pitchFamily="34" charset="0"/>
                  <a:cs typeface="Calibri" panose="020F0502020204030204" pitchFamily="34" charset="0"/>
                </a:rPr>
                <a:t>createdBy</a:t>
              </a:r>
              <a:r>
                <a:rPr lang="en-US" sz="1400" dirty="0">
                  <a:solidFill>
                    <a:srgbClr val="C00000"/>
                  </a:solidFill>
                  <a:latin typeface="Calibri" panose="020F0502020204030204" pitchFamily="34" charset="0"/>
                  <a:cs typeface="Calibri" panose="020F0502020204030204" pitchFamily="34" charset="0"/>
                </a:rPr>
                <a:t> : BIGINT(20)</a:t>
              </a:r>
            </a:p>
            <a:p>
              <a:r>
                <a:rPr lang="en-US" sz="1400" dirty="0">
                  <a:solidFill>
                    <a:schemeClr val="tx1"/>
                  </a:solidFill>
                  <a:latin typeface="Calibri" panose="020F0502020204030204" pitchFamily="34" charset="0"/>
                  <a:cs typeface="Calibri" panose="020F0502020204030204" pitchFamily="34" charset="0"/>
                </a:rPr>
                <a:t>created : DATETIME</a:t>
              </a:r>
            </a:p>
            <a:p>
              <a:r>
                <a:rPr lang="en-US" sz="1400" dirty="0" err="1">
                  <a:solidFill>
                    <a:srgbClr val="C00000"/>
                  </a:solidFill>
                  <a:latin typeface="Calibri" panose="020F0502020204030204" pitchFamily="34" charset="0"/>
                  <a:cs typeface="Calibri" panose="020F0502020204030204" pitchFamily="34" charset="0"/>
                </a:rPr>
                <a:t>updatedBy</a:t>
              </a:r>
              <a:r>
                <a:rPr lang="en-US" sz="1400" dirty="0">
                  <a:solidFill>
                    <a:srgbClr val="C00000"/>
                  </a:solidFill>
                  <a:latin typeface="Calibri" panose="020F0502020204030204" pitchFamily="34" charset="0"/>
                  <a:cs typeface="Calibri" panose="020F0502020204030204" pitchFamily="34" charset="0"/>
                </a:rPr>
                <a:t> : BIGINT(20)</a:t>
              </a:r>
            </a:p>
            <a:p>
              <a:r>
                <a:rPr lang="en-US" sz="1400" dirty="0">
                  <a:solidFill>
                    <a:schemeClr val="tx1"/>
                  </a:solidFill>
                  <a:latin typeface="Calibri" panose="020F0502020204030204" pitchFamily="34" charset="0"/>
                  <a:cs typeface="Calibri" panose="020F0502020204030204" pitchFamily="34" charset="0"/>
                </a:rPr>
                <a:t>updated : DATETIME</a:t>
              </a:r>
            </a:p>
            <a:p>
              <a:r>
                <a:rPr lang="en-US" sz="1400" dirty="0" err="1">
                  <a:solidFill>
                    <a:schemeClr val="tx1"/>
                  </a:solidFill>
                  <a:latin typeface="Calibri" panose="020F0502020204030204" pitchFamily="34" charset="0"/>
                  <a:cs typeface="Calibri" panose="020F0502020204030204" pitchFamily="34" charset="0"/>
                </a:rPr>
                <a:t>isEnabled</a:t>
              </a:r>
              <a:r>
                <a:rPr lang="en-US" sz="1400" dirty="0">
                  <a:solidFill>
                    <a:schemeClr val="tx1"/>
                  </a:solidFill>
                  <a:latin typeface="Calibri" panose="020F0502020204030204" pitchFamily="34" charset="0"/>
                  <a:cs typeface="Calibri" panose="020F0502020204030204" pitchFamily="34" charset="0"/>
                </a:rPr>
                <a:t>: VARCHAR(1)</a:t>
              </a:r>
              <a:endParaRPr lang="en-US" sz="1600" dirty="0">
                <a:solidFill>
                  <a:schemeClr val="tx1"/>
                </a:solidFill>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p:txBody>
        </p:sp>
        <p:cxnSp>
          <p:nvCxnSpPr>
            <p:cNvPr id="79" name="Straight Connector 78">
              <a:extLst>
                <a:ext uri="{FF2B5EF4-FFF2-40B4-BE49-F238E27FC236}">
                  <a16:creationId xmlns:a16="http://schemas.microsoft.com/office/drawing/2014/main" id="{DB560D10-C4C5-6342-8BF0-E82DF67B8BC9}"/>
                </a:ext>
              </a:extLst>
            </p:cNvPr>
            <p:cNvCxnSpPr>
              <a:cxnSpLocks/>
            </p:cNvCxnSpPr>
            <p:nvPr/>
          </p:nvCxnSpPr>
          <p:spPr>
            <a:xfrm>
              <a:off x="537327" y="2055043"/>
              <a:ext cx="231899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17" name="Elbow Connector 16">
            <a:extLst>
              <a:ext uri="{FF2B5EF4-FFF2-40B4-BE49-F238E27FC236}">
                <a16:creationId xmlns:a16="http://schemas.microsoft.com/office/drawing/2014/main" id="{486E7EE7-0757-FB4C-A8A9-3B9CE6EDC95F}"/>
              </a:ext>
            </a:extLst>
          </p:cNvPr>
          <p:cNvCxnSpPr>
            <a:cxnSpLocks/>
            <a:stCxn id="69" idx="3"/>
            <a:endCxn id="74" idx="1"/>
          </p:cNvCxnSpPr>
          <p:nvPr/>
        </p:nvCxnSpPr>
        <p:spPr>
          <a:xfrm>
            <a:off x="5833622" y="3662313"/>
            <a:ext cx="630024" cy="12700"/>
          </a:xfrm>
          <a:prstGeom prst="bentConnector3">
            <a:avLst>
              <a:gd name="adj1" fmla="val 50000"/>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3E9A141A-17AB-B14A-B7A0-2370AABF39D4}"/>
              </a:ext>
            </a:extLst>
          </p:cNvPr>
          <p:cNvCxnSpPr>
            <a:cxnSpLocks/>
            <a:stCxn id="74" idx="3"/>
            <a:endCxn id="78" idx="1"/>
          </p:cNvCxnSpPr>
          <p:nvPr/>
        </p:nvCxnSpPr>
        <p:spPr>
          <a:xfrm>
            <a:off x="8782641" y="3662313"/>
            <a:ext cx="620596" cy="12700"/>
          </a:xfrm>
          <a:prstGeom prst="bentConnector3">
            <a:avLst>
              <a:gd name="adj1" fmla="val 50000"/>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336F6EB-D1D6-5B48-BA12-B02B47B13119}"/>
              </a:ext>
            </a:extLst>
          </p:cNvPr>
          <p:cNvSpPr txBox="1"/>
          <p:nvPr/>
        </p:nvSpPr>
        <p:spPr>
          <a:xfrm>
            <a:off x="5791645" y="3490102"/>
            <a:ext cx="700833" cy="338554"/>
          </a:xfrm>
          <a:prstGeom prst="rect">
            <a:avLst/>
          </a:prstGeom>
          <a:noFill/>
        </p:spPr>
        <p:txBody>
          <a:bodyPr wrap="none" rtlCol="0">
            <a:spAutoFit/>
          </a:bodyPr>
          <a:lstStyle/>
          <a:p>
            <a:r>
              <a:rPr lang="en-US" sz="1600" dirty="0">
                <a:solidFill>
                  <a:srgbClr val="0070C0"/>
                </a:solidFill>
                <a:latin typeface="Calibri" panose="020F0502020204030204" pitchFamily="34" charset="0"/>
                <a:cs typeface="Calibri" panose="020F0502020204030204" pitchFamily="34" charset="0"/>
              </a:rPr>
              <a:t>|     ||</a:t>
            </a:r>
          </a:p>
        </p:txBody>
      </p:sp>
      <p:sp>
        <p:nvSpPr>
          <p:cNvPr id="27" name="TextBox 26">
            <a:extLst>
              <a:ext uri="{FF2B5EF4-FFF2-40B4-BE49-F238E27FC236}">
                <a16:creationId xmlns:a16="http://schemas.microsoft.com/office/drawing/2014/main" id="{4C664CE8-2C1D-2943-AE39-3CE373E0326D}"/>
              </a:ext>
            </a:extLst>
          </p:cNvPr>
          <p:cNvSpPr txBox="1"/>
          <p:nvPr/>
        </p:nvSpPr>
        <p:spPr>
          <a:xfrm>
            <a:off x="8744881" y="3505736"/>
            <a:ext cx="700833" cy="338554"/>
          </a:xfrm>
          <a:prstGeom prst="rect">
            <a:avLst/>
          </a:prstGeom>
          <a:noFill/>
        </p:spPr>
        <p:txBody>
          <a:bodyPr wrap="none" rtlCol="0">
            <a:spAutoFit/>
          </a:bodyPr>
          <a:lstStyle/>
          <a:p>
            <a:r>
              <a:rPr lang="en-US" sz="1600" dirty="0">
                <a:solidFill>
                  <a:srgbClr val="0070C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20457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AFD5-6429-D348-B65D-9A27795D64EB}"/>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B5C25F94-7436-A64A-9B8E-4A94EA8CD2A6}"/>
              </a:ext>
            </a:extLst>
          </p:cNvPr>
          <p:cNvSpPr>
            <a:spLocks noGrp="1"/>
          </p:cNvSpPr>
          <p:nvPr>
            <p:ph idx="1"/>
          </p:nvPr>
        </p:nvSpPr>
        <p:spPr/>
        <p:txBody>
          <a:bodyPr>
            <a:normAutofit/>
          </a:bodyPr>
          <a:lstStyle/>
          <a:p>
            <a:r>
              <a:rPr lang="en-US" dirty="0">
                <a:solidFill>
                  <a:srgbClr val="0070C0"/>
                </a:solidFill>
              </a:rPr>
              <a:t>User</a:t>
            </a:r>
            <a:r>
              <a:rPr lang="en-US" dirty="0"/>
              <a:t> – The system supports 4 types of users. CRUD operations supported. </a:t>
            </a:r>
          </a:p>
          <a:p>
            <a:r>
              <a:rPr lang="en-US" dirty="0">
                <a:solidFill>
                  <a:srgbClr val="0070C0"/>
                </a:solidFill>
              </a:rPr>
              <a:t>Closing</a:t>
            </a:r>
            <a:r>
              <a:rPr lang="en-US" dirty="0"/>
              <a:t> – Allow users to create a Closing, and return a </a:t>
            </a:r>
            <a:r>
              <a:rPr lang="en-US" dirty="0" err="1"/>
              <a:t>closingPkgId</a:t>
            </a:r>
            <a:r>
              <a:rPr lang="en-US" dirty="0"/>
              <a:t> as response.</a:t>
            </a:r>
          </a:p>
          <a:p>
            <a:r>
              <a:rPr lang="en-US" dirty="0">
                <a:solidFill>
                  <a:srgbClr val="0070C0"/>
                </a:solidFill>
              </a:rPr>
              <a:t>Document</a:t>
            </a:r>
            <a:r>
              <a:rPr lang="en-US" dirty="0"/>
              <a:t> – System allow users to upload documents once Closing request is in place.  Doc owners are allowed to delete their doc.  Documents are not supposed to be edited or altered in any way.</a:t>
            </a:r>
          </a:p>
          <a:p>
            <a:r>
              <a:rPr lang="en-US" dirty="0">
                <a:solidFill>
                  <a:srgbClr val="0070C0"/>
                </a:solidFill>
              </a:rPr>
              <a:t>Comment</a:t>
            </a:r>
            <a:r>
              <a:rPr lang="en-US" dirty="0"/>
              <a:t> – Users can add his/her comments to specific documents on file.  Any user can perform CRUD operations on the comments.</a:t>
            </a:r>
          </a:p>
          <a:p>
            <a:r>
              <a:rPr lang="en-US" dirty="0">
                <a:solidFill>
                  <a:srgbClr val="C00000"/>
                </a:solidFill>
              </a:rPr>
              <a:t>Note:</a:t>
            </a:r>
            <a:r>
              <a:rPr lang="en-US" dirty="0"/>
              <a:t> </a:t>
            </a:r>
            <a:r>
              <a:rPr lang="en-US" sz="1800" i="1" dirty="0"/>
              <a:t>Multiple users should be able to work on the closing package at the same time.</a:t>
            </a:r>
            <a:endParaRPr lang="en-US" i="1" dirty="0"/>
          </a:p>
        </p:txBody>
      </p:sp>
    </p:spTree>
    <p:extLst>
      <p:ext uri="{BB962C8B-B14F-4D97-AF65-F5344CB8AC3E}">
        <p14:creationId xmlns:p14="http://schemas.microsoft.com/office/powerpoint/2010/main" val="85243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AFD5-6429-D348-B65D-9A27795D64EB}"/>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B5C25F94-7436-A64A-9B8E-4A94EA8CD2A6}"/>
              </a:ext>
            </a:extLst>
          </p:cNvPr>
          <p:cNvSpPr>
            <a:spLocks noGrp="1"/>
          </p:cNvSpPr>
          <p:nvPr>
            <p:ph idx="1"/>
          </p:nvPr>
        </p:nvSpPr>
        <p:spPr/>
        <p:txBody>
          <a:bodyPr>
            <a:normAutofit/>
          </a:bodyPr>
          <a:lstStyle/>
          <a:p>
            <a:r>
              <a:rPr lang="en-US" dirty="0"/>
              <a:t>System should be reliable and horizontally scalable as the company grows.</a:t>
            </a:r>
          </a:p>
          <a:p>
            <a:r>
              <a:rPr lang="en-US" dirty="0"/>
              <a:t>Application tend to be read heavy.</a:t>
            </a:r>
          </a:p>
          <a:p>
            <a:r>
              <a:rPr lang="en-US" dirty="0">
                <a:solidFill>
                  <a:srgbClr val="0070C0"/>
                </a:solidFill>
              </a:rPr>
              <a:t>Capacity planning:</a:t>
            </a:r>
          </a:p>
          <a:p>
            <a:pPr lvl="1"/>
            <a:r>
              <a:rPr lang="en-US" dirty="0"/>
              <a:t>Expected 100 closing request daily (or) 3K monthly (or) 36K yearly</a:t>
            </a:r>
          </a:p>
          <a:p>
            <a:pPr lvl="1"/>
            <a:r>
              <a:rPr lang="en-US" dirty="0"/>
              <a:t>Each closing deals with one document with </a:t>
            </a:r>
            <a:r>
              <a:rPr lang="en-US" dirty="0" err="1"/>
              <a:t>avg</a:t>
            </a:r>
            <a:r>
              <a:rPr lang="en-US" dirty="0"/>
              <a:t> size of 5MB.  File store space needs – 500MB daily (or) 15GB monthly (or) 180GB yearly.</a:t>
            </a:r>
          </a:p>
          <a:p>
            <a:pPr lvl="1"/>
            <a:r>
              <a:rPr lang="en-US" dirty="0"/>
              <a:t>Typically on average 5 users are associated with a closing request.  </a:t>
            </a:r>
          </a:p>
          <a:p>
            <a:pPr lvl="2"/>
            <a:r>
              <a:rPr lang="en-US" dirty="0"/>
              <a:t>1 notary, 1 title, 1 lender, 2 consumers.</a:t>
            </a:r>
          </a:p>
          <a:p>
            <a:pPr lvl="1"/>
            <a:r>
              <a:rPr lang="en-US" dirty="0"/>
              <a:t>So, on average 500 users may login to the system daily. </a:t>
            </a:r>
          </a:p>
          <a:p>
            <a:pPr lvl="1"/>
            <a:endParaRPr lang="en-US" dirty="0"/>
          </a:p>
        </p:txBody>
      </p:sp>
    </p:spTree>
    <p:extLst>
      <p:ext uri="{BB962C8B-B14F-4D97-AF65-F5344CB8AC3E}">
        <p14:creationId xmlns:p14="http://schemas.microsoft.com/office/powerpoint/2010/main" val="123166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351F-5964-354D-8070-ECBB9EA99BED}"/>
              </a:ext>
            </a:extLst>
          </p:cNvPr>
          <p:cNvSpPr>
            <a:spLocks noGrp="1"/>
          </p:cNvSpPr>
          <p:nvPr>
            <p:ph type="title"/>
          </p:nvPr>
        </p:nvSpPr>
        <p:spPr>
          <a:xfrm>
            <a:off x="1069848" y="358171"/>
            <a:ext cx="10058400" cy="653504"/>
          </a:xfrm>
        </p:spPr>
        <p:txBody>
          <a:bodyPr>
            <a:normAutofit fontScale="90000"/>
          </a:bodyPr>
          <a:lstStyle/>
          <a:p>
            <a:r>
              <a:rPr lang="en-US" dirty="0"/>
              <a:t>System design</a:t>
            </a:r>
          </a:p>
        </p:txBody>
      </p:sp>
      <p:cxnSp>
        <p:nvCxnSpPr>
          <p:cNvPr id="5" name="Straight Connector 4">
            <a:extLst>
              <a:ext uri="{FF2B5EF4-FFF2-40B4-BE49-F238E27FC236}">
                <a16:creationId xmlns:a16="http://schemas.microsoft.com/office/drawing/2014/main" id="{48BDECEA-55A9-AD44-B158-4817A37BA067}"/>
              </a:ext>
            </a:extLst>
          </p:cNvPr>
          <p:cNvCxnSpPr>
            <a:cxnSpLocks/>
          </p:cNvCxnSpPr>
          <p:nvPr/>
        </p:nvCxnSpPr>
        <p:spPr>
          <a:xfrm>
            <a:off x="1069848" y="2114812"/>
            <a:ext cx="1102474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55AEB52-361B-B946-B3E0-52682F6B62D5}"/>
              </a:ext>
            </a:extLst>
          </p:cNvPr>
          <p:cNvCxnSpPr>
            <a:cxnSpLocks/>
          </p:cNvCxnSpPr>
          <p:nvPr/>
        </p:nvCxnSpPr>
        <p:spPr>
          <a:xfrm>
            <a:off x="1069848" y="3595990"/>
            <a:ext cx="11043595"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E9ABD29-96AF-5949-92EC-F25937D2E3CF}"/>
              </a:ext>
            </a:extLst>
          </p:cNvPr>
          <p:cNvCxnSpPr>
            <a:cxnSpLocks/>
          </p:cNvCxnSpPr>
          <p:nvPr/>
        </p:nvCxnSpPr>
        <p:spPr>
          <a:xfrm>
            <a:off x="1069848" y="5256177"/>
            <a:ext cx="1102474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F939921-1022-814C-A6C4-B4BF052684D0}"/>
              </a:ext>
            </a:extLst>
          </p:cNvPr>
          <p:cNvSpPr/>
          <p:nvPr/>
        </p:nvSpPr>
        <p:spPr>
          <a:xfrm>
            <a:off x="3803420" y="1269142"/>
            <a:ext cx="1887166" cy="612842"/>
          </a:xfrm>
          <a:prstGeom prst="rect">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Web Browser</a:t>
            </a:r>
          </a:p>
        </p:txBody>
      </p:sp>
      <p:sp>
        <p:nvSpPr>
          <p:cNvPr id="10" name="Rectangle 9">
            <a:extLst>
              <a:ext uri="{FF2B5EF4-FFF2-40B4-BE49-F238E27FC236}">
                <a16:creationId xmlns:a16="http://schemas.microsoft.com/office/drawing/2014/main" id="{E1190D32-8F84-DE48-B42D-1626DC13A620}"/>
              </a:ext>
            </a:extLst>
          </p:cNvPr>
          <p:cNvSpPr/>
          <p:nvPr/>
        </p:nvSpPr>
        <p:spPr>
          <a:xfrm>
            <a:off x="6176869" y="1269142"/>
            <a:ext cx="1887166" cy="612842"/>
          </a:xfrm>
          <a:prstGeom prst="rect">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Mobile App</a:t>
            </a:r>
          </a:p>
        </p:txBody>
      </p:sp>
      <p:sp>
        <p:nvSpPr>
          <p:cNvPr id="11" name="Rectangle 10">
            <a:extLst>
              <a:ext uri="{FF2B5EF4-FFF2-40B4-BE49-F238E27FC236}">
                <a16:creationId xmlns:a16="http://schemas.microsoft.com/office/drawing/2014/main" id="{038AA667-7486-2A41-B661-0C66606E10B9}"/>
              </a:ext>
            </a:extLst>
          </p:cNvPr>
          <p:cNvSpPr/>
          <p:nvPr/>
        </p:nvSpPr>
        <p:spPr>
          <a:xfrm>
            <a:off x="5258363" y="2592739"/>
            <a:ext cx="1887166" cy="612842"/>
          </a:xfrm>
          <a:prstGeom prst="rect">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WebApp</a:t>
            </a:r>
          </a:p>
        </p:txBody>
      </p:sp>
      <p:sp>
        <p:nvSpPr>
          <p:cNvPr id="12" name="Rectangle 11">
            <a:extLst>
              <a:ext uri="{FF2B5EF4-FFF2-40B4-BE49-F238E27FC236}">
                <a16:creationId xmlns:a16="http://schemas.microsoft.com/office/drawing/2014/main" id="{5B27AA66-4EF1-DB44-9B3A-A454CAC4C59F}"/>
              </a:ext>
            </a:extLst>
          </p:cNvPr>
          <p:cNvSpPr/>
          <p:nvPr/>
        </p:nvSpPr>
        <p:spPr>
          <a:xfrm>
            <a:off x="2155523" y="4119663"/>
            <a:ext cx="1706904" cy="612842"/>
          </a:xfrm>
          <a:prstGeom prst="rect">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Document</a:t>
            </a:r>
          </a:p>
        </p:txBody>
      </p:sp>
      <p:sp>
        <p:nvSpPr>
          <p:cNvPr id="13" name="Rectangle 12">
            <a:extLst>
              <a:ext uri="{FF2B5EF4-FFF2-40B4-BE49-F238E27FC236}">
                <a16:creationId xmlns:a16="http://schemas.microsoft.com/office/drawing/2014/main" id="{58A493BA-A6FB-484F-AB64-45BAC14D1731}"/>
              </a:ext>
            </a:extLst>
          </p:cNvPr>
          <p:cNvSpPr/>
          <p:nvPr/>
        </p:nvSpPr>
        <p:spPr>
          <a:xfrm>
            <a:off x="4560383" y="4119663"/>
            <a:ext cx="1706904" cy="612842"/>
          </a:xfrm>
          <a:prstGeom prst="rect">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User</a:t>
            </a:r>
          </a:p>
        </p:txBody>
      </p:sp>
      <p:sp>
        <p:nvSpPr>
          <p:cNvPr id="14" name="Rectangle 13">
            <a:extLst>
              <a:ext uri="{FF2B5EF4-FFF2-40B4-BE49-F238E27FC236}">
                <a16:creationId xmlns:a16="http://schemas.microsoft.com/office/drawing/2014/main" id="{12DE8CE3-C5EA-5347-BAD5-41EC3BF73D51}"/>
              </a:ext>
            </a:extLst>
          </p:cNvPr>
          <p:cNvSpPr/>
          <p:nvPr/>
        </p:nvSpPr>
        <p:spPr>
          <a:xfrm>
            <a:off x="6965243" y="4119663"/>
            <a:ext cx="1706904" cy="612842"/>
          </a:xfrm>
          <a:prstGeom prst="rect">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Closing</a:t>
            </a:r>
          </a:p>
        </p:txBody>
      </p:sp>
      <p:sp>
        <p:nvSpPr>
          <p:cNvPr id="15" name="Rectangle 14">
            <a:extLst>
              <a:ext uri="{FF2B5EF4-FFF2-40B4-BE49-F238E27FC236}">
                <a16:creationId xmlns:a16="http://schemas.microsoft.com/office/drawing/2014/main" id="{A94518D6-330C-BB43-A9F9-2101CA31D765}"/>
              </a:ext>
            </a:extLst>
          </p:cNvPr>
          <p:cNvSpPr/>
          <p:nvPr/>
        </p:nvSpPr>
        <p:spPr>
          <a:xfrm>
            <a:off x="9370104" y="4119663"/>
            <a:ext cx="1706904" cy="612842"/>
          </a:xfrm>
          <a:prstGeom prst="rect">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Comment</a:t>
            </a:r>
          </a:p>
        </p:txBody>
      </p:sp>
      <p:sp>
        <p:nvSpPr>
          <p:cNvPr id="16" name="Can 15">
            <a:extLst>
              <a:ext uri="{FF2B5EF4-FFF2-40B4-BE49-F238E27FC236}">
                <a16:creationId xmlns:a16="http://schemas.microsoft.com/office/drawing/2014/main" id="{B4E5B3C7-1676-3340-ABAE-27E0B4420229}"/>
              </a:ext>
            </a:extLst>
          </p:cNvPr>
          <p:cNvSpPr/>
          <p:nvPr/>
        </p:nvSpPr>
        <p:spPr>
          <a:xfrm>
            <a:off x="5949991" y="5604751"/>
            <a:ext cx="1585609" cy="787940"/>
          </a:xfrm>
          <a:prstGeom prst="can">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SQL</a:t>
            </a:r>
          </a:p>
        </p:txBody>
      </p:sp>
      <p:sp>
        <p:nvSpPr>
          <p:cNvPr id="17" name="Snip and Round Single Corner Rectangle 16">
            <a:extLst>
              <a:ext uri="{FF2B5EF4-FFF2-40B4-BE49-F238E27FC236}">
                <a16:creationId xmlns:a16="http://schemas.microsoft.com/office/drawing/2014/main" id="{9D40698B-8662-B24E-B59C-E2934F555434}"/>
              </a:ext>
            </a:extLst>
          </p:cNvPr>
          <p:cNvSpPr/>
          <p:nvPr/>
        </p:nvSpPr>
        <p:spPr>
          <a:xfrm>
            <a:off x="2976569" y="5604751"/>
            <a:ext cx="1770434" cy="787940"/>
          </a:xfrm>
          <a:prstGeom prst="snipRoundRect">
            <a:avLst/>
          </a:prstGeom>
          <a:solidFill>
            <a:schemeClr val="bg1">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File Store</a:t>
            </a:r>
          </a:p>
        </p:txBody>
      </p:sp>
      <p:sp>
        <p:nvSpPr>
          <p:cNvPr id="18" name="Rectangle 17">
            <a:extLst>
              <a:ext uri="{FF2B5EF4-FFF2-40B4-BE49-F238E27FC236}">
                <a16:creationId xmlns:a16="http://schemas.microsoft.com/office/drawing/2014/main" id="{4549F0EF-C31F-5C4E-850E-5C5A2702DDEA}"/>
              </a:ext>
            </a:extLst>
          </p:cNvPr>
          <p:cNvSpPr/>
          <p:nvPr/>
        </p:nvSpPr>
        <p:spPr>
          <a:xfrm>
            <a:off x="716436" y="2592739"/>
            <a:ext cx="1421815" cy="612842"/>
          </a:xfrm>
          <a:prstGeom prst="rect">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CDN</a:t>
            </a:r>
          </a:p>
        </p:txBody>
      </p:sp>
      <p:cxnSp>
        <p:nvCxnSpPr>
          <p:cNvPr id="20" name="Elbow Connector 19">
            <a:extLst>
              <a:ext uri="{FF2B5EF4-FFF2-40B4-BE49-F238E27FC236}">
                <a16:creationId xmlns:a16="http://schemas.microsoft.com/office/drawing/2014/main" id="{8124D849-CA3F-5847-9C0A-0C9EE9F0DF21}"/>
              </a:ext>
            </a:extLst>
          </p:cNvPr>
          <p:cNvCxnSpPr>
            <a:stCxn id="17" idx="2"/>
            <a:endCxn id="18" idx="2"/>
          </p:cNvCxnSpPr>
          <p:nvPr/>
        </p:nvCxnSpPr>
        <p:spPr>
          <a:xfrm rot="10800000">
            <a:off x="1427345" y="3205581"/>
            <a:ext cx="1549225" cy="279314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Elbow Connector 20">
            <a:extLst>
              <a:ext uri="{FF2B5EF4-FFF2-40B4-BE49-F238E27FC236}">
                <a16:creationId xmlns:a16="http://schemas.microsoft.com/office/drawing/2014/main" id="{D79CE3DB-FCF6-2E48-AFC0-346DD3CF0E5A}"/>
              </a:ext>
            </a:extLst>
          </p:cNvPr>
          <p:cNvCxnSpPr>
            <a:cxnSpLocks/>
            <a:stCxn id="12" idx="2"/>
            <a:endCxn id="17" idx="3"/>
          </p:cNvCxnSpPr>
          <p:nvPr/>
        </p:nvCxnSpPr>
        <p:spPr>
          <a:xfrm rot="16200000" flipH="1">
            <a:off x="2999257" y="4742222"/>
            <a:ext cx="872246" cy="85281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Elbow Connector 23">
            <a:extLst>
              <a:ext uri="{FF2B5EF4-FFF2-40B4-BE49-F238E27FC236}">
                <a16:creationId xmlns:a16="http://schemas.microsoft.com/office/drawing/2014/main" id="{79011489-7BE2-B54B-83FC-7AC1A921CF0C}"/>
              </a:ext>
            </a:extLst>
          </p:cNvPr>
          <p:cNvCxnSpPr>
            <a:cxnSpLocks/>
            <a:stCxn id="13" idx="2"/>
            <a:endCxn id="16" idx="2"/>
          </p:cNvCxnSpPr>
          <p:nvPr/>
        </p:nvCxnSpPr>
        <p:spPr>
          <a:xfrm rot="16200000" flipH="1">
            <a:off x="5048805" y="5097535"/>
            <a:ext cx="1266216" cy="53615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Elbow Connector 26">
            <a:extLst>
              <a:ext uri="{FF2B5EF4-FFF2-40B4-BE49-F238E27FC236}">
                <a16:creationId xmlns:a16="http://schemas.microsoft.com/office/drawing/2014/main" id="{43744267-C5FA-484D-BACE-5B5BAFC40296}"/>
              </a:ext>
            </a:extLst>
          </p:cNvPr>
          <p:cNvCxnSpPr>
            <a:cxnSpLocks/>
            <a:stCxn id="14" idx="2"/>
            <a:endCxn id="16" idx="1"/>
          </p:cNvCxnSpPr>
          <p:nvPr/>
        </p:nvCxnSpPr>
        <p:spPr>
          <a:xfrm rot="5400000">
            <a:off x="6844623" y="4630679"/>
            <a:ext cx="872246" cy="107589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Elbow Connector 27">
            <a:extLst>
              <a:ext uri="{FF2B5EF4-FFF2-40B4-BE49-F238E27FC236}">
                <a16:creationId xmlns:a16="http://schemas.microsoft.com/office/drawing/2014/main" id="{61B83BC8-30EF-BD46-81C1-0B84075A7FC7}"/>
              </a:ext>
            </a:extLst>
          </p:cNvPr>
          <p:cNvCxnSpPr>
            <a:cxnSpLocks/>
            <a:stCxn id="15" idx="2"/>
            <a:endCxn id="16" idx="4"/>
          </p:cNvCxnSpPr>
          <p:nvPr/>
        </p:nvCxnSpPr>
        <p:spPr>
          <a:xfrm rot="5400000">
            <a:off x="8246470" y="4021635"/>
            <a:ext cx="1266216" cy="268795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Elbow Connector 32">
            <a:extLst>
              <a:ext uri="{FF2B5EF4-FFF2-40B4-BE49-F238E27FC236}">
                <a16:creationId xmlns:a16="http://schemas.microsoft.com/office/drawing/2014/main" id="{3DB58A8B-C58C-2E4B-99A7-374CE0B488C2}"/>
              </a:ext>
            </a:extLst>
          </p:cNvPr>
          <p:cNvCxnSpPr>
            <a:cxnSpLocks/>
            <a:stCxn id="11" idx="1"/>
            <a:endCxn id="12" idx="0"/>
          </p:cNvCxnSpPr>
          <p:nvPr/>
        </p:nvCxnSpPr>
        <p:spPr>
          <a:xfrm rot="10800000" flipV="1">
            <a:off x="3008975" y="2899159"/>
            <a:ext cx="2249388" cy="1220503"/>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Elbow Connector 35">
            <a:extLst>
              <a:ext uri="{FF2B5EF4-FFF2-40B4-BE49-F238E27FC236}">
                <a16:creationId xmlns:a16="http://schemas.microsoft.com/office/drawing/2014/main" id="{006C2360-8211-0743-BCA4-1B7AA9BF4569}"/>
              </a:ext>
            </a:extLst>
          </p:cNvPr>
          <p:cNvCxnSpPr>
            <a:cxnSpLocks/>
            <a:stCxn id="11" idx="2"/>
            <a:endCxn id="13" idx="0"/>
          </p:cNvCxnSpPr>
          <p:nvPr/>
        </p:nvCxnSpPr>
        <p:spPr>
          <a:xfrm rot="5400000">
            <a:off x="5350850" y="3268567"/>
            <a:ext cx="914082" cy="78811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Elbow Connector 36">
            <a:extLst>
              <a:ext uri="{FF2B5EF4-FFF2-40B4-BE49-F238E27FC236}">
                <a16:creationId xmlns:a16="http://schemas.microsoft.com/office/drawing/2014/main" id="{9E07E9EA-BE0E-8145-AACE-B6DD6494067A}"/>
              </a:ext>
            </a:extLst>
          </p:cNvPr>
          <p:cNvCxnSpPr>
            <a:cxnSpLocks/>
          </p:cNvCxnSpPr>
          <p:nvPr/>
        </p:nvCxnSpPr>
        <p:spPr>
          <a:xfrm rot="16200000" flipH="1">
            <a:off x="6705201" y="2854249"/>
            <a:ext cx="914082" cy="161674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Elbow Connector 37">
            <a:extLst>
              <a:ext uri="{FF2B5EF4-FFF2-40B4-BE49-F238E27FC236}">
                <a16:creationId xmlns:a16="http://schemas.microsoft.com/office/drawing/2014/main" id="{45491B3F-B7AF-8C4B-804F-0981A6802162}"/>
              </a:ext>
            </a:extLst>
          </p:cNvPr>
          <p:cNvCxnSpPr>
            <a:cxnSpLocks/>
            <a:stCxn id="11" idx="3"/>
            <a:endCxn id="15" idx="0"/>
          </p:cNvCxnSpPr>
          <p:nvPr/>
        </p:nvCxnSpPr>
        <p:spPr>
          <a:xfrm>
            <a:off x="7145529" y="2899160"/>
            <a:ext cx="3078027" cy="1220503"/>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Elbow Connector 44">
            <a:extLst>
              <a:ext uri="{FF2B5EF4-FFF2-40B4-BE49-F238E27FC236}">
                <a16:creationId xmlns:a16="http://schemas.microsoft.com/office/drawing/2014/main" id="{F2EEC059-AC75-9A49-9C50-F1AB3A7DFED3}"/>
              </a:ext>
            </a:extLst>
          </p:cNvPr>
          <p:cNvCxnSpPr>
            <a:cxnSpLocks/>
            <a:stCxn id="8" idx="2"/>
            <a:endCxn id="11" idx="0"/>
          </p:cNvCxnSpPr>
          <p:nvPr/>
        </p:nvCxnSpPr>
        <p:spPr>
          <a:xfrm rot="16200000" flipH="1">
            <a:off x="5119097" y="1509889"/>
            <a:ext cx="710755" cy="145494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Elbow Connector 45">
            <a:extLst>
              <a:ext uri="{FF2B5EF4-FFF2-40B4-BE49-F238E27FC236}">
                <a16:creationId xmlns:a16="http://schemas.microsoft.com/office/drawing/2014/main" id="{F86E47DF-0CE1-454F-8233-3EA5E9E3B84E}"/>
              </a:ext>
            </a:extLst>
          </p:cNvPr>
          <p:cNvCxnSpPr>
            <a:cxnSpLocks/>
            <a:stCxn id="10" idx="2"/>
            <a:endCxn id="11" idx="0"/>
          </p:cNvCxnSpPr>
          <p:nvPr/>
        </p:nvCxnSpPr>
        <p:spPr>
          <a:xfrm rot="5400000">
            <a:off x="6305822" y="1778108"/>
            <a:ext cx="710755" cy="91850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1" name="Quad Arrow Callout 50">
            <a:extLst>
              <a:ext uri="{FF2B5EF4-FFF2-40B4-BE49-F238E27FC236}">
                <a16:creationId xmlns:a16="http://schemas.microsoft.com/office/drawing/2014/main" id="{E79F8B2D-2972-A847-8739-E6733654BDD9}"/>
              </a:ext>
            </a:extLst>
          </p:cNvPr>
          <p:cNvSpPr/>
          <p:nvPr/>
        </p:nvSpPr>
        <p:spPr>
          <a:xfrm>
            <a:off x="5970226" y="2017677"/>
            <a:ext cx="488516" cy="425759"/>
          </a:xfrm>
          <a:prstGeom prst="quad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Quad Arrow Callout 51">
            <a:extLst>
              <a:ext uri="{FF2B5EF4-FFF2-40B4-BE49-F238E27FC236}">
                <a16:creationId xmlns:a16="http://schemas.microsoft.com/office/drawing/2014/main" id="{D47CC318-EF04-8542-832E-8608B80C0BD7}"/>
              </a:ext>
            </a:extLst>
          </p:cNvPr>
          <p:cNvSpPr/>
          <p:nvPr/>
        </p:nvSpPr>
        <p:spPr>
          <a:xfrm>
            <a:off x="5210375" y="3506821"/>
            <a:ext cx="399819" cy="364614"/>
          </a:xfrm>
          <a:prstGeom prst="quad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Quad Arrow Callout 59">
            <a:extLst>
              <a:ext uri="{FF2B5EF4-FFF2-40B4-BE49-F238E27FC236}">
                <a16:creationId xmlns:a16="http://schemas.microsoft.com/office/drawing/2014/main" id="{ECA1A094-23B3-6A41-8D0A-930C92290ABC}"/>
              </a:ext>
            </a:extLst>
          </p:cNvPr>
          <p:cNvSpPr/>
          <p:nvPr/>
        </p:nvSpPr>
        <p:spPr>
          <a:xfrm>
            <a:off x="7775470" y="3493213"/>
            <a:ext cx="399819" cy="364614"/>
          </a:xfrm>
          <a:prstGeom prst="quad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Quad Arrow Callout 60">
            <a:extLst>
              <a:ext uri="{FF2B5EF4-FFF2-40B4-BE49-F238E27FC236}">
                <a16:creationId xmlns:a16="http://schemas.microsoft.com/office/drawing/2014/main" id="{4720B828-C834-FE4F-8818-7F49CB631081}"/>
              </a:ext>
            </a:extLst>
          </p:cNvPr>
          <p:cNvSpPr/>
          <p:nvPr/>
        </p:nvSpPr>
        <p:spPr>
          <a:xfrm>
            <a:off x="2809064" y="2742217"/>
            <a:ext cx="399819" cy="364614"/>
          </a:xfrm>
          <a:prstGeom prst="quad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Quad Arrow Callout 61">
            <a:extLst>
              <a:ext uri="{FF2B5EF4-FFF2-40B4-BE49-F238E27FC236}">
                <a16:creationId xmlns:a16="http://schemas.microsoft.com/office/drawing/2014/main" id="{9662C891-CB09-B842-A0BC-29038F4D220D}"/>
              </a:ext>
            </a:extLst>
          </p:cNvPr>
          <p:cNvSpPr/>
          <p:nvPr/>
        </p:nvSpPr>
        <p:spPr>
          <a:xfrm>
            <a:off x="10023646" y="2742217"/>
            <a:ext cx="399819" cy="364614"/>
          </a:xfrm>
          <a:prstGeom prst="quad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09F3AB8-2687-234C-9275-E86A7A0D78C7}"/>
              </a:ext>
            </a:extLst>
          </p:cNvPr>
          <p:cNvSpPr/>
          <p:nvPr/>
        </p:nvSpPr>
        <p:spPr>
          <a:xfrm>
            <a:off x="2211384" y="4179924"/>
            <a:ext cx="1706904" cy="612842"/>
          </a:xfrm>
          <a:prstGeom prst="rect">
            <a:avLst/>
          </a:prstGeom>
          <a:solidFill>
            <a:srgbClr val="00B0F0"/>
          </a:solid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Document</a:t>
            </a:r>
          </a:p>
        </p:txBody>
      </p:sp>
      <p:sp>
        <p:nvSpPr>
          <p:cNvPr id="64" name="Rectangle 63">
            <a:extLst>
              <a:ext uri="{FF2B5EF4-FFF2-40B4-BE49-F238E27FC236}">
                <a16:creationId xmlns:a16="http://schemas.microsoft.com/office/drawing/2014/main" id="{90F95176-FCE1-444A-9564-866BDE517E63}"/>
              </a:ext>
            </a:extLst>
          </p:cNvPr>
          <p:cNvSpPr/>
          <p:nvPr/>
        </p:nvSpPr>
        <p:spPr>
          <a:xfrm>
            <a:off x="4621022" y="4172675"/>
            <a:ext cx="1706904" cy="612842"/>
          </a:xfrm>
          <a:prstGeom prst="rect">
            <a:avLst/>
          </a:prstGeom>
          <a:solidFill>
            <a:srgbClr val="00B0F0"/>
          </a:solid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User</a:t>
            </a:r>
          </a:p>
        </p:txBody>
      </p:sp>
      <p:sp>
        <p:nvSpPr>
          <p:cNvPr id="65" name="Rectangle 64">
            <a:extLst>
              <a:ext uri="{FF2B5EF4-FFF2-40B4-BE49-F238E27FC236}">
                <a16:creationId xmlns:a16="http://schemas.microsoft.com/office/drawing/2014/main" id="{CDF29664-1537-E845-961E-57415BFDF4AC}"/>
              </a:ext>
            </a:extLst>
          </p:cNvPr>
          <p:cNvSpPr/>
          <p:nvPr/>
        </p:nvSpPr>
        <p:spPr>
          <a:xfrm>
            <a:off x="7026523" y="4179924"/>
            <a:ext cx="1706904" cy="612842"/>
          </a:xfrm>
          <a:prstGeom prst="rect">
            <a:avLst/>
          </a:prstGeom>
          <a:solidFill>
            <a:srgbClr val="00B0F0"/>
          </a:solid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Closing</a:t>
            </a:r>
          </a:p>
        </p:txBody>
      </p:sp>
      <p:sp>
        <p:nvSpPr>
          <p:cNvPr id="66" name="Rectangle 65">
            <a:extLst>
              <a:ext uri="{FF2B5EF4-FFF2-40B4-BE49-F238E27FC236}">
                <a16:creationId xmlns:a16="http://schemas.microsoft.com/office/drawing/2014/main" id="{8CAA8BA4-7EAF-9E49-9A23-48E0BA7B0C45}"/>
              </a:ext>
            </a:extLst>
          </p:cNvPr>
          <p:cNvSpPr/>
          <p:nvPr/>
        </p:nvSpPr>
        <p:spPr>
          <a:xfrm>
            <a:off x="9431384" y="4180610"/>
            <a:ext cx="1706904" cy="612842"/>
          </a:xfrm>
          <a:prstGeom prst="rect">
            <a:avLst/>
          </a:prstGeom>
          <a:solidFill>
            <a:srgbClr val="00B0F0"/>
          </a:solid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Comment</a:t>
            </a:r>
          </a:p>
        </p:txBody>
      </p:sp>
      <p:sp>
        <p:nvSpPr>
          <p:cNvPr id="68" name="Rectangle 67">
            <a:extLst>
              <a:ext uri="{FF2B5EF4-FFF2-40B4-BE49-F238E27FC236}">
                <a16:creationId xmlns:a16="http://schemas.microsoft.com/office/drawing/2014/main" id="{704BB3DA-1E97-4B48-9FA9-9138AA1813FB}"/>
              </a:ext>
            </a:extLst>
          </p:cNvPr>
          <p:cNvSpPr/>
          <p:nvPr/>
        </p:nvSpPr>
        <p:spPr>
          <a:xfrm>
            <a:off x="5316589" y="2650162"/>
            <a:ext cx="1887166" cy="612842"/>
          </a:xfrm>
          <a:prstGeom prst="rect">
            <a:avLst/>
          </a:prstGeom>
          <a:solidFill>
            <a:srgbClr val="00B0F0"/>
          </a:solidFill>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WebApp</a:t>
            </a:r>
          </a:p>
        </p:txBody>
      </p:sp>
      <p:cxnSp>
        <p:nvCxnSpPr>
          <p:cNvPr id="70" name="Straight Arrow Connector 69">
            <a:extLst>
              <a:ext uri="{FF2B5EF4-FFF2-40B4-BE49-F238E27FC236}">
                <a16:creationId xmlns:a16="http://schemas.microsoft.com/office/drawing/2014/main" id="{6256BC10-1E51-3847-90BD-3C3AD7CBECE1}"/>
              </a:ext>
            </a:extLst>
          </p:cNvPr>
          <p:cNvCxnSpPr>
            <a:cxnSpLocks/>
          </p:cNvCxnSpPr>
          <p:nvPr/>
        </p:nvCxnSpPr>
        <p:spPr>
          <a:xfrm>
            <a:off x="2138251" y="2671861"/>
            <a:ext cx="3095036" cy="0"/>
          </a:xfrm>
          <a:prstGeom prst="straightConnector1">
            <a:avLst/>
          </a:prstGeom>
          <a:ln w="19050">
            <a:solidFill>
              <a:srgbClr val="00B0F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72" name="Elbow Connector 71">
            <a:extLst>
              <a:ext uri="{FF2B5EF4-FFF2-40B4-BE49-F238E27FC236}">
                <a16:creationId xmlns:a16="http://schemas.microsoft.com/office/drawing/2014/main" id="{1AF212D3-7F09-C744-BB3B-AD19EB06860E}"/>
              </a:ext>
            </a:extLst>
          </p:cNvPr>
          <p:cNvCxnSpPr>
            <a:cxnSpLocks/>
            <a:stCxn id="8" idx="1"/>
            <a:endCxn id="18" idx="0"/>
          </p:cNvCxnSpPr>
          <p:nvPr/>
        </p:nvCxnSpPr>
        <p:spPr>
          <a:xfrm rot="10800000" flipV="1">
            <a:off x="1427344" y="1575563"/>
            <a:ext cx="2376076" cy="1017176"/>
          </a:xfrm>
          <a:prstGeom prst="bentConnector2">
            <a:avLst/>
          </a:prstGeom>
          <a:ln w="190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75" name="Elbow Connector 74">
            <a:extLst>
              <a:ext uri="{FF2B5EF4-FFF2-40B4-BE49-F238E27FC236}">
                <a16:creationId xmlns:a16="http://schemas.microsoft.com/office/drawing/2014/main" id="{65BE0512-13A4-C841-9005-64ACA3370A32}"/>
              </a:ext>
            </a:extLst>
          </p:cNvPr>
          <p:cNvCxnSpPr>
            <a:cxnSpLocks/>
            <a:stCxn id="10" idx="2"/>
            <a:endCxn id="18" idx="1"/>
          </p:cNvCxnSpPr>
          <p:nvPr/>
        </p:nvCxnSpPr>
        <p:spPr>
          <a:xfrm rot="5400000">
            <a:off x="3409856" y="-811436"/>
            <a:ext cx="1017176" cy="6404016"/>
          </a:xfrm>
          <a:prstGeom prst="bentConnector4">
            <a:avLst>
              <a:gd name="adj1" fmla="val 9915"/>
              <a:gd name="adj2" fmla="val 103570"/>
            </a:avLst>
          </a:prstGeom>
          <a:ln w="19050">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8623A822-941F-FB42-B544-955234C86126}"/>
              </a:ext>
            </a:extLst>
          </p:cNvPr>
          <p:cNvSpPr txBox="1"/>
          <p:nvPr/>
        </p:nvSpPr>
        <p:spPr>
          <a:xfrm>
            <a:off x="1591506" y="5684351"/>
            <a:ext cx="686406" cy="369332"/>
          </a:xfrm>
          <a:prstGeom prst="rect">
            <a:avLst/>
          </a:prstGeom>
          <a:noFill/>
        </p:spPr>
        <p:txBody>
          <a:bodyPr wrap="none" rtlCol="0">
            <a:spAutoFit/>
          </a:bodyPr>
          <a:lstStyle/>
          <a:p>
            <a:r>
              <a:rPr lang="en-US" dirty="0"/>
              <a:t>Push</a:t>
            </a:r>
          </a:p>
        </p:txBody>
      </p:sp>
      <p:sp>
        <p:nvSpPr>
          <p:cNvPr id="84" name="Can 83">
            <a:extLst>
              <a:ext uri="{FF2B5EF4-FFF2-40B4-BE49-F238E27FC236}">
                <a16:creationId xmlns:a16="http://schemas.microsoft.com/office/drawing/2014/main" id="{32DD8E3D-39DE-5642-94CB-C6E4F44E4A90}"/>
              </a:ext>
            </a:extLst>
          </p:cNvPr>
          <p:cNvSpPr/>
          <p:nvPr/>
        </p:nvSpPr>
        <p:spPr>
          <a:xfrm>
            <a:off x="6002862" y="5646643"/>
            <a:ext cx="1585609" cy="787940"/>
          </a:xfrm>
          <a:prstGeom prst="can">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SQL</a:t>
            </a:r>
          </a:p>
        </p:txBody>
      </p:sp>
      <p:sp>
        <p:nvSpPr>
          <p:cNvPr id="85" name="Snip and Round Single Corner Rectangle 84">
            <a:extLst>
              <a:ext uri="{FF2B5EF4-FFF2-40B4-BE49-F238E27FC236}">
                <a16:creationId xmlns:a16="http://schemas.microsoft.com/office/drawing/2014/main" id="{C3771873-3E36-BB4D-AEE1-D1D2C9B0B424}"/>
              </a:ext>
            </a:extLst>
          </p:cNvPr>
          <p:cNvSpPr/>
          <p:nvPr/>
        </p:nvSpPr>
        <p:spPr>
          <a:xfrm>
            <a:off x="3045982" y="5665012"/>
            <a:ext cx="1770434" cy="787940"/>
          </a:xfrm>
          <a:prstGeom prst="snipRoundRect">
            <a:avLst/>
          </a:prstGeom>
          <a:solidFill>
            <a:schemeClr val="bg1">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File Store</a:t>
            </a:r>
          </a:p>
        </p:txBody>
      </p:sp>
      <p:sp>
        <p:nvSpPr>
          <p:cNvPr id="86" name="TextBox 85">
            <a:extLst>
              <a:ext uri="{FF2B5EF4-FFF2-40B4-BE49-F238E27FC236}">
                <a16:creationId xmlns:a16="http://schemas.microsoft.com/office/drawing/2014/main" id="{307450E3-3703-C842-BB68-DD34980F3CE4}"/>
              </a:ext>
            </a:extLst>
          </p:cNvPr>
          <p:cNvSpPr txBox="1"/>
          <p:nvPr/>
        </p:nvSpPr>
        <p:spPr>
          <a:xfrm>
            <a:off x="5925585" y="6426895"/>
            <a:ext cx="1668277" cy="369332"/>
          </a:xfrm>
          <a:prstGeom prst="rect">
            <a:avLst/>
          </a:prstGeom>
          <a:noFill/>
        </p:spPr>
        <p:txBody>
          <a:bodyPr wrap="none" rtlCol="0">
            <a:spAutoFit/>
          </a:bodyPr>
          <a:lstStyle/>
          <a:p>
            <a:r>
              <a:rPr lang="en-US" dirty="0"/>
              <a:t>Master - Slave</a:t>
            </a:r>
          </a:p>
        </p:txBody>
      </p:sp>
      <p:sp>
        <p:nvSpPr>
          <p:cNvPr id="87" name="TextBox 86">
            <a:extLst>
              <a:ext uri="{FF2B5EF4-FFF2-40B4-BE49-F238E27FC236}">
                <a16:creationId xmlns:a16="http://schemas.microsoft.com/office/drawing/2014/main" id="{09D176D1-FF21-C841-B21A-845498B7C3D4}"/>
              </a:ext>
            </a:extLst>
          </p:cNvPr>
          <p:cNvSpPr txBox="1"/>
          <p:nvPr/>
        </p:nvSpPr>
        <p:spPr>
          <a:xfrm>
            <a:off x="10859473" y="1720842"/>
            <a:ext cx="1363515" cy="369332"/>
          </a:xfrm>
          <a:prstGeom prst="rect">
            <a:avLst/>
          </a:prstGeom>
          <a:noFill/>
        </p:spPr>
        <p:txBody>
          <a:bodyPr wrap="none" rtlCol="0">
            <a:spAutoFit/>
          </a:bodyPr>
          <a:lstStyle/>
          <a:p>
            <a:r>
              <a:rPr lang="en-US" dirty="0">
                <a:solidFill>
                  <a:srgbClr val="C00000"/>
                </a:solidFill>
                <a:latin typeface="Cambria" panose="02040503050406030204" pitchFamily="18" charset="0"/>
              </a:rPr>
              <a:t>Client Layer</a:t>
            </a:r>
          </a:p>
        </p:txBody>
      </p:sp>
      <p:sp>
        <p:nvSpPr>
          <p:cNvPr id="97" name="TextBox 96">
            <a:extLst>
              <a:ext uri="{FF2B5EF4-FFF2-40B4-BE49-F238E27FC236}">
                <a16:creationId xmlns:a16="http://schemas.microsoft.com/office/drawing/2014/main" id="{7999838A-D376-E543-B955-623734175465}"/>
              </a:ext>
            </a:extLst>
          </p:cNvPr>
          <p:cNvSpPr txBox="1"/>
          <p:nvPr/>
        </p:nvSpPr>
        <p:spPr>
          <a:xfrm>
            <a:off x="10996434" y="3221001"/>
            <a:ext cx="1226554" cy="369332"/>
          </a:xfrm>
          <a:prstGeom prst="rect">
            <a:avLst/>
          </a:prstGeom>
          <a:noFill/>
        </p:spPr>
        <p:txBody>
          <a:bodyPr wrap="none" rtlCol="0">
            <a:spAutoFit/>
          </a:bodyPr>
          <a:lstStyle/>
          <a:p>
            <a:r>
              <a:rPr lang="en-US" dirty="0">
                <a:solidFill>
                  <a:srgbClr val="C00000"/>
                </a:solidFill>
                <a:latin typeface="Cambria" panose="02040503050406030204" pitchFamily="18" charset="0"/>
              </a:rPr>
              <a:t>Web Layer</a:t>
            </a:r>
          </a:p>
        </p:txBody>
      </p:sp>
      <p:sp>
        <p:nvSpPr>
          <p:cNvPr id="98" name="TextBox 97">
            <a:extLst>
              <a:ext uri="{FF2B5EF4-FFF2-40B4-BE49-F238E27FC236}">
                <a16:creationId xmlns:a16="http://schemas.microsoft.com/office/drawing/2014/main" id="{F04FE471-B750-B143-936C-45A92B557785}"/>
              </a:ext>
            </a:extLst>
          </p:cNvPr>
          <p:cNvSpPr txBox="1"/>
          <p:nvPr/>
        </p:nvSpPr>
        <p:spPr>
          <a:xfrm>
            <a:off x="10718409" y="4887414"/>
            <a:ext cx="1504579" cy="369332"/>
          </a:xfrm>
          <a:prstGeom prst="rect">
            <a:avLst/>
          </a:prstGeom>
          <a:noFill/>
        </p:spPr>
        <p:txBody>
          <a:bodyPr wrap="none" rtlCol="0">
            <a:spAutoFit/>
          </a:bodyPr>
          <a:lstStyle/>
          <a:p>
            <a:r>
              <a:rPr lang="en-US" dirty="0">
                <a:solidFill>
                  <a:srgbClr val="C00000"/>
                </a:solidFill>
                <a:latin typeface="Cambria" panose="02040503050406030204" pitchFamily="18" charset="0"/>
              </a:rPr>
              <a:t>Service Layer</a:t>
            </a:r>
          </a:p>
        </p:txBody>
      </p:sp>
      <p:sp>
        <p:nvSpPr>
          <p:cNvPr id="99" name="TextBox 98">
            <a:extLst>
              <a:ext uri="{FF2B5EF4-FFF2-40B4-BE49-F238E27FC236}">
                <a16:creationId xmlns:a16="http://schemas.microsoft.com/office/drawing/2014/main" id="{83159353-9FDD-414A-B2A9-6E917B242EDC}"/>
              </a:ext>
            </a:extLst>
          </p:cNvPr>
          <p:cNvSpPr txBox="1"/>
          <p:nvPr/>
        </p:nvSpPr>
        <p:spPr>
          <a:xfrm>
            <a:off x="10979699" y="5814055"/>
            <a:ext cx="1243289" cy="369332"/>
          </a:xfrm>
          <a:prstGeom prst="rect">
            <a:avLst/>
          </a:prstGeom>
          <a:noFill/>
        </p:spPr>
        <p:txBody>
          <a:bodyPr wrap="none" rtlCol="0">
            <a:spAutoFit/>
          </a:bodyPr>
          <a:lstStyle/>
          <a:p>
            <a:r>
              <a:rPr lang="en-US" dirty="0">
                <a:solidFill>
                  <a:srgbClr val="C00000"/>
                </a:solidFill>
                <a:latin typeface="Cambria" panose="02040503050406030204" pitchFamily="18" charset="0"/>
              </a:rPr>
              <a:t>Data Layer</a:t>
            </a:r>
          </a:p>
        </p:txBody>
      </p:sp>
      <p:sp>
        <p:nvSpPr>
          <p:cNvPr id="100" name="TextBox 99">
            <a:extLst>
              <a:ext uri="{FF2B5EF4-FFF2-40B4-BE49-F238E27FC236}">
                <a16:creationId xmlns:a16="http://schemas.microsoft.com/office/drawing/2014/main" id="{06D821E5-A9CE-CB46-9D1D-1A99BDB423AA}"/>
              </a:ext>
            </a:extLst>
          </p:cNvPr>
          <p:cNvSpPr txBox="1"/>
          <p:nvPr/>
        </p:nvSpPr>
        <p:spPr>
          <a:xfrm>
            <a:off x="3733782" y="1206999"/>
            <a:ext cx="338554"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1</a:t>
            </a:r>
          </a:p>
        </p:txBody>
      </p:sp>
      <p:sp>
        <p:nvSpPr>
          <p:cNvPr id="101" name="TextBox 100">
            <a:extLst>
              <a:ext uri="{FF2B5EF4-FFF2-40B4-BE49-F238E27FC236}">
                <a16:creationId xmlns:a16="http://schemas.microsoft.com/office/drawing/2014/main" id="{AA51B954-4418-4A43-92C1-3B86A50F39F9}"/>
              </a:ext>
            </a:extLst>
          </p:cNvPr>
          <p:cNvSpPr txBox="1"/>
          <p:nvPr/>
        </p:nvSpPr>
        <p:spPr>
          <a:xfrm>
            <a:off x="6120188" y="1228394"/>
            <a:ext cx="338554"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2</a:t>
            </a:r>
          </a:p>
        </p:txBody>
      </p:sp>
      <p:sp>
        <p:nvSpPr>
          <p:cNvPr id="103" name="TextBox 102">
            <a:extLst>
              <a:ext uri="{FF2B5EF4-FFF2-40B4-BE49-F238E27FC236}">
                <a16:creationId xmlns:a16="http://schemas.microsoft.com/office/drawing/2014/main" id="{3A3ECD41-99B5-8C4C-BB81-0277DDB649DB}"/>
              </a:ext>
            </a:extLst>
          </p:cNvPr>
          <p:cNvSpPr txBox="1"/>
          <p:nvPr/>
        </p:nvSpPr>
        <p:spPr>
          <a:xfrm>
            <a:off x="663832" y="2556473"/>
            <a:ext cx="338554"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3</a:t>
            </a:r>
          </a:p>
        </p:txBody>
      </p:sp>
      <p:sp>
        <p:nvSpPr>
          <p:cNvPr id="104" name="TextBox 103">
            <a:extLst>
              <a:ext uri="{FF2B5EF4-FFF2-40B4-BE49-F238E27FC236}">
                <a16:creationId xmlns:a16="http://schemas.microsoft.com/office/drawing/2014/main" id="{306EBC25-DC54-4246-96B9-9F76EFC2BA2B}"/>
              </a:ext>
            </a:extLst>
          </p:cNvPr>
          <p:cNvSpPr txBox="1"/>
          <p:nvPr/>
        </p:nvSpPr>
        <p:spPr>
          <a:xfrm>
            <a:off x="6029345" y="2046352"/>
            <a:ext cx="338554"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4</a:t>
            </a:r>
          </a:p>
        </p:txBody>
      </p:sp>
      <p:sp>
        <p:nvSpPr>
          <p:cNvPr id="105" name="TextBox 104">
            <a:extLst>
              <a:ext uri="{FF2B5EF4-FFF2-40B4-BE49-F238E27FC236}">
                <a16:creationId xmlns:a16="http://schemas.microsoft.com/office/drawing/2014/main" id="{78FDAC27-E300-944E-ABC6-1596C2EF822A}"/>
              </a:ext>
            </a:extLst>
          </p:cNvPr>
          <p:cNvSpPr txBox="1"/>
          <p:nvPr/>
        </p:nvSpPr>
        <p:spPr>
          <a:xfrm>
            <a:off x="5263920" y="2614004"/>
            <a:ext cx="338554"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5</a:t>
            </a:r>
          </a:p>
        </p:txBody>
      </p:sp>
      <p:sp>
        <p:nvSpPr>
          <p:cNvPr id="106" name="TextBox 105">
            <a:extLst>
              <a:ext uri="{FF2B5EF4-FFF2-40B4-BE49-F238E27FC236}">
                <a16:creationId xmlns:a16="http://schemas.microsoft.com/office/drawing/2014/main" id="{6A6CDF10-80C9-BD4A-BDBC-6C83B47C3E49}"/>
              </a:ext>
            </a:extLst>
          </p:cNvPr>
          <p:cNvSpPr txBox="1"/>
          <p:nvPr/>
        </p:nvSpPr>
        <p:spPr>
          <a:xfrm>
            <a:off x="2149776" y="4113524"/>
            <a:ext cx="338554"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6</a:t>
            </a:r>
          </a:p>
        </p:txBody>
      </p:sp>
      <p:sp>
        <p:nvSpPr>
          <p:cNvPr id="107" name="TextBox 106">
            <a:extLst>
              <a:ext uri="{FF2B5EF4-FFF2-40B4-BE49-F238E27FC236}">
                <a16:creationId xmlns:a16="http://schemas.microsoft.com/office/drawing/2014/main" id="{09F1E26F-1B2F-BD48-91BD-BD9DCE777115}"/>
              </a:ext>
            </a:extLst>
          </p:cNvPr>
          <p:cNvSpPr txBox="1"/>
          <p:nvPr/>
        </p:nvSpPr>
        <p:spPr>
          <a:xfrm>
            <a:off x="4577726" y="4112414"/>
            <a:ext cx="338554"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7</a:t>
            </a:r>
          </a:p>
        </p:txBody>
      </p:sp>
      <p:sp>
        <p:nvSpPr>
          <p:cNvPr id="108" name="TextBox 107">
            <a:extLst>
              <a:ext uri="{FF2B5EF4-FFF2-40B4-BE49-F238E27FC236}">
                <a16:creationId xmlns:a16="http://schemas.microsoft.com/office/drawing/2014/main" id="{C6A471BD-1EBE-484F-8373-B81E93345EB6}"/>
              </a:ext>
            </a:extLst>
          </p:cNvPr>
          <p:cNvSpPr txBox="1"/>
          <p:nvPr/>
        </p:nvSpPr>
        <p:spPr>
          <a:xfrm>
            <a:off x="6982586" y="4132174"/>
            <a:ext cx="338554"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8</a:t>
            </a:r>
          </a:p>
        </p:txBody>
      </p:sp>
      <p:sp>
        <p:nvSpPr>
          <p:cNvPr id="109" name="TextBox 108">
            <a:extLst>
              <a:ext uri="{FF2B5EF4-FFF2-40B4-BE49-F238E27FC236}">
                <a16:creationId xmlns:a16="http://schemas.microsoft.com/office/drawing/2014/main" id="{CC5BD71A-81B8-AE49-8487-948E72D1EBA8}"/>
              </a:ext>
            </a:extLst>
          </p:cNvPr>
          <p:cNvSpPr txBox="1"/>
          <p:nvPr/>
        </p:nvSpPr>
        <p:spPr>
          <a:xfrm>
            <a:off x="9384472" y="4112247"/>
            <a:ext cx="338554"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9</a:t>
            </a:r>
          </a:p>
        </p:txBody>
      </p:sp>
      <p:sp>
        <p:nvSpPr>
          <p:cNvPr id="110" name="TextBox 109">
            <a:extLst>
              <a:ext uri="{FF2B5EF4-FFF2-40B4-BE49-F238E27FC236}">
                <a16:creationId xmlns:a16="http://schemas.microsoft.com/office/drawing/2014/main" id="{28D497DA-AA42-B14D-A029-30A800F252D0}"/>
              </a:ext>
            </a:extLst>
          </p:cNvPr>
          <p:cNvSpPr txBox="1"/>
          <p:nvPr/>
        </p:nvSpPr>
        <p:spPr>
          <a:xfrm>
            <a:off x="2998040" y="5640503"/>
            <a:ext cx="492443"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10</a:t>
            </a:r>
          </a:p>
        </p:txBody>
      </p:sp>
      <p:sp>
        <p:nvSpPr>
          <p:cNvPr id="111" name="TextBox 110">
            <a:extLst>
              <a:ext uri="{FF2B5EF4-FFF2-40B4-BE49-F238E27FC236}">
                <a16:creationId xmlns:a16="http://schemas.microsoft.com/office/drawing/2014/main" id="{FBA70343-28A2-2F42-A047-150098FBB592}"/>
              </a:ext>
            </a:extLst>
          </p:cNvPr>
          <p:cNvSpPr txBox="1"/>
          <p:nvPr/>
        </p:nvSpPr>
        <p:spPr>
          <a:xfrm>
            <a:off x="5973409" y="5779850"/>
            <a:ext cx="492443" cy="400110"/>
          </a:xfrm>
          <a:prstGeom prst="rect">
            <a:avLst/>
          </a:prstGeom>
          <a:noFill/>
        </p:spPr>
        <p:txBody>
          <a:bodyPr wrap="none" rtlCol="0">
            <a:spAutoFit/>
          </a:bodyPr>
          <a:lstStyle/>
          <a:p>
            <a:r>
              <a:rPr lang="en-US" sz="2000" b="1" dirty="0">
                <a:solidFill>
                  <a:srgbClr val="C00000"/>
                </a:solidFill>
                <a:latin typeface="Courier New" panose="02070309020205020404" pitchFamily="49" charset="0"/>
                <a:cs typeface="Courier New" panose="02070309020205020404" pitchFamily="49" charset="0"/>
              </a:rPr>
              <a:t>11</a:t>
            </a:r>
          </a:p>
        </p:txBody>
      </p:sp>
    </p:spTree>
    <p:extLst>
      <p:ext uri="{BB962C8B-B14F-4D97-AF65-F5344CB8AC3E}">
        <p14:creationId xmlns:p14="http://schemas.microsoft.com/office/powerpoint/2010/main" val="195386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76D9-871E-CE44-BBCF-C9DC1F25234D}"/>
              </a:ext>
            </a:extLst>
          </p:cNvPr>
          <p:cNvSpPr>
            <a:spLocks noGrp="1"/>
          </p:cNvSpPr>
          <p:nvPr>
            <p:ph type="title"/>
          </p:nvPr>
        </p:nvSpPr>
        <p:spPr/>
        <p:txBody>
          <a:bodyPr/>
          <a:lstStyle/>
          <a:p>
            <a:r>
              <a:rPr lang="en-US" dirty="0"/>
              <a:t>design suggestions</a:t>
            </a:r>
          </a:p>
        </p:txBody>
      </p:sp>
      <p:sp>
        <p:nvSpPr>
          <p:cNvPr id="3" name="Content Placeholder 2">
            <a:extLst>
              <a:ext uri="{FF2B5EF4-FFF2-40B4-BE49-F238E27FC236}">
                <a16:creationId xmlns:a16="http://schemas.microsoft.com/office/drawing/2014/main" id="{7BC35B35-EFB0-7548-93E7-290C1F60B9DB}"/>
              </a:ext>
            </a:extLst>
          </p:cNvPr>
          <p:cNvSpPr>
            <a:spLocks noGrp="1"/>
          </p:cNvSpPr>
          <p:nvPr>
            <p:ph idx="1"/>
          </p:nvPr>
        </p:nvSpPr>
        <p:spPr/>
        <p:txBody>
          <a:bodyPr>
            <a:normAutofit fontScale="92500"/>
          </a:bodyPr>
          <a:lstStyle/>
          <a:p>
            <a:r>
              <a:rPr lang="en-US" sz="1600" dirty="0">
                <a:latin typeface="Calibri" panose="020F0502020204030204" pitchFamily="34" charset="0"/>
                <a:cs typeface="Calibri" panose="020F0502020204030204" pitchFamily="34" charset="0"/>
              </a:rPr>
              <a:t>#1. There is no clear requirements defined for official Browser support.  It is a good practice to officially support min of 2 browsers.  Ensure the UI design is responsive and the testing include device testing.</a:t>
            </a:r>
          </a:p>
          <a:p>
            <a:r>
              <a:rPr lang="en-US" sz="1600" dirty="0">
                <a:latin typeface="Calibri" panose="020F0502020204030204" pitchFamily="34" charset="0"/>
                <a:cs typeface="Calibri" panose="020F0502020204030204" pitchFamily="34" charset="0"/>
              </a:rPr>
              <a:t>#2. There was no requirements on Mobile.  Knowing about customers, most user often check the status, follow up with stakeholders, et all.  Providing a mobile client will be beneficial for customers to remotely manage their closing process.</a:t>
            </a:r>
          </a:p>
          <a:p>
            <a:r>
              <a:rPr lang="en-US" sz="1600" dirty="0">
                <a:latin typeface="Calibri" panose="020F0502020204030204" pitchFamily="34" charset="0"/>
                <a:cs typeface="Calibri" panose="020F0502020204030204" pitchFamily="34" charset="0"/>
              </a:rPr>
              <a:t>#3. Initially we may choose not to use a CDN provider.  It’s a good idea as the product grows globally, where the internet performance may varies.  Also a good option to consider, if the current user base grow and the latency for loading document considerably increase.</a:t>
            </a:r>
          </a:p>
          <a:p>
            <a:r>
              <a:rPr lang="en-US" sz="1600" dirty="0">
                <a:latin typeface="Calibri" panose="020F0502020204030204" pitchFamily="34" charset="0"/>
                <a:cs typeface="Calibri" panose="020F0502020204030204" pitchFamily="34" charset="0"/>
              </a:rPr>
              <a:t>#4. A Load balancer is crucial to ensure the WebApp does not become single point of failure.  With the LB being external, its good practice to replicate the setup with multiple LB to ensure user never experience server failure errors.  And to protect the platform from security issues, it is essential to place external LB behind product like Akamai WAF/DDoS protection.</a:t>
            </a:r>
          </a:p>
          <a:p>
            <a:r>
              <a:rPr lang="en-US" sz="1600" dirty="0">
                <a:latin typeface="Calibri" panose="020F0502020204030204" pitchFamily="34" charset="0"/>
                <a:cs typeface="Calibri" panose="020F0502020204030204" pitchFamily="34" charset="0"/>
              </a:rPr>
              <a:t>#5. WebApp is the first application module to handle the request.  It is a good practice to enable Caching on Web Server as the system is read heavy.  A typical WebApp would include filters to handle security, authentication, instrumentation, logs, etc.  The WebApp would process in the incoming request and call one of the services to complete its tasks.  With web and services logic isolated, it gives system flexibility to scale both layers based on system load. Since the WebApp supports file upload, ensure the uploaded files are scanned for security vulnerabilities before forwarding request to document service.</a:t>
            </a:r>
          </a:p>
          <a:p>
            <a:endParaRPr lang="en-US" dirty="0"/>
          </a:p>
        </p:txBody>
      </p:sp>
    </p:spTree>
    <p:extLst>
      <p:ext uri="{BB962C8B-B14F-4D97-AF65-F5344CB8AC3E}">
        <p14:creationId xmlns:p14="http://schemas.microsoft.com/office/powerpoint/2010/main" val="124064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76D9-871E-CE44-BBCF-C9DC1F25234D}"/>
              </a:ext>
            </a:extLst>
          </p:cNvPr>
          <p:cNvSpPr>
            <a:spLocks noGrp="1"/>
          </p:cNvSpPr>
          <p:nvPr>
            <p:ph type="title"/>
          </p:nvPr>
        </p:nvSpPr>
        <p:spPr/>
        <p:txBody>
          <a:bodyPr/>
          <a:lstStyle/>
          <a:p>
            <a:r>
              <a:rPr lang="en-US" dirty="0"/>
              <a:t>design suggestions</a:t>
            </a:r>
          </a:p>
        </p:txBody>
      </p:sp>
      <p:sp>
        <p:nvSpPr>
          <p:cNvPr id="3" name="Content Placeholder 2">
            <a:extLst>
              <a:ext uri="{FF2B5EF4-FFF2-40B4-BE49-F238E27FC236}">
                <a16:creationId xmlns:a16="http://schemas.microsoft.com/office/drawing/2014/main" id="{7BC35B35-EFB0-7548-93E7-290C1F60B9DB}"/>
              </a:ext>
            </a:extLst>
          </p:cNvPr>
          <p:cNvSpPr>
            <a:spLocks noGrp="1"/>
          </p:cNvSpPr>
          <p:nvPr>
            <p:ph idx="1"/>
          </p:nvPr>
        </p:nvSpPr>
        <p:spPr/>
        <p:txBody>
          <a:bodyPr/>
          <a:lstStyle/>
          <a:p>
            <a:r>
              <a:rPr lang="en-US" sz="1600" dirty="0">
                <a:latin typeface="Calibri" panose="020F0502020204030204" pitchFamily="34" charset="0"/>
                <a:cs typeface="Calibri" panose="020F0502020204030204" pitchFamily="34" charset="0"/>
              </a:rPr>
              <a:t>#6, #7, #8, #9 – the domain service handles all operations related to their business logic.  If the initial version does not include CDN, ensure the document service is scaled based on the system load and to reduce latency use </a:t>
            </a:r>
            <a:r>
              <a:rPr lang="en-US" sz="1600" dirty="0" err="1">
                <a:latin typeface="Calibri" panose="020F0502020204030204" pitchFamily="34" charset="0"/>
                <a:cs typeface="Calibri" panose="020F0502020204030204" pitchFamily="34" charset="0"/>
              </a:rPr>
              <a:t>Async</a:t>
            </a:r>
            <a:r>
              <a:rPr lang="en-US" sz="1600" dirty="0">
                <a:latin typeface="Calibri" panose="020F0502020204030204" pitchFamily="34" charset="0"/>
                <a:cs typeface="Calibri" panose="020F0502020204030204" pitchFamily="34" charset="0"/>
              </a:rPr>
              <a:t> calls when non essential tasks are performed.  The individual stateless domain services would have their own Load balancers to allow scaling the services horizontally based on system usage. </a:t>
            </a:r>
          </a:p>
          <a:p>
            <a:r>
              <a:rPr lang="en-US" sz="1600" dirty="0">
                <a:latin typeface="Calibri" panose="020F0502020204030204" pitchFamily="34" charset="0"/>
                <a:cs typeface="Calibri" panose="020F0502020204030204" pitchFamily="34" charset="0"/>
              </a:rPr>
              <a:t>#10 – If a CDN provider is used use the Push method to sync newly created documents to the CDN server. </a:t>
            </a:r>
          </a:p>
          <a:p>
            <a:r>
              <a:rPr lang="en-US" sz="1600" dirty="0">
                <a:latin typeface="Calibri" panose="020F0502020204030204" pitchFamily="34" charset="0"/>
                <a:cs typeface="Calibri" panose="020F0502020204030204" pitchFamily="34" charset="0"/>
              </a:rPr>
              <a:t>#11 – the initial solution may use a MySQL or Postgres database with a Master-Slave setup.  If the database performance is impacted due to heavy reads, a read replica can be created.  Alternatively cache can be also be used.</a:t>
            </a:r>
          </a:p>
          <a:p>
            <a:r>
              <a:rPr lang="en-US" sz="1600" dirty="0">
                <a:latin typeface="Calibri" panose="020F0502020204030204" pitchFamily="34" charset="0"/>
                <a:cs typeface="Calibri" panose="020F0502020204030204" pitchFamily="34" charset="0"/>
              </a:rPr>
              <a:t>And lastly to support multiple users work on the same closing package at the same time:</a:t>
            </a:r>
          </a:p>
          <a:p>
            <a:pPr lvl="1"/>
            <a:r>
              <a:rPr lang="en-US" sz="1400" dirty="0">
                <a:latin typeface="Calibri" panose="020F0502020204030204" pitchFamily="34" charset="0"/>
                <a:cs typeface="Calibri" panose="020F0502020204030204" pitchFamily="34" charset="0"/>
              </a:rPr>
              <a:t>User sessions are managed by the web application and no need to lock resources when users open/work on the same package.</a:t>
            </a:r>
          </a:p>
          <a:p>
            <a:pPr lvl="1"/>
            <a:r>
              <a:rPr lang="en-US" sz="1400" dirty="0">
                <a:latin typeface="Calibri" panose="020F0502020204030204" pitchFamily="34" charset="0"/>
                <a:cs typeface="Calibri" panose="020F0502020204030204" pitchFamily="34" charset="0"/>
              </a:rPr>
              <a:t>CRUD on documents – Users are allowed to upload/create or delete their own document, so no special handling required.</a:t>
            </a:r>
          </a:p>
          <a:p>
            <a:pPr lvl="1"/>
            <a:r>
              <a:rPr lang="en-US" sz="1400" dirty="0">
                <a:latin typeface="Calibri" panose="020F0502020204030204" pitchFamily="34" charset="0"/>
                <a:cs typeface="Calibri" panose="020F0502020204030204" pitchFamily="34" charset="0"/>
              </a:rPr>
              <a:t>CRUD on comments – Use database locks to check and commit, the comments scheme operations.  This ensures the comment operations are allowed only when its linked document record is active and not simultaneously delete by its owner.</a:t>
            </a: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63371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351F-5964-354D-8070-ECBB9EA99BED}"/>
              </a:ext>
            </a:extLst>
          </p:cNvPr>
          <p:cNvSpPr>
            <a:spLocks noGrp="1"/>
          </p:cNvSpPr>
          <p:nvPr>
            <p:ph type="title"/>
          </p:nvPr>
        </p:nvSpPr>
        <p:spPr>
          <a:xfrm>
            <a:off x="1069848" y="358171"/>
            <a:ext cx="10058400" cy="653504"/>
          </a:xfrm>
        </p:spPr>
        <p:txBody>
          <a:bodyPr>
            <a:normAutofit fontScale="90000"/>
          </a:bodyPr>
          <a:lstStyle/>
          <a:p>
            <a:r>
              <a:rPr lang="en-US" dirty="0"/>
              <a:t>API design</a:t>
            </a:r>
          </a:p>
        </p:txBody>
      </p:sp>
      <p:sp>
        <p:nvSpPr>
          <p:cNvPr id="59" name="Content Placeholder 2">
            <a:extLst>
              <a:ext uri="{FF2B5EF4-FFF2-40B4-BE49-F238E27FC236}">
                <a16:creationId xmlns:a16="http://schemas.microsoft.com/office/drawing/2014/main" id="{C8EEF7A8-E016-2840-90CC-79CFBB15D75C}"/>
              </a:ext>
            </a:extLst>
          </p:cNvPr>
          <p:cNvSpPr txBox="1">
            <a:spLocks/>
          </p:cNvSpPr>
          <p:nvPr/>
        </p:nvSpPr>
        <p:spPr>
          <a:xfrm>
            <a:off x="1069848" y="1168924"/>
            <a:ext cx="10058400" cy="500327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1. User API </a:t>
            </a:r>
          </a:p>
          <a:p>
            <a:pPr marL="0" indent="0">
              <a:buNone/>
            </a:pPr>
            <a:r>
              <a:rPr lang="en-US" dirty="0">
                <a:latin typeface="Courier New" panose="02070309020205020404" pitchFamily="49" charset="0"/>
                <a:cs typeface="Courier New" panose="02070309020205020404" pitchFamily="49" charset="0"/>
              </a:rPr>
              <a:t>HTTP POST: /v1/users 		- Create a new user</a:t>
            </a:r>
          </a:p>
          <a:p>
            <a:pPr marL="0"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firstName</a:t>
            </a:r>
            <a:r>
              <a:rPr lang="en-US" sz="1200" dirty="0">
                <a:latin typeface="Courier New" panose="02070309020205020404" pitchFamily="49" charset="0"/>
                <a:cs typeface="Courier New" panose="02070309020205020404" pitchFamily="49" charset="0"/>
              </a:rPr>
              <a:t>”: “James”,</a:t>
            </a:r>
          </a:p>
          <a:p>
            <a:pPr marL="274320" lvl="1"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lastName</a:t>
            </a:r>
            <a:r>
              <a:rPr lang="en-US" sz="1200" dirty="0">
                <a:latin typeface="Courier New" panose="02070309020205020404" pitchFamily="49" charset="0"/>
                <a:cs typeface="Courier New" panose="02070309020205020404" pitchFamily="49" charset="0"/>
              </a:rPr>
              <a:t>”: “Bond”,</a:t>
            </a:r>
          </a:p>
          <a:p>
            <a:pPr marL="274320" lvl="1"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emailId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james.bond@movie.com</a:t>
            </a:r>
            <a:r>
              <a:rPr lang="en-US" sz="1200" dirty="0">
                <a:latin typeface="Courier New" panose="02070309020205020404" pitchFamily="49" charset="0"/>
                <a:cs typeface="Courier New" panose="02070309020205020404" pitchFamily="49" charset="0"/>
              </a:rPr>
              <a:t>”,</a:t>
            </a:r>
          </a:p>
          <a:p>
            <a:pPr marL="274320" lvl="1" indent="0">
              <a:buNone/>
            </a:pPr>
            <a:r>
              <a:rPr lang="en-US" sz="1200" dirty="0">
                <a:latin typeface="Courier New" panose="02070309020205020404" pitchFamily="49" charset="0"/>
                <a:cs typeface="Courier New" panose="02070309020205020404" pitchFamily="49" charset="0"/>
              </a:rPr>
              <a:t>“password”: “6b2c3127fa2022564065de5d900ab29f”,</a:t>
            </a:r>
          </a:p>
          <a:p>
            <a:pPr marL="274320" lvl="1"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phoneNum</a:t>
            </a:r>
            <a:r>
              <a:rPr lang="en-US" sz="1200" dirty="0">
                <a:latin typeface="Courier New" panose="02070309020205020404" pitchFamily="49" charset="0"/>
                <a:cs typeface="Courier New" panose="02070309020205020404" pitchFamily="49" charset="0"/>
              </a:rPr>
              <a:t>”: “+44-20-1000-0007”</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HTTP GET: /v1/users			- Read one or more users</a:t>
            </a:r>
          </a:p>
          <a:p>
            <a:pPr marL="0" indent="0">
              <a:buNone/>
            </a:pPr>
            <a:r>
              <a:rPr lang="en-US" sz="1800" dirty="0">
                <a:latin typeface="Courier New" panose="02070309020205020404" pitchFamily="49" charset="0"/>
                <a:cs typeface="Courier New" panose="02070309020205020404" pitchFamily="49" charset="0"/>
              </a:rPr>
              <a:t>HTTP PUT: /v1/users			- Update one or more users</a:t>
            </a:r>
          </a:p>
          <a:p>
            <a:pPr marL="0" indent="0">
              <a:buNone/>
            </a:pPr>
            <a:r>
              <a:rPr lang="en-US" sz="1800" dirty="0">
                <a:latin typeface="Courier New" panose="02070309020205020404" pitchFamily="49" charset="0"/>
                <a:cs typeface="Courier New" panose="02070309020205020404" pitchFamily="49" charset="0"/>
              </a:rPr>
              <a:t>HTTP DELETE: /v1/users		- Delete one or more users</a:t>
            </a:r>
            <a:endParaRPr lang="en-US" sz="1800" dirty="0"/>
          </a:p>
          <a:p>
            <a:pPr marL="0" indent="0">
              <a:buNone/>
            </a:pPr>
            <a:r>
              <a:rPr lang="en-US" sz="1800" dirty="0">
                <a:latin typeface="Courier New" panose="02070309020205020404" pitchFamily="49" charset="0"/>
                <a:cs typeface="Courier New" panose="02070309020205020404" pitchFamily="49" charset="0"/>
              </a:rPr>
              <a:t>HTTP GET: /v1/users/{id}		- Read/return a specific user</a:t>
            </a:r>
          </a:p>
          <a:p>
            <a:pPr marL="0" indent="0">
              <a:buNone/>
            </a:pPr>
            <a:r>
              <a:rPr lang="en-US" sz="1800" dirty="0">
                <a:latin typeface="Courier New" panose="02070309020205020404" pitchFamily="49" charset="0"/>
                <a:cs typeface="Courier New" panose="02070309020205020404" pitchFamily="49" charset="0"/>
              </a:rPr>
              <a:t>HTTP PUT: /v1/users/{id}		- Update a specific user info</a:t>
            </a:r>
          </a:p>
          <a:p>
            <a:pPr marL="0" indent="0">
              <a:buNone/>
            </a:pPr>
            <a:r>
              <a:rPr lang="en-US" sz="1800" dirty="0">
                <a:latin typeface="Courier New" panose="02070309020205020404" pitchFamily="49" charset="0"/>
                <a:cs typeface="Courier New" panose="02070309020205020404" pitchFamily="49" charset="0"/>
              </a:rPr>
              <a:t>HTTP DELETE: /v1/users/{id}	- Delete a specific user</a:t>
            </a:r>
          </a:p>
          <a:p>
            <a:pPr marL="0" indent="0">
              <a:buNone/>
            </a:pPr>
            <a:endParaRPr lang="en-US" dirty="0"/>
          </a:p>
          <a:p>
            <a:endParaRPr lang="en-US" dirty="0"/>
          </a:p>
        </p:txBody>
      </p:sp>
    </p:spTree>
    <p:extLst>
      <p:ext uri="{BB962C8B-B14F-4D97-AF65-F5344CB8AC3E}">
        <p14:creationId xmlns:p14="http://schemas.microsoft.com/office/powerpoint/2010/main" val="428141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351F-5964-354D-8070-ECBB9EA99BED}"/>
              </a:ext>
            </a:extLst>
          </p:cNvPr>
          <p:cNvSpPr>
            <a:spLocks noGrp="1"/>
          </p:cNvSpPr>
          <p:nvPr>
            <p:ph type="title"/>
          </p:nvPr>
        </p:nvSpPr>
        <p:spPr>
          <a:xfrm>
            <a:off x="1069848" y="358171"/>
            <a:ext cx="10058400" cy="653504"/>
          </a:xfrm>
        </p:spPr>
        <p:txBody>
          <a:bodyPr>
            <a:normAutofit fontScale="90000"/>
          </a:bodyPr>
          <a:lstStyle/>
          <a:p>
            <a:r>
              <a:rPr lang="en-US" dirty="0"/>
              <a:t>API design</a:t>
            </a:r>
          </a:p>
        </p:txBody>
      </p:sp>
      <p:sp>
        <p:nvSpPr>
          <p:cNvPr id="59" name="Content Placeholder 2">
            <a:extLst>
              <a:ext uri="{FF2B5EF4-FFF2-40B4-BE49-F238E27FC236}">
                <a16:creationId xmlns:a16="http://schemas.microsoft.com/office/drawing/2014/main" id="{C8EEF7A8-E016-2840-90CC-79CFBB15D75C}"/>
              </a:ext>
            </a:extLst>
          </p:cNvPr>
          <p:cNvSpPr txBox="1">
            <a:spLocks/>
          </p:cNvSpPr>
          <p:nvPr/>
        </p:nvSpPr>
        <p:spPr>
          <a:xfrm>
            <a:off x="1069848" y="1168924"/>
            <a:ext cx="10058400" cy="500327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2. Closing API</a:t>
            </a:r>
          </a:p>
          <a:p>
            <a:pPr marL="0" indent="0">
              <a:buNone/>
            </a:pPr>
            <a:r>
              <a:rPr lang="en-US" dirty="0">
                <a:latin typeface="Courier New" panose="02070309020205020404" pitchFamily="49" charset="0"/>
                <a:cs typeface="Courier New" panose="02070309020205020404" pitchFamily="49" charset="0"/>
              </a:rPr>
              <a:t>HTTP POST: /v1/closings</a:t>
            </a:r>
          </a:p>
          <a:p>
            <a:pPr marL="0" indent="0">
              <a:buNone/>
            </a:pPr>
            <a:endParaRPr lang="en-US" dirty="0"/>
          </a:p>
          <a:p>
            <a:pPr marL="0" indent="0">
              <a:buNone/>
            </a:pPr>
            <a:r>
              <a:rPr lang="en-US" dirty="0"/>
              <a:t>3. Document API </a:t>
            </a:r>
          </a:p>
          <a:p>
            <a:pPr marL="0" indent="0">
              <a:buNone/>
            </a:pPr>
            <a:r>
              <a:rPr lang="en-US" dirty="0">
                <a:latin typeface="Courier New" panose="02070309020205020404" pitchFamily="49" charset="0"/>
                <a:cs typeface="Courier New" panose="02070309020205020404" pitchFamily="49" charset="0"/>
              </a:rPr>
              <a:t>HTTP POST: /v1/documents</a:t>
            </a:r>
          </a:p>
          <a:p>
            <a:pPr marL="0" indent="0">
              <a:buNone/>
            </a:pPr>
            <a:r>
              <a:rPr lang="en-US" dirty="0">
                <a:latin typeface="Courier New" panose="02070309020205020404" pitchFamily="49" charset="0"/>
                <a:cs typeface="Courier New" panose="02070309020205020404" pitchFamily="49" charset="0"/>
              </a:rPr>
              <a:t>HTTP GET: /v1/documents</a:t>
            </a:r>
          </a:p>
          <a:p>
            <a:pPr marL="0" indent="0">
              <a:buNone/>
            </a:pPr>
            <a:r>
              <a:rPr lang="en-US" dirty="0">
                <a:latin typeface="Courier New" panose="02070309020205020404" pitchFamily="49" charset="0"/>
                <a:cs typeface="Courier New" panose="02070309020205020404" pitchFamily="49" charset="0"/>
              </a:rPr>
              <a:t>HTTP DELETE: /v1/documents</a:t>
            </a:r>
            <a:endParaRPr lang="en-US" dirty="0"/>
          </a:p>
          <a:p>
            <a:pPr marL="0" indent="0">
              <a:buNone/>
            </a:pPr>
            <a:endParaRPr lang="en-US" dirty="0"/>
          </a:p>
          <a:p>
            <a:pPr marL="0" indent="0">
              <a:buNone/>
            </a:pPr>
            <a:r>
              <a:rPr lang="en-US" dirty="0"/>
              <a:t>4. Comment API</a:t>
            </a:r>
          </a:p>
          <a:p>
            <a:pPr marL="0" indent="0">
              <a:buNone/>
            </a:pPr>
            <a:r>
              <a:rPr lang="en-US" dirty="0">
                <a:latin typeface="Courier New" panose="02070309020205020404" pitchFamily="49" charset="0"/>
                <a:cs typeface="Courier New" panose="02070309020205020404" pitchFamily="49" charset="0"/>
              </a:rPr>
              <a:t>HTTP POST: /v1/comments</a:t>
            </a:r>
          </a:p>
          <a:p>
            <a:pPr marL="0" indent="0">
              <a:buNone/>
            </a:pPr>
            <a:r>
              <a:rPr lang="en-US" dirty="0">
                <a:latin typeface="Courier New" panose="02070309020205020404" pitchFamily="49" charset="0"/>
                <a:cs typeface="Courier New" panose="02070309020205020404" pitchFamily="49" charset="0"/>
              </a:rPr>
              <a:t>HTTP GET: /v1/comments 		</a:t>
            </a:r>
          </a:p>
          <a:p>
            <a:pPr marL="0" indent="0">
              <a:buNone/>
            </a:pPr>
            <a:r>
              <a:rPr lang="en-US" dirty="0">
                <a:latin typeface="Courier New" panose="02070309020205020404" pitchFamily="49" charset="0"/>
                <a:cs typeface="Courier New" panose="02070309020205020404" pitchFamily="49" charset="0"/>
              </a:rPr>
              <a:t>HTTP PUT: /v1/comments</a:t>
            </a:r>
          </a:p>
          <a:p>
            <a:pPr marL="0" indent="0">
              <a:buNone/>
            </a:pPr>
            <a:r>
              <a:rPr lang="en-US" dirty="0">
                <a:latin typeface="Courier New" panose="02070309020205020404" pitchFamily="49" charset="0"/>
                <a:cs typeface="Courier New" panose="02070309020205020404" pitchFamily="49" charset="0"/>
              </a:rPr>
              <a:t>HTTP DELETE: /v1/comments</a:t>
            </a:r>
            <a:endParaRPr lang="en-US" dirty="0"/>
          </a:p>
          <a:p>
            <a:pPr marL="0" indent="0">
              <a:buNone/>
            </a:pPr>
            <a:endParaRPr lang="en-US" dirty="0"/>
          </a:p>
        </p:txBody>
      </p:sp>
    </p:spTree>
    <p:extLst>
      <p:ext uri="{BB962C8B-B14F-4D97-AF65-F5344CB8AC3E}">
        <p14:creationId xmlns:p14="http://schemas.microsoft.com/office/powerpoint/2010/main" val="258288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351F-5964-354D-8070-ECBB9EA99BED}"/>
              </a:ext>
            </a:extLst>
          </p:cNvPr>
          <p:cNvSpPr>
            <a:spLocks noGrp="1"/>
          </p:cNvSpPr>
          <p:nvPr>
            <p:ph type="title"/>
          </p:nvPr>
        </p:nvSpPr>
        <p:spPr>
          <a:xfrm>
            <a:off x="1069848" y="358171"/>
            <a:ext cx="10058400" cy="653504"/>
          </a:xfrm>
        </p:spPr>
        <p:txBody>
          <a:bodyPr>
            <a:normAutofit fontScale="90000"/>
          </a:bodyPr>
          <a:lstStyle/>
          <a:p>
            <a:r>
              <a:rPr lang="en-US" dirty="0"/>
              <a:t>Service objects (POJO)</a:t>
            </a:r>
          </a:p>
        </p:txBody>
      </p:sp>
      <p:sp>
        <p:nvSpPr>
          <p:cNvPr id="80" name="Content Placeholder 2">
            <a:extLst>
              <a:ext uri="{FF2B5EF4-FFF2-40B4-BE49-F238E27FC236}">
                <a16:creationId xmlns:a16="http://schemas.microsoft.com/office/drawing/2014/main" id="{EACD1017-8F73-C046-A107-37A7D4707981}"/>
              </a:ext>
            </a:extLst>
          </p:cNvPr>
          <p:cNvSpPr txBox="1">
            <a:spLocks/>
          </p:cNvSpPr>
          <p:nvPr/>
        </p:nvSpPr>
        <p:spPr>
          <a:xfrm>
            <a:off x="409972" y="1178351"/>
            <a:ext cx="2422973" cy="500327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600" b="1" dirty="0">
                <a:latin typeface="Courier New" panose="02070309020205020404" pitchFamily="49" charset="0"/>
                <a:cs typeface="Courier New" panose="02070309020205020404" pitchFamily="49" charset="0"/>
              </a:rPr>
              <a:t>User</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Id: Long</a:t>
            </a:r>
          </a:p>
          <a:p>
            <a:pPr marL="0" indent="0">
              <a:buNone/>
            </a:pP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 String</a:t>
            </a:r>
          </a:p>
          <a:p>
            <a:pPr marL="0" indent="0">
              <a:buNone/>
            </a:pPr>
            <a:r>
              <a:rPr lang="en-US" sz="1600" dirty="0" err="1">
                <a:latin typeface="Courier New" panose="02070309020205020404" pitchFamily="49" charset="0"/>
                <a:cs typeface="Courier New" panose="02070309020205020404" pitchFamily="49" charset="0"/>
              </a:rPr>
              <a:t>lastName</a:t>
            </a:r>
            <a:r>
              <a:rPr lang="en-US" sz="1600" dirty="0">
                <a:latin typeface="Courier New" panose="02070309020205020404" pitchFamily="49" charset="0"/>
                <a:cs typeface="Courier New" panose="02070309020205020404" pitchFamily="49" charset="0"/>
              </a:rPr>
              <a:t>: String</a:t>
            </a:r>
          </a:p>
          <a:p>
            <a:pPr marL="0" indent="0">
              <a:buNone/>
            </a:pPr>
            <a:r>
              <a:rPr lang="en-US" sz="1600" dirty="0" err="1">
                <a:latin typeface="Courier New" panose="02070309020205020404" pitchFamily="49" charset="0"/>
                <a:cs typeface="Courier New" panose="02070309020205020404" pitchFamily="49" charset="0"/>
              </a:rPr>
              <a:t>emailId</a:t>
            </a:r>
            <a:r>
              <a:rPr lang="en-US" sz="1600" dirty="0">
                <a:latin typeface="Courier New" panose="02070309020205020404" pitchFamily="49" charset="0"/>
                <a:cs typeface="Courier New" panose="02070309020205020404" pitchFamily="49" charset="0"/>
              </a:rPr>
              <a:t>: String</a:t>
            </a:r>
          </a:p>
          <a:p>
            <a:pPr marL="0" indent="0">
              <a:buNone/>
            </a:pPr>
            <a:r>
              <a:rPr lang="en-US" sz="1600" dirty="0" err="1">
                <a:latin typeface="Courier New" panose="02070309020205020404" pitchFamily="49" charset="0"/>
                <a:cs typeface="Courier New" panose="02070309020205020404" pitchFamily="49" charset="0"/>
              </a:rPr>
              <a:t>phoneNum</a:t>
            </a:r>
            <a:r>
              <a:rPr lang="en-US" sz="1600" dirty="0">
                <a:latin typeface="Courier New" panose="02070309020205020404" pitchFamily="49" charset="0"/>
                <a:cs typeface="Courier New" panose="02070309020205020404" pitchFamily="49" charset="0"/>
              </a:rPr>
              <a:t>: String</a:t>
            </a:r>
          </a:p>
          <a:p>
            <a:pPr marL="0" indent="0">
              <a:buNone/>
            </a:pPr>
            <a:r>
              <a:rPr lang="en-US" sz="1600" dirty="0">
                <a:latin typeface="Courier New" panose="02070309020205020404" pitchFamily="49" charset="0"/>
                <a:cs typeface="Courier New" panose="02070309020205020404" pitchFamily="49" charset="0"/>
              </a:rPr>
              <a:t>}</a:t>
            </a:r>
          </a:p>
        </p:txBody>
      </p:sp>
      <p:sp>
        <p:nvSpPr>
          <p:cNvPr id="81" name="Content Placeholder 2">
            <a:extLst>
              <a:ext uri="{FF2B5EF4-FFF2-40B4-BE49-F238E27FC236}">
                <a16:creationId xmlns:a16="http://schemas.microsoft.com/office/drawing/2014/main" id="{F6E1089D-4EFC-6447-A850-E4F74DD271FD}"/>
              </a:ext>
            </a:extLst>
          </p:cNvPr>
          <p:cNvSpPr txBox="1">
            <a:spLocks/>
          </p:cNvSpPr>
          <p:nvPr/>
        </p:nvSpPr>
        <p:spPr>
          <a:xfrm>
            <a:off x="3048001" y="1178351"/>
            <a:ext cx="2550045" cy="500327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600" b="1" dirty="0">
                <a:latin typeface="Courier New" panose="02070309020205020404" pitchFamily="49" charset="0"/>
                <a:cs typeface="Courier New" panose="02070309020205020404" pitchFamily="49" charset="0"/>
              </a:rPr>
              <a:t>Closing</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Id: Long</a:t>
            </a:r>
          </a:p>
          <a:p>
            <a:pPr marL="0" indent="0">
              <a:buNone/>
            </a:pPr>
            <a:r>
              <a:rPr lang="en-US" sz="1600" dirty="0" err="1">
                <a:latin typeface="Courier New" panose="02070309020205020404" pitchFamily="49" charset="0"/>
                <a:cs typeface="Courier New" panose="02070309020205020404" pitchFamily="49" charset="0"/>
              </a:rPr>
              <a:t>closingPkgId</a:t>
            </a:r>
            <a:r>
              <a:rPr lang="en-US" sz="1600" dirty="0">
                <a:latin typeface="Courier New" panose="02070309020205020404" pitchFamily="49" charset="0"/>
                <a:cs typeface="Courier New" panose="02070309020205020404" pitchFamily="49" charset="0"/>
              </a:rPr>
              <a:t>: Long</a:t>
            </a:r>
          </a:p>
          <a:p>
            <a:pPr marL="0" indent="0">
              <a:buNone/>
            </a:pPr>
            <a:r>
              <a:rPr lang="en-US" sz="1600" dirty="0" err="1">
                <a:latin typeface="Courier New" panose="02070309020205020404" pitchFamily="49" charset="0"/>
                <a:cs typeface="Courier New" panose="02070309020205020404" pitchFamily="49" charset="0"/>
              </a:rPr>
              <a:t>addrLine</a:t>
            </a:r>
            <a:r>
              <a:rPr lang="en-US" sz="1600" dirty="0">
                <a:latin typeface="Courier New" panose="02070309020205020404" pitchFamily="49" charset="0"/>
                <a:cs typeface="Courier New" panose="02070309020205020404" pitchFamily="49" charset="0"/>
              </a:rPr>
              <a:t>: String</a:t>
            </a:r>
          </a:p>
          <a:p>
            <a:pPr marL="0" indent="0">
              <a:buNone/>
            </a:pPr>
            <a:r>
              <a:rPr lang="en-US" sz="1600" dirty="0">
                <a:latin typeface="Courier New" panose="02070309020205020404" pitchFamily="49" charset="0"/>
                <a:cs typeface="Courier New" panose="02070309020205020404" pitchFamily="49" charset="0"/>
              </a:rPr>
              <a:t>city: String</a:t>
            </a:r>
          </a:p>
          <a:p>
            <a:pPr marL="0" indent="0">
              <a:buNone/>
            </a:pPr>
            <a:r>
              <a:rPr lang="en-US" sz="1600" dirty="0">
                <a:latin typeface="Courier New" panose="02070309020205020404" pitchFamily="49" charset="0"/>
                <a:cs typeface="Courier New" panose="02070309020205020404" pitchFamily="49" charset="0"/>
              </a:rPr>
              <a:t>state: String</a:t>
            </a:r>
          </a:p>
          <a:p>
            <a:pPr marL="0" indent="0">
              <a:buNone/>
            </a:pPr>
            <a:r>
              <a:rPr lang="en-US" sz="1600" dirty="0">
                <a:latin typeface="Courier New" panose="02070309020205020404" pitchFamily="49" charset="0"/>
                <a:cs typeface="Courier New" panose="02070309020205020404" pitchFamily="49" charset="0"/>
              </a:rPr>
              <a:t>country: String</a:t>
            </a:r>
          </a:p>
          <a:p>
            <a:pPr marL="0" indent="0">
              <a:buNone/>
            </a:pPr>
            <a:r>
              <a:rPr lang="en-US" sz="1600" dirty="0">
                <a:latin typeface="Courier New" panose="02070309020205020404" pitchFamily="49" charset="0"/>
                <a:cs typeface="Courier New" panose="02070309020205020404" pitchFamily="49" charset="0"/>
              </a:rPr>
              <a:t>}</a:t>
            </a:r>
          </a:p>
        </p:txBody>
      </p:sp>
      <p:sp>
        <p:nvSpPr>
          <p:cNvPr id="82" name="Content Placeholder 2">
            <a:extLst>
              <a:ext uri="{FF2B5EF4-FFF2-40B4-BE49-F238E27FC236}">
                <a16:creationId xmlns:a16="http://schemas.microsoft.com/office/drawing/2014/main" id="{0445575D-278E-0649-9B97-9D38AD04EAA5}"/>
              </a:ext>
            </a:extLst>
          </p:cNvPr>
          <p:cNvSpPr txBox="1">
            <a:spLocks/>
          </p:cNvSpPr>
          <p:nvPr/>
        </p:nvSpPr>
        <p:spPr>
          <a:xfrm>
            <a:off x="5813102" y="1178351"/>
            <a:ext cx="2550045" cy="500327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600" b="1" dirty="0">
                <a:latin typeface="Courier New" panose="02070309020205020404" pitchFamily="49" charset="0"/>
                <a:cs typeface="Courier New" panose="02070309020205020404" pitchFamily="49" charset="0"/>
              </a:rPr>
              <a:t>Document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Id: Long</a:t>
            </a:r>
          </a:p>
          <a:p>
            <a:pPr marL="0" indent="0">
              <a:buNone/>
            </a:pPr>
            <a:r>
              <a:rPr lang="en-US" sz="1600" dirty="0" err="1">
                <a:latin typeface="Courier New" panose="02070309020205020404" pitchFamily="49" charset="0"/>
                <a:cs typeface="Courier New" panose="02070309020205020404" pitchFamily="49" charset="0"/>
              </a:rPr>
              <a:t>closingPkgId</a:t>
            </a:r>
            <a:r>
              <a:rPr lang="en-US" sz="1600" dirty="0">
                <a:latin typeface="Courier New" panose="02070309020205020404" pitchFamily="49" charset="0"/>
                <a:cs typeface="Courier New" panose="02070309020205020404" pitchFamily="49" charset="0"/>
              </a:rPr>
              <a:t>: Long</a:t>
            </a:r>
          </a:p>
          <a:p>
            <a:pPr marL="0" indent="0">
              <a:buNone/>
            </a:pPr>
            <a:r>
              <a:rPr lang="en-US" sz="1600" dirty="0" err="1">
                <a:latin typeface="Courier New" panose="02070309020205020404" pitchFamily="49" charset="0"/>
                <a:cs typeface="Courier New" panose="02070309020205020404" pitchFamily="49" charset="0"/>
              </a:rPr>
              <a:t>docName</a:t>
            </a:r>
            <a:r>
              <a:rPr lang="en-US" sz="1600" dirty="0">
                <a:latin typeface="Courier New" panose="02070309020205020404" pitchFamily="49" charset="0"/>
                <a:cs typeface="Courier New" panose="02070309020205020404" pitchFamily="49" charset="0"/>
              </a:rPr>
              <a:t>: String</a:t>
            </a:r>
          </a:p>
          <a:p>
            <a:pPr marL="0" indent="0">
              <a:buNone/>
            </a:pPr>
            <a:r>
              <a:rPr lang="en-US" sz="1600" dirty="0" err="1">
                <a:latin typeface="Courier New" panose="02070309020205020404" pitchFamily="49" charset="0"/>
                <a:cs typeface="Courier New" panose="02070309020205020404" pitchFamily="49" charset="0"/>
              </a:rPr>
              <a:t>docType</a:t>
            </a:r>
            <a:r>
              <a:rPr lang="en-US" sz="1600" dirty="0">
                <a:latin typeface="Courier New" panose="02070309020205020404" pitchFamily="49" charset="0"/>
                <a:cs typeface="Courier New" panose="02070309020205020404" pitchFamily="49" charset="0"/>
              </a:rPr>
              <a:t>: String</a:t>
            </a:r>
          </a:p>
          <a:p>
            <a:pPr marL="0" indent="0">
              <a:buNone/>
            </a:pPr>
            <a:r>
              <a:rPr lang="en-US" sz="1600" dirty="0" err="1">
                <a:latin typeface="Courier New" panose="02070309020205020404" pitchFamily="49" charset="0"/>
                <a:cs typeface="Courier New" panose="02070309020205020404" pitchFamily="49" charset="0"/>
              </a:rPr>
              <a:t>docSize</a:t>
            </a:r>
            <a:r>
              <a:rPr lang="en-US" sz="1600" dirty="0">
                <a:latin typeface="Courier New" panose="02070309020205020404" pitchFamily="49" charset="0"/>
                <a:cs typeface="Courier New" panose="02070309020205020404" pitchFamily="49" charset="0"/>
              </a:rPr>
              <a:t>: String</a:t>
            </a:r>
          </a:p>
          <a:p>
            <a:pPr marL="0" indent="0">
              <a:buNone/>
            </a:pPr>
            <a:r>
              <a:rPr lang="en-US" sz="1600" dirty="0">
                <a:latin typeface="Courier New" panose="02070309020205020404" pitchFamily="49" charset="0"/>
                <a:cs typeface="Courier New" panose="02070309020205020404" pitchFamily="49" charset="0"/>
              </a:rPr>
              <a:t>}</a:t>
            </a:r>
          </a:p>
        </p:txBody>
      </p:sp>
      <p:sp>
        <p:nvSpPr>
          <p:cNvPr id="88" name="Content Placeholder 2">
            <a:extLst>
              <a:ext uri="{FF2B5EF4-FFF2-40B4-BE49-F238E27FC236}">
                <a16:creationId xmlns:a16="http://schemas.microsoft.com/office/drawing/2014/main" id="{9F6017BC-1FE8-314D-810A-B2A8E69629C8}"/>
              </a:ext>
            </a:extLst>
          </p:cNvPr>
          <p:cNvSpPr txBox="1">
            <a:spLocks/>
          </p:cNvSpPr>
          <p:nvPr/>
        </p:nvSpPr>
        <p:spPr>
          <a:xfrm>
            <a:off x="8578203" y="1178351"/>
            <a:ext cx="2550045" cy="500327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600" b="1" dirty="0">
                <a:latin typeface="Courier New" panose="02070309020205020404" pitchFamily="49" charset="0"/>
                <a:cs typeface="Courier New" panose="02070309020205020404" pitchFamily="49" charset="0"/>
              </a:rPr>
              <a:t>Comment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Id: Long</a:t>
            </a:r>
          </a:p>
          <a:p>
            <a:pPr marL="0" indent="0">
              <a:buNone/>
            </a:pPr>
            <a:r>
              <a:rPr lang="en-US" sz="1600" dirty="0">
                <a:latin typeface="Courier New" panose="02070309020205020404" pitchFamily="49" charset="0"/>
                <a:cs typeface="Courier New" panose="02070309020205020404" pitchFamily="49" charset="0"/>
              </a:rPr>
              <a:t>description: String</a:t>
            </a:r>
          </a:p>
          <a:p>
            <a:pPr marL="0" indent="0">
              <a:buNone/>
            </a:pPr>
            <a:r>
              <a:rPr lang="en-US" sz="1600" dirty="0" err="1">
                <a:latin typeface="Courier New" panose="02070309020205020404" pitchFamily="49" charset="0"/>
                <a:cs typeface="Courier New" panose="02070309020205020404" pitchFamily="49" charset="0"/>
              </a:rPr>
              <a:t>docId</a:t>
            </a:r>
            <a:r>
              <a:rPr lang="en-US" sz="1600" dirty="0">
                <a:latin typeface="Courier New" panose="02070309020205020404" pitchFamily="49" charset="0"/>
                <a:cs typeface="Courier New" panose="02070309020205020404" pitchFamily="49" charset="0"/>
              </a:rPr>
              <a:t>: Long</a:t>
            </a:r>
          </a:p>
          <a:p>
            <a:pPr marL="0" indent="0">
              <a:buNone/>
            </a:pPr>
            <a:r>
              <a:rPr lang="en-US" sz="1600" dirty="0" err="1">
                <a:latin typeface="Courier New" panose="02070309020205020404" pitchFamily="49" charset="0"/>
                <a:cs typeface="Courier New" panose="02070309020205020404" pitchFamily="49" charset="0"/>
              </a:rPr>
              <a:t>createdBy</a:t>
            </a:r>
            <a:r>
              <a:rPr lang="en-US" sz="1600" dirty="0">
                <a:latin typeface="Courier New" panose="02070309020205020404" pitchFamily="49" charset="0"/>
                <a:cs typeface="Courier New" panose="02070309020205020404" pitchFamily="49" charset="0"/>
              </a:rPr>
              <a:t>: Long</a:t>
            </a:r>
          </a:p>
          <a:p>
            <a:pPr marL="0" indent="0">
              <a:buNone/>
            </a:pPr>
            <a:r>
              <a:rPr lang="en-US" sz="1600" dirty="0">
                <a:latin typeface="Courier New" panose="02070309020205020404" pitchFamily="49" charset="0"/>
                <a:cs typeface="Courier New" panose="02070309020205020404" pitchFamily="49" charset="0"/>
              </a:rPr>
              <a:t>created: Date</a:t>
            </a:r>
          </a:p>
          <a:p>
            <a:pPr marL="0" indent="0">
              <a:buNone/>
            </a:pPr>
            <a:r>
              <a:rPr lang="en-US" sz="1600" dirty="0" err="1">
                <a:latin typeface="Courier New" panose="02070309020205020404" pitchFamily="49" charset="0"/>
                <a:cs typeface="Courier New" panose="02070309020205020404" pitchFamily="49" charset="0"/>
              </a:rPr>
              <a:t>updatedBy</a:t>
            </a:r>
            <a:r>
              <a:rPr lang="en-US" sz="1600" dirty="0">
                <a:latin typeface="Courier New" panose="02070309020205020404" pitchFamily="49" charset="0"/>
                <a:cs typeface="Courier New" panose="02070309020205020404" pitchFamily="49" charset="0"/>
              </a:rPr>
              <a:t>: Long</a:t>
            </a:r>
          </a:p>
          <a:p>
            <a:pPr marL="0" indent="0">
              <a:buNone/>
            </a:pPr>
            <a:r>
              <a:rPr lang="en-US" sz="1600" dirty="0">
                <a:latin typeface="Courier New" panose="02070309020205020404" pitchFamily="49" charset="0"/>
                <a:cs typeface="Courier New" panose="02070309020205020404" pitchFamily="49" charset="0"/>
              </a:rPr>
              <a:t>updated: Date</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4262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{ECD6B058-51A0-4540-9887-4B037DAF315D}tf10001070</Template>
  <TotalTime>1361</TotalTime>
  <Words>1360</Words>
  <Application>Microsoft Macintosh PowerPoint</Application>
  <PresentationFormat>Widescreen</PresentationFormat>
  <Paragraphs>191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 Chancery</vt:lpstr>
      <vt:lpstr>Calibri</vt:lpstr>
      <vt:lpstr>Cambria</vt:lpstr>
      <vt:lpstr>Courier New</vt:lpstr>
      <vt:lpstr>Rockwell</vt:lpstr>
      <vt:lpstr>Rockwell Condensed</vt:lpstr>
      <vt:lpstr>Rockwell Extra Bold</vt:lpstr>
      <vt:lpstr>Wingdings</vt:lpstr>
      <vt:lpstr>Wood Type</vt:lpstr>
      <vt:lpstr>Design Challenge Solution</vt:lpstr>
      <vt:lpstr>Functional Requirements</vt:lpstr>
      <vt:lpstr>Non-Functional Requirements</vt:lpstr>
      <vt:lpstr>System design</vt:lpstr>
      <vt:lpstr>design suggestions</vt:lpstr>
      <vt:lpstr>design suggestions</vt:lpstr>
      <vt:lpstr>API design</vt:lpstr>
      <vt:lpstr>API design</vt:lpstr>
      <vt:lpstr>Service objects (POJO)</vt:lpstr>
      <vt:lpstr>DB design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Challenge Solution</dc:title>
  <dc:creator>Sudhakar Balakrishnan</dc:creator>
  <cp:lastModifiedBy>Sudhakar Balakrishnan</cp:lastModifiedBy>
  <cp:revision>61</cp:revision>
  <cp:lastPrinted>2020-09-02T15:09:54Z</cp:lastPrinted>
  <dcterms:created xsi:type="dcterms:W3CDTF">2020-09-01T17:12:32Z</dcterms:created>
  <dcterms:modified xsi:type="dcterms:W3CDTF">2020-09-02T16:05:19Z</dcterms:modified>
</cp:coreProperties>
</file>