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5" r:id="rId5"/>
    <p:sldId id="293" r:id="rId6"/>
    <p:sldId id="259" r:id="rId7"/>
    <p:sldId id="273" r:id="rId8"/>
    <p:sldId id="292" r:id="rId9"/>
    <p:sldId id="294" r:id="rId10"/>
    <p:sldId id="274" r:id="rId11"/>
    <p:sldId id="275" r:id="rId12"/>
    <p:sldId id="276" r:id="rId13"/>
    <p:sldId id="277" r:id="rId14"/>
    <p:sldId id="29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0" r:id="rId24"/>
    <p:sldId id="286" r:id="rId25"/>
    <p:sldId id="287" r:id="rId26"/>
    <p:sldId id="291" r:id="rId27"/>
    <p:sldId id="298" r:id="rId28"/>
    <p:sldId id="299" r:id="rId29"/>
    <p:sldId id="261" r:id="rId30"/>
    <p:sldId id="288" r:id="rId31"/>
    <p:sldId id="289" r:id="rId32"/>
    <p:sldId id="297" r:id="rId33"/>
    <p:sldId id="262" r:id="rId34"/>
    <p:sldId id="300" r:id="rId35"/>
    <p:sldId id="303" r:id="rId36"/>
    <p:sldId id="290" r:id="rId37"/>
    <p:sldId id="304" r:id="rId38"/>
    <p:sldId id="305" r:id="rId39"/>
    <p:sldId id="263" r:id="rId40"/>
    <p:sldId id="264" r:id="rId41"/>
    <p:sldId id="266" r:id="rId42"/>
    <p:sldId id="267" r:id="rId43"/>
    <p:sldId id="301" r:id="rId44"/>
    <p:sldId id="302" r:id="rId45"/>
    <p:sldId id="265" r:id="rId46"/>
    <p:sldId id="268" r:id="rId47"/>
    <p:sldId id="269" r:id="rId48"/>
    <p:sldId id="270" r:id="rId49"/>
    <p:sldId id="271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>
        <p:scale>
          <a:sx n="99" d="100"/>
          <a:sy n="99" d="100"/>
        </p:scale>
        <p:origin x="-22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b="1" dirty="0" err="1" smtClean="0"/>
              <a:t>Iyappan</a:t>
            </a:r>
            <a:r>
              <a:rPr lang="en-US" b="1" dirty="0" smtClean="0"/>
              <a:t> S (403926)</a:t>
            </a:r>
          </a:p>
          <a:p>
            <a:r>
              <a:rPr lang="en-US" b="1" dirty="0" smtClean="0"/>
              <a:t>Web developer, </a:t>
            </a:r>
            <a:r>
              <a:rPr lang="en-US" b="1" dirty="0" err="1" smtClean="0"/>
              <a:t>DEp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06781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operators are used to assign values, compare values, perform arithmetic operations, and more</a:t>
            </a:r>
            <a:r>
              <a:rPr lang="en-IN" dirty="0" smtClean="0"/>
              <a:t>.</a:t>
            </a:r>
          </a:p>
          <a:p>
            <a:r>
              <a:rPr lang="en-IN" dirty="0"/>
              <a:t>JavaScript Arithmetic </a:t>
            </a:r>
            <a:r>
              <a:rPr lang="en-IN" dirty="0" smtClean="0"/>
              <a:t>Operators- Arithmetic </a:t>
            </a:r>
            <a:r>
              <a:rPr lang="en-IN" dirty="0"/>
              <a:t>operators are used to perform arithmetic between variables and/or values.</a:t>
            </a:r>
          </a:p>
          <a:p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88" y="2667940"/>
            <a:ext cx="7134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Assignment Operators</a:t>
            </a:r>
          </a:p>
          <a:p>
            <a:pPr lvl="1"/>
            <a:r>
              <a:rPr lang="en-IN" dirty="0"/>
              <a:t>Assignment operators are used to assign values to JavaScript variables.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1" y="2859580"/>
            <a:ext cx="630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String Operators</a:t>
            </a:r>
          </a:p>
          <a:p>
            <a:pPr lvl="1"/>
            <a:r>
              <a:rPr lang="en-IN" dirty="0"/>
              <a:t>The + operator, and the += operator can also be used to concatenate (add) strings.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71" y="3195168"/>
            <a:ext cx="6953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90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Comparison Operators</a:t>
            </a:r>
          </a:p>
          <a:p>
            <a:r>
              <a:rPr lang="en-IN" dirty="0" smtClean="0"/>
              <a:t>Comparison </a:t>
            </a:r>
            <a:r>
              <a:rPr lang="en-IN" dirty="0"/>
              <a:t>operators are used in logical statements to determine equality or difference between variables or values.</a:t>
            </a:r>
          </a:p>
          <a:p>
            <a:r>
              <a:rPr lang="en-IN" dirty="0"/>
              <a:t>Given that </a:t>
            </a:r>
            <a:r>
              <a:rPr lang="en-IN" b="1" dirty="0"/>
              <a:t>x = 5</a:t>
            </a:r>
            <a:r>
              <a:rPr lang="en-IN" dirty="0"/>
              <a:t>, the table below explains the comparison operators</a:t>
            </a:r>
            <a:r>
              <a:rPr lang="en-IN" dirty="0" smtClean="0"/>
              <a:t>: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51" y="3168202"/>
            <a:ext cx="5499361" cy="34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378" y="2664581"/>
            <a:ext cx="10131425" cy="3649133"/>
          </a:xfrm>
        </p:spPr>
        <p:txBody>
          <a:bodyPr>
            <a:noAutofit/>
          </a:bodyPr>
          <a:lstStyle/>
          <a:p>
            <a:endParaRPr lang="en-IN" sz="1400" dirty="0" smtClean="0"/>
          </a:p>
          <a:p>
            <a:endParaRPr lang="en-IN" sz="1400" dirty="0"/>
          </a:p>
          <a:p>
            <a:r>
              <a:rPr lang="en-IN" sz="1400" dirty="0" smtClean="0"/>
              <a:t>Truthy and Falsey Values :</a:t>
            </a:r>
          </a:p>
          <a:p>
            <a:pPr lvl="1"/>
            <a:r>
              <a:rPr lang="en-IN" sz="1400" dirty="0" smtClean="0"/>
              <a:t>Falsey : </a:t>
            </a:r>
          </a:p>
          <a:p>
            <a:pPr lvl="2"/>
            <a:r>
              <a:rPr lang="en-IN" dirty="0" smtClean="0"/>
              <a:t>False ( Boolean Value )</a:t>
            </a:r>
          </a:p>
          <a:p>
            <a:pPr lvl="3"/>
            <a:r>
              <a:rPr lang="en-IN" sz="1400" dirty="0" err="1" smtClean="0"/>
              <a:t>myResult</a:t>
            </a:r>
            <a:r>
              <a:rPr lang="en-IN" sz="1400" dirty="0" smtClean="0"/>
              <a:t> = false ? "Truthy value"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 values";</a:t>
            </a:r>
          </a:p>
          <a:p>
            <a:pPr lvl="2"/>
            <a:r>
              <a:rPr lang="en-IN" dirty="0" smtClean="0"/>
              <a:t>Zero :</a:t>
            </a:r>
          </a:p>
          <a:p>
            <a:pPr lvl="3"/>
            <a:r>
              <a:rPr lang="en-US" sz="1400" dirty="0" smtClean="0"/>
              <a:t> </a:t>
            </a:r>
            <a:r>
              <a:rPr lang="en-IN" sz="1400" dirty="0" err="1" smtClean="0"/>
              <a:t>myResult</a:t>
            </a:r>
            <a:r>
              <a:rPr lang="en-IN" sz="1400" dirty="0" smtClean="0"/>
              <a:t> = 0 ? "Truthy value"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 values";</a:t>
            </a:r>
          </a:p>
          <a:p>
            <a:pPr lvl="2"/>
            <a:r>
              <a:rPr lang="en-IN" dirty="0" smtClean="0"/>
              <a:t>Undefined</a:t>
            </a:r>
          </a:p>
          <a:p>
            <a:pPr lvl="3"/>
            <a:r>
              <a:rPr lang="en-IN" sz="1400" dirty="0" smtClean="0"/>
              <a:t>a = false ? "</a:t>
            </a:r>
            <a:r>
              <a:rPr lang="en-IN" sz="1400" dirty="0" err="1" smtClean="0"/>
              <a:t>truthy</a:t>
            </a:r>
            <a:r>
              <a:rPr lang="en-IN" sz="1400" dirty="0" smtClean="0"/>
              <a:t>" : "</a:t>
            </a:r>
            <a:r>
              <a:rPr lang="en-IN" sz="1400" dirty="0" err="1" smtClean="0"/>
              <a:t>falsey</a:t>
            </a:r>
            <a:r>
              <a:rPr lang="en-IN" sz="1400" dirty="0" smtClean="0"/>
              <a:t>"</a:t>
            </a:r>
          </a:p>
          <a:p>
            <a:pPr lvl="2"/>
            <a:r>
              <a:rPr lang="en-IN" dirty="0" smtClean="0"/>
              <a:t>NaN :</a:t>
            </a:r>
          </a:p>
          <a:p>
            <a:pPr lvl="3"/>
            <a:r>
              <a:rPr lang="en-US" sz="1400" dirty="0" err="1" smtClean="0"/>
              <a:t>myResult</a:t>
            </a:r>
            <a:r>
              <a:rPr lang="en-US" sz="1400" dirty="0" smtClean="0"/>
              <a:t> = </a:t>
            </a:r>
            <a:r>
              <a:rPr lang="en-US" sz="1400" dirty="0" err="1" smtClean="0"/>
              <a:t>typeof</a:t>
            </a:r>
            <a:r>
              <a:rPr lang="en-US" sz="1400" dirty="0" smtClean="0"/>
              <a:t> 24 / “Bob”;</a:t>
            </a:r>
          </a:p>
          <a:p>
            <a:pPr lvl="3"/>
            <a:r>
              <a:rPr lang="en-US" sz="1400" dirty="0" err="1" smtClean="0"/>
              <a:t>myResult</a:t>
            </a:r>
            <a:r>
              <a:rPr lang="en-US" sz="1400" dirty="0" smtClean="0"/>
              <a:t> = false ? “</a:t>
            </a:r>
            <a:r>
              <a:rPr lang="en-US" sz="1400" dirty="0" err="1" smtClean="0"/>
              <a:t>Trythy</a:t>
            </a:r>
            <a:r>
              <a:rPr lang="en-US" sz="1400" dirty="0" smtClean="0"/>
              <a:t>” : “</a:t>
            </a:r>
            <a:r>
              <a:rPr lang="en-US" sz="1400" dirty="0" err="1" smtClean="0"/>
              <a:t>Falsey</a:t>
            </a:r>
            <a:r>
              <a:rPr lang="en-US" sz="1400" dirty="0" smtClean="0"/>
              <a:t>”</a:t>
            </a:r>
            <a:endParaRPr lang="en-IN" sz="1400" dirty="0" smtClean="0"/>
          </a:p>
          <a:p>
            <a:pPr lvl="1"/>
            <a:r>
              <a:rPr lang="en-US" sz="1400" dirty="0" smtClean="0"/>
              <a:t>Truthy	 :</a:t>
            </a:r>
          </a:p>
          <a:p>
            <a:pPr lvl="1">
              <a:buNone/>
            </a:pPr>
            <a:r>
              <a:rPr lang="en-US" sz="1400" dirty="0" smtClean="0"/>
              <a:t>		All other values are Truthy values.</a:t>
            </a:r>
          </a:p>
          <a:p>
            <a:endParaRPr lang="en-US" sz="1400" dirty="0"/>
          </a:p>
          <a:p>
            <a:pPr lvl="1">
              <a:buNone/>
            </a:pPr>
            <a:endParaRPr lang="en-IN" sz="1400" dirty="0" smtClean="0"/>
          </a:p>
          <a:p>
            <a:pPr lvl="1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8471607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Conditional (Ternary) Operator</a:t>
            </a:r>
          </a:p>
          <a:p>
            <a:r>
              <a:rPr lang="en-IN" dirty="0"/>
              <a:t>The conditional operator assigns a value to a variable based on a condition.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3071812"/>
            <a:ext cx="7439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Logical Operators</a:t>
            </a:r>
          </a:p>
          <a:p>
            <a:r>
              <a:rPr lang="en-IN" dirty="0"/>
              <a:t>Logical operators are used to determine the logic between variables or values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01" y="3077991"/>
            <a:ext cx="5505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JavaScript Bitwise Operators</a:t>
            </a:r>
          </a:p>
          <a:p>
            <a:pPr lvl="1"/>
            <a:r>
              <a:rPr lang="en-IN" dirty="0"/>
              <a:t>Bit operators work on 32 bits numbers. Any numeric operand in the operation is converted into a 32 bit number. The result is converted back to a JavaScript number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07" y="3295650"/>
            <a:ext cx="8324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Operator</a:t>
            </a:r>
          </a:p>
          <a:p>
            <a:pPr lvl="1"/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variable, object, function or expression</a:t>
            </a:r>
            <a:r>
              <a:rPr lang="en-IN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3" y="3368161"/>
            <a:ext cx="678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delete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delete</a:t>
            </a:r>
            <a:r>
              <a:rPr lang="en-IN" dirty="0"/>
              <a:t> operator deletes a property from an object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7" y="3538008"/>
            <a:ext cx="6248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Scripting </a:t>
            </a: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Enhances </a:t>
            </a:r>
            <a:r>
              <a:rPr lang="en-IN" dirty="0"/>
              <a:t>functionality and appearance</a:t>
            </a:r>
          </a:p>
          <a:p>
            <a:r>
              <a:rPr lang="en-IN" dirty="0"/>
              <a:t>Client-side scripting</a:t>
            </a:r>
          </a:p>
          <a:p>
            <a:r>
              <a:rPr lang="en-IN" dirty="0"/>
              <a:t>Makes pages more dynamic and interactive</a:t>
            </a:r>
          </a:p>
          <a:p>
            <a:r>
              <a:rPr lang="en-IN" dirty="0"/>
              <a:t>Foundation for complex server-side scripting</a:t>
            </a:r>
          </a:p>
          <a:p>
            <a:r>
              <a:rPr lang="en-IN" dirty="0"/>
              <a:t>Program development</a:t>
            </a:r>
          </a:p>
          <a:p>
            <a:r>
              <a:rPr lang="en-IN" dirty="0"/>
              <a:t>Program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in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in</a:t>
            </a:r>
            <a:r>
              <a:rPr lang="en-IN" dirty="0"/>
              <a:t> operator returns true if the specified property is in the specified object, otherwise false: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63" y="2953555"/>
            <a:ext cx="7334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instanceof</a:t>
            </a:r>
            <a:r>
              <a:rPr lang="en-IN" dirty="0"/>
              <a:t> Operator</a:t>
            </a:r>
          </a:p>
          <a:p>
            <a:pPr lvl="1"/>
            <a:r>
              <a:rPr lang="en-IN" dirty="0"/>
              <a:t>The </a:t>
            </a:r>
            <a:r>
              <a:rPr lang="en-IN" b="1" dirty="0" err="1"/>
              <a:t>instanceof</a:t>
            </a:r>
            <a:r>
              <a:rPr lang="en-IN" dirty="0"/>
              <a:t> operator returns true if the specified object is an instance of the specified object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49" y="3202949"/>
            <a:ext cx="4229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 void Operator</a:t>
            </a:r>
          </a:p>
          <a:p>
            <a:pPr lvl="1"/>
            <a:r>
              <a:rPr lang="en-IN" dirty="0"/>
              <a:t>The </a:t>
            </a:r>
            <a:r>
              <a:rPr lang="en-IN" b="1" dirty="0"/>
              <a:t>void</a:t>
            </a:r>
            <a:r>
              <a:rPr lang="en-IN" dirty="0"/>
              <a:t> operator evaluates an expression and returns </a:t>
            </a:r>
            <a:r>
              <a:rPr lang="en-IN" b="1" dirty="0"/>
              <a:t>undefined</a:t>
            </a:r>
            <a:r>
              <a:rPr lang="en-IN" dirty="0"/>
              <a:t>. This operator is often used to obtain the undefined primitive value, using "void(0)" (useful when evaluating an expression without using the return value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80" y="3527068"/>
            <a:ext cx="6067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7218"/>
          </a:xfrm>
        </p:spPr>
        <p:txBody>
          <a:bodyPr>
            <a:normAutofit/>
          </a:bodyPr>
          <a:lstStyle/>
          <a:p>
            <a:r>
              <a:rPr lang="en-IN" dirty="0"/>
              <a:t>The if Statement</a:t>
            </a:r>
          </a:p>
          <a:p>
            <a:pPr lvl="1"/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 smtClean="0"/>
              <a:t>}</a:t>
            </a:r>
          </a:p>
          <a:p>
            <a:r>
              <a:rPr lang="en-IN" dirty="0"/>
              <a:t>The else </a:t>
            </a:r>
            <a:r>
              <a:rPr lang="en-IN" dirty="0" smtClean="0"/>
              <a:t>Statement</a:t>
            </a:r>
            <a:endParaRPr lang="en-IN" dirty="0"/>
          </a:p>
          <a:p>
            <a:pPr lvl="1"/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 is true</a:t>
            </a:r>
            <a:br>
              <a:rPr lang="en-IN" i="1" dirty="0"/>
            </a:br>
            <a:r>
              <a:rPr lang="en-IN" dirty="0"/>
              <a:t>} else { </a:t>
            </a:r>
            <a:br>
              <a:rPr lang="en-IN" dirty="0"/>
            </a:br>
            <a:r>
              <a:rPr lang="en-IN" i="1" dirty="0"/>
              <a:t>    block of code to be executed if the condition is false</a:t>
            </a:r>
            <a:br>
              <a:rPr lang="en-IN" i="1" dirty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3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7218"/>
          </a:xfrm>
        </p:spPr>
        <p:txBody>
          <a:bodyPr>
            <a:normAutofit/>
          </a:bodyPr>
          <a:lstStyle/>
          <a:p>
            <a:r>
              <a:rPr lang="en-IN" dirty="0"/>
              <a:t>The else if Statement</a:t>
            </a:r>
          </a:p>
          <a:p>
            <a:pPr lvl="1"/>
            <a:r>
              <a:rPr lang="en-IN" dirty="0"/>
              <a:t>if (</a:t>
            </a:r>
            <a:r>
              <a:rPr lang="en-IN" i="1" dirty="0"/>
              <a:t>condition1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condition1 is true</a:t>
            </a:r>
            <a:br>
              <a:rPr lang="en-IN" i="1" dirty="0"/>
            </a:br>
            <a:r>
              <a:rPr lang="en-IN" dirty="0"/>
              <a:t>} else if (</a:t>
            </a:r>
            <a:r>
              <a:rPr lang="en-IN" i="1" dirty="0"/>
              <a:t>condition2</a:t>
            </a:r>
            <a:r>
              <a:rPr lang="en-IN" dirty="0"/>
              <a:t>) {</a:t>
            </a:r>
            <a:br>
              <a:rPr lang="en-IN" dirty="0"/>
            </a:br>
            <a:r>
              <a:rPr lang="en-IN" i="1" dirty="0"/>
              <a:t>    block of code to be executed if the condition1 is false and condition2 is true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 else {</a:t>
            </a:r>
            <a:br>
              <a:rPr lang="en-IN" dirty="0"/>
            </a:br>
            <a:r>
              <a:rPr lang="en-IN" i="1" dirty="0"/>
              <a:t>    block of code to be executed if the condition1 is false and condition2 is false</a:t>
            </a:r>
            <a:br>
              <a:rPr lang="en-IN" i="1" dirty="0"/>
            </a:br>
            <a:r>
              <a:rPr lang="en-IN" dirty="0" smtClean="0"/>
              <a:t>}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and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9859"/>
            <a:ext cx="10131425" cy="4739426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&lt;html&gt;</a:t>
            </a:r>
            <a:endParaRPr lang="en-I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smtClean="0"/>
              <a:t>&lt;</a:t>
            </a:r>
            <a:r>
              <a:rPr lang="en-IN" dirty="0"/>
              <a:t>body&gt;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&lt;p id="demo"&gt;Display the result here.&lt;/p&gt;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&lt;script&gt;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var</a:t>
            </a:r>
            <a:r>
              <a:rPr lang="en-IN" dirty="0"/>
              <a:t> greeting;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var</a:t>
            </a:r>
            <a:r>
              <a:rPr lang="en-IN" dirty="0"/>
              <a:t> hour = new Date().</a:t>
            </a:r>
            <a:r>
              <a:rPr lang="en-IN" dirty="0" err="1"/>
              <a:t>getHours</a:t>
            </a:r>
            <a:r>
              <a:rPr lang="en-IN" dirty="0"/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if (hour &lt; 18)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    greeting = "Good day";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} else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    greeting = "Good evening";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}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greeting;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&lt;/script&gt;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&lt;/body&gt;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49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D0-While Loops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 :</a:t>
            </a:r>
          </a:p>
          <a:p>
            <a:pPr marL="457200" lvl="1" indent="0">
              <a:buNone/>
            </a:pPr>
            <a:r>
              <a:rPr lang="en-IN" dirty="0" smtClean="0"/>
              <a:t>	do{</a:t>
            </a:r>
          </a:p>
          <a:p>
            <a:pPr marL="457200" lvl="1" indent="0">
              <a:buNone/>
            </a:pPr>
            <a:r>
              <a:rPr lang="en-IN" dirty="0" smtClean="0"/>
              <a:t>		block of code;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} while(condition);</a:t>
            </a:r>
          </a:p>
          <a:p>
            <a:pPr marL="457200" lvl="1" indent="0">
              <a:buNone/>
            </a:pPr>
            <a:r>
              <a:rPr lang="en-IN" dirty="0" smtClean="0"/>
              <a:t>The block of code is executed once and then the condition is evaluated.</a:t>
            </a:r>
          </a:p>
        </p:txBody>
      </p:sp>
    </p:spTree>
    <p:extLst>
      <p:ext uri="{BB962C8B-B14F-4D97-AF65-F5344CB8AC3E}">
        <p14:creationId xmlns:p14="http://schemas.microsoft.com/office/powerpoint/2010/main" val="10786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loop : </a:t>
            </a:r>
            <a:br>
              <a:rPr lang="en-IN" dirty="0" smtClean="0"/>
            </a:br>
            <a:r>
              <a:rPr lang="en-IN" dirty="0" smtClean="0"/>
              <a:t>	syntax  :</a:t>
            </a:r>
          </a:p>
          <a:p>
            <a:pPr marL="457200" lvl="1" indent="0">
              <a:buNone/>
            </a:pPr>
            <a:r>
              <a:rPr lang="en-IN" dirty="0" smtClean="0"/>
              <a:t>	while(condition){</a:t>
            </a:r>
          </a:p>
          <a:p>
            <a:pPr marL="457200" lvl="1" indent="0">
              <a:buNone/>
            </a:pPr>
            <a:r>
              <a:rPr lang="en-IN" dirty="0" smtClean="0"/>
              <a:t>		Block of code;</a:t>
            </a:r>
          </a:p>
          <a:p>
            <a:pPr marL="457200" lvl="1" indent="0">
              <a:buNone/>
            </a:pPr>
            <a:r>
              <a:rPr lang="en-IN" dirty="0" smtClean="0"/>
              <a:t>	}</a:t>
            </a:r>
          </a:p>
          <a:p>
            <a:pPr marL="457200" lvl="1" indent="0">
              <a:buNone/>
            </a:pPr>
            <a:r>
              <a:rPr lang="en-IN" dirty="0" smtClean="0"/>
              <a:t>Difference Between while and do-while loop is that do-while loop executes </a:t>
            </a:r>
            <a:r>
              <a:rPr lang="en-IN" dirty="0" err="1" smtClean="0"/>
              <a:t>atleast</a:t>
            </a:r>
            <a:r>
              <a:rPr lang="en-IN" dirty="0" smtClean="0"/>
              <a:t> once before checking on the condition but while loop executes only when the block of statements are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and for…in Loops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( variable initialization ; condition ; increment/decrement </a:t>
            </a:r>
            <a:r>
              <a:rPr lang="en-IN" dirty="0" err="1" smtClean="0"/>
              <a:t>opertator</a:t>
            </a:r>
            <a:r>
              <a:rPr lang="en-IN" dirty="0" smtClean="0"/>
              <a:t>){</a:t>
            </a:r>
          </a:p>
          <a:p>
            <a:pPr marL="0" indent="0">
              <a:buNone/>
            </a:pPr>
            <a:r>
              <a:rPr lang="en-IN" dirty="0" smtClean="0"/>
              <a:t>		Block of code 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r>
              <a:rPr lang="en-IN" dirty="0" smtClean="0"/>
              <a:t>For ( variable in argument){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block of code;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r>
              <a:rPr lang="en-IN" dirty="0" smtClean="0"/>
              <a:t>The difference between For loop and For…In loop is that the condition in for loop can be changed/manipulated but not in For…in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JavaScript function is a block of code designed to perform a particular task.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2670622"/>
            <a:ext cx="43148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3694090"/>
            <a:ext cx="72961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is the programming language of HTML and the Web.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Browsers have limited functionality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Text, images, tables, frames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JavaScript allows for interactivity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Browser/page manipulation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Reacting to user </a:t>
            </a:r>
            <a:r>
              <a:rPr lang="en-GB" altLang="en-US" dirty="0" smtClean="0"/>
              <a:t>actions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Functions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reuse code: Define the code once, and use it many times.</a:t>
            </a:r>
          </a:p>
          <a:p>
            <a:r>
              <a:rPr lang="en-IN" dirty="0"/>
              <a:t>You can use the same code many times with different arguments, to produce different results.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72" y="3303296"/>
            <a:ext cx="5038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Functions Used as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reuse code: Define the code once, and use it many times.</a:t>
            </a:r>
          </a:p>
          <a:p>
            <a:r>
              <a:rPr lang="en-IN" dirty="0"/>
              <a:t>You can use the same code many times with different arguments, to produce different results.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63" y="3278008"/>
            <a:ext cx="5524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Functions Used as </a:t>
            </a:r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syntax for a </a:t>
            </a:r>
            <a:r>
              <a:rPr lang="en-US" b="1" dirty="0"/>
              <a:t>function literal</a:t>
            </a:r>
            <a:r>
              <a:rPr lang="en-US" dirty="0"/>
              <a:t> is much like a function statement, except that it is used as an expression rather than a statement and no function name is required</a:t>
            </a:r>
            <a:r>
              <a:rPr lang="en-US" dirty="0" smtClean="0"/>
              <a:t>.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variablename</a:t>
            </a:r>
            <a:r>
              <a:rPr lang="en-US" dirty="0"/>
              <a:t> = function(Argument List){ Function Body };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Syntactically</a:t>
            </a:r>
            <a:r>
              <a:rPr lang="en-US" dirty="0"/>
              <a:t>, you can specify a function name while creating a literal function as follows.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this name does not have any significance, so it is not worthwhile.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1025536"/>
            <a:ext cx="10131425" cy="3649133"/>
          </a:xfrm>
        </p:spPr>
        <p:txBody>
          <a:bodyPr/>
          <a:lstStyle/>
          <a:p>
            <a:r>
              <a:rPr lang="en-IN" dirty="0"/>
              <a:t>HTML events are </a:t>
            </a:r>
            <a:r>
              <a:rPr lang="en-IN" b="1" dirty="0"/>
              <a:t>"things"</a:t>
            </a:r>
            <a:r>
              <a:rPr lang="en-IN" dirty="0"/>
              <a:t> that happen to HTML elements.</a:t>
            </a:r>
          </a:p>
          <a:p>
            <a:r>
              <a:rPr lang="en-IN" dirty="0"/>
              <a:t>When JavaScript is used in HTML pages, JavaScript can </a:t>
            </a:r>
            <a:r>
              <a:rPr lang="en-IN" b="1" dirty="0"/>
              <a:t>"react"</a:t>
            </a:r>
            <a:r>
              <a:rPr lang="en-IN" dirty="0"/>
              <a:t> on these events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: Program 1.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" y="3441844"/>
            <a:ext cx="10427232" cy="36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" y="4424522"/>
            <a:ext cx="10519876" cy="4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of HTML Events are as follows : 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onchange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err="1" smtClean="0"/>
              <a:t>onclick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onmouseover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onmouseout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onkeydown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onload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6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of HTML </a:t>
            </a:r>
            <a:r>
              <a:rPr lang="en-IN" dirty="0" smtClean="0"/>
              <a:t>Events are </a:t>
            </a:r>
            <a:r>
              <a:rPr lang="en-IN" dirty="0" smtClean="0"/>
              <a:t>classified as </a:t>
            </a:r>
            <a:r>
              <a:rPr lang="en-IN" dirty="0" smtClean="0"/>
              <a:t>follows : 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/>
              <a:t>Mouse event -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onmouseover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/>
              <a:t>K</a:t>
            </a:r>
            <a:r>
              <a:rPr lang="en-IN" dirty="0" smtClean="0"/>
              <a:t>eyboard event -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onkeyup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/>
              <a:t>	</a:t>
            </a:r>
            <a:r>
              <a:rPr lang="en-IN" dirty="0" smtClean="0"/>
              <a:t>Frame event -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onscroll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/>
              <a:t>Form Event -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onsubmit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/>
              <a:t>Drag Event –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ondragover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/>
              <a:t>Touch Events –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ontouchstart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/>
              <a:t>http://www.w3schools.com/jsref/dom_obj_event.asp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1" y="1879779"/>
            <a:ext cx="440055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794179"/>
            <a:ext cx="4772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27" y="1535676"/>
            <a:ext cx="10131425" cy="3649133"/>
          </a:xfrm>
        </p:spPr>
        <p:txBody>
          <a:bodyPr/>
          <a:lstStyle/>
          <a:p>
            <a:r>
              <a:rPr lang="en-US" dirty="0" smtClean="0"/>
              <a:t>Local scope :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Var</a:t>
            </a:r>
            <a:r>
              <a:rPr lang="en-US" dirty="0" smtClean="0"/>
              <a:t> a = 5; (Inside a function);</a:t>
            </a:r>
          </a:p>
          <a:p>
            <a:endParaRPr lang="en-US" dirty="0" smtClean="0"/>
          </a:p>
          <a:p>
            <a:r>
              <a:rPr lang="en-US" dirty="0" smtClean="0"/>
              <a:t>Global scope :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: alphabet = 6; (Defining the variable globally).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Never use the Global variables unless it is absolutely necessary.</a:t>
            </a:r>
          </a:p>
          <a:p>
            <a:pPr marL="457200" lvl="1" indent="0">
              <a:buNone/>
            </a:pPr>
            <a:r>
              <a:rPr lang="en-US" dirty="0" smtClean="0"/>
              <a:t>Example program : 7.Global and functional Scope</a:t>
            </a:r>
          </a:p>
        </p:txBody>
      </p:sp>
    </p:spTree>
    <p:extLst>
      <p:ext uri="{BB962C8B-B14F-4D97-AF65-F5344CB8AC3E}">
        <p14:creationId xmlns:p14="http://schemas.microsoft.com/office/powerpoint/2010/main" val="280008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2" y="109086"/>
            <a:ext cx="10131425" cy="1456267"/>
          </a:xfrm>
        </p:spPr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0918"/>
            <a:ext cx="10131425" cy="3649133"/>
          </a:xfrm>
        </p:spPr>
        <p:txBody>
          <a:bodyPr/>
          <a:lstStyle/>
          <a:p>
            <a:r>
              <a:rPr lang="en-IN" dirty="0"/>
              <a:t>JavaScript Arrays</a:t>
            </a:r>
          </a:p>
          <a:p>
            <a:pPr lvl="1"/>
            <a:r>
              <a:rPr lang="en-IN" dirty="0" smtClean="0"/>
              <a:t>	JavaScript </a:t>
            </a:r>
            <a:r>
              <a:rPr lang="en-IN" dirty="0"/>
              <a:t>arrays are used to store multiple values in a single </a:t>
            </a:r>
            <a:r>
              <a:rPr lang="en-IN" dirty="0" smtClean="0"/>
              <a:t>variable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Refer to the program “Javascript</a:t>
            </a:r>
            <a:r>
              <a:rPr lang="en-IN" dirty="0" smtClean="0"/>
              <a:t>_arrays.html”.</a:t>
            </a:r>
            <a:endParaRPr lang="en-IN" dirty="0" smtClean="0"/>
          </a:p>
          <a:p>
            <a:pPr lvl="1"/>
            <a:r>
              <a:rPr lang="en-IN" sz="1600" dirty="0"/>
              <a:t> </a:t>
            </a:r>
            <a:r>
              <a:rPr lang="en-IN" sz="1600" dirty="0" smtClean="0"/>
              <a:t>  </a:t>
            </a:r>
            <a:r>
              <a:rPr lang="en-IN" sz="1600" dirty="0" smtClean="0"/>
              <a:t>Associative arrays be of restricted use and must be avoided.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5" y="4263247"/>
            <a:ext cx="4286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2" y="109086"/>
            <a:ext cx="10131425" cy="1456267"/>
          </a:xfrm>
        </p:spPr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0918"/>
            <a:ext cx="10131425" cy="3649133"/>
          </a:xfrm>
        </p:spPr>
        <p:txBody>
          <a:bodyPr/>
          <a:lstStyle/>
          <a:p>
            <a:r>
              <a:rPr lang="en-IN" dirty="0"/>
              <a:t>JavaScript Arrays</a:t>
            </a:r>
          </a:p>
          <a:p>
            <a:pPr lvl="1"/>
            <a:r>
              <a:rPr lang="en-IN" sz="1600" dirty="0" smtClean="0"/>
              <a:t>    Pushing </a:t>
            </a:r>
            <a:r>
              <a:rPr lang="en-IN" sz="1600" dirty="0"/>
              <a:t>a value to an array using </a:t>
            </a:r>
            <a:r>
              <a:rPr lang="en-IN" sz="1600" dirty="0" smtClean="0"/>
              <a:t>“.push()” </a:t>
            </a:r>
            <a:r>
              <a:rPr lang="en-IN" sz="1600" dirty="0" smtClean="0"/>
              <a:t>method</a:t>
            </a:r>
            <a:endParaRPr lang="en-IN" dirty="0" smtClean="0"/>
          </a:p>
          <a:p>
            <a:pPr lvl="1"/>
            <a:r>
              <a:rPr lang="en-IN" sz="1600" dirty="0"/>
              <a:t> </a:t>
            </a:r>
            <a:r>
              <a:rPr lang="en-IN" sz="1600" dirty="0" smtClean="0"/>
              <a:t>   Deleting </a:t>
            </a:r>
            <a:r>
              <a:rPr lang="en-IN" sz="1600" dirty="0"/>
              <a:t>the last element of </a:t>
            </a:r>
            <a:r>
              <a:rPr lang="en-IN" sz="1600" dirty="0" smtClean="0"/>
              <a:t>an </a:t>
            </a:r>
            <a:r>
              <a:rPr lang="en-IN" sz="1600" dirty="0"/>
              <a:t>array using </a:t>
            </a:r>
            <a:r>
              <a:rPr lang="en-IN" sz="1600" dirty="0" smtClean="0"/>
              <a:t>“.pop()”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Removing first element of an array using “.shift()”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Adding element to the first position using “.</a:t>
            </a:r>
            <a:r>
              <a:rPr lang="en-IN" sz="1600" dirty="0" err="1" smtClean="0"/>
              <a:t>unshift</a:t>
            </a:r>
            <a:r>
              <a:rPr lang="en-IN" sz="1600" dirty="0" smtClean="0"/>
              <a:t>()” method.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z="1600" dirty="0" smtClean="0"/>
              <a:t>Removing an element using its index – “.slice(</a:t>
            </a:r>
            <a:r>
              <a:rPr lang="en-IN" sz="1600" dirty="0" err="1" smtClean="0"/>
              <a:t>pos</a:t>
            </a:r>
            <a:r>
              <a:rPr lang="en-IN" sz="1600" dirty="0" smtClean="0"/>
              <a:t>, 1)”;</a:t>
            </a:r>
          </a:p>
          <a:p>
            <a:pPr lvl="1"/>
            <a:r>
              <a:rPr lang="en-IN" dirty="0" smtClean="0"/>
              <a:t>    There </a:t>
            </a:r>
            <a:r>
              <a:rPr lang="en-IN" dirty="0"/>
              <a:t>are quite a lot of methods to manipulate array and please go through all those.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5" y="4657872"/>
            <a:ext cx="4286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A </a:t>
            </a:r>
            <a:r>
              <a:rPr lang="en-GB" altLang="en-US" dirty="0"/>
              <a:t>type of programming language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Easy to learn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Developed by Netscape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Now a standard exists – </a:t>
            </a:r>
            <a:r>
              <a:rPr lang="en-GB" altLang="en-US" dirty="0" smtClean="0"/>
              <a:t> ES6 is the latest JS Standard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sz="2000" dirty="0">
                <a:latin typeface="Courier New" panose="02070309020205020404" pitchFamily="49" charset="0"/>
              </a:rPr>
              <a:t>www.ecma-international.org/publications/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smtClean="0">
                <a:latin typeface="Courier New" panose="02070309020205020404" pitchFamily="49" charset="0"/>
              </a:rPr>
              <a:t>standards/ECMA-262.HTM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 -Program 01.</a:t>
            </a:r>
          </a:p>
          <a:p>
            <a:pPr lvl="1">
              <a:lnSpc>
                <a:spcPct val="90000"/>
              </a:lnSpc>
            </a:pPr>
            <a:endParaRPr lang="en-GB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objects are containers for </a:t>
            </a:r>
            <a:r>
              <a:rPr lang="en-US" b="1" dirty="0"/>
              <a:t>named values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Objects </a:t>
            </a:r>
            <a:r>
              <a:rPr lang="en-IN" dirty="0" smtClean="0"/>
              <a:t>are collection of properties and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Properties 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name:values</a:t>
            </a:r>
            <a:r>
              <a:rPr lang="en-US" dirty="0"/>
              <a:t> pairs (in JavaScript objects) are called </a:t>
            </a:r>
            <a:r>
              <a:rPr lang="en-US" b="1" dirty="0"/>
              <a:t>properties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Methods :</a:t>
            </a:r>
          </a:p>
          <a:p>
            <a:pPr lvl="1"/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Unlike array which is referred using indices, Objects are referred using the key value pair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values are written as </a:t>
            </a:r>
            <a:r>
              <a:rPr lang="en-US" b="1" dirty="0" err="1"/>
              <a:t>name:value</a:t>
            </a:r>
            <a:r>
              <a:rPr lang="en-US" dirty="0"/>
              <a:t> pairs (name and value separated by a colon).</a:t>
            </a:r>
            <a:endParaRPr lang="en-IN" dirty="0" smtClean="0"/>
          </a:p>
          <a:p>
            <a:r>
              <a:rPr lang="en-IN" dirty="0" smtClean="0"/>
              <a:t>Refer </a:t>
            </a:r>
            <a:r>
              <a:rPr lang="en-IN" dirty="0" smtClean="0"/>
              <a:t>Object Literals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019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Form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program “</a:t>
            </a:r>
            <a:r>
              <a:rPr lang="en-IN" dirty="0" smtClean="0"/>
              <a:t>form-validation.html”</a:t>
            </a:r>
          </a:p>
          <a:p>
            <a:r>
              <a:rPr lang="en-IN" dirty="0" smtClean="0"/>
              <a:t>Refer program “form-retype-password.html”</a:t>
            </a:r>
          </a:p>
          <a:p>
            <a:r>
              <a:rPr lang="en-IN" dirty="0" smtClean="0"/>
              <a:t>Checking whether  the text entered is a number using </a:t>
            </a:r>
            <a:r>
              <a:rPr lang="en-IN" dirty="0" err="1" smtClean="0"/>
              <a:t>NaN</a:t>
            </a:r>
            <a:r>
              <a:rPr lang="en-IN" dirty="0"/>
              <a:t> method. </a:t>
            </a:r>
            <a:r>
              <a:rPr lang="en-IN" dirty="0" smtClean="0"/>
              <a:t>Refer to the “number-val.html</a:t>
            </a:r>
            <a:r>
              <a:rPr lang="en-IN" dirty="0" smtClean="0"/>
              <a:t>”.</a:t>
            </a:r>
          </a:p>
          <a:p>
            <a:r>
              <a:rPr lang="en-IN" smtClean="0"/>
              <a:t>URL  : http</a:t>
            </a:r>
            <a:r>
              <a:rPr lang="en-IN"/>
              <a:t>://www.javatpoint.com/javascript-form-validation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16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abc</a:t>
            </a:r>
            <a:r>
              <a:rPr lang="en-US" dirty="0"/>
              <a:t>…	Letters</a:t>
            </a:r>
          </a:p>
          <a:p>
            <a:r>
              <a:rPr lang="en-US" dirty="0"/>
              <a:t>123…	Digits</a:t>
            </a:r>
          </a:p>
          <a:p>
            <a:r>
              <a:rPr lang="en-US" dirty="0"/>
              <a:t>\d	Any Digit</a:t>
            </a:r>
          </a:p>
          <a:p>
            <a:r>
              <a:rPr lang="en-US" dirty="0"/>
              <a:t>\D	Any Non-digit character</a:t>
            </a:r>
          </a:p>
          <a:p>
            <a:r>
              <a:rPr lang="en-US" dirty="0"/>
              <a:t>.	Any Character</a:t>
            </a:r>
          </a:p>
          <a:p>
            <a:r>
              <a:rPr lang="en-US" dirty="0"/>
              <a:t>\.	Period</a:t>
            </a:r>
          </a:p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	Only a, b, or c</a:t>
            </a:r>
          </a:p>
          <a:p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	Not a, b, nor c</a:t>
            </a:r>
          </a:p>
          <a:p>
            <a:r>
              <a:rPr lang="en-US" dirty="0"/>
              <a:t>[a-z]	Characters a to z</a:t>
            </a:r>
          </a:p>
          <a:p>
            <a:r>
              <a:rPr lang="en-US" dirty="0"/>
              <a:t>[0-9]	Numbers 0 to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69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\w	Any Alphanumeric character</a:t>
            </a:r>
          </a:p>
          <a:p>
            <a:r>
              <a:rPr lang="en-US" dirty="0"/>
              <a:t>\W	Any Non-alphanumeric character</a:t>
            </a:r>
          </a:p>
          <a:p>
            <a:r>
              <a:rPr lang="en-US" dirty="0"/>
              <a:t>{m}	m Repetitions</a:t>
            </a:r>
          </a:p>
          <a:p>
            <a:r>
              <a:rPr lang="en-US" dirty="0"/>
              <a:t>{</a:t>
            </a:r>
            <a:r>
              <a:rPr lang="en-US" dirty="0" err="1"/>
              <a:t>m,n</a:t>
            </a:r>
            <a:r>
              <a:rPr lang="en-US" dirty="0"/>
              <a:t>}	m to n Repetitions</a:t>
            </a:r>
          </a:p>
          <a:p>
            <a:r>
              <a:rPr lang="en-US" dirty="0"/>
              <a:t>*	Zero or more repetitions</a:t>
            </a:r>
          </a:p>
          <a:p>
            <a:r>
              <a:rPr lang="en-US" dirty="0"/>
              <a:t>+	One or more repetitions</a:t>
            </a:r>
          </a:p>
          <a:p>
            <a:r>
              <a:rPr lang="en-US" dirty="0"/>
              <a:t>?	Optional character</a:t>
            </a:r>
          </a:p>
          <a:p>
            <a:r>
              <a:rPr lang="en-US" dirty="0"/>
              <a:t>\s	Any Whitespace</a:t>
            </a:r>
          </a:p>
          <a:p>
            <a:r>
              <a:rPr lang="en-US" dirty="0"/>
              <a:t>\S	Any Non-whitespace character</a:t>
            </a:r>
          </a:p>
          <a:p>
            <a:r>
              <a:rPr lang="en-US" dirty="0"/>
              <a:t>^…$	Starts and </a:t>
            </a:r>
            <a:r>
              <a:rPr lang="en-US" dirty="0" smtClean="0"/>
              <a:t>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(…)	Capture Group</a:t>
            </a:r>
          </a:p>
          <a:p>
            <a:r>
              <a:rPr lang="en-US" dirty="0"/>
              <a:t>(a(</a:t>
            </a:r>
            <a:r>
              <a:rPr lang="en-US" dirty="0" err="1"/>
              <a:t>bc</a:t>
            </a:r>
            <a:r>
              <a:rPr lang="en-US" dirty="0"/>
              <a:t>))	Capture Sub-group</a:t>
            </a:r>
          </a:p>
          <a:p>
            <a:r>
              <a:rPr lang="en-US" dirty="0"/>
              <a:t>(.*)	Capture all</a:t>
            </a:r>
          </a:p>
          <a:p>
            <a:r>
              <a:rPr lang="en-US" dirty="0"/>
              <a:t>(</a:t>
            </a:r>
            <a:r>
              <a:rPr lang="en-US" dirty="0" err="1"/>
              <a:t>abc|def</a:t>
            </a:r>
            <a:r>
              <a:rPr lang="en-US" dirty="0"/>
              <a:t>)	Matches </a:t>
            </a:r>
            <a:r>
              <a:rPr lang="en-US" dirty="0" err="1"/>
              <a:t>abc</a:t>
            </a:r>
            <a:r>
              <a:rPr lang="en-US" dirty="0"/>
              <a:t> or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https://msdn.microsoft.com/en-us/library/ae5bf541(v=vs.90).aspx</a:t>
            </a:r>
          </a:p>
        </p:txBody>
      </p:sp>
    </p:spTree>
    <p:extLst>
      <p:ext uri="{BB962C8B-B14F-4D97-AF65-F5344CB8AC3E}">
        <p14:creationId xmlns:p14="http://schemas.microsoft.com/office/powerpoint/2010/main" val="4138538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JS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97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HTML Document Object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6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Object &amp;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19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Navigator, History, and Location, History, Screen </a:t>
            </a:r>
            <a:r>
              <a:rPr lang="en-IN" dirty="0" smtClean="0"/>
              <a:t>Objects, 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10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JS /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Commenting in </a:t>
            </a:r>
            <a:r>
              <a:rPr lang="en-IN" dirty="0" err="1" smtClean="0"/>
              <a:t>js</a:t>
            </a:r>
            <a:endParaRPr lang="en-IN" dirty="0" smtClean="0"/>
          </a:p>
          <a:p>
            <a:pPr lvl="1"/>
            <a:r>
              <a:rPr lang="en-US" dirty="0" smtClean="0"/>
              <a:t>//   - Used for </a:t>
            </a:r>
            <a:r>
              <a:rPr lang="en-IN" dirty="0" smtClean="0"/>
              <a:t>Commenting single line of Code.</a:t>
            </a:r>
            <a:endParaRPr lang="en-US" dirty="0" smtClean="0"/>
          </a:p>
          <a:p>
            <a:pPr lvl="1"/>
            <a:r>
              <a:rPr lang="en-US" dirty="0" smtClean="0"/>
              <a:t>/*    */     - Used for </a:t>
            </a:r>
            <a:r>
              <a:rPr lang="en-IN" dirty="0" smtClean="0"/>
              <a:t>Commenting  multiple line of Code.</a:t>
            </a: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 err="1" smtClean="0"/>
              <a:t>js</a:t>
            </a:r>
            <a:r>
              <a:rPr lang="en-US" dirty="0" smtClean="0"/>
              <a:t> file into HTML : 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Script tag</a:t>
            </a:r>
          </a:p>
          <a:p>
            <a:pPr lvl="1"/>
            <a:r>
              <a:rPr lang="en-US" dirty="0" smtClean="0"/>
              <a:t>External file</a:t>
            </a:r>
            <a:endParaRPr lang="en-IN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-Program 08.</a:t>
            </a:r>
          </a:p>
        </p:txBody>
      </p:sp>
    </p:spTree>
    <p:extLst>
      <p:ext uri="{BB962C8B-B14F-4D97-AF65-F5344CB8AC3E}">
        <p14:creationId xmlns:p14="http://schemas.microsoft.com/office/powerpoint/2010/main" val="3301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</a:t>
            </a:r>
            <a:endParaRPr lang="en-IN" dirty="0" smtClean="0"/>
          </a:p>
          <a:p>
            <a:pPr lvl="1"/>
            <a:r>
              <a:rPr lang="en-IN" dirty="0" smtClean="0"/>
              <a:t>JavaScript </a:t>
            </a:r>
            <a:r>
              <a:rPr lang="en-IN" dirty="0"/>
              <a:t>variables are </a:t>
            </a:r>
            <a:r>
              <a:rPr lang="en-IN" b="1" dirty="0">
                <a:solidFill>
                  <a:srgbClr val="FF0000"/>
                </a:solidFill>
              </a:rPr>
              <a:t>containers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for storing data values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3130102"/>
            <a:ext cx="9210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r>
              <a:rPr lang="en-IN" dirty="0" smtClean="0"/>
              <a:t>JavaScript </a:t>
            </a:r>
            <a:r>
              <a:rPr lang="en-IN" dirty="0"/>
              <a:t>Data Types</a:t>
            </a:r>
          </a:p>
          <a:p>
            <a:pPr lvl="1"/>
            <a:r>
              <a:rPr lang="en-IN" dirty="0"/>
              <a:t>JavaScript variables can hold many </a:t>
            </a:r>
            <a:r>
              <a:rPr lang="en-IN" b="1" dirty="0"/>
              <a:t>data types</a:t>
            </a:r>
            <a:r>
              <a:rPr lang="en-IN" dirty="0"/>
              <a:t>: numbers, strings, arrays, objects and more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 length = 16;                               // Number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lastName</a:t>
            </a:r>
            <a:r>
              <a:rPr lang="en-IN" dirty="0"/>
              <a:t> = "Johnson";                      // String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cars = ["Saab", "Volvo", "BMW"];           // Array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:"Doe"};    // </a:t>
            </a:r>
            <a:r>
              <a:rPr lang="en-IN" dirty="0" smtClean="0"/>
              <a:t>Object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6" y="4091008"/>
            <a:ext cx="9591540" cy="22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Keyword – States the scope of the variable.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a = “</a:t>
            </a:r>
            <a:r>
              <a:rPr lang="en-US" dirty="0" err="1" smtClean="0"/>
              <a:t>Krish</a:t>
            </a:r>
            <a:r>
              <a:rPr lang="en-US" dirty="0" smtClean="0"/>
              <a:t>” -  Functioned scope  variable</a:t>
            </a:r>
          </a:p>
          <a:p>
            <a:pPr lvl="2"/>
            <a:r>
              <a:rPr lang="en-US" dirty="0" smtClean="0"/>
              <a:t> b = “Ram” – Global scope </a:t>
            </a:r>
          </a:p>
          <a:p>
            <a:pPr lvl="2"/>
            <a:r>
              <a:rPr lang="en-US" sz="1800" b="1" dirty="0" smtClean="0">
                <a:solidFill>
                  <a:schemeClr val="accent6"/>
                </a:solidFill>
              </a:rPr>
              <a:t>It is always advisable to use  the  “</a:t>
            </a:r>
            <a:r>
              <a:rPr lang="en-US" sz="1800" b="1" dirty="0" err="1" smtClean="0">
                <a:solidFill>
                  <a:schemeClr val="accent6"/>
                </a:solidFill>
              </a:rPr>
              <a:t>var</a:t>
            </a:r>
            <a:r>
              <a:rPr lang="en-US" sz="1800" b="1" dirty="0" smtClean="0">
                <a:solidFill>
                  <a:schemeClr val="accent6"/>
                </a:solidFill>
              </a:rPr>
              <a:t>” keyword.</a:t>
            </a:r>
          </a:p>
          <a:p>
            <a:pPr marL="457200" lvl="1" indent="0"/>
            <a:r>
              <a:rPr lang="en-US" dirty="0" smtClean="0"/>
              <a:t>     Traditional many feels and believes that “</a:t>
            </a:r>
            <a:r>
              <a:rPr lang="en-US" dirty="0" err="1" smtClean="0"/>
              <a:t>var</a:t>
            </a:r>
            <a:r>
              <a:rPr lang="en-US" dirty="0" smtClean="0"/>
              <a:t>” keyword should be used. </a:t>
            </a:r>
          </a:p>
          <a:p>
            <a:pPr marL="457200" lvl="1" indent="0"/>
            <a:r>
              <a:rPr lang="en-US" dirty="0" smtClean="0"/>
              <a:t>     Very helpful while creating many functions honoring the scope of variables.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19998"/>
            <a:ext cx="10131425" cy="3649133"/>
          </a:xfrm>
        </p:spPr>
        <p:txBody>
          <a:bodyPr>
            <a:normAutofit/>
          </a:bodyPr>
          <a:lstStyle/>
          <a:p>
            <a:pPr marL="457200" lvl="1" indent="0"/>
            <a:r>
              <a:rPr lang="en-US" dirty="0" smtClean="0"/>
              <a:t>      Use </a:t>
            </a:r>
            <a:r>
              <a:rPr lang="en-US" dirty="0" err="1" smtClean="0"/>
              <a:t>camelCase</a:t>
            </a:r>
            <a:r>
              <a:rPr lang="en-US" dirty="0" smtClean="0"/>
              <a:t> for variable names.</a:t>
            </a:r>
          </a:p>
          <a:p>
            <a:pPr marL="457200" lvl="1" indent="0"/>
            <a:r>
              <a:rPr lang="en-US" dirty="0" smtClean="0"/>
              <a:t>      Start a variable with _ or $ sign,  but not as “$ some value”</a:t>
            </a:r>
          </a:p>
          <a:p>
            <a:pPr marL="914400" lvl="2" indent="0"/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</a:p>
          <a:p>
            <a:pPr marL="1257300" lvl="3" indent="0"/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_a;</a:t>
            </a:r>
          </a:p>
          <a:p>
            <a:pPr marL="1257300" lvl="3" indent="0"/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$b;</a:t>
            </a:r>
          </a:p>
          <a:p>
            <a:pPr marL="1257300" lvl="3" indent="0"/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$ </a:t>
            </a:r>
            <a:r>
              <a:rPr lang="en-US" smtClean="0"/>
              <a:t>some text;</a:t>
            </a:r>
            <a:endParaRPr lang="en-US" dirty="0" smtClean="0"/>
          </a:p>
          <a:p>
            <a:pPr marL="457200" lvl="1" indent="0"/>
            <a:r>
              <a:rPr lang="en-US" dirty="0" smtClean="0"/>
              <a:t>       Use semicolon at the end of statement. </a:t>
            </a:r>
          </a:p>
          <a:p>
            <a:pPr marL="457200" lvl="1" indent="0"/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Example 02 program.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1288</TotalTime>
  <Words>950</Words>
  <Application>Microsoft Office PowerPoint</Application>
  <PresentationFormat>Custom</PresentationFormat>
  <Paragraphs>426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Celestial</vt:lpstr>
      <vt:lpstr>Introduction to JavaScript</vt:lpstr>
      <vt:lpstr>Scripting overview</vt:lpstr>
      <vt:lpstr>Intro to JS / Basic</vt:lpstr>
      <vt:lpstr>Intro to JS / Basic</vt:lpstr>
      <vt:lpstr>Intro to JS / Basic</vt:lpstr>
      <vt:lpstr>Variables</vt:lpstr>
      <vt:lpstr>Data types</vt:lpstr>
      <vt:lpstr>Data types</vt:lpstr>
      <vt:lpstr>Data types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Operators </vt:lpstr>
      <vt:lpstr>Conditionals and Loops </vt:lpstr>
      <vt:lpstr>Conditionals and Loops </vt:lpstr>
      <vt:lpstr>Conditionals and Loops </vt:lpstr>
      <vt:lpstr>D0-While Loops :</vt:lpstr>
      <vt:lpstr>While Loops </vt:lpstr>
      <vt:lpstr>For and for…in Loops </vt:lpstr>
      <vt:lpstr>JavaScript Functions </vt:lpstr>
      <vt:lpstr>Why Functions?</vt:lpstr>
      <vt:lpstr>Functions Used as Variables</vt:lpstr>
      <vt:lpstr>Functions Used as Variables</vt:lpstr>
      <vt:lpstr>Events</vt:lpstr>
      <vt:lpstr>Events</vt:lpstr>
      <vt:lpstr>Events</vt:lpstr>
      <vt:lpstr>Events</vt:lpstr>
      <vt:lpstr>Scopes of variables :</vt:lpstr>
      <vt:lpstr>Arrays and Objects </vt:lpstr>
      <vt:lpstr>Arrays and Objects </vt:lpstr>
      <vt:lpstr>Arrays and Objects </vt:lpstr>
      <vt:lpstr>JavaScript Form Validation </vt:lpstr>
      <vt:lpstr>Regular Expressions </vt:lpstr>
      <vt:lpstr>Regular Expressions </vt:lpstr>
      <vt:lpstr>Regular Expressions </vt:lpstr>
      <vt:lpstr>Built in JS objects </vt:lpstr>
      <vt:lpstr>The HTML Document Object Model</vt:lpstr>
      <vt:lpstr>Window Object &amp; Document </vt:lpstr>
      <vt:lpstr>Navigator, History, and Location, History, Screen Objects, cookies</vt:lpstr>
      <vt:lpstr>Dynamic forms</vt:lpstr>
      <vt:lpstr>Dynamic 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M, AnanthaKrishnan (Cognizant)</dc:creator>
  <cp:lastModifiedBy>S, Iyappan (Cognizant)</cp:lastModifiedBy>
  <cp:revision>156</cp:revision>
  <dcterms:created xsi:type="dcterms:W3CDTF">2016-04-05T06:28:03Z</dcterms:created>
  <dcterms:modified xsi:type="dcterms:W3CDTF">2016-04-20T08:52:23Z</dcterms:modified>
</cp:coreProperties>
</file>