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33"/>
  </p:notesMasterIdLst>
  <p:handoutMasterIdLst>
    <p:handoutMasterId r:id="rId34"/>
  </p:handoutMasterIdLst>
  <p:sldIdLst>
    <p:sldId id="359" r:id="rId5"/>
    <p:sldId id="267" r:id="rId6"/>
    <p:sldId id="360" r:id="rId7"/>
    <p:sldId id="270" r:id="rId8"/>
    <p:sldId id="417" r:id="rId9"/>
    <p:sldId id="420" r:id="rId10"/>
    <p:sldId id="419" r:id="rId11"/>
    <p:sldId id="421" r:id="rId12"/>
    <p:sldId id="422" r:id="rId13"/>
    <p:sldId id="424" r:id="rId14"/>
    <p:sldId id="452" r:id="rId15"/>
    <p:sldId id="438" r:id="rId16"/>
    <p:sldId id="423" r:id="rId17"/>
    <p:sldId id="439" r:id="rId18"/>
    <p:sldId id="442" r:id="rId19"/>
    <p:sldId id="441" r:id="rId20"/>
    <p:sldId id="440" r:id="rId21"/>
    <p:sldId id="443" r:id="rId22"/>
    <p:sldId id="444" r:id="rId23"/>
    <p:sldId id="445" r:id="rId24"/>
    <p:sldId id="446" r:id="rId25"/>
    <p:sldId id="450" r:id="rId26"/>
    <p:sldId id="451" r:id="rId27"/>
    <p:sldId id="416" r:id="rId28"/>
    <p:sldId id="447" r:id="rId29"/>
    <p:sldId id="448" r:id="rId30"/>
    <p:sldId id="449" r:id="rId31"/>
    <p:sldId id="395" r:id="rId3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8WABtaPffngLvVGVK+twFg" hashData="YRNKHYybQAchnlN02bIAhHAR2ww" cryptProvider="" algIdExt="0" algIdExtSource="" cryptProviderTypeExt="0" cryptProviderTypeExtSourc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43" clrIdx="1"/>
  <p:cmAuthor id="2" name="training" initials="t" lastIdx="6" clrIdx="2"/>
  <p:cmAuthor id="3" name="PADMASREE" initials="P" lastIdx="13"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3300"/>
    <a:srgbClr val="EA3800"/>
    <a:srgbClr val="A3E0FF"/>
    <a:srgbClr val="FFFF99"/>
    <a:srgbClr val="FDFDE3"/>
    <a:srgbClr val="66CCFF"/>
    <a:srgbClr val="CCCC00"/>
    <a:srgbClr val="800000"/>
    <a:srgbClr val="61356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5327" autoAdjust="0"/>
  </p:normalViewPr>
  <p:slideViewPr>
    <p:cSldViewPr>
      <p:cViewPr>
        <p:scale>
          <a:sx n="60" d="100"/>
          <a:sy n="60" d="100"/>
        </p:scale>
        <p:origin x="-786"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3/30/2012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To The Trainer</a:t>
            </a:r>
          </a:p>
          <a:p>
            <a:endParaRPr lang="en-US" b="1" dirty="0" smtClean="0"/>
          </a:p>
          <a:p>
            <a:r>
              <a:rPr lang="en-US" b="0" dirty="0" smtClean="0"/>
              <a:t> Write</a:t>
            </a:r>
            <a:r>
              <a:rPr lang="en-US" b="0" baseline="0" dirty="0" smtClean="0"/>
              <a:t> </a:t>
            </a:r>
            <a:r>
              <a:rPr lang="en-US" b="0" baseline="0" dirty="0" err="1" smtClean="0"/>
              <a:t>javascript</a:t>
            </a:r>
            <a:r>
              <a:rPr lang="en-US" b="0" baseline="0" dirty="0" smtClean="0"/>
              <a:t> inside the page body only if the script is meant for directly writing any thing to the body.</a:t>
            </a:r>
          </a:p>
          <a:p>
            <a:r>
              <a:rPr lang="en-US" b="0" baseline="0" dirty="0" err="1" smtClean="0"/>
              <a:t>Javascript</a:t>
            </a:r>
            <a:r>
              <a:rPr lang="en-US" b="0" baseline="0" dirty="0" smtClean="0"/>
              <a:t> methods can be written either inside the head tag or as an external </a:t>
            </a:r>
            <a:r>
              <a:rPr lang="en-US" b="0" baseline="0" dirty="0" err="1" smtClean="0"/>
              <a:t>javascript</a:t>
            </a:r>
            <a:r>
              <a:rPr lang="en-US" b="0" baseline="0" dirty="0" smtClean="0"/>
              <a:t> file. It is always better to write java script methods as external java script file which helps in code reuse between various html and </a:t>
            </a:r>
            <a:r>
              <a:rPr lang="en-US" b="0" baseline="0" dirty="0" err="1" smtClean="0"/>
              <a:t>jsp</a:t>
            </a:r>
            <a:r>
              <a:rPr lang="en-US" b="0" baseline="0" dirty="0" smtClean="0"/>
              <a:t> pages.</a:t>
            </a:r>
          </a:p>
          <a:p>
            <a:endParaRPr lang="en-US" b="0" baseline="0" dirty="0" smtClean="0"/>
          </a:p>
          <a:p>
            <a:r>
              <a:rPr lang="en-US" b="0" baseline="0" dirty="0" smtClean="0"/>
              <a:t>After this slide the trainer should ask the associates to create a </a:t>
            </a:r>
            <a:r>
              <a:rPr lang="en-US" b="0" baseline="0" dirty="0" err="1" smtClean="0"/>
              <a:t>javascript</a:t>
            </a:r>
            <a:r>
              <a:rPr lang="en-US" b="0" baseline="0" dirty="0" smtClean="0"/>
              <a:t> file for validating the username and password fields in the login.html page for null values.</a:t>
            </a:r>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To The Trainer</a:t>
            </a:r>
          </a:p>
          <a:p>
            <a:endParaRPr lang="en-US" b="1" dirty="0" smtClean="0"/>
          </a:p>
          <a:p>
            <a:r>
              <a:rPr lang="en-US" b="0" dirty="0" smtClean="0"/>
              <a:t> Usually we write</a:t>
            </a:r>
            <a:r>
              <a:rPr lang="en-US" b="0" baseline="0" dirty="0" smtClean="0"/>
              <a:t> separate java script functions to perform various </a:t>
            </a:r>
            <a:r>
              <a:rPr lang="en-US" b="0" baseline="0" dirty="0" err="1" smtClean="0"/>
              <a:t>tasks.These</a:t>
            </a:r>
            <a:r>
              <a:rPr lang="en-US" b="0" baseline="0" dirty="0" smtClean="0"/>
              <a:t> functions are called during different html events.</a:t>
            </a:r>
          </a:p>
          <a:p>
            <a:r>
              <a:rPr lang="en-US" b="0" baseline="0" dirty="0" smtClean="0"/>
              <a:t>Some of the events are button </a:t>
            </a:r>
            <a:r>
              <a:rPr lang="en-US" b="0" baseline="0" dirty="0" err="1" smtClean="0"/>
              <a:t>onclick</a:t>
            </a:r>
            <a:r>
              <a:rPr lang="en-US" b="0" baseline="0" dirty="0" smtClean="0"/>
              <a:t>, </a:t>
            </a:r>
            <a:r>
              <a:rPr lang="en-US" b="0" baseline="0" dirty="0" err="1" smtClean="0"/>
              <a:t>onblurr,onfocus,onload</a:t>
            </a:r>
            <a:r>
              <a:rPr lang="en-US" b="0" baseline="0" dirty="0" smtClean="0"/>
              <a:t> etc.</a:t>
            </a:r>
          </a:p>
          <a:p>
            <a:endParaRPr lang="en-US" b="0" baseline="0" dirty="0" smtClean="0"/>
          </a:p>
          <a:p>
            <a:r>
              <a:rPr lang="en-US" b="0" baseline="0" dirty="0" smtClean="0"/>
              <a:t>The trainer can ask the associated to create an HTML file . Write the following code inside the head tag. Create a text box and a button and call the java script method on different events like page </a:t>
            </a:r>
            <a:r>
              <a:rPr lang="en-US" b="0" baseline="0" dirty="0" err="1" smtClean="0"/>
              <a:t>load,button</a:t>
            </a:r>
            <a:r>
              <a:rPr lang="en-US" b="0" baseline="0" dirty="0" smtClean="0"/>
              <a:t> </a:t>
            </a:r>
            <a:r>
              <a:rPr lang="en-US" b="0" baseline="0" dirty="0" err="1" smtClean="0"/>
              <a:t>click,text</a:t>
            </a:r>
            <a:r>
              <a:rPr lang="en-US" b="0" baseline="0" dirty="0" smtClean="0"/>
              <a:t> box </a:t>
            </a:r>
            <a:r>
              <a:rPr lang="en-US" b="0" baseline="0" dirty="0" err="1" smtClean="0"/>
              <a:t>focus,text</a:t>
            </a:r>
            <a:r>
              <a:rPr lang="en-US" b="0" baseline="0" dirty="0" smtClean="0"/>
              <a:t> box </a:t>
            </a:r>
            <a:r>
              <a:rPr lang="en-US" b="0" baseline="0" dirty="0" err="1" smtClean="0"/>
              <a:t>onblurr</a:t>
            </a:r>
            <a:r>
              <a:rPr lang="en-US" b="0" baseline="0" dirty="0" smtClean="0"/>
              <a:t> etc.</a:t>
            </a:r>
          </a:p>
          <a:p>
            <a:endParaRPr lang="en-US" b="0"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Java Script Basics</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TextBox 4"/>
          <p:cNvSpPr txBox="1"/>
          <p:nvPr/>
        </p:nvSpPr>
        <p:spPr>
          <a:xfrm>
            <a:off x="0" y="1588562"/>
            <a:ext cx="8763000" cy="4355038"/>
          </a:xfrm>
          <a:prstGeom prst="rect">
            <a:avLst/>
          </a:prstGeom>
          <a:noFill/>
        </p:spPr>
        <p:txBody>
          <a:bodyPr wrap="square" rtlCol="0">
            <a:spAutoFit/>
          </a:bodyPr>
          <a:lstStyle/>
          <a:p>
            <a:pPr marL="681038" lvl="1" indent="-223838">
              <a:spcBef>
                <a:spcPts val="600"/>
              </a:spcBef>
              <a:spcAft>
                <a:spcPts val="600"/>
              </a:spcAft>
            </a:pPr>
            <a:r>
              <a:rPr lang="en-US" dirty="0" smtClean="0"/>
              <a:t>Option 1 : </a:t>
            </a:r>
            <a:r>
              <a:rPr lang="en-US" b="0" dirty="0" smtClean="0"/>
              <a:t>Can be written inside the page body.</a:t>
            </a:r>
          </a:p>
          <a:p>
            <a:pPr marL="681038" lvl="1" indent="627063">
              <a:spcBef>
                <a:spcPts val="0"/>
              </a:spcBef>
              <a:spcAft>
                <a:spcPts val="0"/>
              </a:spcAft>
            </a:pPr>
            <a:r>
              <a:rPr lang="en-US" b="0" dirty="0" smtClean="0"/>
              <a:t> </a:t>
            </a:r>
            <a:r>
              <a:rPr lang="en-US" b="0" dirty="0" smtClean="0">
                <a:solidFill>
                  <a:srgbClr val="0070C0"/>
                </a:solidFill>
              </a:rPr>
              <a:t>&lt;body&gt; </a:t>
            </a:r>
          </a:p>
          <a:p>
            <a:pPr marL="681038" lvl="1" indent="627063">
              <a:spcBef>
                <a:spcPts val="0"/>
              </a:spcBef>
              <a:spcAft>
                <a:spcPts val="0"/>
              </a:spcAft>
            </a:pPr>
            <a:r>
              <a:rPr lang="en-US" b="0" dirty="0" smtClean="0">
                <a:solidFill>
                  <a:srgbClr val="00B050"/>
                </a:solidFill>
              </a:rPr>
              <a:t>&lt;script type="text/</a:t>
            </a:r>
            <a:r>
              <a:rPr lang="en-US" b="0" dirty="0" err="1" smtClean="0">
                <a:solidFill>
                  <a:srgbClr val="00B050"/>
                </a:solidFill>
              </a:rPr>
              <a:t>javascript</a:t>
            </a:r>
            <a:r>
              <a:rPr lang="en-US" b="0" dirty="0" smtClean="0">
                <a:solidFill>
                  <a:srgbClr val="00B050"/>
                </a:solidFill>
              </a:rPr>
              <a:t>" &gt;</a:t>
            </a:r>
          </a:p>
          <a:p>
            <a:pPr marL="681038" lvl="1" indent="627063">
              <a:spcBef>
                <a:spcPts val="0"/>
              </a:spcBef>
              <a:spcAft>
                <a:spcPts val="0"/>
              </a:spcAft>
            </a:pPr>
            <a:r>
              <a:rPr lang="en-US" b="0" dirty="0" smtClean="0">
                <a:solidFill>
                  <a:srgbClr val="00B050"/>
                </a:solidFill>
              </a:rPr>
              <a:t> //JavaScript code</a:t>
            </a:r>
          </a:p>
          <a:p>
            <a:pPr marL="681038" lvl="1" indent="627063">
              <a:spcBef>
                <a:spcPts val="0"/>
              </a:spcBef>
              <a:spcAft>
                <a:spcPts val="0"/>
              </a:spcAft>
            </a:pPr>
            <a:r>
              <a:rPr lang="en-US" b="0" dirty="0" smtClean="0">
                <a:solidFill>
                  <a:srgbClr val="00B050"/>
                </a:solidFill>
              </a:rPr>
              <a:t> &lt;/script&gt;</a:t>
            </a:r>
          </a:p>
          <a:p>
            <a:pPr marL="681038" lvl="1" indent="627063">
              <a:spcBef>
                <a:spcPts val="0"/>
              </a:spcBef>
              <a:spcAft>
                <a:spcPts val="0"/>
              </a:spcAft>
            </a:pPr>
            <a:r>
              <a:rPr lang="en-US" b="0" dirty="0" smtClean="0">
                <a:solidFill>
                  <a:srgbClr val="0070C0"/>
                </a:solidFill>
              </a:rPr>
              <a:t>&lt;/body&gt;</a:t>
            </a:r>
          </a:p>
          <a:p>
            <a:pPr marL="681038" lvl="1" indent="-223838">
              <a:spcBef>
                <a:spcPts val="600"/>
              </a:spcBef>
              <a:spcAft>
                <a:spcPts val="600"/>
              </a:spcAft>
            </a:pPr>
            <a:r>
              <a:rPr lang="en-US" dirty="0" smtClean="0"/>
              <a:t>Option 2: </a:t>
            </a:r>
            <a:r>
              <a:rPr lang="en-US" b="0" dirty="0" smtClean="0"/>
              <a:t>Can be written inside the page header </a:t>
            </a:r>
          </a:p>
          <a:p>
            <a:pPr marL="681038" lvl="1" indent="627063">
              <a:spcBef>
                <a:spcPts val="0"/>
              </a:spcBef>
              <a:spcAft>
                <a:spcPts val="0"/>
              </a:spcAft>
            </a:pPr>
            <a:r>
              <a:rPr lang="en-US" b="0" dirty="0" smtClean="0">
                <a:solidFill>
                  <a:srgbClr val="0070C0"/>
                </a:solidFill>
              </a:rPr>
              <a:t>&lt;head&gt; </a:t>
            </a:r>
          </a:p>
          <a:p>
            <a:pPr marL="681038" lvl="1" indent="627063">
              <a:spcBef>
                <a:spcPts val="0"/>
              </a:spcBef>
              <a:spcAft>
                <a:spcPts val="0"/>
              </a:spcAft>
            </a:pPr>
            <a:r>
              <a:rPr lang="en-US" b="0" dirty="0" smtClean="0">
                <a:solidFill>
                  <a:srgbClr val="00B050"/>
                </a:solidFill>
              </a:rPr>
              <a:t>&lt;script type="text/</a:t>
            </a:r>
            <a:r>
              <a:rPr lang="en-US" b="0" dirty="0" err="1" smtClean="0">
                <a:solidFill>
                  <a:srgbClr val="00B050"/>
                </a:solidFill>
              </a:rPr>
              <a:t>javascript</a:t>
            </a:r>
            <a:r>
              <a:rPr lang="en-US" b="0" dirty="0" smtClean="0">
                <a:solidFill>
                  <a:srgbClr val="00B050"/>
                </a:solidFill>
              </a:rPr>
              <a:t>" &gt;</a:t>
            </a:r>
          </a:p>
          <a:p>
            <a:pPr marL="681038" lvl="1" indent="627063">
              <a:spcBef>
                <a:spcPts val="0"/>
              </a:spcBef>
              <a:spcAft>
                <a:spcPts val="0"/>
              </a:spcAft>
            </a:pPr>
            <a:r>
              <a:rPr lang="en-US" b="0" dirty="0" smtClean="0">
                <a:solidFill>
                  <a:srgbClr val="00B050"/>
                </a:solidFill>
              </a:rPr>
              <a:t> //JavaScript code</a:t>
            </a:r>
          </a:p>
          <a:p>
            <a:pPr marL="681038" lvl="1" indent="627063">
              <a:spcBef>
                <a:spcPts val="0"/>
              </a:spcBef>
              <a:spcAft>
                <a:spcPts val="0"/>
              </a:spcAft>
            </a:pPr>
            <a:r>
              <a:rPr lang="en-US" b="0" dirty="0" smtClean="0">
                <a:solidFill>
                  <a:srgbClr val="00B050"/>
                </a:solidFill>
              </a:rPr>
              <a:t> &lt;/script&gt;</a:t>
            </a:r>
          </a:p>
          <a:p>
            <a:pPr marL="681038" lvl="1" indent="627063">
              <a:spcBef>
                <a:spcPts val="0"/>
              </a:spcBef>
              <a:spcAft>
                <a:spcPts val="0"/>
              </a:spcAft>
            </a:pPr>
            <a:r>
              <a:rPr lang="en-US" b="0" dirty="0" smtClean="0">
                <a:solidFill>
                  <a:srgbClr val="0070C0"/>
                </a:solidFill>
              </a:rPr>
              <a:t>&lt;/head&gt;</a:t>
            </a:r>
          </a:p>
          <a:p>
            <a:pPr marL="681038" lvl="1" indent="-223838">
              <a:spcBef>
                <a:spcPts val="600"/>
              </a:spcBef>
              <a:spcAft>
                <a:spcPts val="600"/>
              </a:spcAft>
            </a:pPr>
            <a:r>
              <a:rPr lang="en-US" dirty="0" smtClean="0"/>
              <a:t>Option 3: </a:t>
            </a:r>
            <a:r>
              <a:rPr lang="en-US" b="0" dirty="0" smtClean="0"/>
              <a:t>Can be written as an external java script file and imported to the page</a:t>
            </a:r>
            <a:endParaRPr lang="en-US" b="0" dirty="0" smtClean="0">
              <a:solidFill>
                <a:srgbClr val="00B050"/>
              </a:solidFill>
            </a:endParaRPr>
          </a:p>
          <a:p>
            <a:pPr lvl="3"/>
            <a:r>
              <a:rPr lang="en-US" b="0" dirty="0" smtClean="0">
                <a:solidFill>
                  <a:srgbClr val="00B050"/>
                </a:solidFill>
              </a:rPr>
              <a:t>&lt;script type="text/</a:t>
            </a:r>
            <a:r>
              <a:rPr lang="en-US" b="0" dirty="0" err="1" smtClean="0">
                <a:solidFill>
                  <a:srgbClr val="00B050"/>
                </a:solidFill>
              </a:rPr>
              <a:t>javascript</a:t>
            </a:r>
            <a:r>
              <a:rPr lang="en-US" b="0" dirty="0" smtClean="0">
                <a:solidFill>
                  <a:srgbClr val="00B050"/>
                </a:solidFill>
              </a:rPr>
              <a:t>" </a:t>
            </a:r>
            <a:r>
              <a:rPr lang="en-US" b="0" dirty="0" err="1" smtClean="0">
                <a:solidFill>
                  <a:srgbClr val="00B050"/>
                </a:solidFill>
              </a:rPr>
              <a:t>src</a:t>
            </a:r>
            <a:r>
              <a:rPr lang="en-US" b="0" dirty="0" smtClean="0">
                <a:solidFill>
                  <a:srgbClr val="00B050"/>
                </a:solidFill>
              </a:rPr>
              <a:t>="xxx.js"&gt;&lt;/script&gt;</a:t>
            </a:r>
            <a:endParaRPr lang="en-US" b="0" dirty="0">
              <a:solidFill>
                <a:srgbClr val="00B050"/>
              </a:solidFill>
            </a:endParaRPr>
          </a:p>
        </p:txBody>
      </p:sp>
      <p:sp>
        <p:nvSpPr>
          <p:cNvPr id="6" name="TextBox 5"/>
          <p:cNvSpPr txBox="1"/>
          <p:nvPr/>
        </p:nvSpPr>
        <p:spPr>
          <a:xfrm>
            <a:off x="1447800" y="200561"/>
            <a:ext cx="7699224" cy="1200329"/>
          </a:xfrm>
          <a:prstGeom prst="rect">
            <a:avLst/>
          </a:prstGeom>
          <a:noFill/>
        </p:spPr>
        <p:txBody>
          <a:bodyPr wrap="none" rtlCol="0">
            <a:spAutoFit/>
          </a:bodyPr>
          <a:lstStyle/>
          <a:p>
            <a:r>
              <a:rPr lang="en-US" sz="3600" b="0" dirty="0" smtClean="0">
                <a:solidFill>
                  <a:schemeClr val="bg1"/>
                </a:solidFill>
                <a:latin typeface="+mj-lt"/>
              </a:rPr>
              <a:t>How to include JavaScript in </a:t>
            </a:r>
            <a:r>
              <a:rPr lang="en-US" sz="3600" b="0" smtClean="0">
                <a:solidFill>
                  <a:schemeClr val="bg1"/>
                </a:solidFill>
                <a:latin typeface="+mj-lt"/>
              </a:rPr>
              <a:t>HTML files?</a:t>
            </a:r>
            <a:endParaRPr lang="en-US" sz="3600" b="0" dirty="0" smtClean="0">
              <a:solidFill>
                <a:schemeClr val="bg1"/>
              </a:solidFill>
              <a:latin typeface="+mj-lt"/>
            </a:endParaRPr>
          </a:p>
          <a:p>
            <a:endParaRPr lang="en-US" sz="3600" b="0"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ox(in)">
                                      <p:cBhvr>
                                        <p:cTn id="7" dur="500"/>
                                        <p:tgtEl>
                                          <p:spTgt spid="5">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box(in)">
                                      <p:cBhvr>
                                        <p:cTn id="10" dur="500"/>
                                        <p:tgtEl>
                                          <p:spTgt spid="5">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box(in)">
                                      <p:cBhvr>
                                        <p:cTn id="13" dur="500"/>
                                        <p:tgtEl>
                                          <p:spTgt spid="5">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box(in)">
                                      <p:cBhvr>
                                        <p:cTn id="16" dur="500"/>
                                        <p:tgtEl>
                                          <p:spTgt spid="5">
                                            <p:txEl>
                                              <p:pRg st="9" end="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box(in)">
                                      <p:cBhvr>
                                        <p:cTn id="19" dur="500"/>
                                        <p:tgtEl>
                                          <p:spTgt spid="5">
                                            <p:txEl>
                                              <p:pRg st="10" end="10"/>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11" end="11"/>
                                            </p:txEl>
                                          </p:spTgt>
                                        </p:tgtEl>
                                        <p:attrNameLst>
                                          <p:attrName>style.visibility</p:attrName>
                                        </p:attrNameLst>
                                      </p:cBhvr>
                                      <p:to>
                                        <p:strVal val="visible"/>
                                      </p:to>
                                    </p:set>
                                    <p:animEffect transition="in" filter="box(in)">
                                      <p:cBhvr>
                                        <p:cTn id="22" dur="500"/>
                                        <p:tgtEl>
                                          <p:spTgt spid="5">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box(in)">
                                      <p:cBhvr>
                                        <p:cTn id="27" dur="500"/>
                                        <p:tgtEl>
                                          <p:spTgt spid="5">
                                            <p:txEl>
                                              <p:pRg st="12" end="1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xEl>
                                              <p:pRg st="13" end="13"/>
                                            </p:txEl>
                                          </p:spTgt>
                                        </p:tgtEl>
                                        <p:attrNameLst>
                                          <p:attrName>style.visibility</p:attrName>
                                        </p:attrNameLst>
                                      </p:cBhvr>
                                      <p:to>
                                        <p:strVal val="visible"/>
                                      </p:to>
                                    </p:set>
                                    <p:animEffect transition="in" filter="box(in)">
                                      <p:cBhvr>
                                        <p:cTn id="3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Do’s and </a:t>
            </a:r>
            <a:r>
              <a:rPr lang="en-US" dirty="0" err="1" smtClean="0"/>
              <a:t>Dont’s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304800" y="1752600"/>
            <a:ext cx="8229600" cy="3801041"/>
          </a:xfrm>
          <a:prstGeom prst="rect">
            <a:avLst/>
          </a:prstGeom>
          <a:noFill/>
        </p:spPr>
        <p:txBody>
          <a:bodyPr wrap="square" rtlCol="0">
            <a:spAutoFit/>
          </a:bodyPr>
          <a:lstStyle/>
          <a:p>
            <a:pPr marL="284163" indent="-284163">
              <a:lnSpc>
                <a:spcPct val="150000"/>
              </a:lnSpc>
              <a:spcBef>
                <a:spcPts val="1200"/>
              </a:spcBef>
              <a:buFont typeface="Wingdings" pitchFamily="2" charset="2"/>
              <a:buChar char="§"/>
            </a:pPr>
            <a:r>
              <a:rPr lang="en-US" sz="2200" b="0" dirty="0" smtClean="0"/>
              <a:t>Writing scripts in page body is not considered a good practice because it makes the page complex to maintain , results in duplicate scripts across pages and reduces reusability.</a:t>
            </a:r>
          </a:p>
          <a:p>
            <a:pPr marL="284163" indent="-284163">
              <a:lnSpc>
                <a:spcPct val="150000"/>
              </a:lnSpc>
              <a:spcBef>
                <a:spcPts val="1200"/>
              </a:spcBef>
              <a:buFont typeface="Wingdings" pitchFamily="2" charset="2"/>
              <a:buChar char="§"/>
            </a:pPr>
            <a:r>
              <a:rPr lang="en-US" sz="2200" b="0" dirty="0" smtClean="0"/>
              <a:t>It is always recommended to write the script as an external file so that the code can be reused and this also improves performance as the browser caches the scripts making the page loading faster.</a:t>
            </a:r>
            <a:endParaRPr lang="en-US" sz="22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JavaScript Language Constructs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Rectangle 4"/>
          <p:cNvSpPr/>
          <p:nvPr/>
        </p:nvSpPr>
        <p:spPr>
          <a:xfrm>
            <a:off x="228600" y="1752600"/>
            <a:ext cx="8077200" cy="3939540"/>
          </a:xfrm>
          <a:prstGeom prst="rect">
            <a:avLst/>
          </a:prstGeom>
        </p:spPr>
        <p:txBody>
          <a:bodyPr wrap="square">
            <a:spAutoFit/>
          </a:bodyPr>
          <a:lstStyle/>
          <a:p>
            <a:pPr marL="568325" lvl="1" indent="-395288">
              <a:lnSpc>
                <a:spcPct val="150000"/>
              </a:lnSpc>
              <a:spcBef>
                <a:spcPts val="1200"/>
              </a:spcBef>
            </a:pPr>
            <a:r>
              <a:rPr lang="en-US" sz="2000" b="0" dirty="0" smtClean="0"/>
              <a:t>Java script is built using the following elements</a:t>
            </a:r>
          </a:p>
          <a:p>
            <a:pPr marL="568325" lvl="1" indent="-395288">
              <a:lnSpc>
                <a:spcPct val="150000"/>
              </a:lnSpc>
              <a:spcBef>
                <a:spcPts val="1200"/>
              </a:spcBef>
              <a:buFont typeface="Wingdings" pitchFamily="2" charset="2"/>
              <a:buChar char="§"/>
            </a:pPr>
            <a:r>
              <a:rPr lang="en-US" sz="2000" b="0" dirty="0" smtClean="0"/>
              <a:t>Value, Variables, and Literals</a:t>
            </a:r>
          </a:p>
          <a:p>
            <a:pPr marL="568325" lvl="1" indent="-395288">
              <a:lnSpc>
                <a:spcPct val="150000"/>
              </a:lnSpc>
              <a:spcBef>
                <a:spcPts val="1200"/>
              </a:spcBef>
              <a:buFont typeface="Wingdings" pitchFamily="2" charset="2"/>
              <a:buChar char="§"/>
            </a:pPr>
            <a:r>
              <a:rPr lang="en-US" sz="2000" b="0" dirty="0" smtClean="0"/>
              <a:t>Expressions and Operators</a:t>
            </a:r>
          </a:p>
          <a:p>
            <a:pPr marL="568325" lvl="1" indent="-395288">
              <a:lnSpc>
                <a:spcPct val="150000"/>
              </a:lnSpc>
              <a:spcBef>
                <a:spcPts val="1200"/>
              </a:spcBef>
              <a:buFont typeface="Wingdings" pitchFamily="2" charset="2"/>
              <a:buChar char="§"/>
            </a:pPr>
            <a:r>
              <a:rPr lang="en-US" sz="2000" b="0" dirty="0" smtClean="0"/>
              <a:t>Regular Expressions</a:t>
            </a:r>
          </a:p>
          <a:p>
            <a:pPr marL="568325" lvl="1" indent="-395288">
              <a:lnSpc>
                <a:spcPct val="150000"/>
              </a:lnSpc>
              <a:spcBef>
                <a:spcPts val="1200"/>
              </a:spcBef>
              <a:buFont typeface="Wingdings" pitchFamily="2" charset="2"/>
              <a:buChar char="§"/>
            </a:pPr>
            <a:r>
              <a:rPr lang="en-US" sz="2000" b="0" dirty="0" smtClean="0"/>
              <a:t>Statements</a:t>
            </a:r>
          </a:p>
          <a:p>
            <a:pPr marL="568325" lvl="1" indent="-395288">
              <a:lnSpc>
                <a:spcPct val="150000"/>
              </a:lnSpc>
              <a:spcBef>
                <a:spcPts val="1200"/>
              </a:spcBef>
              <a:buFont typeface="Wingdings" pitchFamily="2" charset="2"/>
              <a:buChar char="§"/>
            </a:pPr>
            <a:r>
              <a:rPr lang="en-US" sz="2000" b="0" dirty="0" smtClean="0"/>
              <a:t>Functions</a:t>
            </a:r>
          </a:p>
          <a:p>
            <a:pPr lvl="1">
              <a:buFont typeface="Wingdings" pitchFamily="2" charset="2"/>
              <a:buChar char="§"/>
            </a:pPr>
            <a:endParaRPr lang="en-US" sz="2000" b="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228600" y="2468701"/>
            <a:ext cx="8763000" cy="3170099"/>
          </a:xfrm>
          <a:prstGeom prst="rect">
            <a:avLst/>
          </a:prstGeom>
          <a:noFill/>
        </p:spPr>
        <p:txBody>
          <a:bodyPr wrap="square" rtlCol="0">
            <a:spAutoFit/>
          </a:bodyPr>
          <a:lstStyle/>
          <a:p>
            <a:endParaRPr lang="fr-FR" sz="2000" b="0" dirty="0" smtClean="0"/>
          </a:p>
          <a:p>
            <a:r>
              <a:rPr lang="fr-FR" sz="2000" dirty="0" smtClean="0"/>
              <a:t>A simple function to print the date:</a:t>
            </a:r>
          </a:p>
          <a:p>
            <a:pPr lvl="1"/>
            <a:r>
              <a:rPr lang="fr-FR" sz="2000" b="0" dirty="0" smtClean="0"/>
              <a:t/>
            </a:r>
            <a:br>
              <a:rPr lang="fr-FR" sz="2000" b="0" dirty="0" smtClean="0"/>
            </a:br>
            <a:r>
              <a:rPr lang="fr-FR" sz="2000" b="0" dirty="0" smtClean="0">
                <a:solidFill>
                  <a:srgbClr val="00B050"/>
                </a:solidFill>
              </a:rPr>
              <a:t>&lt;script type="</a:t>
            </a:r>
            <a:r>
              <a:rPr lang="fr-FR" sz="2000" b="0" dirty="0" err="1" smtClean="0">
                <a:solidFill>
                  <a:srgbClr val="00B0F0"/>
                </a:solidFill>
              </a:rPr>
              <a:t>text</a:t>
            </a:r>
            <a:r>
              <a:rPr lang="fr-FR" sz="2000" b="0" dirty="0" smtClean="0">
                <a:solidFill>
                  <a:srgbClr val="00B0F0"/>
                </a:solidFill>
              </a:rPr>
              <a:t>/</a:t>
            </a:r>
            <a:r>
              <a:rPr lang="fr-FR" sz="2000" b="0" dirty="0" err="1" smtClean="0">
                <a:solidFill>
                  <a:srgbClr val="00B0F0"/>
                </a:solidFill>
              </a:rPr>
              <a:t>javascript</a:t>
            </a:r>
            <a:r>
              <a:rPr lang="fr-FR" sz="2000" b="0" dirty="0" smtClean="0">
                <a:solidFill>
                  <a:srgbClr val="00B050"/>
                </a:solidFill>
              </a:rPr>
              <a:t>"&gt;</a:t>
            </a:r>
          </a:p>
          <a:p>
            <a:pPr lvl="1"/>
            <a:endParaRPr lang="fr-FR" sz="2000" b="0" dirty="0" smtClean="0">
              <a:solidFill>
                <a:srgbClr val="00B050"/>
              </a:solidFill>
            </a:endParaRPr>
          </a:p>
          <a:p>
            <a:pPr lvl="2"/>
            <a:r>
              <a:rPr lang="fr-FR" sz="2000" b="0" dirty="0" smtClean="0">
                <a:solidFill>
                  <a:srgbClr val="0070C0"/>
                </a:solidFill>
              </a:rPr>
              <a:t>function </a:t>
            </a:r>
            <a:r>
              <a:rPr lang="fr-FR" sz="2000" b="0" dirty="0" err="1" smtClean="0">
                <a:solidFill>
                  <a:srgbClr val="0070C0"/>
                </a:solidFill>
              </a:rPr>
              <a:t>printDate</a:t>
            </a:r>
            <a:r>
              <a:rPr lang="fr-FR" sz="2000" b="0" dirty="0" smtClean="0">
                <a:solidFill>
                  <a:srgbClr val="0070C0"/>
                </a:solidFill>
              </a:rPr>
              <a:t>(){</a:t>
            </a:r>
            <a:br>
              <a:rPr lang="fr-FR" sz="2000" b="0" dirty="0" smtClean="0">
                <a:solidFill>
                  <a:srgbClr val="0070C0"/>
                </a:solidFill>
              </a:rPr>
            </a:br>
            <a:r>
              <a:rPr lang="fr-FR" sz="2000" b="0" dirty="0" err="1" smtClean="0">
                <a:solidFill>
                  <a:srgbClr val="0070C0"/>
                </a:solidFill>
              </a:rPr>
              <a:t>document.write</a:t>
            </a:r>
            <a:r>
              <a:rPr lang="fr-FR" sz="2000" b="0" dirty="0" smtClean="0">
                <a:solidFill>
                  <a:srgbClr val="0070C0"/>
                </a:solidFill>
              </a:rPr>
              <a:t>("&lt;p&gt;" + Date() + "&lt;/p&gt;");</a:t>
            </a:r>
          </a:p>
          <a:p>
            <a:pPr lvl="2"/>
            <a:endParaRPr lang="fr-FR" sz="2000" b="0" dirty="0" smtClean="0">
              <a:solidFill>
                <a:srgbClr val="0070C0"/>
              </a:solidFill>
            </a:endParaRPr>
          </a:p>
          <a:p>
            <a:pPr lvl="2"/>
            <a:r>
              <a:rPr lang="fr-FR" sz="2000" b="0" dirty="0" smtClean="0">
                <a:solidFill>
                  <a:srgbClr val="0070C0"/>
                </a:solidFill>
              </a:rPr>
              <a:t>}</a:t>
            </a:r>
          </a:p>
          <a:p>
            <a:pPr lvl="1"/>
            <a:r>
              <a:rPr lang="fr-FR" sz="2000" b="0" dirty="0" smtClean="0">
                <a:solidFill>
                  <a:srgbClr val="00B050"/>
                </a:solidFill>
              </a:rPr>
              <a:t>&lt;/script&gt;</a:t>
            </a:r>
            <a:endParaRPr lang="en-US" sz="2000" b="0" dirty="0">
              <a:solidFill>
                <a:srgbClr val="00B050"/>
              </a:solidFill>
            </a:endParaRPr>
          </a:p>
        </p:txBody>
      </p:sp>
      <p:sp>
        <p:nvSpPr>
          <p:cNvPr id="6" name="TextBox 5"/>
          <p:cNvSpPr txBox="1"/>
          <p:nvPr/>
        </p:nvSpPr>
        <p:spPr>
          <a:xfrm>
            <a:off x="1524000" y="304800"/>
            <a:ext cx="7444026" cy="646331"/>
          </a:xfrm>
          <a:prstGeom prst="rect">
            <a:avLst/>
          </a:prstGeom>
          <a:noFill/>
        </p:spPr>
        <p:txBody>
          <a:bodyPr wrap="none" rtlCol="0">
            <a:spAutoFit/>
          </a:bodyPr>
          <a:lstStyle/>
          <a:p>
            <a:r>
              <a:rPr lang="en-US" sz="3600" b="0" dirty="0" smtClean="0">
                <a:solidFill>
                  <a:schemeClr val="bg1"/>
                </a:solidFill>
                <a:latin typeface="+mj-lt"/>
              </a:rPr>
              <a:t>How to develop a java script function ?</a:t>
            </a:r>
          </a:p>
        </p:txBody>
      </p:sp>
      <p:sp>
        <p:nvSpPr>
          <p:cNvPr id="7" name="TextBox 6"/>
          <p:cNvSpPr txBox="1"/>
          <p:nvPr/>
        </p:nvSpPr>
        <p:spPr>
          <a:xfrm>
            <a:off x="228600" y="1676400"/>
            <a:ext cx="8839200" cy="707886"/>
          </a:xfrm>
          <a:prstGeom prst="rect">
            <a:avLst/>
          </a:prstGeom>
          <a:noFill/>
        </p:spPr>
        <p:txBody>
          <a:bodyPr wrap="square" rtlCol="0">
            <a:spAutoFit/>
          </a:bodyPr>
          <a:lstStyle/>
          <a:p>
            <a:r>
              <a:rPr lang="en-US" sz="2000" b="0" dirty="0" smtClean="0"/>
              <a:t>Java Script are developed using the </a:t>
            </a:r>
            <a:r>
              <a:rPr lang="en-US" sz="2000" dirty="0" smtClean="0">
                <a:solidFill>
                  <a:srgbClr val="00B050"/>
                </a:solidFill>
              </a:rPr>
              <a:t>&lt;Script&gt; &lt;/Script&gt; </a:t>
            </a:r>
            <a:r>
              <a:rPr lang="en-US" sz="2000" b="0" dirty="0" smtClean="0"/>
              <a:t> tag. </a:t>
            </a:r>
            <a:r>
              <a:rPr lang="en-US" sz="2000" i="1" dirty="0" smtClean="0"/>
              <a:t>Functions </a:t>
            </a:r>
            <a:r>
              <a:rPr lang="en-US" sz="2000" b="0" dirty="0" smtClean="0"/>
              <a:t>are like java methods which executes a specific logic.</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ox(in)">
                                      <p:cBhvr>
                                        <p:cTn id="13" dur="500"/>
                                        <p:tgtEl>
                                          <p:spTgt spid="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ox(in)">
                                      <p:cBhvr>
                                        <p:cTn id="16" dur="500"/>
                                        <p:tgtEl>
                                          <p:spTgt spid="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ox(in)">
                                      <p:cBhvr>
                                        <p:cTn id="22" dur="500"/>
                                        <p:tgtEl>
                                          <p:spTgt spid="5">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ox(in)">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Values &amp; Variables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Rectangle 4"/>
          <p:cNvSpPr/>
          <p:nvPr/>
        </p:nvSpPr>
        <p:spPr>
          <a:xfrm>
            <a:off x="228600" y="1676400"/>
            <a:ext cx="8610600" cy="3877985"/>
          </a:xfrm>
          <a:prstGeom prst="rect">
            <a:avLst/>
          </a:prstGeom>
        </p:spPr>
        <p:txBody>
          <a:bodyPr wrap="square">
            <a:spAutoFit/>
          </a:bodyPr>
          <a:lstStyle/>
          <a:p>
            <a:pPr marL="342900" indent="-342900">
              <a:lnSpc>
                <a:spcPct val="150000"/>
              </a:lnSpc>
              <a:spcBef>
                <a:spcPts val="600"/>
              </a:spcBef>
              <a:buFont typeface="Wingdings" pitchFamily="2" charset="2"/>
              <a:buChar char="§"/>
            </a:pPr>
            <a:r>
              <a:rPr lang="en-US" b="0" dirty="0" smtClean="0"/>
              <a:t>Java Script  variables does not have explicit data types.</a:t>
            </a:r>
            <a:br>
              <a:rPr lang="en-US" b="0" dirty="0" smtClean="0"/>
            </a:br>
            <a:r>
              <a:rPr lang="en-US" dirty="0" smtClean="0"/>
              <a:t>Example: </a:t>
            </a:r>
            <a:r>
              <a:rPr lang="en-US" b="0" dirty="0" smtClean="0"/>
              <a:t>Variables need not be declared as integer, a string or a real.</a:t>
            </a:r>
          </a:p>
          <a:p>
            <a:pPr marL="342900" indent="-342900">
              <a:lnSpc>
                <a:spcPct val="150000"/>
              </a:lnSpc>
              <a:spcBef>
                <a:spcPts val="600"/>
              </a:spcBef>
              <a:buFont typeface="Wingdings" pitchFamily="2" charset="2"/>
              <a:buChar char="§"/>
            </a:pPr>
            <a:r>
              <a:rPr lang="en-US" b="0" dirty="0" smtClean="0"/>
              <a:t>All JavaScript variables are declared using the keyword </a:t>
            </a:r>
            <a:r>
              <a:rPr lang="en-US" i="1" dirty="0" smtClean="0"/>
              <a:t>var</a:t>
            </a:r>
            <a:r>
              <a:rPr lang="en-US" b="0" dirty="0" smtClean="0"/>
              <a:t>.</a:t>
            </a:r>
          </a:p>
          <a:p>
            <a:pPr marL="342900" indent="-342900">
              <a:lnSpc>
                <a:spcPct val="150000"/>
              </a:lnSpc>
              <a:spcBef>
                <a:spcPts val="600"/>
              </a:spcBef>
            </a:pPr>
            <a:r>
              <a:rPr lang="en-US" b="0" dirty="0" smtClean="0"/>
              <a:t>  </a:t>
            </a:r>
            <a:r>
              <a:rPr lang="en-US" dirty="0" smtClean="0"/>
              <a:t>     Example:</a:t>
            </a:r>
            <a:r>
              <a:rPr lang="en-US" b="0" dirty="0" smtClean="0"/>
              <a:t> </a:t>
            </a:r>
            <a:r>
              <a:rPr lang="en-US" b="0" dirty="0" err="1" smtClean="0"/>
              <a:t>var</a:t>
            </a:r>
            <a:r>
              <a:rPr lang="en-US" b="0" dirty="0" smtClean="0"/>
              <a:t> x=7 </a:t>
            </a:r>
            <a:r>
              <a:rPr lang="en-US" b="0" dirty="0" smtClean="0">
                <a:solidFill>
                  <a:srgbClr val="0070C0"/>
                </a:solidFill>
              </a:rPr>
              <a:t>// defines a variable x with value 7.</a:t>
            </a:r>
          </a:p>
          <a:p>
            <a:pPr marL="342900" indent="-342900">
              <a:lnSpc>
                <a:spcPct val="150000"/>
              </a:lnSpc>
              <a:spcBef>
                <a:spcPts val="600"/>
              </a:spcBef>
              <a:buFont typeface="Wingdings" pitchFamily="2" charset="2"/>
              <a:buChar char="§"/>
            </a:pPr>
            <a:r>
              <a:rPr lang="en-US" b="0" dirty="0" smtClean="0"/>
              <a:t>JavaScript recognizes the data type based on the value</a:t>
            </a:r>
          </a:p>
          <a:p>
            <a:pPr marL="454025" indent="349250">
              <a:lnSpc>
                <a:spcPct val="150000"/>
              </a:lnSpc>
              <a:spcBef>
                <a:spcPts val="600"/>
              </a:spcBef>
              <a:buFont typeface="Courier New" pitchFamily="49" charset="0"/>
              <a:buChar char="o"/>
            </a:pPr>
            <a:r>
              <a:rPr lang="en-US" i="1" dirty="0" err="1" smtClean="0">
                <a:solidFill>
                  <a:srgbClr val="002060"/>
                </a:solidFill>
              </a:rPr>
              <a:t>var</a:t>
            </a:r>
            <a:r>
              <a:rPr lang="en-US" i="1" dirty="0" smtClean="0">
                <a:solidFill>
                  <a:srgbClr val="002060"/>
                </a:solidFill>
              </a:rPr>
              <a:t> </a:t>
            </a:r>
            <a:r>
              <a:rPr lang="en-US" b="0" dirty="0" smtClean="0">
                <a:solidFill>
                  <a:srgbClr val="002060"/>
                </a:solidFill>
              </a:rPr>
              <a:t>pi = 3.14 </a:t>
            </a:r>
            <a:r>
              <a:rPr lang="en-US" b="0" dirty="0" smtClean="0"/>
              <a:t>– pi is considered a  number by the java script engine.</a:t>
            </a:r>
          </a:p>
          <a:p>
            <a:pPr marL="800100" lvl="1" indent="-342900">
              <a:lnSpc>
                <a:spcPct val="150000"/>
              </a:lnSpc>
              <a:spcBef>
                <a:spcPts val="600"/>
              </a:spcBef>
              <a:buFont typeface="Courier New" pitchFamily="49" charset="0"/>
              <a:buChar char="o"/>
            </a:pPr>
            <a:r>
              <a:rPr lang="en-US" i="1" dirty="0" err="1" smtClean="0">
                <a:solidFill>
                  <a:srgbClr val="002060"/>
                </a:solidFill>
              </a:rPr>
              <a:t>var</a:t>
            </a:r>
            <a:r>
              <a:rPr lang="en-US" b="0" dirty="0" smtClean="0">
                <a:solidFill>
                  <a:srgbClr val="002060"/>
                </a:solidFill>
              </a:rPr>
              <a:t> flag = true </a:t>
            </a:r>
            <a:r>
              <a:rPr lang="en-US" b="0" dirty="0" smtClean="0"/>
              <a:t>– flag is considered a boolean variable.</a:t>
            </a:r>
          </a:p>
          <a:p>
            <a:pPr marL="800100" lvl="1" indent="-342900">
              <a:lnSpc>
                <a:spcPct val="150000"/>
              </a:lnSpc>
              <a:spcBef>
                <a:spcPts val="600"/>
              </a:spcBef>
              <a:buFont typeface="Courier New" pitchFamily="49" charset="0"/>
              <a:buChar char="o"/>
            </a:pPr>
            <a:r>
              <a:rPr lang="en-US" i="1" dirty="0" err="1" smtClean="0">
                <a:solidFill>
                  <a:srgbClr val="002060"/>
                </a:solidFill>
              </a:rPr>
              <a:t>var</a:t>
            </a:r>
            <a:r>
              <a:rPr lang="en-US" i="1" dirty="0" smtClean="0">
                <a:solidFill>
                  <a:srgbClr val="002060"/>
                </a:solidFill>
              </a:rPr>
              <a:t> </a:t>
            </a:r>
            <a:r>
              <a:rPr lang="en-US" b="0" dirty="0" err="1" smtClean="0">
                <a:solidFill>
                  <a:srgbClr val="002060"/>
                </a:solidFill>
              </a:rPr>
              <a:t>countryName</a:t>
            </a:r>
            <a:r>
              <a:rPr lang="en-US" b="0" dirty="0" smtClean="0">
                <a:solidFill>
                  <a:srgbClr val="002060"/>
                </a:solidFill>
              </a:rPr>
              <a:t> = “India”</a:t>
            </a:r>
            <a:r>
              <a:rPr lang="en-US" b="0" dirty="0" smtClean="0"/>
              <a:t> – This will be considered as a string.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Values &amp; Variables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Rectangle 4"/>
          <p:cNvSpPr/>
          <p:nvPr/>
        </p:nvSpPr>
        <p:spPr>
          <a:xfrm>
            <a:off x="152400" y="1676400"/>
            <a:ext cx="8991600" cy="4355038"/>
          </a:xfrm>
          <a:prstGeom prst="rect">
            <a:avLst/>
          </a:prstGeom>
        </p:spPr>
        <p:txBody>
          <a:bodyPr wrap="square">
            <a:spAutoFit/>
          </a:bodyPr>
          <a:lstStyle/>
          <a:p>
            <a:pPr marL="393700" indent="-282575">
              <a:lnSpc>
                <a:spcPct val="150000"/>
              </a:lnSpc>
              <a:spcBef>
                <a:spcPts val="1200"/>
              </a:spcBef>
              <a:buFont typeface="Wingdings" pitchFamily="2" charset="2"/>
              <a:buChar char="§"/>
            </a:pPr>
            <a:r>
              <a:rPr lang="en-US" sz="2000" b="0" dirty="0" smtClean="0"/>
              <a:t>A JavaScript identifier or name must start with a letter or underscore ("_“) subsequent characters can also be digits (0-9) </a:t>
            </a:r>
          </a:p>
          <a:p>
            <a:pPr marL="393700" indent="-282575">
              <a:lnSpc>
                <a:spcPct val="150000"/>
              </a:lnSpc>
              <a:spcBef>
                <a:spcPts val="1200"/>
              </a:spcBef>
              <a:buFont typeface="Wingdings" pitchFamily="2" charset="2"/>
              <a:buChar char="§"/>
            </a:pPr>
            <a:r>
              <a:rPr lang="en-US" sz="2000" dirty="0" smtClean="0"/>
              <a:t>Variables Scope:</a:t>
            </a:r>
          </a:p>
          <a:p>
            <a:pPr marL="393700" indent="347663">
              <a:lnSpc>
                <a:spcPct val="150000"/>
              </a:lnSpc>
              <a:spcBef>
                <a:spcPts val="1200"/>
              </a:spcBef>
              <a:buFont typeface="Courier New" pitchFamily="49" charset="0"/>
              <a:buChar char="o"/>
            </a:pPr>
            <a:r>
              <a:rPr lang="en-US" sz="2000" b="0" dirty="0" smtClean="0"/>
              <a:t> Local variable are declared  inside a function</a:t>
            </a:r>
          </a:p>
          <a:p>
            <a:pPr marL="393700" indent="347663">
              <a:lnSpc>
                <a:spcPct val="150000"/>
              </a:lnSpc>
              <a:spcBef>
                <a:spcPts val="1200"/>
              </a:spcBef>
              <a:buFont typeface="Courier New" pitchFamily="49" charset="0"/>
              <a:buChar char="o"/>
            </a:pPr>
            <a:r>
              <a:rPr lang="en-US" sz="2000" b="0" dirty="0" smtClean="0"/>
              <a:t> Global variable are declared outside a function</a:t>
            </a:r>
          </a:p>
          <a:p>
            <a:pPr marL="393700" lvl="1" indent="-282575">
              <a:lnSpc>
                <a:spcPct val="150000"/>
              </a:lnSpc>
              <a:spcBef>
                <a:spcPts val="1200"/>
              </a:spcBef>
              <a:buFont typeface="Wingdings" pitchFamily="2" charset="2"/>
              <a:buChar char="§"/>
            </a:pPr>
            <a:r>
              <a:rPr lang="en-US" sz="2000" b="0" dirty="0" smtClean="0"/>
              <a:t>Applying </a:t>
            </a:r>
            <a:r>
              <a:rPr lang="en-US" sz="2000" i="1" dirty="0" err="1" smtClean="0">
                <a:solidFill>
                  <a:srgbClr val="002060"/>
                </a:solidFill>
              </a:rPr>
              <a:t>var</a:t>
            </a:r>
            <a:r>
              <a:rPr lang="en-US" sz="2000" b="0" dirty="0" smtClean="0"/>
              <a:t> to declare a global variable is optional but </a:t>
            </a:r>
            <a:r>
              <a:rPr lang="en-US" sz="2000" i="1" dirty="0" err="1" smtClean="0">
                <a:solidFill>
                  <a:srgbClr val="002060"/>
                </a:solidFill>
              </a:rPr>
              <a:t>var</a:t>
            </a:r>
            <a:r>
              <a:rPr lang="en-US" sz="2000" i="1" dirty="0" smtClean="0">
                <a:solidFill>
                  <a:srgbClr val="002060"/>
                </a:solidFill>
              </a:rPr>
              <a:t> </a:t>
            </a:r>
            <a:r>
              <a:rPr lang="en-US" sz="2000" b="0" dirty="0" smtClean="0"/>
              <a:t>is mandatory for local variables.</a:t>
            </a:r>
          </a:p>
          <a:p>
            <a:pPr marL="393700" lvl="1" indent="-282575">
              <a:lnSpc>
                <a:spcPct val="150000"/>
              </a:lnSpc>
              <a:buFont typeface="Wingdings" pitchFamily="2" charset="2"/>
              <a:buChar char="§"/>
            </a:pPr>
            <a:endParaRPr 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ox(in)">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Rectangle 4"/>
          <p:cNvSpPr/>
          <p:nvPr/>
        </p:nvSpPr>
        <p:spPr>
          <a:xfrm>
            <a:off x="0" y="1524000"/>
            <a:ext cx="8915400" cy="5909310"/>
          </a:xfrm>
          <a:prstGeom prst="rect">
            <a:avLst/>
          </a:prstGeom>
        </p:spPr>
        <p:txBody>
          <a:bodyPr wrap="square">
            <a:spAutoFit/>
          </a:bodyPr>
          <a:lstStyle/>
          <a:p>
            <a:pPr marL="520700" indent="-347663">
              <a:lnSpc>
                <a:spcPct val="150000"/>
              </a:lnSpc>
            </a:pPr>
            <a:r>
              <a:rPr lang="en-US" i="1" dirty="0" smtClean="0"/>
              <a:t>Literals</a:t>
            </a:r>
            <a:r>
              <a:rPr lang="en-US" b="0" dirty="0" smtClean="0"/>
              <a:t> are fixed values that appear in a Java Script program.</a:t>
            </a:r>
          </a:p>
          <a:p>
            <a:pPr marL="520700" indent="-347663">
              <a:lnSpc>
                <a:spcPct val="150000"/>
              </a:lnSpc>
            </a:pPr>
            <a:r>
              <a:rPr lang="en-US" dirty="0" smtClean="0"/>
              <a:t>Few JavaScript literals,</a:t>
            </a:r>
          </a:p>
          <a:p>
            <a:pPr marL="520700" indent="-347663">
              <a:lnSpc>
                <a:spcPct val="150000"/>
              </a:lnSpc>
              <a:buFont typeface="Wingdings" pitchFamily="2" charset="2"/>
              <a:buChar char="§"/>
            </a:pPr>
            <a:r>
              <a:rPr lang="en-US" i="1" dirty="0" smtClean="0"/>
              <a:t>Integer Literals:  </a:t>
            </a:r>
            <a:r>
              <a:rPr lang="en-US" b="0" dirty="0" smtClean="0"/>
              <a:t>Integers can be expressed in decimal, hexadecimal, and octal.</a:t>
            </a:r>
          </a:p>
          <a:p>
            <a:pPr marL="1717675">
              <a:lnSpc>
                <a:spcPct val="150000"/>
              </a:lnSpc>
            </a:pPr>
            <a:r>
              <a:rPr lang="en-US" b="0" dirty="0" smtClean="0">
                <a:solidFill>
                  <a:srgbClr val="002060"/>
                </a:solidFill>
              </a:rPr>
              <a:t>       </a:t>
            </a:r>
            <a:r>
              <a:rPr lang="en-US" b="0" dirty="0" err="1" smtClean="0">
                <a:solidFill>
                  <a:srgbClr val="002060"/>
                </a:solidFill>
              </a:rPr>
              <a:t>var</a:t>
            </a:r>
            <a:r>
              <a:rPr lang="en-US" b="0" dirty="0" smtClean="0">
                <a:solidFill>
                  <a:srgbClr val="002060"/>
                </a:solidFill>
              </a:rPr>
              <a:t> value=32;</a:t>
            </a:r>
          </a:p>
          <a:p>
            <a:pPr marL="520700" indent="-347663">
              <a:lnSpc>
                <a:spcPct val="150000"/>
              </a:lnSpc>
              <a:buFont typeface="Wingdings" pitchFamily="2" charset="2"/>
              <a:buChar char="§"/>
            </a:pPr>
            <a:r>
              <a:rPr lang="en-US" i="1" dirty="0" smtClean="0"/>
              <a:t>Object Literals :  </a:t>
            </a:r>
            <a:r>
              <a:rPr lang="en-US" b="0" dirty="0" smtClean="0"/>
              <a:t>An object literal is a list of zero or more pairs of property names and associated values of an object, enclosed in curly braces ({}).</a:t>
            </a:r>
          </a:p>
          <a:p>
            <a:pPr marL="2112963">
              <a:lnSpc>
                <a:spcPct val="150000"/>
              </a:lnSpc>
              <a:tabLst>
                <a:tab pos="803275" algn="l"/>
              </a:tabLst>
            </a:pPr>
            <a:r>
              <a:rPr lang="en-US" b="0" dirty="0" err="1" smtClean="0">
                <a:solidFill>
                  <a:srgbClr val="002060"/>
                </a:solidFill>
              </a:rPr>
              <a:t>var</a:t>
            </a:r>
            <a:r>
              <a:rPr lang="en-US" b="0" dirty="0" smtClean="0">
                <a:solidFill>
                  <a:srgbClr val="002060"/>
                </a:solidFill>
              </a:rPr>
              <a:t> animal={</a:t>
            </a:r>
            <a:r>
              <a:rPr lang="en-US" b="0" dirty="0" err="1" smtClean="0">
                <a:solidFill>
                  <a:srgbClr val="002060"/>
                </a:solidFill>
              </a:rPr>
              <a:t>cat,dog</a:t>
            </a:r>
            <a:r>
              <a:rPr lang="en-US" b="0" dirty="0" smtClean="0">
                <a:solidFill>
                  <a:srgbClr val="002060"/>
                </a:solidFill>
              </a:rPr>
              <a:t>} </a:t>
            </a:r>
          </a:p>
          <a:p>
            <a:pPr marL="520700" indent="-347663">
              <a:lnSpc>
                <a:spcPct val="150000"/>
              </a:lnSpc>
              <a:buFont typeface="Wingdings" pitchFamily="2" charset="2"/>
              <a:buChar char="§"/>
            </a:pPr>
            <a:r>
              <a:rPr lang="en-US" i="1" dirty="0" smtClean="0"/>
              <a:t>String Literals :  </a:t>
            </a:r>
            <a:r>
              <a:rPr lang="en-US" b="0" dirty="0" smtClean="0"/>
              <a:t>A string literal is zero or more characters enclosed in double or single quotation marks.</a:t>
            </a:r>
          </a:p>
          <a:p>
            <a:pPr marL="2065338">
              <a:lnSpc>
                <a:spcPct val="150000"/>
              </a:lnSpc>
            </a:pPr>
            <a:r>
              <a:rPr lang="en-US" b="0" dirty="0" err="1" smtClean="0">
                <a:solidFill>
                  <a:srgbClr val="002060"/>
                </a:solidFill>
              </a:rPr>
              <a:t>var</a:t>
            </a:r>
            <a:r>
              <a:rPr lang="en-US" b="0" dirty="0" smtClean="0">
                <a:solidFill>
                  <a:srgbClr val="002060"/>
                </a:solidFill>
              </a:rPr>
              <a:t> number=“32”</a:t>
            </a:r>
          </a:p>
          <a:p>
            <a:pPr marL="520700" indent="-347663">
              <a:lnSpc>
                <a:spcPct val="150000"/>
              </a:lnSpc>
              <a:buFont typeface="Wingdings" pitchFamily="2" charset="2"/>
              <a:buChar char="§"/>
            </a:pPr>
            <a:r>
              <a:rPr lang="en-US" i="1" dirty="0" smtClean="0"/>
              <a:t>Float Literals : </a:t>
            </a:r>
            <a:r>
              <a:rPr lang="en-US" b="0" dirty="0" smtClean="0"/>
              <a:t>Represents floating point values.</a:t>
            </a:r>
          </a:p>
          <a:p>
            <a:pPr marL="2065338">
              <a:lnSpc>
                <a:spcPct val="150000"/>
              </a:lnSpc>
            </a:pPr>
            <a:r>
              <a:rPr lang="en-US" b="0" dirty="0" err="1" smtClean="0">
                <a:solidFill>
                  <a:srgbClr val="002060"/>
                </a:solidFill>
              </a:rPr>
              <a:t>var</a:t>
            </a:r>
            <a:r>
              <a:rPr lang="en-US" b="0" dirty="0" smtClean="0">
                <a:solidFill>
                  <a:srgbClr val="002060"/>
                </a:solidFill>
              </a:rPr>
              <a:t> pi=3.14</a:t>
            </a:r>
          </a:p>
          <a:p>
            <a:pPr marL="520700" indent="-347663">
              <a:lnSpc>
                <a:spcPct val="150000"/>
              </a:lnSpc>
            </a:pPr>
            <a:endParaRPr lang="en-US" b="0" dirty="0" smtClean="0">
              <a:solidFill>
                <a:srgbClr val="00B0F0"/>
              </a:solidFill>
            </a:endParaRPr>
          </a:p>
          <a:p>
            <a:pPr marL="520700" indent="-347663">
              <a:lnSpc>
                <a:spcPct val="150000"/>
              </a:lnSpc>
            </a:pPr>
            <a:endParaRPr lang="en-US" b="0" dirty="0" smtClean="0">
              <a:solidFill>
                <a:srgbClr val="00B0F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3200" dirty="0" smtClean="0"/>
              <a:t>Conditional Statements: If..else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17</a:t>
            </a:fld>
            <a:endParaRPr lang="en-US" b="0"/>
          </a:p>
        </p:txBody>
      </p:sp>
      <p:sp>
        <p:nvSpPr>
          <p:cNvPr id="5" name="Rectangle 4"/>
          <p:cNvSpPr/>
          <p:nvPr/>
        </p:nvSpPr>
        <p:spPr>
          <a:xfrm>
            <a:off x="381000" y="2743200"/>
            <a:ext cx="3505200" cy="3370666"/>
          </a:xfrm>
          <a:prstGeom prst="rect">
            <a:avLst/>
          </a:prstGeom>
          <a:solidFill>
            <a:srgbClr val="FFCCCC"/>
          </a:solidFill>
        </p:spPr>
        <p:txBody>
          <a:bodyPr wrap="square">
            <a:spAutoFit/>
          </a:bodyPr>
          <a:lstStyle/>
          <a:p>
            <a:pPr>
              <a:lnSpc>
                <a:spcPct val="150000"/>
              </a:lnSpc>
            </a:pPr>
            <a:r>
              <a:rPr lang="en-US" sz="1600" dirty="0" smtClean="0">
                <a:solidFill>
                  <a:srgbClr val="0070C0"/>
                </a:solidFill>
              </a:rPr>
              <a:t>if (condition){</a:t>
            </a:r>
          </a:p>
          <a:p>
            <a:pPr>
              <a:lnSpc>
                <a:spcPct val="150000"/>
              </a:lnSpc>
            </a:pPr>
            <a:r>
              <a:rPr lang="en-US" sz="1600" dirty="0" smtClean="0">
                <a:solidFill>
                  <a:srgbClr val="00B050"/>
                </a:solidFill>
              </a:rPr>
              <a:t>//code to be executed if condition is true</a:t>
            </a:r>
          </a:p>
          <a:p>
            <a:pPr>
              <a:lnSpc>
                <a:spcPct val="150000"/>
              </a:lnSpc>
            </a:pPr>
            <a:r>
              <a:rPr lang="en-US" sz="1600" dirty="0" smtClean="0">
                <a:solidFill>
                  <a:srgbClr val="0070C0"/>
                </a:solidFill>
              </a:rPr>
              <a:t>}</a:t>
            </a:r>
          </a:p>
          <a:p>
            <a:pPr>
              <a:lnSpc>
                <a:spcPct val="150000"/>
              </a:lnSpc>
            </a:pPr>
            <a:r>
              <a:rPr lang="en-US" sz="1600" dirty="0" smtClean="0">
                <a:solidFill>
                  <a:srgbClr val="0070C0"/>
                </a:solidFill>
              </a:rPr>
              <a:t>else</a:t>
            </a:r>
          </a:p>
          <a:p>
            <a:pPr>
              <a:lnSpc>
                <a:spcPct val="150000"/>
              </a:lnSpc>
            </a:pPr>
            <a:r>
              <a:rPr lang="en-US" sz="1600" dirty="0" smtClean="0">
                <a:solidFill>
                  <a:srgbClr val="0070C0"/>
                </a:solidFill>
              </a:rPr>
              <a:t>{</a:t>
            </a:r>
          </a:p>
          <a:p>
            <a:pPr>
              <a:lnSpc>
                <a:spcPct val="150000"/>
              </a:lnSpc>
            </a:pPr>
            <a:r>
              <a:rPr lang="en-US" sz="1600" dirty="0" smtClean="0">
                <a:solidFill>
                  <a:srgbClr val="00B050"/>
                </a:solidFill>
              </a:rPr>
              <a:t>//code to be executed if condition is not true</a:t>
            </a:r>
          </a:p>
          <a:p>
            <a:pPr>
              <a:lnSpc>
                <a:spcPct val="150000"/>
              </a:lnSpc>
            </a:pPr>
            <a:r>
              <a:rPr lang="en-US" sz="1600" dirty="0" smtClean="0">
                <a:solidFill>
                  <a:srgbClr val="0070C0"/>
                </a:solidFill>
              </a:rPr>
              <a:t>}</a:t>
            </a:r>
            <a:r>
              <a:rPr lang="en-US" sz="1600" dirty="0" smtClean="0"/>
              <a:t> </a:t>
            </a:r>
            <a:endParaRPr lang="en-US" sz="1600" dirty="0"/>
          </a:p>
        </p:txBody>
      </p:sp>
      <p:sp>
        <p:nvSpPr>
          <p:cNvPr id="6" name="Rectangle 5"/>
          <p:cNvSpPr/>
          <p:nvPr/>
        </p:nvSpPr>
        <p:spPr>
          <a:xfrm>
            <a:off x="152400" y="1676400"/>
            <a:ext cx="8763000" cy="646331"/>
          </a:xfrm>
          <a:prstGeom prst="rect">
            <a:avLst/>
          </a:prstGeom>
        </p:spPr>
        <p:txBody>
          <a:bodyPr wrap="square">
            <a:spAutoFit/>
          </a:bodyPr>
          <a:lstStyle/>
          <a:p>
            <a:r>
              <a:rPr lang="en-US" dirty="0" smtClean="0"/>
              <a:t>Definition:  </a:t>
            </a:r>
            <a:r>
              <a:rPr lang="en-US" b="0" dirty="0" smtClean="0"/>
              <a:t>Used to execute some code if the condition is </a:t>
            </a:r>
            <a:r>
              <a:rPr lang="en-US" i="1" dirty="0" smtClean="0"/>
              <a:t>true</a:t>
            </a:r>
            <a:r>
              <a:rPr lang="en-US" b="0" dirty="0" smtClean="0"/>
              <a:t> and another code if the condition is </a:t>
            </a:r>
            <a:r>
              <a:rPr lang="en-US" i="1" dirty="0" smtClean="0"/>
              <a:t>false</a:t>
            </a:r>
            <a:r>
              <a:rPr lang="en-US" b="0" dirty="0" smtClean="0"/>
              <a:t>.</a:t>
            </a:r>
            <a:endParaRPr lang="en-US" b="0" dirty="0"/>
          </a:p>
        </p:txBody>
      </p:sp>
      <p:sp>
        <p:nvSpPr>
          <p:cNvPr id="7" name="Rectangle 6"/>
          <p:cNvSpPr/>
          <p:nvPr/>
        </p:nvSpPr>
        <p:spPr>
          <a:xfrm>
            <a:off x="4191000" y="2808744"/>
            <a:ext cx="4343400" cy="2677656"/>
          </a:xfrm>
          <a:prstGeom prst="rect">
            <a:avLst/>
          </a:prstGeom>
          <a:solidFill>
            <a:srgbClr val="FFCCCC"/>
          </a:solidFill>
        </p:spPr>
        <p:txBody>
          <a:bodyPr wrap="square">
            <a:spAutoFit/>
          </a:bodyPr>
          <a:lstStyle/>
          <a:p>
            <a:pPr>
              <a:lnSpc>
                <a:spcPct val="150000"/>
              </a:lnSpc>
            </a:pPr>
            <a:r>
              <a:rPr lang="en-US" sz="1600" dirty="0" smtClean="0">
                <a:solidFill>
                  <a:srgbClr val="0070C0"/>
                </a:solidFill>
              </a:rPr>
              <a:t>if (a&gt;b){</a:t>
            </a:r>
          </a:p>
          <a:p>
            <a:pPr>
              <a:lnSpc>
                <a:spcPct val="150000"/>
              </a:lnSpc>
            </a:pPr>
            <a:r>
              <a:rPr lang="en-US" sz="1600" dirty="0" err="1" smtClean="0">
                <a:solidFill>
                  <a:srgbClr val="00B050"/>
                </a:solidFill>
              </a:rPr>
              <a:t>document.write</a:t>
            </a:r>
            <a:r>
              <a:rPr lang="en-US" sz="1600" dirty="0" smtClean="0">
                <a:solidFill>
                  <a:srgbClr val="00B050"/>
                </a:solidFill>
              </a:rPr>
              <a:t>(“a is greater than b”);</a:t>
            </a:r>
          </a:p>
          <a:p>
            <a:pPr>
              <a:lnSpc>
                <a:spcPct val="150000"/>
              </a:lnSpc>
            </a:pPr>
            <a:r>
              <a:rPr lang="en-US" sz="1600" dirty="0" smtClean="0">
                <a:solidFill>
                  <a:srgbClr val="0070C0"/>
                </a:solidFill>
              </a:rPr>
              <a:t>}</a:t>
            </a:r>
          </a:p>
          <a:p>
            <a:pPr>
              <a:lnSpc>
                <a:spcPct val="150000"/>
              </a:lnSpc>
            </a:pPr>
            <a:r>
              <a:rPr lang="en-US" sz="1600" dirty="0" smtClean="0">
                <a:solidFill>
                  <a:srgbClr val="0070C0"/>
                </a:solidFill>
              </a:rPr>
              <a:t>else</a:t>
            </a:r>
          </a:p>
          <a:p>
            <a:pPr>
              <a:lnSpc>
                <a:spcPct val="150000"/>
              </a:lnSpc>
            </a:pPr>
            <a:r>
              <a:rPr lang="en-US" sz="1600" dirty="0" smtClean="0">
                <a:solidFill>
                  <a:srgbClr val="0070C0"/>
                </a:solidFill>
              </a:rPr>
              <a:t>{</a:t>
            </a:r>
          </a:p>
          <a:p>
            <a:pPr>
              <a:lnSpc>
                <a:spcPct val="150000"/>
              </a:lnSpc>
            </a:pPr>
            <a:r>
              <a:rPr lang="en-US" sz="1600" dirty="0" err="1" smtClean="0">
                <a:solidFill>
                  <a:srgbClr val="00B050"/>
                </a:solidFill>
              </a:rPr>
              <a:t>document.write</a:t>
            </a:r>
            <a:r>
              <a:rPr lang="en-US" sz="1600" dirty="0" smtClean="0">
                <a:solidFill>
                  <a:srgbClr val="00B050"/>
                </a:solidFill>
              </a:rPr>
              <a:t>(“b is greater than a”);</a:t>
            </a:r>
          </a:p>
          <a:p>
            <a:pPr>
              <a:lnSpc>
                <a:spcPct val="150000"/>
              </a:lnSpc>
            </a:pPr>
            <a:r>
              <a:rPr lang="en-US" sz="1600" dirty="0" smtClean="0">
                <a:solidFill>
                  <a:srgbClr val="0070C0"/>
                </a:solidFill>
              </a:rPr>
              <a:t>}</a:t>
            </a:r>
            <a:r>
              <a:rPr lang="en-US" sz="1600" dirty="0" smtClean="0"/>
              <a:t> </a:t>
            </a:r>
            <a:endParaRPr lang="en-US" sz="1600" dirty="0"/>
          </a:p>
        </p:txBody>
      </p:sp>
      <p:sp>
        <p:nvSpPr>
          <p:cNvPr id="8" name="TextBox 7"/>
          <p:cNvSpPr txBox="1"/>
          <p:nvPr/>
        </p:nvSpPr>
        <p:spPr>
          <a:xfrm>
            <a:off x="609600" y="2373868"/>
            <a:ext cx="2514600" cy="369332"/>
          </a:xfrm>
          <a:prstGeom prst="rect">
            <a:avLst/>
          </a:prstGeom>
          <a:noFill/>
        </p:spPr>
        <p:txBody>
          <a:bodyPr wrap="square" rtlCol="0">
            <a:spAutoFit/>
          </a:bodyPr>
          <a:lstStyle/>
          <a:p>
            <a:pPr algn="ctr"/>
            <a:r>
              <a:rPr lang="en-US" dirty="0" smtClean="0"/>
              <a:t>Syntax</a:t>
            </a:r>
            <a:endParaRPr lang="en-US" dirty="0"/>
          </a:p>
        </p:txBody>
      </p:sp>
      <p:sp>
        <p:nvSpPr>
          <p:cNvPr id="9" name="TextBox 8"/>
          <p:cNvSpPr txBox="1"/>
          <p:nvPr/>
        </p:nvSpPr>
        <p:spPr>
          <a:xfrm>
            <a:off x="5029200" y="2362200"/>
            <a:ext cx="2514600" cy="369332"/>
          </a:xfrm>
          <a:prstGeom prst="rect">
            <a:avLst/>
          </a:prstGeom>
          <a:noFill/>
        </p:spPr>
        <p:txBody>
          <a:bodyPr wrap="square" rtlCol="0">
            <a:spAutoFit/>
          </a:bodyPr>
          <a:lstStyle/>
          <a:p>
            <a:pPr algn="ctr"/>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543800" cy="1143000"/>
          </a:xfrm>
        </p:spPr>
        <p:txBody>
          <a:bodyPr/>
          <a:lstStyle/>
          <a:p>
            <a:r>
              <a:rPr lang="en-US" sz="2800" dirty="0" smtClean="0"/>
              <a:t>Conditional Statements: If..else if ..else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18</a:t>
            </a:fld>
            <a:endParaRPr lang="en-US" b="0"/>
          </a:p>
        </p:txBody>
      </p:sp>
      <p:sp>
        <p:nvSpPr>
          <p:cNvPr id="5" name="Rectangle 4"/>
          <p:cNvSpPr/>
          <p:nvPr/>
        </p:nvSpPr>
        <p:spPr>
          <a:xfrm>
            <a:off x="228600" y="2126748"/>
            <a:ext cx="3657600" cy="3512052"/>
          </a:xfrm>
          <a:prstGeom prst="rect">
            <a:avLst/>
          </a:prstGeom>
          <a:solidFill>
            <a:srgbClr val="FFCCCC"/>
          </a:solidFill>
        </p:spPr>
        <p:txBody>
          <a:bodyPr wrap="square">
            <a:spAutoFit/>
          </a:bodyPr>
          <a:lstStyle/>
          <a:p>
            <a:pPr>
              <a:lnSpc>
                <a:spcPct val="150000"/>
              </a:lnSpc>
            </a:pPr>
            <a:r>
              <a:rPr lang="en-US" sz="1500" dirty="0" smtClean="0">
                <a:solidFill>
                  <a:srgbClr val="0070C0"/>
                </a:solidFill>
              </a:rPr>
              <a:t>if (condition){</a:t>
            </a:r>
          </a:p>
          <a:p>
            <a:pPr>
              <a:lnSpc>
                <a:spcPct val="150000"/>
              </a:lnSpc>
            </a:pPr>
            <a:r>
              <a:rPr lang="en-US" sz="1500" dirty="0" smtClean="0">
                <a:solidFill>
                  <a:srgbClr val="00B050"/>
                </a:solidFill>
              </a:rPr>
              <a:t>//code to be executed if condition is true</a:t>
            </a:r>
          </a:p>
          <a:p>
            <a:pPr>
              <a:lnSpc>
                <a:spcPct val="150000"/>
              </a:lnSpc>
            </a:pPr>
            <a:r>
              <a:rPr lang="en-US" sz="1500" dirty="0" smtClean="0">
                <a:solidFill>
                  <a:srgbClr val="0070C0"/>
                </a:solidFill>
              </a:rPr>
              <a:t>}</a:t>
            </a:r>
          </a:p>
          <a:p>
            <a:pPr>
              <a:lnSpc>
                <a:spcPct val="150000"/>
              </a:lnSpc>
            </a:pPr>
            <a:r>
              <a:rPr lang="en-US" sz="1500" dirty="0" smtClean="0">
                <a:solidFill>
                  <a:srgbClr val="0070C0"/>
                </a:solidFill>
              </a:rPr>
              <a:t>else if (</a:t>
            </a:r>
            <a:r>
              <a:rPr lang="en-US" sz="1500" i="1" dirty="0" smtClean="0">
                <a:solidFill>
                  <a:srgbClr val="0070C0"/>
                </a:solidFill>
              </a:rPr>
              <a:t>condition2) { </a:t>
            </a:r>
          </a:p>
          <a:p>
            <a:pPr>
              <a:lnSpc>
                <a:spcPct val="150000"/>
              </a:lnSpc>
            </a:pPr>
            <a:r>
              <a:rPr lang="en-US" sz="1500" dirty="0" smtClean="0">
                <a:solidFill>
                  <a:srgbClr val="00B050"/>
                </a:solidFill>
              </a:rPr>
              <a:t>//code to be executed </a:t>
            </a:r>
          </a:p>
          <a:p>
            <a:pPr>
              <a:lnSpc>
                <a:spcPct val="150000"/>
              </a:lnSpc>
            </a:pPr>
            <a:r>
              <a:rPr lang="en-US" sz="1500" dirty="0" smtClean="0">
                <a:solidFill>
                  <a:srgbClr val="0070C0"/>
                </a:solidFill>
              </a:rPr>
              <a:t>} </a:t>
            </a:r>
          </a:p>
          <a:p>
            <a:pPr>
              <a:lnSpc>
                <a:spcPct val="150000"/>
              </a:lnSpc>
            </a:pPr>
            <a:r>
              <a:rPr lang="en-US" sz="1500" dirty="0" smtClean="0">
                <a:solidFill>
                  <a:srgbClr val="0070C0"/>
                </a:solidFill>
              </a:rPr>
              <a:t>else { </a:t>
            </a:r>
          </a:p>
          <a:p>
            <a:pPr>
              <a:lnSpc>
                <a:spcPct val="150000"/>
              </a:lnSpc>
            </a:pPr>
            <a:r>
              <a:rPr lang="en-US" sz="1500" dirty="0" smtClean="0">
                <a:solidFill>
                  <a:srgbClr val="00B050"/>
                </a:solidFill>
              </a:rPr>
              <a:t>//code to be executed </a:t>
            </a:r>
          </a:p>
          <a:p>
            <a:pPr>
              <a:lnSpc>
                <a:spcPct val="150000"/>
              </a:lnSpc>
            </a:pPr>
            <a:r>
              <a:rPr lang="en-US" sz="1500" dirty="0" smtClean="0">
                <a:solidFill>
                  <a:srgbClr val="0070C0"/>
                </a:solidFill>
              </a:rPr>
              <a:t>} </a:t>
            </a:r>
            <a:endParaRPr lang="en-US" sz="1500" dirty="0">
              <a:solidFill>
                <a:srgbClr val="0070C0"/>
              </a:solidFill>
            </a:endParaRPr>
          </a:p>
        </p:txBody>
      </p:sp>
      <p:sp>
        <p:nvSpPr>
          <p:cNvPr id="7" name="TextBox 6"/>
          <p:cNvSpPr txBox="1"/>
          <p:nvPr/>
        </p:nvSpPr>
        <p:spPr>
          <a:xfrm>
            <a:off x="1143000" y="1752600"/>
            <a:ext cx="1981200" cy="369332"/>
          </a:xfrm>
          <a:prstGeom prst="rect">
            <a:avLst/>
          </a:prstGeom>
          <a:noFill/>
        </p:spPr>
        <p:txBody>
          <a:bodyPr wrap="square" rtlCol="0">
            <a:spAutoFit/>
          </a:bodyPr>
          <a:lstStyle/>
          <a:p>
            <a:r>
              <a:rPr lang="en-US" dirty="0" smtClean="0"/>
              <a:t>Syntax</a:t>
            </a:r>
            <a:endParaRPr lang="en-US" dirty="0"/>
          </a:p>
        </p:txBody>
      </p:sp>
      <p:sp>
        <p:nvSpPr>
          <p:cNvPr id="8" name="Rectangle 7"/>
          <p:cNvSpPr/>
          <p:nvPr/>
        </p:nvSpPr>
        <p:spPr>
          <a:xfrm>
            <a:off x="4343400" y="2160181"/>
            <a:ext cx="3657600" cy="3554819"/>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time=16;</a:t>
            </a:r>
          </a:p>
          <a:p>
            <a:pPr>
              <a:lnSpc>
                <a:spcPct val="150000"/>
              </a:lnSpc>
            </a:pPr>
            <a:r>
              <a:rPr lang="en-US" sz="1500" dirty="0" smtClean="0">
                <a:solidFill>
                  <a:srgbClr val="0070C0"/>
                </a:solidFill>
              </a:rPr>
              <a:t>if (time&lt;11){</a:t>
            </a:r>
          </a:p>
          <a:p>
            <a:pPr>
              <a:lnSpc>
                <a:spcPct val="150000"/>
              </a:lnSpc>
            </a:pPr>
            <a:r>
              <a:rPr lang="en-US" sz="1500" dirty="0" err="1" smtClean="0">
                <a:solidFill>
                  <a:srgbClr val="00B050"/>
                </a:solidFill>
              </a:rPr>
              <a:t>document.write</a:t>
            </a:r>
            <a:r>
              <a:rPr lang="en-US" sz="1500" dirty="0" smtClean="0">
                <a:solidFill>
                  <a:srgbClr val="00B050"/>
                </a:solidFill>
              </a:rPr>
              <a:t>(“Good Morning”);</a:t>
            </a:r>
          </a:p>
          <a:p>
            <a:pPr>
              <a:lnSpc>
                <a:spcPct val="150000"/>
              </a:lnSpc>
            </a:pPr>
            <a:r>
              <a:rPr lang="en-US" sz="1500" dirty="0" smtClean="0">
                <a:solidFill>
                  <a:srgbClr val="0070C0"/>
                </a:solidFill>
              </a:rPr>
              <a:t>}</a:t>
            </a:r>
          </a:p>
          <a:p>
            <a:pPr>
              <a:lnSpc>
                <a:spcPct val="150000"/>
              </a:lnSpc>
            </a:pPr>
            <a:r>
              <a:rPr lang="en-US" sz="1500" dirty="0" smtClean="0">
                <a:solidFill>
                  <a:srgbClr val="0070C0"/>
                </a:solidFill>
              </a:rPr>
              <a:t>else if (</a:t>
            </a:r>
            <a:r>
              <a:rPr lang="en-US" sz="1500" i="1" dirty="0" smtClean="0">
                <a:solidFill>
                  <a:srgbClr val="0070C0"/>
                </a:solidFill>
              </a:rPr>
              <a:t>time&lt;15) { </a:t>
            </a:r>
          </a:p>
          <a:p>
            <a:pPr>
              <a:lnSpc>
                <a:spcPct val="150000"/>
              </a:lnSpc>
            </a:pPr>
            <a:r>
              <a:rPr lang="en-US" sz="1500" dirty="0" err="1" smtClean="0">
                <a:solidFill>
                  <a:srgbClr val="00B050"/>
                </a:solidFill>
              </a:rPr>
              <a:t>document.write</a:t>
            </a:r>
            <a:r>
              <a:rPr lang="en-US" sz="1500" dirty="0" smtClean="0">
                <a:solidFill>
                  <a:srgbClr val="00B050"/>
                </a:solidFill>
              </a:rPr>
              <a:t>(“Good Noon”);</a:t>
            </a:r>
          </a:p>
          <a:p>
            <a:pPr>
              <a:lnSpc>
                <a:spcPct val="150000"/>
              </a:lnSpc>
            </a:pPr>
            <a:r>
              <a:rPr lang="en-US" sz="1500" dirty="0" smtClean="0">
                <a:solidFill>
                  <a:srgbClr val="0070C0"/>
                </a:solidFill>
              </a:rPr>
              <a:t>} </a:t>
            </a:r>
          </a:p>
          <a:p>
            <a:pPr>
              <a:lnSpc>
                <a:spcPct val="150000"/>
              </a:lnSpc>
            </a:pPr>
            <a:r>
              <a:rPr lang="en-US" sz="1500" dirty="0" smtClean="0">
                <a:solidFill>
                  <a:srgbClr val="0070C0"/>
                </a:solidFill>
              </a:rPr>
              <a:t>else { </a:t>
            </a:r>
          </a:p>
          <a:p>
            <a:pPr>
              <a:lnSpc>
                <a:spcPct val="150000"/>
              </a:lnSpc>
            </a:pPr>
            <a:r>
              <a:rPr lang="en-US" sz="1500" dirty="0" err="1" smtClean="0">
                <a:solidFill>
                  <a:srgbClr val="00B050"/>
                </a:solidFill>
              </a:rPr>
              <a:t>document.write</a:t>
            </a:r>
            <a:r>
              <a:rPr lang="en-US" sz="1500" dirty="0" smtClean="0">
                <a:solidFill>
                  <a:srgbClr val="00B050"/>
                </a:solidFill>
              </a:rPr>
              <a:t>(“Good Evening”);</a:t>
            </a:r>
          </a:p>
          <a:p>
            <a:pPr>
              <a:lnSpc>
                <a:spcPct val="150000"/>
              </a:lnSpc>
            </a:pPr>
            <a:r>
              <a:rPr lang="en-US" sz="1500" dirty="0" smtClean="0">
                <a:solidFill>
                  <a:srgbClr val="0070C0"/>
                </a:solidFill>
              </a:rPr>
              <a:t>} </a:t>
            </a:r>
            <a:endParaRPr lang="en-US" sz="1500" dirty="0">
              <a:solidFill>
                <a:srgbClr val="0070C0"/>
              </a:solidFill>
            </a:endParaRPr>
          </a:p>
        </p:txBody>
      </p:sp>
      <p:sp>
        <p:nvSpPr>
          <p:cNvPr id="9" name="TextBox 8"/>
          <p:cNvSpPr txBox="1"/>
          <p:nvPr/>
        </p:nvSpPr>
        <p:spPr>
          <a:xfrm>
            <a:off x="5257800" y="1764268"/>
            <a:ext cx="1981200" cy="369332"/>
          </a:xfrm>
          <a:prstGeom prst="rect">
            <a:avLst/>
          </a:prstGeom>
          <a:noFill/>
        </p:spPr>
        <p:txBody>
          <a:bodyPr wrap="square" rtlCol="0">
            <a:spAutoFit/>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pPr>
              <a:lnSpc>
                <a:spcPct val="150000"/>
              </a:lnSpc>
            </a:pPr>
            <a:r>
              <a:rPr lang="en-US" sz="3200" dirty="0" smtClean="0">
                <a:latin typeface="Arial" pitchFamily="34" charset="0"/>
                <a:cs typeface="Arial" pitchFamily="34" charset="0"/>
              </a:rPr>
              <a:t>Conditional Statements: Switch</a:t>
            </a:r>
            <a:endParaRPr lang="en-US" sz="3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lnSpc>
                <a:spcPct val="150000"/>
              </a:lnSpc>
              <a:defRPr/>
            </a:pPr>
            <a:fld id="{50EC62AF-8A58-47DB-8277-FFD1CE2A98DE}" type="slidenum">
              <a:rPr lang="en-US" b="0" smtClean="0"/>
              <a:pPr>
                <a:lnSpc>
                  <a:spcPct val="150000"/>
                </a:lnSpc>
                <a:defRPr/>
              </a:pPr>
              <a:t>19</a:t>
            </a:fld>
            <a:endParaRPr lang="en-US" b="0"/>
          </a:p>
        </p:txBody>
      </p:sp>
      <p:sp>
        <p:nvSpPr>
          <p:cNvPr id="5" name="Rectangle 4"/>
          <p:cNvSpPr/>
          <p:nvPr/>
        </p:nvSpPr>
        <p:spPr>
          <a:xfrm>
            <a:off x="304800" y="2514600"/>
            <a:ext cx="3810000" cy="3858300"/>
          </a:xfrm>
          <a:prstGeom prst="rect">
            <a:avLst/>
          </a:prstGeom>
          <a:solidFill>
            <a:srgbClr val="FFCCCC"/>
          </a:solidFill>
        </p:spPr>
        <p:txBody>
          <a:bodyPr wrap="square">
            <a:spAutoFit/>
          </a:bodyPr>
          <a:lstStyle/>
          <a:p>
            <a:pPr>
              <a:lnSpc>
                <a:spcPct val="150000"/>
              </a:lnSpc>
            </a:pPr>
            <a:r>
              <a:rPr lang="en-US" sz="1500" dirty="0" smtClean="0">
                <a:solidFill>
                  <a:srgbClr val="0070C0"/>
                </a:solidFill>
              </a:rPr>
              <a:t>switch(n) {</a:t>
            </a:r>
          </a:p>
          <a:p>
            <a:pPr>
              <a:lnSpc>
                <a:spcPct val="150000"/>
              </a:lnSpc>
            </a:pPr>
            <a:r>
              <a:rPr lang="en-US" sz="1500" dirty="0" smtClean="0">
                <a:solidFill>
                  <a:srgbClr val="0070C0"/>
                </a:solidFill>
              </a:rPr>
              <a:t>case 1: </a:t>
            </a:r>
          </a:p>
          <a:p>
            <a:pPr>
              <a:lnSpc>
                <a:spcPct val="150000"/>
              </a:lnSpc>
            </a:pPr>
            <a:r>
              <a:rPr lang="en-US" sz="1500" dirty="0" smtClean="0">
                <a:solidFill>
                  <a:srgbClr val="00B050"/>
                </a:solidFill>
              </a:rPr>
              <a:t>           //execute code block 1</a:t>
            </a:r>
          </a:p>
          <a:p>
            <a:pPr>
              <a:lnSpc>
                <a:spcPct val="150000"/>
              </a:lnSpc>
            </a:pPr>
            <a:r>
              <a:rPr lang="en-US" sz="1500" dirty="0" smtClean="0">
                <a:solidFill>
                  <a:srgbClr val="0070C0"/>
                </a:solidFill>
              </a:rPr>
              <a:t>           break ;</a:t>
            </a:r>
          </a:p>
          <a:p>
            <a:pPr>
              <a:lnSpc>
                <a:spcPct val="150000"/>
              </a:lnSpc>
            </a:pPr>
            <a:r>
              <a:rPr lang="en-US" sz="1500" dirty="0" smtClean="0">
                <a:solidFill>
                  <a:srgbClr val="0070C0"/>
                </a:solidFill>
              </a:rPr>
              <a:t>case 2:</a:t>
            </a:r>
          </a:p>
          <a:p>
            <a:pPr>
              <a:lnSpc>
                <a:spcPct val="150000"/>
              </a:lnSpc>
            </a:pPr>
            <a:r>
              <a:rPr lang="en-US" sz="1500" dirty="0" smtClean="0">
                <a:solidFill>
                  <a:srgbClr val="00B050"/>
                </a:solidFill>
              </a:rPr>
              <a:t>          //execute code block 2</a:t>
            </a:r>
          </a:p>
          <a:p>
            <a:pPr>
              <a:lnSpc>
                <a:spcPct val="150000"/>
              </a:lnSpc>
            </a:pPr>
            <a:r>
              <a:rPr lang="en-US" sz="1500" dirty="0" smtClean="0">
                <a:solidFill>
                  <a:srgbClr val="0070C0"/>
                </a:solidFill>
              </a:rPr>
              <a:t>          break ;</a:t>
            </a:r>
          </a:p>
          <a:p>
            <a:pPr>
              <a:lnSpc>
                <a:spcPct val="150000"/>
              </a:lnSpc>
            </a:pPr>
            <a:r>
              <a:rPr lang="en-US" sz="1500" dirty="0" smtClean="0">
                <a:solidFill>
                  <a:srgbClr val="0070C0"/>
                </a:solidFill>
              </a:rPr>
              <a:t>default:</a:t>
            </a:r>
          </a:p>
          <a:p>
            <a:pPr>
              <a:lnSpc>
                <a:spcPct val="150000"/>
              </a:lnSpc>
            </a:pPr>
            <a:r>
              <a:rPr lang="en-US" sz="1500" dirty="0" smtClean="0">
                <a:solidFill>
                  <a:srgbClr val="00B050"/>
                </a:solidFill>
              </a:rPr>
              <a:t>          //code to be executed if n is different from case 1 and 2 </a:t>
            </a:r>
          </a:p>
          <a:p>
            <a:pPr>
              <a:lnSpc>
                <a:spcPct val="150000"/>
              </a:lnSpc>
            </a:pPr>
            <a:r>
              <a:rPr lang="en-US" sz="1500" dirty="0" smtClean="0">
                <a:solidFill>
                  <a:srgbClr val="0070C0"/>
                </a:solidFill>
              </a:rPr>
              <a:t>} </a:t>
            </a:r>
            <a:endParaRPr lang="en-US" sz="1500" dirty="0">
              <a:solidFill>
                <a:srgbClr val="0070C0"/>
              </a:solidFill>
            </a:endParaRPr>
          </a:p>
        </p:txBody>
      </p:sp>
      <p:sp>
        <p:nvSpPr>
          <p:cNvPr id="6" name="TextBox 5"/>
          <p:cNvSpPr txBox="1"/>
          <p:nvPr/>
        </p:nvSpPr>
        <p:spPr>
          <a:xfrm>
            <a:off x="228600" y="1600200"/>
            <a:ext cx="8915400" cy="381000"/>
          </a:xfrm>
          <a:prstGeom prst="rect">
            <a:avLst/>
          </a:prstGeom>
          <a:noFill/>
        </p:spPr>
        <p:txBody>
          <a:bodyPr wrap="square" rtlCol="0">
            <a:noAutofit/>
          </a:bodyPr>
          <a:lstStyle/>
          <a:p>
            <a:r>
              <a:rPr lang="en-US" dirty="0" smtClean="0"/>
              <a:t>Definition : </a:t>
            </a:r>
            <a:r>
              <a:rPr lang="en-US" b="0" dirty="0" smtClean="0"/>
              <a:t>Used to select a particular block of statements based on the user choice. Similar to if..Else..If Statement. </a:t>
            </a:r>
            <a:endParaRPr lang="en-US" b="0" dirty="0"/>
          </a:p>
        </p:txBody>
      </p:sp>
      <p:sp>
        <p:nvSpPr>
          <p:cNvPr id="7" name="Rectangle 6"/>
          <p:cNvSpPr/>
          <p:nvPr/>
        </p:nvSpPr>
        <p:spPr>
          <a:xfrm>
            <a:off x="4419600" y="2514600"/>
            <a:ext cx="3810000" cy="3901068"/>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n=2;</a:t>
            </a:r>
          </a:p>
          <a:p>
            <a:pPr>
              <a:lnSpc>
                <a:spcPct val="150000"/>
              </a:lnSpc>
            </a:pPr>
            <a:r>
              <a:rPr lang="en-US" sz="1500" dirty="0" smtClean="0">
                <a:solidFill>
                  <a:srgbClr val="0070C0"/>
                </a:solidFill>
              </a:rPr>
              <a:t>switch(n) {</a:t>
            </a:r>
          </a:p>
          <a:p>
            <a:pPr>
              <a:lnSpc>
                <a:spcPct val="150000"/>
              </a:lnSpc>
            </a:pPr>
            <a:r>
              <a:rPr lang="en-US" sz="1500" dirty="0" smtClean="0">
                <a:solidFill>
                  <a:srgbClr val="0070C0"/>
                </a:solidFill>
              </a:rPr>
              <a:t>case 1: </a:t>
            </a:r>
          </a:p>
          <a:p>
            <a:pPr>
              <a:lnSpc>
                <a:spcPct val="150000"/>
              </a:lnSpc>
            </a:pPr>
            <a:r>
              <a:rPr lang="en-US" sz="1500" dirty="0" smtClean="0">
                <a:solidFill>
                  <a:srgbClr val="00B050"/>
                </a:solidFill>
              </a:rPr>
              <a:t>           </a:t>
            </a:r>
            <a:r>
              <a:rPr lang="en-US" sz="1500" dirty="0" err="1" smtClean="0">
                <a:solidFill>
                  <a:srgbClr val="00B050"/>
                </a:solidFill>
              </a:rPr>
              <a:t>document.write</a:t>
            </a:r>
            <a:r>
              <a:rPr lang="en-US" sz="1500" dirty="0" smtClean="0">
                <a:solidFill>
                  <a:srgbClr val="00B050"/>
                </a:solidFill>
              </a:rPr>
              <a:t>(“one”);</a:t>
            </a:r>
          </a:p>
          <a:p>
            <a:pPr>
              <a:lnSpc>
                <a:spcPct val="150000"/>
              </a:lnSpc>
            </a:pPr>
            <a:r>
              <a:rPr lang="en-US" sz="1500" dirty="0" smtClean="0">
                <a:solidFill>
                  <a:srgbClr val="0070C0"/>
                </a:solidFill>
              </a:rPr>
              <a:t>           break ;</a:t>
            </a:r>
          </a:p>
          <a:p>
            <a:pPr>
              <a:lnSpc>
                <a:spcPct val="150000"/>
              </a:lnSpc>
            </a:pPr>
            <a:r>
              <a:rPr lang="en-US" sz="1500" dirty="0" smtClean="0">
                <a:solidFill>
                  <a:srgbClr val="0070C0"/>
                </a:solidFill>
              </a:rPr>
              <a:t>case 2:</a:t>
            </a:r>
          </a:p>
          <a:p>
            <a:pPr>
              <a:lnSpc>
                <a:spcPct val="150000"/>
              </a:lnSpc>
            </a:pPr>
            <a:r>
              <a:rPr lang="en-US" sz="1500" dirty="0" smtClean="0">
                <a:solidFill>
                  <a:srgbClr val="00B050"/>
                </a:solidFill>
              </a:rPr>
              <a:t>          </a:t>
            </a:r>
            <a:r>
              <a:rPr lang="en-US" sz="1500" dirty="0" err="1" smtClean="0">
                <a:solidFill>
                  <a:srgbClr val="00B050"/>
                </a:solidFill>
              </a:rPr>
              <a:t>document.write</a:t>
            </a:r>
            <a:r>
              <a:rPr lang="en-US" sz="1500" dirty="0" smtClean="0">
                <a:solidFill>
                  <a:srgbClr val="00B050"/>
                </a:solidFill>
              </a:rPr>
              <a:t>(“Two”);</a:t>
            </a:r>
          </a:p>
          <a:p>
            <a:pPr>
              <a:lnSpc>
                <a:spcPct val="150000"/>
              </a:lnSpc>
            </a:pPr>
            <a:r>
              <a:rPr lang="en-US" sz="1500" dirty="0" smtClean="0">
                <a:solidFill>
                  <a:srgbClr val="0070C0"/>
                </a:solidFill>
              </a:rPr>
              <a:t>          break ;</a:t>
            </a:r>
          </a:p>
          <a:p>
            <a:pPr>
              <a:lnSpc>
                <a:spcPct val="150000"/>
              </a:lnSpc>
            </a:pPr>
            <a:r>
              <a:rPr lang="en-US" sz="1500" dirty="0" smtClean="0">
                <a:solidFill>
                  <a:srgbClr val="0070C0"/>
                </a:solidFill>
              </a:rPr>
              <a:t>default:</a:t>
            </a:r>
          </a:p>
          <a:p>
            <a:pPr>
              <a:lnSpc>
                <a:spcPct val="150000"/>
              </a:lnSpc>
            </a:pPr>
            <a:r>
              <a:rPr lang="en-US" sz="1500" dirty="0" smtClean="0">
                <a:solidFill>
                  <a:srgbClr val="00B050"/>
                </a:solidFill>
              </a:rPr>
              <a:t>           </a:t>
            </a:r>
            <a:r>
              <a:rPr lang="en-US" sz="1500" dirty="0" err="1" smtClean="0">
                <a:solidFill>
                  <a:srgbClr val="00B050"/>
                </a:solidFill>
              </a:rPr>
              <a:t>document.write</a:t>
            </a:r>
            <a:r>
              <a:rPr lang="en-US" sz="1500" dirty="0" smtClean="0">
                <a:solidFill>
                  <a:srgbClr val="00B050"/>
                </a:solidFill>
              </a:rPr>
              <a:t>(“invalid choice”);</a:t>
            </a:r>
          </a:p>
          <a:p>
            <a:pPr>
              <a:lnSpc>
                <a:spcPct val="150000"/>
              </a:lnSpc>
            </a:pPr>
            <a:r>
              <a:rPr lang="en-US" sz="1500" dirty="0" smtClean="0">
                <a:solidFill>
                  <a:srgbClr val="0070C0"/>
                </a:solidFill>
              </a:rPr>
              <a:t>} </a:t>
            </a:r>
            <a:endParaRPr lang="en-US" sz="1500" dirty="0">
              <a:solidFill>
                <a:srgbClr val="0070C0"/>
              </a:solidFill>
            </a:endParaRPr>
          </a:p>
        </p:txBody>
      </p:sp>
      <p:sp>
        <p:nvSpPr>
          <p:cNvPr id="8" name="TextBox 7"/>
          <p:cNvSpPr txBox="1"/>
          <p:nvPr/>
        </p:nvSpPr>
        <p:spPr>
          <a:xfrm>
            <a:off x="533400" y="2209800"/>
            <a:ext cx="1828800" cy="369332"/>
          </a:xfrm>
          <a:prstGeom prst="rect">
            <a:avLst/>
          </a:prstGeom>
          <a:noFill/>
        </p:spPr>
        <p:txBody>
          <a:bodyPr wrap="square" rtlCol="0">
            <a:spAutoFit/>
          </a:bodyPr>
          <a:lstStyle/>
          <a:p>
            <a:pPr algn="ctr"/>
            <a:r>
              <a:rPr lang="en-US" dirty="0" smtClean="0"/>
              <a:t>Syntax</a:t>
            </a:r>
            <a:endParaRPr lang="en-US" dirty="0"/>
          </a:p>
        </p:txBody>
      </p:sp>
      <p:sp>
        <p:nvSpPr>
          <p:cNvPr id="9" name="TextBox 8"/>
          <p:cNvSpPr txBox="1"/>
          <p:nvPr/>
        </p:nvSpPr>
        <p:spPr>
          <a:xfrm>
            <a:off x="4800600" y="2133600"/>
            <a:ext cx="1828800" cy="369332"/>
          </a:xfrm>
          <a:prstGeom prst="rect">
            <a:avLst/>
          </a:prstGeom>
          <a:noFill/>
        </p:spPr>
        <p:txBody>
          <a:bodyPr wrap="square" rtlCol="0">
            <a:spAutoFit/>
          </a:bodyPr>
          <a:lstStyle/>
          <a:p>
            <a:pPr algn="ctr"/>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21’st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96200" cy="1143000"/>
          </a:xfrm>
        </p:spPr>
        <p:txBody>
          <a:bodyPr/>
          <a:lstStyle/>
          <a:p>
            <a:pPr>
              <a:lnSpc>
                <a:spcPct val="150000"/>
              </a:lnSpc>
            </a:pPr>
            <a:r>
              <a:rPr lang="en-US" sz="3000" dirty="0" smtClean="0">
                <a:latin typeface="Arial" pitchFamily="34" charset="0"/>
                <a:cs typeface="Arial" pitchFamily="34" charset="0"/>
              </a:rPr>
              <a:t>Conditional Statements: </a:t>
            </a:r>
            <a:r>
              <a:rPr lang="en-US" sz="3000" smtClean="0">
                <a:latin typeface="Arial" pitchFamily="34" charset="0"/>
                <a:cs typeface="Arial" pitchFamily="34" charset="0"/>
              </a:rPr>
              <a:t>For Loop</a:t>
            </a:r>
            <a:endParaRPr lang="en-US" sz="3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lnSpc>
                <a:spcPct val="150000"/>
              </a:lnSpc>
              <a:defRPr/>
            </a:pPr>
            <a:fld id="{50EC62AF-8A58-47DB-8277-FFD1CE2A98DE}" type="slidenum">
              <a:rPr lang="en-US" b="0" smtClean="0"/>
              <a:pPr>
                <a:lnSpc>
                  <a:spcPct val="150000"/>
                </a:lnSpc>
                <a:defRPr/>
              </a:pPr>
              <a:t>20</a:t>
            </a:fld>
            <a:endParaRPr lang="en-US" b="0"/>
          </a:p>
        </p:txBody>
      </p:sp>
      <p:sp>
        <p:nvSpPr>
          <p:cNvPr id="5" name="Rectangle 4"/>
          <p:cNvSpPr/>
          <p:nvPr/>
        </p:nvSpPr>
        <p:spPr>
          <a:xfrm>
            <a:off x="304800" y="2209800"/>
            <a:ext cx="7620000" cy="1780809"/>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a:t>
            </a:r>
            <a:r>
              <a:rPr lang="en-US" sz="1500" dirty="0" err="1" smtClean="0">
                <a:solidFill>
                  <a:srgbClr val="0070C0"/>
                </a:solidFill>
              </a:rPr>
              <a:t>initval</a:t>
            </a:r>
            <a:r>
              <a:rPr lang="en-US" sz="1500" dirty="0" smtClean="0">
                <a:solidFill>
                  <a:srgbClr val="0070C0"/>
                </a:solidFill>
              </a:rPr>
              <a:t>;</a:t>
            </a:r>
          </a:p>
          <a:p>
            <a:pPr>
              <a:lnSpc>
                <a:spcPct val="150000"/>
              </a:lnSpc>
            </a:pPr>
            <a:r>
              <a:rPr lang="en-US" sz="1500" dirty="0" smtClean="0">
                <a:solidFill>
                  <a:srgbClr val="0070C0"/>
                </a:solidFill>
              </a:rPr>
              <a:t>for(</a:t>
            </a:r>
            <a:r>
              <a:rPr lang="en-US" sz="1500" dirty="0" err="1" smtClean="0">
                <a:solidFill>
                  <a:srgbClr val="0070C0"/>
                </a:solidFill>
              </a:rPr>
              <a:t>initval</a:t>
            </a:r>
            <a:r>
              <a:rPr lang="en-US" sz="1500" dirty="0" smtClean="0">
                <a:solidFill>
                  <a:srgbClr val="0070C0"/>
                </a:solidFill>
              </a:rPr>
              <a:t>=</a:t>
            </a:r>
            <a:r>
              <a:rPr lang="en-US" sz="1500" dirty="0" err="1" smtClean="0">
                <a:solidFill>
                  <a:srgbClr val="0070C0"/>
                </a:solidFill>
              </a:rPr>
              <a:t>startvalue;initval</a:t>
            </a:r>
            <a:r>
              <a:rPr lang="en-US" sz="1500" dirty="0" smtClean="0">
                <a:solidFill>
                  <a:srgbClr val="0070C0"/>
                </a:solidFill>
              </a:rPr>
              <a:t>&lt;=</a:t>
            </a:r>
            <a:r>
              <a:rPr lang="en-US" sz="1500" dirty="0" err="1" smtClean="0">
                <a:solidFill>
                  <a:srgbClr val="0070C0"/>
                </a:solidFill>
              </a:rPr>
              <a:t>endalue;initval</a:t>
            </a:r>
            <a:r>
              <a:rPr lang="en-US" sz="1500" dirty="0" smtClean="0">
                <a:solidFill>
                  <a:srgbClr val="0070C0"/>
                </a:solidFill>
              </a:rPr>
              <a:t>=</a:t>
            </a:r>
            <a:r>
              <a:rPr lang="en-US" sz="1500" dirty="0" err="1" smtClean="0">
                <a:solidFill>
                  <a:srgbClr val="0070C0"/>
                </a:solidFill>
              </a:rPr>
              <a:t>initval+incrval</a:t>
            </a:r>
            <a:r>
              <a:rPr lang="en-US" sz="1500" dirty="0" smtClean="0">
                <a:solidFill>
                  <a:srgbClr val="0070C0"/>
                </a:solidFill>
              </a:rPr>
              <a:t>) </a:t>
            </a:r>
          </a:p>
          <a:p>
            <a:pPr>
              <a:lnSpc>
                <a:spcPct val="150000"/>
              </a:lnSpc>
            </a:pPr>
            <a:r>
              <a:rPr lang="en-US" sz="1500" dirty="0" smtClean="0">
                <a:solidFill>
                  <a:srgbClr val="0070C0"/>
                </a:solidFill>
              </a:rPr>
              <a:t>{ </a:t>
            </a:r>
          </a:p>
          <a:p>
            <a:pPr>
              <a:lnSpc>
                <a:spcPct val="150000"/>
              </a:lnSpc>
            </a:pPr>
            <a:r>
              <a:rPr lang="en-US" sz="1500" dirty="0" smtClean="0">
                <a:solidFill>
                  <a:srgbClr val="00B050"/>
                </a:solidFill>
              </a:rPr>
              <a:t>//code to be executed in loop</a:t>
            </a:r>
          </a:p>
          <a:p>
            <a:pPr>
              <a:lnSpc>
                <a:spcPct val="150000"/>
              </a:lnSpc>
            </a:pPr>
            <a:r>
              <a:rPr lang="en-US" sz="1500" dirty="0" smtClean="0">
                <a:solidFill>
                  <a:srgbClr val="0070C0"/>
                </a:solidFill>
              </a:rPr>
              <a:t>} </a:t>
            </a:r>
          </a:p>
        </p:txBody>
      </p:sp>
      <p:sp>
        <p:nvSpPr>
          <p:cNvPr id="6" name="TextBox 5"/>
          <p:cNvSpPr txBox="1"/>
          <p:nvPr/>
        </p:nvSpPr>
        <p:spPr>
          <a:xfrm>
            <a:off x="152400" y="1676400"/>
            <a:ext cx="8686800" cy="369332"/>
          </a:xfrm>
          <a:prstGeom prst="rect">
            <a:avLst/>
          </a:prstGeom>
          <a:noFill/>
        </p:spPr>
        <p:txBody>
          <a:bodyPr wrap="square" rtlCol="0">
            <a:spAutoFit/>
          </a:bodyPr>
          <a:lstStyle/>
          <a:p>
            <a:r>
              <a:rPr lang="en-US" dirty="0" smtClean="0"/>
              <a:t>Definition : </a:t>
            </a:r>
            <a:r>
              <a:rPr lang="en-US" b="0" dirty="0" smtClean="0"/>
              <a:t>Used for iterating through a block for the specified number of times.</a:t>
            </a:r>
            <a:endParaRPr lang="en-US" b="0" dirty="0"/>
          </a:p>
        </p:txBody>
      </p:sp>
      <p:sp>
        <p:nvSpPr>
          <p:cNvPr id="7" name="Rectangle 6"/>
          <p:cNvSpPr/>
          <p:nvPr/>
        </p:nvSpPr>
        <p:spPr>
          <a:xfrm>
            <a:off x="304800" y="4419600"/>
            <a:ext cx="7620000" cy="1823576"/>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a:t>
            </a:r>
            <a:r>
              <a:rPr lang="en-US" sz="1500" dirty="0" err="1" smtClean="0">
                <a:solidFill>
                  <a:srgbClr val="0070C0"/>
                </a:solidFill>
              </a:rPr>
              <a:t>i</a:t>
            </a:r>
            <a:r>
              <a:rPr lang="en-US" sz="1500" dirty="0" smtClean="0">
                <a:solidFill>
                  <a:srgbClr val="0070C0"/>
                </a:solidFill>
              </a:rPr>
              <a:t>;</a:t>
            </a:r>
          </a:p>
          <a:p>
            <a:pPr>
              <a:lnSpc>
                <a:spcPct val="150000"/>
              </a:lnSpc>
            </a:pPr>
            <a:r>
              <a:rPr lang="en-US" sz="1500" dirty="0" smtClean="0">
                <a:solidFill>
                  <a:srgbClr val="0070C0"/>
                </a:solidFill>
              </a:rPr>
              <a:t>for(</a:t>
            </a:r>
            <a:r>
              <a:rPr lang="en-US" sz="1500" dirty="0" err="1" smtClean="0">
                <a:solidFill>
                  <a:srgbClr val="0070C0"/>
                </a:solidFill>
              </a:rPr>
              <a:t>i</a:t>
            </a:r>
            <a:r>
              <a:rPr lang="en-US" sz="1500" dirty="0" smtClean="0">
                <a:solidFill>
                  <a:srgbClr val="0070C0"/>
                </a:solidFill>
              </a:rPr>
              <a:t>=1;i&lt;=10;initval=initval+1) </a:t>
            </a:r>
          </a:p>
          <a:p>
            <a:pPr>
              <a:lnSpc>
                <a:spcPct val="150000"/>
              </a:lnSpc>
            </a:pPr>
            <a:r>
              <a:rPr lang="en-US" sz="1500" dirty="0" smtClean="0">
                <a:solidFill>
                  <a:srgbClr val="0070C0"/>
                </a:solidFill>
              </a:rPr>
              <a:t>{ </a:t>
            </a:r>
          </a:p>
          <a:p>
            <a:pPr>
              <a:lnSpc>
                <a:spcPct val="150000"/>
              </a:lnSpc>
            </a:pPr>
            <a:r>
              <a:rPr lang="en-US" sz="1500" dirty="0" err="1" smtClean="0">
                <a:solidFill>
                  <a:srgbClr val="00B050"/>
                </a:solidFill>
              </a:rPr>
              <a:t>document.write</a:t>
            </a:r>
            <a:r>
              <a:rPr lang="en-US" sz="1500" dirty="0" smtClean="0">
                <a:solidFill>
                  <a:srgbClr val="00B050"/>
                </a:solidFill>
              </a:rPr>
              <a:t>(</a:t>
            </a:r>
            <a:r>
              <a:rPr lang="en-US" sz="1500" dirty="0" err="1" smtClean="0">
                <a:solidFill>
                  <a:srgbClr val="0070C0"/>
                </a:solidFill>
              </a:rPr>
              <a:t>i</a:t>
            </a:r>
            <a:r>
              <a:rPr lang="en-US" sz="1500" dirty="0" smtClean="0">
                <a:solidFill>
                  <a:srgbClr val="00B050"/>
                </a:solidFill>
              </a:rPr>
              <a:t>);</a:t>
            </a:r>
          </a:p>
          <a:p>
            <a:pPr>
              <a:lnSpc>
                <a:spcPct val="150000"/>
              </a:lnSpc>
            </a:pPr>
            <a:r>
              <a:rPr lang="en-US" sz="1500" dirty="0" smtClean="0">
                <a:solidFill>
                  <a:srgbClr val="0070C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pPr>
              <a:lnSpc>
                <a:spcPct val="150000"/>
              </a:lnSpc>
            </a:pPr>
            <a:r>
              <a:rPr lang="en-US" sz="2600" dirty="0" smtClean="0">
                <a:latin typeface="Arial" pitchFamily="34" charset="0"/>
                <a:cs typeface="Arial" pitchFamily="34" charset="0"/>
              </a:rPr>
              <a:t>Conditional Statements:  while and do while Loop</a:t>
            </a:r>
            <a:endParaRPr lang="en-US" sz="26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lnSpc>
                <a:spcPct val="150000"/>
              </a:lnSpc>
              <a:defRPr/>
            </a:pPr>
            <a:fld id="{50EC62AF-8A58-47DB-8277-FFD1CE2A98DE}" type="slidenum">
              <a:rPr lang="en-US" b="0" smtClean="0"/>
              <a:pPr>
                <a:lnSpc>
                  <a:spcPct val="150000"/>
                </a:lnSpc>
                <a:defRPr/>
              </a:pPr>
              <a:t>21</a:t>
            </a:fld>
            <a:endParaRPr lang="en-US" b="0"/>
          </a:p>
        </p:txBody>
      </p:sp>
      <p:sp>
        <p:nvSpPr>
          <p:cNvPr id="5" name="Rectangle 4"/>
          <p:cNvSpPr/>
          <p:nvPr/>
        </p:nvSpPr>
        <p:spPr>
          <a:xfrm>
            <a:off x="533400" y="4953000"/>
            <a:ext cx="2971800" cy="1131079"/>
          </a:xfrm>
          <a:prstGeom prst="rect">
            <a:avLst/>
          </a:prstGeom>
          <a:solidFill>
            <a:srgbClr val="FFCCCC"/>
          </a:solidFill>
        </p:spPr>
        <p:txBody>
          <a:bodyPr wrap="square">
            <a:spAutoFit/>
          </a:bodyPr>
          <a:lstStyle/>
          <a:p>
            <a:pPr>
              <a:lnSpc>
                <a:spcPct val="150000"/>
              </a:lnSpc>
            </a:pPr>
            <a:r>
              <a:rPr lang="en-US" sz="1500" dirty="0" smtClean="0">
                <a:solidFill>
                  <a:srgbClr val="0070C0"/>
                </a:solidFill>
              </a:rPr>
              <a:t>do { </a:t>
            </a:r>
          </a:p>
          <a:p>
            <a:pPr>
              <a:lnSpc>
                <a:spcPct val="150000"/>
              </a:lnSpc>
            </a:pPr>
            <a:r>
              <a:rPr lang="en-US" sz="1500" i="1" dirty="0" smtClean="0">
                <a:solidFill>
                  <a:srgbClr val="00B050"/>
                </a:solidFill>
              </a:rPr>
              <a:t>//code to be executed  in loop</a:t>
            </a:r>
          </a:p>
          <a:p>
            <a:pPr>
              <a:lnSpc>
                <a:spcPct val="150000"/>
              </a:lnSpc>
            </a:pPr>
            <a:r>
              <a:rPr lang="en-US" sz="1500" dirty="0" smtClean="0">
                <a:solidFill>
                  <a:srgbClr val="0070C0"/>
                </a:solidFill>
              </a:rPr>
              <a:t>} while (</a:t>
            </a:r>
            <a:r>
              <a:rPr lang="en-US" sz="1500" dirty="0" err="1" smtClean="0">
                <a:solidFill>
                  <a:srgbClr val="0070C0"/>
                </a:solidFill>
              </a:rPr>
              <a:t>var</a:t>
            </a:r>
            <a:r>
              <a:rPr lang="en-US" sz="1500" dirty="0" smtClean="0">
                <a:solidFill>
                  <a:srgbClr val="0070C0"/>
                </a:solidFill>
              </a:rPr>
              <a:t>&lt;=</a:t>
            </a:r>
            <a:r>
              <a:rPr lang="en-US" sz="1500" dirty="0" err="1" smtClean="0">
                <a:solidFill>
                  <a:srgbClr val="0070C0"/>
                </a:solidFill>
              </a:rPr>
              <a:t>endvalue</a:t>
            </a:r>
            <a:r>
              <a:rPr lang="en-US" sz="1500" dirty="0" smtClean="0">
                <a:solidFill>
                  <a:srgbClr val="0070C0"/>
                </a:solidFill>
              </a:rPr>
              <a:t>);</a:t>
            </a:r>
          </a:p>
        </p:txBody>
      </p:sp>
      <p:sp>
        <p:nvSpPr>
          <p:cNvPr id="6" name="Rectangle 5"/>
          <p:cNvSpPr/>
          <p:nvPr/>
        </p:nvSpPr>
        <p:spPr>
          <a:xfrm>
            <a:off x="0" y="1468727"/>
            <a:ext cx="9144000" cy="436273"/>
          </a:xfrm>
          <a:prstGeom prst="rect">
            <a:avLst/>
          </a:prstGeom>
        </p:spPr>
        <p:txBody>
          <a:bodyPr wrap="square">
            <a:spAutoFit/>
          </a:bodyPr>
          <a:lstStyle/>
          <a:p>
            <a:pPr>
              <a:lnSpc>
                <a:spcPct val="150000"/>
              </a:lnSpc>
            </a:pPr>
            <a:r>
              <a:rPr lang="en-US" sz="1700" dirty="0" smtClean="0"/>
              <a:t>While Loop:</a:t>
            </a:r>
            <a:r>
              <a:rPr lang="en-US" sz="1700" b="0" dirty="0" smtClean="0"/>
              <a:t> The while </a:t>
            </a:r>
            <a:r>
              <a:rPr lang="en-US" sz="1700" b="0" smtClean="0"/>
              <a:t>loop iterates through </a:t>
            </a:r>
            <a:r>
              <a:rPr lang="en-US" sz="1700" b="0" dirty="0" smtClean="0"/>
              <a:t>a block of code till a specified condition is true.</a:t>
            </a:r>
          </a:p>
        </p:txBody>
      </p:sp>
      <p:sp>
        <p:nvSpPr>
          <p:cNvPr id="7" name="Rectangle 6"/>
          <p:cNvSpPr/>
          <p:nvPr/>
        </p:nvSpPr>
        <p:spPr>
          <a:xfrm>
            <a:off x="228600" y="2057400"/>
            <a:ext cx="3048000" cy="1477328"/>
          </a:xfrm>
          <a:prstGeom prst="rect">
            <a:avLst/>
          </a:prstGeom>
          <a:solidFill>
            <a:srgbClr val="FFCCCC"/>
          </a:solidFill>
        </p:spPr>
        <p:txBody>
          <a:bodyPr wrap="square">
            <a:spAutoFit/>
          </a:bodyPr>
          <a:lstStyle/>
          <a:p>
            <a:pPr>
              <a:lnSpc>
                <a:spcPct val="150000"/>
              </a:lnSpc>
            </a:pPr>
            <a:r>
              <a:rPr lang="en-US" sz="1500" dirty="0" smtClean="0">
                <a:solidFill>
                  <a:srgbClr val="0070C0"/>
                </a:solidFill>
              </a:rPr>
              <a:t>while (</a:t>
            </a:r>
            <a:r>
              <a:rPr lang="en-US" sz="1500" dirty="0" err="1" smtClean="0">
                <a:solidFill>
                  <a:srgbClr val="0070C0"/>
                </a:solidFill>
              </a:rPr>
              <a:t>initval</a:t>
            </a:r>
            <a:r>
              <a:rPr lang="en-US" sz="1500" dirty="0" smtClean="0">
                <a:solidFill>
                  <a:srgbClr val="0070C0"/>
                </a:solidFill>
              </a:rPr>
              <a:t>&lt;=</a:t>
            </a:r>
            <a:r>
              <a:rPr lang="en-US" sz="1500" dirty="0" err="1" smtClean="0">
                <a:solidFill>
                  <a:srgbClr val="0070C0"/>
                </a:solidFill>
              </a:rPr>
              <a:t>endvalue</a:t>
            </a:r>
            <a:r>
              <a:rPr lang="en-US" sz="1500" dirty="0" smtClean="0">
                <a:solidFill>
                  <a:srgbClr val="0070C0"/>
                </a:solidFill>
              </a:rPr>
              <a:t>) </a:t>
            </a:r>
          </a:p>
          <a:p>
            <a:pPr>
              <a:lnSpc>
                <a:spcPct val="150000"/>
              </a:lnSpc>
            </a:pPr>
            <a:r>
              <a:rPr lang="en-US" sz="1500" dirty="0" smtClean="0">
                <a:solidFill>
                  <a:srgbClr val="0070C0"/>
                </a:solidFill>
              </a:rPr>
              <a:t>{ </a:t>
            </a:r>
          </a:p>
          <a:p>
            <a:pPr>
              <a:lnSpc>
                <a:spcPct val="150000"/>
              </a:lnSpc>
            </a:pPr>
            <a:r>
              <a:rPr lang="en-US" sz="1500" i="1" dirty="0" smtClean="0">
                <a:solidFill>
                  <a:srgbClr val="00B050"/>
                </a:solidFill>
              </a:rPr>
              <a:t>//code to be executed in loop</a:t>
            </a:r>
          </a:p>
          <a:p>
            <a:pPr>
              <a:lnSpc>
                <a:spcPct val="150000"/>
              </a:lnSpc>
            </a:pPr>
            <a:r>
              <a:rPr lang="en-US" sz="1500" dirty="0" smtClean="0">
                <a:solidFill>
                  <a:srgbClr val="0070C0"/>
                </a:solidFill>
              </a:rPr>
              <a:t>}</a:t>
            </a:r>
          </a:p>
        </p:txBody>
      </p:sp>
      <p:sp>
        <p:nvSpPr>
          <p:cNvPr id="8" name="Rectangle 7"/>
          <p:cNvSpPr/>
          <p:nvPr/>
        </p:nvSpPr>
        <p:spPr>
          <a:xfrm>
            <a:off x="76200" y="3657600"/>
            <a:ext cx="8915400" cy="1338828"/>
          </a:xfrm>
          <a:prstGeom prst="rect">
            <a:avLst/>
          </a:prstGeom>
        </p:spPr>
        <p:txBody>
          <a:bodyPr wrap="square">
            <a:spAutoFit/>
          </a:bodyPr>
          <a:lstStyle/>
          <a:p>
            <a:pPr>
              <a:lnSpc>
                <a:spcPct val="150000"/>
              </a:lnSpc>
            </a:pPr>
            <a:r>
              <a:rPr lang="en-US" dirty="0" smtClean="0"/>
              <a:t>Do..While  : </a:t>
            </a:r>
            <a:r>
              <a:rPr lang="en-US" b="0" dirty="0" smtClean="0"/>
              <a:t>The do...while loop is a variant of the while loop. This loop will execute the block of code </a:t>
            </a:r>
            <a:r>
              <a:rPr lang="en-US" i="1" dirty="0" err="1" smtClean="0">
                <a:solidFill>
                  <a:srgbClr val="002060"/>
                </a:solidFill>
              </a:rPr>
              <a:t>atleast</a:t>
            </a:r>
            <a:r>
              <a:rPr lang="en-US" b="0" dirty="0" smtClean="0"/>
              <a:t> ONCE, and then it will repeat the loop as long as the specified condition is true.</a:t>
            </a:r>
          </a:p>
        </p:txBody>
      </p:sp>
      <p:sp>
        <p:nvSpPr>
          <p:cNvPr id="9" name="Rectangle 8"/>
          <p:cNvSpPr/>
          <p:nvPr/>
        </p:nvSpPr>
        <p:spPr>
          <a:xfrm>
            <a:off x="4495800" y="1986424"/>
            <a:ext cx="3048000" cy="1823576"/>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a:t>
            </a:r>
            <a:r>
              <a:rPr lang="en-US" sz="1500" dirty="0" err="1" smtClean="0">
                <a:solidFill>
                  <a:srgbClr val="0070C0"/>
                </a:solidFill>
              </a:rPr>
              <a:t>i</a:t>
            </a:r>
            <a:r>
              <a:rPr lang="en-US" sz="1500" dirty="0" smtClean="0">
                <a:solidFill>
                  <a:srgbClr val="0070C0"/>
                </a:solidFill>
              </a:rPr>
              <a:t>=1;</a:t>
            </a:r>
          </a:p>
          <a:p>
            <a:pPr>
              <a:lnSpc>
                <a:spcPct val="150000"/>
              </a:lnSpc>
            </a:pPr>
            <a:r>
              <a:rPr lang="en-US" sz="1500" dirty="0" smtClean="0">
                <a:solidFill>
                  <a:srgbClr val="0070C0"/>
                </a:solidFill>
              </a:rPr>
              <a:t>while (</a:t>
            </a:r>
            <a:r>
              <a:rPr lang="en-US" sz="1500" dirty="0" err="1" smtClean="0">
                <a:solidFill>
                  <a:srgbClr val="0070C0"/>
                </a:solidFill>
              </a:rPr>
              <a:t>i</a:t>
            </a:r>
            <a:r>
              <a:rPr lang="en-US" sz="1500" dirty="0" smtClean="0">
                <a:solidFill>
                  <a:srgbClr val="0070C0"/>
                </a:solidFill>
              </a:rPr>
              <a:t>&lt;=10) </a:t>
            </a:r>
          </a:p>
          <a:p>
            <a:pPr>
              <a:lnSpc>
                <a:spcPct val="150000"/>
              </a:lnSpc>
            </a:pPr>
            <a:r>
              <a:rPr lang="en-US" sz="1500" dirty="0" smtClean="0">
                <a:solidFill>
                  <a:srgbClr val="0070C0"/>
                </a:solidFill>
              </a:rPr>
              <a:t>{ </a:t>
            </a:r>
          </a:p>
          <a:p>
            <a:pPr>
              <a:lnSpc>
                <a:spcPct val="150000"/>
              </a:lnSpc>
            </a:pPr>
            <a:r>
              <a:rPr lang="en-US" sz="1500" dirty="0" err="1" smtClean="0">
                <a:solidFill>
                  <a:srgbClr val="00B050"/>
                </a:solidFill>
              </a:rPr>
              <a:t>document.write</a:t>
            </a:r>
            <a:r>
              <a:rPr lang="en-US" sz="1500" dirty="0" smtClean="0">
                <a:solidFill>
                  <a:srgbClr val="00B050"/>
                </a:solidFill>
              </a:rPr>
              <a:t>(</a:t>
            </a:r>
            <a:r>
              <a:rPr lang="en-US" sz="1500" dirty="0" err="1" smtClean="0">
                <a:solidFill>
                  <a:srgbClr val="0070C0"/>
                </a:solidFill>
              </a:rPr>
              <a:t>i</a:t>
            </a:r>
            <a:r>
              <a:rPr lang="en-US" sz="1500" dirty="0" smtClean="0">
                <a:solidFill>
                  <a:srgbClr val="00B050"/>
                </a:solidFill>
              </a:rPr>
              <a:t>);</a:t>
            </a:r>
          </a:p>
          <a:p>
            <a:pPr>
              <a:lnSpc>
                <a:spcPct val="150000"/>
              </a:lnSpc>
            </a:pPr>
            <a:r>
              <a:rPr lang="en-US" sz="1500" dirty="0" smtClean="0">
                <a:solidFill>
                  <a:srgbClr val="0070C0"/>
                </a:solidFill>
              </a:rPr>
              <a:t>}</a:t>
            </a:r>
          </a:p>
        </p:txBody>
      </p:sp>
      <p:sp>
        <p:nvSpPr>
          <p:cNvPr id="10" name="Rectangle 9"/>
          <p:cNvSpPr/>
          <p:nvPr/>
        </p:nvSpPr>
        <p:spPr>
          <a:xfrm>
            <a:off x="4495800" y="4800600"/>
            <a:ext cx="2971800" cy="1477328"/>
          </a:xfrm>
          <a:prstGeom prst="rect">
            <a:avLst/>
          </a:prstGeom>
          <a:solidFill>
            <a:srgbClr val="FFCCCC"/>
          </a:solidFill>
        </p:spPr>
        <p:txBody>
          <a:bodyPr wrap="square">
            <a:spAutoFit/>
          </a:bodyPr>
          <a:lstStyle/>
          <a:p>
            <a:pPr>
              <a:lnSpc>
                <a:spcPct val="150000"/>
              </a:lnSpc>
            </a:pPr>
            <a:r>
              <a:rPr lang="en-US" sz="1500" dirty="0" err="1" smtClean="0">
                <a:solidFill>
                  <a:srgbClr val="0070C0"/>
                </a:solidFill>
              </a:rPr>
              <a:t>var</a:t>
            </a:r>
            <a:r>
              <a:rPr lang="en-US" sz="1500" dirty="0" smtClean="0">
                <a:solidFill>
                  <a:srgbClr val="0070C0"/>
                </a:solidFill>
              </a:rPr>
              <a:t> </a:t>
            </a:r>
            <a:r>
              <a:rPr lang="en-US" sz="1500" dirty="0" err="1" smtClean="0">
                <a:solidFill>
                  <a:srgbClr val="0070C0"/>
                </a:solidFill>
              </a:rPr>
              <a:t>i</a:t>
            </a:r>
            <a:r>
              <a:rPr lang="en-US" sz="1500" dirty="0" smtClean="0">
                <a:solidFill>
                  <a:srgbClr val="0070C0"/>
                </a:solidFill>
              </a:rPr>
              <a:t>=1;</a:t>
            </a:r>
          </a:p>
          <a:p>
            <a:pPr>
              <a:lnSpc>
                <a:spcPct val="150000"/>
              </a:lnSpc>
            </a:pPr>
            <a:r>
              <a:rPr lang="en-US" sz="1500" dirty="0" smtClean="0">
                <a:solidFill>
                  <a:srgbClr val="0070C0"/>
                </a:solidFill>
              </a:rPr>
              <a:t>do { </a:t>
            </a:r>
          </a:p>
          <a:p>
            <a:pPr>
              <a:lnSpc>
                <a:spcPct val="150000"/>
              </a:lnSpc>
            </a:pPr>
            <a:r>
              <a:rPr lang="en-US" sz="1500" dirty="0" err="1" smtClean="0">
                <a:solidFill>
                  <a:srgbClr val="00B050"/>
                </a:solidFill>
              </a:rPr>
              <a:t>document.write</a:t>
            </a:r>
            <a:r>
              <a:rPr lang="en-US" sz="1500" dirty="0" smtClean="0">
                <a:solidFill>
                  <a:srgbClr val="00B050"/>
                </a:solidFill>
              </a:rPr>
              <a:t>(</a:t>
            </a:r>
            <a:r>
              <a:rPr lang="en-US" sz="1500" dirty="0" err="1" smtClean="0">
                <a:solidFill>
                  <a:srgbClr val="0070C0"/>
                </a:solidFill>
              </a:rPr>
              <a:t>i</a:t>
            </a:r>
            <a:r>
              <a:rPr lang="en-US" sz="1500" dirty="0" smtClean="0">
                <a:solidFill>
                  <a:srgbClr val="00B050"/>
                </a:solidFill>
              </a:rPr>
              <a:t>);</a:t>
            </a:r>
          </a:p>
          <a:p>
            <a:pPr>
              <a:lnSpc>
                <a:spcPct val="150000"/>
              </a:lnSpc>
            </a:pPr>
            <a:r>
              <a:rPr lang="en-US" sz="1500" dirty="0" smtClean="0">
                <a:solidFill>
                  <a:srgbClr val="0070C0"/>
                </a:solidFill>
              </a:rPr>
              <a:t>} while (</a:t>
            </a:r>
            <a:r>
              <a:rPr lang="en-US" sz="1500" dirty="0" err="1" smtClean="0">
                <a:solidFill>
                  <a:srgbClr val="0070C0"/>
                </a:solidFill>
              </a:rPr>
              <a:t>i</a:t>
            </a:r>
            <a:r>
              <a:rPr lang="en-US" sz="1500" dirty="0" smtClean="0">
                <a:solidFill>
                  <a:srgbClr val="0070C0"/>
                </a:solidFill>
              </a:rPr>
              <a:t>&lt;=10);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5" name="TextBox 4"/>
          <p:cNvSpPr txBox="1"/>
          <p:nvPr/>
        </p:nvSpPr>
        <p:spPr>
          <a:xfrm>
            <a:off x="0" y="1447800"/>
            <a:ext cx="9144000" cy="5193729"/>
          </a:xfrm>
          <a:prstGeom prst="rect">
            <a:avLst/>
          </a:prstGeom>
          <a:noFill/>
        </p:spPr>
        <p:txBody>
          <a:bodyPr wrap="square" rtlCol="0">
            <a:spAutoFit/>
          </a:bodyPr>
          <a:lstStyle/>
          <a:p>
            <a:pPr>
              <a:lnSpc>
                <a:spcPct val="150000"/>
              </a:lnSpc>
              <a:spcBef>
                <a:spcPts val="0"/>
              </a:spcBef>
            </a:pPr>
            <a:r>
              <a:rPr lang="en-US" sz="1700" b="0" dirty="0" smtClean="0"/>
              <a:t>JavaScript </a:t>
            </a:r>
            <a:r>
              <a:rPr lang="en-US" sz="1700" i="1" dirty="0" smtClean="0"/>
              <a:t>expressions</a:t>
            </a:r>
            <a:r>
              <a:rPr lang="en-US" sz="1700" b="0" dirty="0" smtClean="0"/>
              <a:t> are similar to expressions in any other programming language.</a:t>
            </a:r>
          </a:p>
          <a:p>
            <a:pPr>
              <a:lnSpc>
                <a:spcPct val="150000"/>
              </a:lnSpc>
              <a:spcBef>
                <a:spcPts val="0"/>
              </a:spcBef>
            </a:pPr>
            <a:r>
              <a:rPr lang="en-US" sz="1700" dirty="0" smtClean="0"/>
              <a:t>Three types of expressions: </a:t>
            </a:r>
          </a:p>
          <a:p>
            <a:pPr marL="847725" indent="-563563">
              <a:lnSpc>
                <a:spcPct val="150000"/>
              </a:lnSpc>
              <a:spcBef>
                <a:spcPts val="0"/>
              </a:spcBef>
              <a:buFont typeface="+mj-lt"/>
              <a:buAutoNum type="arabicPeriod"/>
            </a:pPr>
            <a:r>
              <a:rPr lang="en-US" sz="1700" dirty="0" smtClean="0"/>
              <a:t>Arithmetic</a:t>
            </a:r>
            <a:r>
              <a:rPr lang="en-US" sz="1700" b="0" dirty="0" smtClean="0"/>
              <a:t>: evaluates to a number. </a:t>
            </a:r>
            <a:r>
              <a:rPr lang="en-US" sz="1700" i="1" dirty="0" smtClean="0"/>
              <a:t>Example : </a:t>
            </a:r>
            <a:r>
              <a:rPr lang="en-US" sz="1700" b="0" dirty="0" smtClean="0"/>
              <a:t> </a:t>
            </a:r>
            <a:r>
              <a:rPr lang="en-US" sz="1700" b="0" dirty="0" err="1" smtClean="0">
                <a:solidFill>
                  <a:srgbClr val="002060"/>
                </a:solidFill>
              </a:rPr>
              <a:t>var</a:t>
            </a:r>
            <a:r>
              <a:rPr lang="en-US" sz="1700" b="0" dirty="0" smtClean="0">
                <a:solidFill>
                  <a:srgbClr val="002060"/>
                </a:solidFill>
              </a:rPr>
              <a:t> sum = a + b;</a:t>
            </a:r>
            <a:endParaRPr lang="en-US" sz="1700" i="1" dirty="0" smtClean="0">
              <a:solidFill>
                <a:srgbClr val="002060"/>
              </a:solidFill>
            </a:endParaRPr>
          </a:p>
          <a:p>
            <a:pPr marL="847725" indent="-563563">
              <a:lnSpc>
                <a:spcPct val="150000"/>
              </a:lnSpc>
              <a:spcBef>
                <a:spcPts val="0"/>
              </a:spcBef>
              <a:buFont typeface="+mj-lt"/>
              <a:buAutoNum type="arabicPeriod"/>
            </a:pPr>
            <a:r>
              <a:rPr lang="en-US" sz="1700" dirty="0" smtClean="0"/>
              <a:t>String: </a:t>
            </a:r>
            <a:r>
              <a:rPr lang="en-US" sz="1700" b="0" dirty="0" smtClean="0"/>
              <a:t>evaluates to a character string. </a:t>
            </a:r>
            <a:r>
              <a:rPr lang="en-US" sz="1700" i="1" dirty="0" smtClean="0"/>
              <a:t>Example :</a:t>
            </a:r>
            <a:r>
              <a:rPr lang="en-US" sz="1700" b="0" dirty="0" smtClean="0"/>
              <a:t> </a:t>
            </a:r>
            <a:r>
              <a:rPr lang="en-US" sz="1700" b="0" dirty="0" err="1" smtClean="0">
                <a:solidFill>
                  <a:srgbClr val="002060"/>
                </a:solidFill>
              </a:rPr>
              <a:t>var</a:t>
            </a:r>
            <a:r>
              <a:rPr lang="en-US" sz="1700" b="0" dirty="0" smtClean="0">
                <a:solidFill>
                  <a:srgbClr val="002060"/>
                </a:solidFill>
              </a:rPr>
              <a:t> name ="Fred“;</a:t>
            </a:r>
          </a:p>
          <a:p>
            <a:pPr marL="847725" indent="-563563">
              <a:lnSpc>
                <a:spcPct val="150000"/>
              </a:lnSpc>
              <a:spcBef>
                <a:spcPts val="0"/>
              </a:spcBef>
              <a:buFont typeface="+mj-lt"/>
              <a:buAutoNum type="arabicPeriod"/>
            </a:pPr>
            <a:r>
              <a:rPr lang="en-US" sz="1700" dirty="0" smtClean="0"/>
              <a:t>Logical: </a:t>
            </a:r>
            <a:r>
              <a:rPr lang="en-US" sz="1700" b="0" dirty="0" smtClean="0"/>
              <a:t>evaluates to true or false. </a:t>
            </a:r>
            <a:r>
              <a:rPr lang="en-US" sz="1700" i="1" dirty="0" smtClean="0"/>
              <a:t>Example :  </a:t>
            </a:r>
            <a:r>
              <a:rPr lang="en-US" sz="1700" b="0" dirty="0" err="1" smtClean="0">
                <a:solidFill>
                  <a:srgbClr val="002060"/>
                </a:solidFill>
              </a:rPr>
              <a:t>var</a:t>
            </a:r>
            <a:r>
              <a:rPr lang="en-US" sz="1700" b="0" dirty="0" smtClean="0">
                <a:solidFill>
                  <a:srgbClr val="002060"/>
                </a:solidFill>
              </a:rPr>
              <a:t> flag = </a:t>
            </a:r>
            <a:r>
              <a:rPr lang="en-US" sz="1700" b="0" i="1" dirty="0" smtClean="0">
                <a:solidFill>
                  <a:srgbClr val="002060"/>
                </a:solidFill>
              </a:rPr>
              <a:t>a&gt;b;</a:t>
            </a:r>
            <a:endParaRPr lang="en-US" sz="1700" b="0" dirty="0" smtClean="0">
              <a:solidFill>
                <a:srgbClr val="002060"/>
              </a:solidFill>
            </a:endParaRPr>
          </a:p>
          <a:p>
            <a:pPr marL="847725" indent="-563563">
              <a:lnSpc>
                <a:spcPct val="150000"/>
              </a:lnSpc>
              <a:spcBef>
                <a:spcPts val="0"/>
              </a:spcBef>
              <a:buFont typeface="+mj-lt"/>
              <a:buAutoNum type="arabicPeriod"/>
            </a:pPr>
            <a:r>
              <a:rPr lang="en-US" sz="1700" dirty="0" smtClean="0"/>
              <a:t>Conditional Expression: </a:t>
            </a:r>
            <a:r>
              <a:rPr lang="en-US" sz="1700" b="0" dirty="0" smtClean="0"/>
              <a:t>A conditional expression can have one of the two values based on a condition. </a:t>
            </a:r>
          </a:p>
          <a:p>
            <a:pPr marL="914400">
              <a:lnSpc>
                <a:spcPct val="150000"/>
              </a:lnSpc>
              <a:spcBef>
                <a:spcPts val="0"/>
              </a:spcBef>
            </a:pPr>
            <a:r>
              <a:rPr lang="en-US" sz="1700" dirty="0" smtClean="0"/>
              <a:t>Syntax: </a:t>
            </a:r>
            <a:r>
              <a:rPr lang="en-US" sz="1700" b="0" dirty="0" smtClean="0"/>
              <a:t> </a:t>
            </a:r>
            <a:r>
              <a:rPr lang="en-US" sz="1700" b="0" dirty="0" err="1" smtClean="0">
                <a:solidFill>
                  <a:srgbClr val="00B0F0"/>
                </a:solidFill>
              </a:rPr>
              <a:t>var</a:t>
            </a:r>
            <a:r>
              <a:rPr lang="en-US" sz="1700" b="0" dirty="0" smtClean="0">
                <a:solidFill>
                  <a:srgbClr val="00B0F0"/>
                </a:solidFill>
              </a:rPr>
              <a:t> value=(condition) ? val1 : val2 </a:t>
            </a:r>
          </a:p>
          <a:p>
            <a:pPr marL="803275">
              <a:lnSpc>
                <a:spcPct val="150000"/>
              </a:lnSpc>
              <a:spcBef>
                <a:spcPts val="0"/>
              </a:spcBef>
            </a:pPr>
            <a:r>
              <a:rPr lang="en-US" sz="1700" b="0" dirty="0" smtClean="0">
                <a:solidFill>
                  <a:srgbClr val="00B0F0"/>
                </a:solidFill>
              </a:rPr>
              <a:t> </a:t>
            </a:r>
            <a:r>
              <a:rPr lang="en-US" sz="1700" b="0" dirty="0" smtClean="0"/>
              <a:t>If condition is true, the expression has the value of val1, Otherwise it has the value of val2.</a:t>
            </a:r>
          </a:p>
          <a:p>
            <a:pPr marL="914400">
              <a:lnSpc>
                <a:spcPct val="150000"/>
              </a:lnSpc>
              <a:spcBef>
                <a:spcPts val="0"/>
              </a:spcBef>
            </a:pPr>
            <a:r>
              <a:rPr lang="en-US" sz="1700" dirty="0" smtClean="0"/>
              <a:t>Example: </a:t>
            </a:r>
            <a:r>
              <a:rPr lang="en-US" sz="1700" b="0" dirty="0" smtClean="0">
                <a:solidFill>
                  <a:srgbClr val="00B0F0"/>
                </a:solidFill>
              </a:rPr>
              <a:t>status = (age &gt;= 18) ? "adult" : "minor” </a:t>
            </a:r>
            <a:r>
              <a:rPr lang="en-US" sz="1700" b="0" dirty="0" smtClean="0"/>
              <a:t> </a:t>
            </a:r>
          </a:p>
          <a:p>
            <a:pPr marL="914400">
              <a:lnSpc>
                <a:spcPct val="150000"/>
              </a:lnSpc>
              <a:spcBef>
                <a:spcPts val="0"/>
              </a:spcBef>
            </a:pPr>
            <a:r>
              <a:rPr lang="en-US" sz="1700" b="0" dirty="0" smtClean="0"/>
              <a:t>Assigns the value "adult" to the variable status if age is eighteen or greater. Otherwise, it assigns the value "minor" to status.</a:t>
            </a:r>
            <a:endParaRPr lang="en-US" sz="17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ox(i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ox(in)">
                                      <p:cBhvr>
                                        <p:cTn id="22" dur="500"/>
                                        <p:tgtEl>
                                          <p:spTgt spid="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ox(in)">
                                      <p:cBhvr>
                                        <p:cTn id="25" dur="500"/>
                                        <p:tgtEl>
                                          <p:spTgt spid="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ox(i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ox(in)">
                                      <p:cBhvr>
                                        <p:cTn id="33" dur="500"/>
                                        <p:tgtEl>
                                          <p:spTgt spid="5">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ox(in)">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Rectangle 4"/>
          <p:cNvSpPr/>
          <p:nvPr/>
        </p:nvSpPr>
        <p:spPr>
          <a:xfrm>
            <a:off x="152400" y="1676400"/>
            <a:ext cx="8991600" cy="3416320"/>
          </a:xfrm>
          <a:prstGeom prst="rect">
            <a:avLst/>
          </a:prstGeom>
        </p:spPr>
        <p:txBody>
          <a:bodyPr wrap="square">
            <a:spAutoFit/>
          </a:bodyPr>
          <a:lstStyle/>
          <a:p>
            <a:pPr>
              <a:lnSpc>
                <a:spcPct val="150000"/>
              </a:lnSpc>
            </a:pPr>
            <a:r>
              <a:rPr lang="en-US" b="0" dirty="0" smtClean="0"/>
              <a:t>JavaScript </a:t>
            </a:r>
            <a:r>
              <a:rPr lang="en-US" i="1" dirty="0" smtClean="0"/>
              <a:t>operators</a:t>
            </a:r>
            <a:r>
              <a:rPr lang="en-US" b="0" dirty="0" smtClean="0"/>
              <a:t> are similar to the operators in any other programming language.</a:t>
            </a:r>
          </a:p>
          <a:p>
            <a:pPr>
              <a:lnSpc>
                <a:spcPct val="150000"/>
              </a:lnSpc>
            </a:pPr>
            <a:r>
              <a:rPr lang="en-US" b="0" dirty="0" smtClean="0"/>
              <a:t>JavaScript supports the following types of operators</a:t>
            </a:r>
          </a:p>
          <a:p>
            <a:pPr>
              <a:lnSpc>
                <a:spcPct val="150000"/>
              </a:lnSpc>
            </a:pPr>
            <a:endParaRPr lang="en-US" b="0" dirty="0" smtClean="0"/>
          </a:p>
          <a:p>
            <a:pPr marL="627063" indent="-280988">
              <a:lnSpc>
                <a:spcPct val="150000"/>
              </a:lnSpc>
              <a:buFont typeface="+mj-lt"/>
              <a:buAutoNum type="arabicPeriod"/>
            </a:pPr>
            <a:r>
              <a:rPr lang="en-US" b="0" dirty="0" smtClean="0"/>
              <a:t>Arithmetic – </a:t>
            </a:r>
            <a:r>
              <a:rPr lang="en-US" i="1" dirty="0" smtClean="0"/>
              <a:t>Example: </a:t>
            </a:r>
            <a:r>
              <a:rPr lang="en-US" b="0" dirty="0" smtClean="0"/>
              <a:t>+, *</a:t>
            </a:r>
            <a:endParaRPr lang="en-US" i="1" dirty="0" smtClean="0"/>
          </a:p>
          <a:p>
            <a:pPr marL="627063" indent="-280988">
              <a:lnSpc>
                <a:spcPct val="150000"/>
              </a:lnSpc>
              <a:buFont typeface="+mj-lt"/>
              <a:buAutoNum type="arabicPeriod"/>
            </a:pPr>
            <a:r>
              <a:rPr lang="en-US" b="0" dirty="0" smtClean="0"/>
              <a:t>Bitwise – </a:t>
            </a:r>
            <a:r>
              <a:rPr lang="en-US" i="1" dirty="0" smtClean="0"/>
              <a:t>Example: </a:t>
            </a:r>
            <a:r>
              <a:rPr lang="en-US" b="0" dirty="0" smtClean="0"/>
              <a:t>^, &amp;</a:t>
            </a:r>
            <a:endParaRPr lang="en-US" i="1" dirty="0" smtClean="0"/>
          </a:p>
          <a:p>
            <a:pPr marL="627063" indent="-280988">
              <a:lnSpc>
                <a:spcPct val="150000"/>
              </a:lnSpc>
              <a:buFont typeface="+mj-lt"/>
              <a:buAutoNum type="arabicPeriod"/>
            </a:pPr>
            <a:r>
              <a:rPr lang="en-US" b="0" dirty="0" smtClean="0"/>
              <a:t>Comparison – </a:t>
            </a:r>
            <a:r>
              <a:rPr lang="en-US" i="1" dirty="0" smtClean="0"/>
              <a:t>Example: </a:t>
            </a:r>
            <a:r>
              <a:rPr lang="en-US" b="0" dirty="0" smtClean="0"/>
              <a:t>&gt;, &lt; and !=</a:t>
            </a:r>
            <a:endParaRPr lang="en-US" i="1" dirty="0" smtClean="0"/>
          </a:p>
          <a:p>
            <a:pPr marL="627063" indent="-280988">
              <a:lnSpc>
                <a:spcPct val="150000"/>
              </a:lnSpc>
              <a:buFont typeface="+mj-lt"/>
              <a:buAutoNum type="arabicPeriod"/>
            </a:pPr>
            <a:r>
              <a:rPr lang="en-US" b="0" dirty="0" smtClean="0"/>
              <a:t>Assignment - </a:t>
            </a:r>
            <a:r>
              <a:rPr lang="en-US" i="1" dirty="0" smtClean="0"/>
              <a:t>Example:  </a:t>
            </a:r>
            <a:r>
              <a:rPr lang="en-US" b="0" dirty="0" smtClean="0"/>
              <a:t>=</a:t>
            </a:r>
          </a:p>
          <a:p>
            <a:pPr marL="627063" indent="-280988">
              <a:lnSpc>
                <a:spcPct val="150000"/>
              </a:lnSpc>
              <a:buFont typeface="+mj-lt"/>
              <a:buAutoNum type="arabicPeriod"/>
            </a:pPr>
            <a:r>
              <a:rPr lang="en-US" b="0" dirty="0" smtClean="0"/>
              <a:t>Logical - </a:t>
            </a:r>
            <a:r>
              <a:rPr lang="en-US" i="1" dirty="0" smtClean="0"/>
              <a:t>Example:  </a:t>
            </a:r>
            <a:r>
              <a:rPr lang="en-US" b="0" dirty="0" smtClean="0"/>
              <a:t>&amp;&amp;,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524000"/>
            <a:ext cx="9144000" cy="4946650"/>
          </a:xfrm>
        </p:spPr>
        <p:txBody>
          <a:bodyPr/>
          <a:lstStyle/>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lnSpc>
                <a:spcPct val="150000"/>
              </a:lnSpc>
              <a:buNone/>
            </a:pPr>
            <a:r>
              <a:rPr lang="en-US" sz="22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sz="2200" dirty="0" smtClean="0">
                <a:latin typeface="Arial" pitchFamily="34" charset="0"/>
                <a:cs typeface="Arial" pitchFamily="34" charset="0"/>
              </a:rPr>
              <a:t>What makes java script useful for form validation?</a:t>
            </a:r>
          </a:p>
          <a:p>
            <a:pPr marL="800100" indent="-279400">
              <a:lnSpc>
                <a:spcPct val="150000"/>
              </a:lnSpc>
              <a:buFont typeface="Wingdings" pitchFamily="2" charset="2"/>
              <a:buChar char="§"/>
            </a:pPr>
            <a:r>
              <a:rPr sz="2200" dirty="0" smtClean="0">
                <a:latin typeface="Arial" pitchFamily="34" charset="0"/>
                <a:cs typeface="Arial" pitchFamily="34" charset="0"/>
              </a:rPr>
              <a:t>How to declare a variable in java script?</a:t>
            </a:r>
          </a:p>
          <a:p>
            <a:pPr marL="800100" indent="-279400">
              <a:lnSpc>
                <a:spcPct val="150000"/>
              </a:lnSpc>
              <a:buFont typeface="Wingdings" pitchFamily="2" charset="2"/>
              <a:buChar char="§"/>
            </a:pPr>
            <a:r>
              <a:rPr sz="2200" dirty="0" smtClean="0">
                <a:latin typeface="Arial" pitchFamily="34" charset="0"/>
                <a:cs typeface="Arial" pitchFamily="34" charset="0"/>
              </a:rPr>
              <a:t>What is </a:t>
            </a:r>
            <a:r>
              <a:rPr lang="en-US" sz="2200" dirty="0" smtClean="0">
                <a:latin typeface="Arial" pitchFamily="34" charset="0"/>
                <a:cs typeface="Arial" pitchFamily="34" charset="0"/>
              </a:rPr>
              <a:t>the</a:t>
            </a:r>
            <a:r>
              <a:rPr sz="2200" dirty="0" smtClean="0">
                <a:latin typeface="Arial" pitchFamily="34" charset="0"/>
                <a:cs typeface="Arial" pitchFamily="34" charset="0"/>
              </a:rPr>
              <a:t> tag used to declare java script code?</a:t>
            </a:r>
          </a:p>
          <a:p>
            <a:pPr marL="800100" indent="-279400">
              <a:lnSpc>
                <a:spcPct val="150000"/>
              </a:lnSpc>
              <a:buFont typeface="Wingdings" pitchFamily="2" charset="2"/>
              <a:buChar char="§"/>
            </a:pPr>
            <a:r>
              <a:rPr lang="en-US" sz="2200" dirty="0" smtClean="0">
                <a:latin typeface="Arial" pitchFamily="34" charset="0"/>
                <a:cs typeface="Arial" pitchFamily="34" charset="0"/>
              </a:rPr>
              <a:t>What is the construct used for executing a statement repeatedly?</a:t>
            </a:r>
            <a:endParaRPr sz="2200" dirty="0" smtClean="0">
              <a:latin typeface="Arial" pitchFamily="34" charset="0"/>
              <a:cs typeface="Arial" pitchFamily="34" charset="0"/>
            </a:endParaRPr>
          </a:p>
          <a:p>
            <a:pPr marL="800100" indent="-279400">
              <a:lnSpc>
                <a:spcPct val="150000"/>
              </a:lnSpc>
              <a:buNone/>
            </a:pPr>
            <a:endParaRPr lang="en-US"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500" dirty="0" smtClean="0"/>
              <a:t>Lend a Hand – Java Script Demo</a:t>
            </a:r>
            <a:endParaRPr lang="en-US" sz="35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228600" y="1828800"/>
            <a:ext cx="8610600" cy="2246769"/>
          </a:xfrm>
          <a:prstGeom prst="rect">
            <a:avLst/>
          </a:prstGeom>
          <a:noFill/>
        </p:spPr>
        <p:txBody>
          <a:bodyPr wrap="square" rtlCol="0">
            <a:spAutoFit/>
          </a:bodyPr>
          <a:lstStyle/>
          <a:p>
            <a:pPr>
              <a:lnSpc>
                <a:spcPct val="150000"/>
              </a:lnSpc>
              <a:spcBef>
                <a:spcPts val="1200"/>
              </a:spcBef>
            </a:pPr>
            <a:r>
              <a:rPr lang="en-US" sz="2000" dirty="0" smtClean="0"/>
              <a:t>Objective: </a:t>
            </a:r>
            <a:r>
              <a:rPr lang="en-US" sz="2000" b="0" dirty="0" smtClean="0"/>
              <a:t>This is a demo to show how to write a java script method inside a HTML page. </a:t>
            </a:r>
          </a:p>
          <a:p>
            <a:pPr>
              <a:lnSpc>
                <a:spcPct val="150000"/>
              </a:lnSpc>
              <a:spcBef>
                <a:spcPts val="1200"/>
              </a:spcBef>
            </a:pPr>
            <a:r>
              <a:rPr lang="en-US" sz="2000" dirty="0" smtClean="0"/>
              <a:t>Problem: </a:t>
            </a:r>
            <a:r>
              <a:rPr lang="en-US" sz="2000" b="0" dirty="0" smtClean="0"/>
              <a:t>Print the first 25 odd numbers using JavaScript.</a:t>
            </a:r>
          </a:p>
          <a:p>
            <a:pPr>
              <a:lnSpc>
                <a:spcPct val="150000"/>
              </a:lnSpc>
              <a:spcBef>
                <a:spcPts val="1200"/>
              </a:spcBef>
            </a:pPr>
            <a:r>
              <a:rPr lang="en-US" sz="2000" dirty="0" smtClean="0"/>
              <a:t>Components to be developed</a:t>
            </a:r>
            <a:r>
              <a:rPr lang="en-US" sz="2000" b="0" dirty="0" smtClean="0"/>
              <a:t> : myPage.html</a:t>
            </a:r>
            <a:endParaRPr lang="en-US" sz="2000" b="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–myPage.html</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6" name="TextBox 5"/>
          <p:cNvSpPr txBox="1"/>
          <p:nvPr/>
        </p:nvSpPr>
        <p:spPr>
          <a:xfrm>
            <a:off x="533400" y="1676400"/>
            <a:ext cx="82296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0" dirty="0" smtClean="0">
                <a:latin typeface="Arial" pitchFamily="34" charset="0"/>
                <a:cs typeface="Arial" pitchFamily="34" charset="0"/>
              </a:rPr>
              <a:t>Create an html page myPage.html which produces the output as shown below</a:t>
            </a:r>
            <a:endParaRPr lang="en-US" b="0" dirty="0">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685800" y="2514600"/>
            <a:ext cx="7010400" cy="35748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1905000"/>
            <a:ext cx="7810500" cy="3390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Lend a Hand –myPage.html (Code)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8" name="TextBox 7"/>
          <p:cNvSpPr txBox="1"/>
          <p:nvPr/>
        </p:nvSpPr>
        <p:spPr>
          <a:xfrm>
            <a:off x="3810000" y="3733800"/>
            <a:ext cx="5105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err="1" smtClean="0">
                <a:latin typeface="Arial" pitchFamily="34" charset="0"/>
                <a:cs typeface="Arial" pitchFamily="34" charset="0"/>
              </a:rPr>
              <a:t>Document.write</a:t>
            </a:r>
            <a:r>
              <a:rPr lang="en-US" b="0" dirty="0" smtClean="0">
                <a:latin typeface="Arial" pitchFamily="34" charset="0"/>
                <a:cs typeface="Arial" pitchFamily="34" charset="0"/>
              </a:rPr>
              <a:t>() method for writing to the page</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Advance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r>
              <a:rPr lang="en-US" sz="2400" dirty="0" smtClean="0">
                <a:solidFill>
                  <a:schemeClr val="bg1"/>
                </a:solidFill>
                <a:latin typeface="Cambria" pitchFamily="18" charset="0"/>
                <a:ea typeface="+mj-ea"/>
                <a:cs typeface="+mj-cs"/>
              </a:rPr>
              <a:t>You have successfully completed – </a:t>
            </a:r>
            <a:r>
              <a:rPr lang="en-US" sz="2400" smtClean="0">
                <a:solidFill>
                  <a:schemeClr val="bg1"/>
                </a:solidFill>
                <a:latin typeface="Cambria" pitchFamily="18" charset="0"/>
                <a:ea typeface="+mj-ea"/>
                <a:cs typeface="+mj-cs"/>
              </a:rPr>
              <a:t>JavaScript Basics</a:t>
            </a:r>
            <a:endParaRPr lang="en-US" sz="2400" dirty="0" smtClean="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447800" y="0"/>
            <a:ext cx="7543800" cy="1143000"/>
          </a:xfrm>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28725"/>
            <a:ext cx="8686800" cy="4943475"/>
          </a:xfrm>
        </p:spPr>
        <p:txBody>
          <a:bodyPr/>
          <a:lstStyle/>
          <a:p>
            <a:pPr lvl="1" eaLnBrk="1" hangingPunct="1">
              <a:spcBef>
                <a:spcPts val="1200"/>
              </a:spcBef>
              <a:buNone/>
            </a:pPr>
            <a:endParaRPr lang="en-US" sz="2800" dirty="0" smtClean="0">
              <a:latin typeface="+mj-lt"/>
              <a:cs typeface="Arial" pitchFamily="34" charset="0"/>
            </a:endParaRPr>
          </a:p>
          <a:p>
            <a:pPr>
              <a:buNone/>
            </a:pPr>
            <a:r>
              <a:rPr lang="en-US" dirty="0" smtClean="0">
                <a:latin typeface="+mj-lt"/>
              </a:rPr>
              <a:t>After completing this chapter you will be able to understand,</a:t>
            </a:r>
          </a:p>
          <a:p>
            <a:pPr lvl="1" indent="344488">
              <a:spcBef>
                <a:spcPts val="1200"/>
              </a:spcBef>
              <a:buFont typeface="Wingdings" pitchFamily="2" charset="2"/>
              <a:buChar char="§"/>
            </a:pPr>
            <a:r>
              <a:rPr lang="en-US" dirty="0" smtClean="0">
                <a:latin typeface="+mj-lt"/>
                <a:cs typeface="Arial" pitchFamily="34" charset="0"/>
              </a:rPr>
              <a:t>What is java script?</a:t>
            </a:r>
            <a:endParaRPr dirty="0" smtClean="0">
              <a:latin typeface="+mj-lt"/>
              <a:cs typeface="Arial" pitchFamily="34" charset="0"/>
            </a:endParaRPr>
          </a:p>
          <a:p>
            <a:pPr lvl="1" indent="344488">
              <a:spcBef>
                <a:spcPts val="1200"/>
              </a:spcBef>
              <a:buFont typeface="Wingdings" pitchFamily="2" charset="2"/>
              <a:buChar char="§"/>
            </a:pPr>
            <a:r>
              <a:rPr dirty="0" smtClean="0">
                <a:latin typeface="+mj-lt"/>
                <a:cs typeface="Arial" pitchFamily="34" charset="0"/>
              </a:rPr>
              <a:t>How to develop Client Side programming using java script?</a:t>
            </a:r>
          </a:p>
          <a:p>
            <a:pPr lvl="1" indent="344488">
              <a:spcBef>
                <a:spcPts val="1200"/>
              </a:spcBef>
              <a:buFont typeface="Wingdings" pitchFamily="2" charset="2"/>
              <a:buChar char="§"/>
            </a:pPr>
            <a:r>
              <a:rPr dirty="0" smtClean="0">
                <a:latin typeface="+mj-lt"/>
                <a:cs typeface="Arial" pitchFamily="34" charset="0"/>
              </a:rPr>
              <a:t>Basic building blocks of Java script.</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800" dirty="0" smtClean="0"/>
              <a:t>The need of client side scripting?</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76200" y="1170087"/>
            <a:ext cx="9067800" cy="5078313"/>
          </a:xfrm>
          <a:prstGeom prst="rect">
            <a:avLst/>
          </a:prstGeom>
          <a:noFill/>
        </p:spPr>
        <p:txBody>
          <a:bodyPr wrap="square" rtlCol="0">
            <a:spAutoFit/>
          </a:bodyPr>
          <a:lstStyle/>
          <a:p>
            <a:pPr marL="457200" indent="-393700">
              <a:lnSpc>
                <a:spcPct val="150000"/>
              </a:lnSpc>
            </a:pPr>
            <a:endParaRPr lang="en-US" dirty="0" smtClean="0"/>
          </a:p>
          <a:p>
            <a:pPr marL="457200" indent="-393700">
              <a:lnSpc>
                <a:spcPct val="150000"/>
              </a:lnSpc>
            </a:pPr>
            <a:r>
              <a:rPr lang="en-US" b="0" dirty="0" smtClean="0"/>
              <a:t>A </a:t>
            </a:r>
            <a:r>
              <a:rPr lang="en-US" i="1" dirty="0" smtClean="0"/>
              <a:t>client side script </a:t>
            </a:r>
            <a:r>
              <a:rPr lang="en-US" b="0" dirty="0" smtClean="0"/>
              <a:t>is a small program which is executed by the browsers.</a:t>
            </a:r>
          </a:p>
          <a:p>
            <a:pPr marL="457200" indent="-393700">
              <a:lnSpc>
                <a:spcPct val="150000"/>
              </a:lnSpc>
            </a:pPr>
            <a:r>
              <a:rPr lang="en-US" dirty="0" smtClean="0"/>
              <a:t> Examples : </a:t>
            </a:r>
            <a:r>
              <a:rPr lang="en-US" dirty="0" err="1" smtClean="0"/>
              <a:t>Javascript</a:t>
            </a:r>
            <a:r>
              <a:rPr lang="en-US" dirty="0" smtClean="0"/>
              <a:t> , </a:t>
            </a:r>
            <a:r>
              <a:rPr lang="en-US" dirty="0" err="1" smtClean="0"/>
              <a:t>VBscript</a:t>
            </a:r>
            <a:endParaRPr lang="en-US" dirty="0" smtClean="0"/>
          </a:p>
          <a:p>
            <a:pPr marL="457200" indent="-393700">
              <a:lnSpc>
                <a:spcPct val="150000"/>
              </a:lnSpc>
            </a:pPr>
            <a:endParaRPr lang="en-US" dirty="0" smtClean="0"/>
          </a:p>
          <a:p>
            <a:pPr marL="457200" indent="-393700">
              <a:lnSpc>
                <a:spcPct val="150000"/>
              </a:lnSpc>
            </a:pPr>
            <a:r>
              <a:rPr lang="en-US" dirty="0" smtClean="0"/>
              <a:t>Need of client side script?</a:t>
            </a:r>
          </a:p>
          <a:p>
            <a:pPr marL="457200" indent="-393700">
              <a:lnSpc>
                <a:spcPct val="150000"/>
              </a:lnSpc>
              <a:buFont typeface="Wingdings" pitchFamily="2" charset="2"/>
              <a:buChar char="§"/>
            </a:pPr>
            <a:r>
              <a:rPr lang="en-US" b="0" dirty="0" smtClean="0"/>
              <a:t>For validating the user data  before it reaches the server.</a:t>
            </a:r>
          </a:p>
          <a:p>
            <a:pPr marL="457200" indent="-393700">
              <a:lnSpc>
                <a:spcPct val="150000"/>
              </a:lnSpc>
            </a:pPr>
            <a:r>
              <a:rPr lang="en-US" dirty="0" smtClean="0"/>
              <a:t>	Example: </a:t>
            </a:r>
            <a:r>
              <a:rPr lang="en-US" b="0" dirty="0" smtClean="0"/>
              <a:t>Login name and password fields are mandatory in a login page. Validation can be done by java script.</a:t>
            </a:r>
            <a:endParaRPr lang="en-US" dirty="0" smtClean="0"/>
          </a:p>
          <a:p>
            <a:pPr marL="457200" indent="-393700">
              <a:lnSpc>
                <a:spcPct val="150000"/>
              </a:lnSpc>
              <a:buFont typeface="Wingdings" pitchFamily="2" charset="2"/>
              <a:buChar char="§"/>
            </a:pPr>
            <a:r>
              <a:rPr lang="en-US" b="0" dirty="0" smtClean="0"/>
              <a:t>Perform some dynamic functionality based on user navigations.</a:t>
            </a:r>
          </a:p>
          <a:p>
            <a:pPr marL="457200" indent="-393700">
              <a:lnSpc>
                <a:spcPct val="150000"/>
              </a:lnSpc>
            </a:pPr>
            <a:r>
              <a:rPr lang="en-US" dirty="0" smtClean="0"/>
              <a:t>	Example: </a:t>
            </a:r>
          </a:p>
          <a:p>
            <a:pPr marL="741363" indent="236538">
              <a:lnSpc>
                <a:spcPct val="150000"/>
              </a:lnSpc>
              <a:buFont typeface="Arial" pitchFamily="34" charset="0"/>
              <a:buChar char="•"/>
            </a:pPr>
            <a:r>
              <a:rPr lang="en-US" b="0" dirty="0" smtClean="0"/>
              <a:t>User hovers above a image, dynamically changes the image. </a:t>
            </a:r>
          </a:p>
          <a:p>
            <a:pPr marL="741363" indent="236538">
              <a:lnSpc>
                <a:spcPct val="150000"/>
              </a:lnSpc>
              <a:buFont typeface="Arial" pitchFamily="34" charset="0"/>
              <a:buChar char="•"/>
            </a:pPr>
            <a:r>
              <a:rPr lang="en-US" b="0" dirty="0" smtClean="0"/>
              <a:t>Disable the salary text field if user selects unemployed radio button.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box(in)">
                                      <p:cBhvr>
                                        <p:cTn id="18" dur="500"/>
                                        <p:tgtEl>
                                          <p:spTgt spid="5">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box(in)">
                                      <p:cBhvr>
                                        <p:cTn id="21" dur="500"/>
                                        <p:tgtEl>
                                          <p:spTgt spid="5">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box(in)">
                                      <p:cBhvr>
                                        <p:cTn id="24" dur="500"/>
                                        <p:tgtEl>
                                          <p:spTgt spid="5">
                                            <p:txEl>
                                              <p:pRg st="9" end="9"/>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box(in)">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6" name="Title 1"/>
          <p:cNvSpPr>
            <a:spLocks noGrp="1"/>
          </p:cNvSpPr>
          <p:nvPr>
            <p:ph type="title"/>
          </p:nvPr>
        </p:nvSpPr>
        <p:spPr>
          <a:xfrm>
            <a:off x="1524000" y="381000"/>
            <a:ext cx="6858000" cy="533400"/>
          </a:xfrm>
        </p:spPr>
        <p:txBody>
          <a:bodyPr/>
          <a:lstStyle/>
          <a:p>
            <a:r>
              <a:rPr lang="en-US" dirty="0" smtClean="0"/>
              <a:t>How client side script works?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214716" y="3169026"/>
            <a:ext cx="1160206" cy="609600"/>
          </a:xfrm>
          <a:prstGeom prst="rect">
            <a:avLst/>
          </a:prstGeom>
          <a:noFill/>
          <a:ln w="9525">
            <a:noFill/>
            <a:miter lim="800000"/>
            <a:headEnd/>
            <a:tailEnd/>
          </a:ln>
        </p:spPr>
      </p:pic>
      <p:sp>
        <p:nvSpPr>
          <p:cNvPr id="7" name="TextBox 6"/>
          <p:cNvSpPr txBox="1"/>
          <p:nvPr/>
        </p:nvSpPr>
        <p:spPr>
          <a:xfrm>
            <a:off x="304800" y="1524000"/>
            <a:ext cx="8600431" cy="646331"/>
          </a:xfrm>
          <a:prstGeom prst="rect">
            <a:avLst/>
          </a:prstGeom>
          <a:noFill/>
        </p:spPr>
        <p:txBody>
          <a:bodyPr wrap="square" rtlCol="0">
            <a:spAutoFit/>
          </a:bodyPr>
          <a:lstStyle/>
          <a:p>
            <a:r>
              <a:rPr lang="en-US" b="0" dirty="0" smtClean="0"/>
              <a:t>A user from India is trying to login a mail application residing in US. </a:t>
            </a:r>
          </a:p>
          <a:p>
            <a:r>
              <a:rPr lang="en-US" b="0" dirty="0" smtClean="0"/>
              <a:t>Assume that the user forgets to enter the login name and clicks submit. </a:t>
            </a:r>
            <a:endParaRPr lang="en-US" b="0" dirty="0"/>
          </a:p>
        </p:txBody>
      </p:sp>
      <p:pic>
        <p:nvPicPr>
          <p:cNvPr id="2052" name="Picture 4"/>
          <p:cNvPicPr>
            <a:picLocks noChangeAspect="1" noChangeArrowheads="1"/>
          </p:cNvPicPr>
          <p:nvPr/>
        </p:nvPicPr>
        <p:blipFill>
          <a:blip r:embed="rId3" cstate="print"/>
          <a:srcRect/>
          <a:stretch>
            <a:fillRect/>
          </a:stretch>
        </p:blipFill>
        <p:spPr bwMode="auto">
          <a:xfrm>
            <a:off x="6581775" y="2438400"/>
            <a:ext cx="1114425" cy="1722293"/>
          </a:xfrm>
          <a:prstGeom prst="rect">
            <a:avLst/>
          </a:prstGeom>
          <a:noFill/>
          <a:ln w="9525">
            <a:noFill/>
            <a:miter lim="800000"/>
            <a:headEnd/>
            <a:tailEnd/>
          </a:ln>
        </p:spPr>
      </p:pic>
      <p:cxnSp>
        <p:nvCxnSpPr>
          <p:cNvPr id="10" name="Straight Arrow Connector 9"/>
          <p:cNvCxnSpPr/>
          <p:nvPr/>
        </p:nvCxnSpPr>
        <p:spPr bwMode="auto">
          <a:xfrm>
            <a:off x="2895600" y="3200400"/>
            <a:ext cx="32004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12" name="TextBox 11"/>
          <p:cNvSpPr txBox="1"/>
          <p:nvPr/>
        </p:nvSpPr>
        <p:spPr>
          <a:xfrm>
            <a:off x="2971800" y="2664023"/>
            <a:ext cx="2819400" cy="307777"/>
          </a:xfrm>
          <a:prstGeom prst="rect">
            <a:avLst/>
          </a:prstGeom>
          <a:noFill/>
        </p:spPr>
        <p:txBody>
          <a:bodyPr wrap="square" rtlCol="0">
            <a:spAutoFit/>
          </a:bodyPr>
          <a:lstStyle/>
          <a:p>
            <a:r>
              <a:rPr lang="en-US" sz="1400" dirty="0" smtClean="0"/>
              <a:t>User submits the login page.</a:t>
            </a:r>
            <a:endParaRPr lang="en-US" sz="1400" dirty="0"/>
          </a:p>
        </p:txBody>
      </p:sp>
      <p:cxnSp>
        <p:nvCxnSpPr>
          <p:cNvPr id="14" name="Curved Connector 13"/>
          <p:cNvCxnSpPr>
            <a:stCxn id="2052" idx="3"/>
            <a:endCxn id="2052" idx="2"/>
          </p:cNvCxnSpPr>
          <p:nvPr/>
        </p:nvCxnSpPr>
        <p:spPr bwMode="auto">
          <a:xfrm flipH="1">
            <a:off x="7138988" y="3299547"/>
            <a:ext cx="557212" cy="861146"/>
          </a:xfrm>
          <a:prstGeom prst="curvedConnector4">
            <a:avLst>
              <a:gd name="adj1" fmla="val -111815"/>
              <a:gd name="adj2" fmla="val 126546"/>
            </a:avLst>
          </a:prstGeom>
          <a:solidFill>
            <a:schemeClr val="accent1"/>
          </a:solidFill>
          <a:ln w="50800" cap="flat" cmpd="sng" algn="ctr">
            <a:solidFill>
              <a:srgbClr val="00B050"/>
            </a:solidFill>
            <a:prstDash val="solid"/>
            <a:round/>
            <a:headEnd type="none" w="med" len="med"/>
            <a:tailEnd type="arrow"/>
          </a:ln>
          <a:effectLst/>
        </p:spPr>
      </p:cxnSp>
      <p:sp>
        <p:nvSpPr>
          <p:cNvPr id="22" name="TextBox 21"/>
          <p:cNvSpPr txBox="1"/>
          <p:nvPr/>
        </p:nvSpPr>
        <p:spPr>
          <a:xfrm>
            <a:off x="3276600" y="3733800"/>
            <a:ext cx="1981200" cy="461665"/>
          </a:xfrm>
          <a:prstGeom prst="rect">
            <a:avLst/>
          </a:prstGeom>
          <a:noFill/>
        </p:spPr>
        <p:txBody>
          <a:bodyPr wrap="square" rtlCol="0">
            <a:spAutoFit/>
          </a:bodyPr>
          <a:lstStyle/>
          <a:p>
            <a:r>
              <a:rPr lang="en-US" sz="1200" dirty="0" smtClean="0"/>
              <a:t>Server throws an error </a:t>
            </a:r>
          </a:p>
          <a:p>
            <a:r>
              <a:rPr lang="en-US" sz="1200" dirty="0" smtClean="0"/>
              <a:t>“login name Mandatory”</a:t>
            </a:r>
            <a:endParaRPr lang="en-US" sz="1200" dirty="0"/>
          </a:p>
        </p:txBody>
      </p:sp>
      <p:cxnSp>
        <p:nvCxnSpPr>
          <p:cNvPr id="23" name="Straight Arrow Connector 22"/>
          <p:cNvCxnSpPr/>
          <p:nvPr/>
        </p:nvCxnSpPr>
        <p:spPr bwMode="auto">
          <a:xfrm flipH="1">
            <a:off x="2895600" y="3581400"/>
            <a:ext cx="31242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28" name="TextBox 27"/>
          <p:cNvSpPr txBox="1"/>
          <p:nvPr/>
        </p:nvSpPr>
        <p:spPr>
          <a:xfrm>
            <a:off x="7162800" y="4419600"/>
            <a:ext cx="1981200" cy="461665"/>
          </a:xfrm>
          <a:prstGeom prst="rect">
            <a:avLst/>
          </a:prstGeom>
          <a:noFill/>
        </p:spPr>
        <p:txBody>
          <a:bodyPr wrap="square" rtlCol="0">
            <a:spAutoFit/>
          </a:bodyPr>
          <a:lstStyle/>
          <a:p>
            <a:r>
              <a:rPr lang="en-US" sz="1200" dirty="0" smtClean="0"/>
              <a:t>Server validates the login page</a:t>
            </a:r>
            <a:endParaRPr lang="en-US" sz="1200" dirty="0"/>
          </a:p>
        </p:txBody>
      </p:sp>
      <p:sp>
        <p:nvSpPr>
          <p:cNvPr id="29" name="TextBox 28"/>
          <p:cNvSpPr txBox="1"/>
          <p:nvPr/>
        </p:nvSpPr>
        <p:spPr>
          <a:xfrm>
            <a:off x="76200" y="4891207"/>
            <a:ext cx="8991600" cy="1661993"/>
          </a:xfrm>
          <a:prstGeom prst="rect">
            <a:avLst/>
          </a:prstGeom>
          <a:noFill/>
        </p:spPr>
        <p:txBody>
          <a:bodyPr wrap="square" rtlCol="0">
            <a:spAutoFit/>
          </a:bodyPr>
          <a:lstStyle/>
          <a:p>
            <a:r>
              <a:rPr lang="en-US" sz="1700" dirty="0" smtClean="0"/>
              <a:t>No Client side scripting : </a:t>
            </a:r>
            <a:r>
              <a:rPr lang="en-US" sz="1700" b="0" dirty="0" smtClean="0"/>
              <a:t>If each transaction (arrow depicted) takes 3 seconds the total transaction takes 9 seconds.</a:t>
            </a:r>
          </a:p>
          <a:p>
            <a:r>
              <a:rPr lang="en-US" sz="1700" dirty="0" smtClean="0"/>
              <a:t>Client side script implemented:</a:t>
            </a:r>
            <a:r>
              <a:rPr lang="en-US" sz="1700" b="0" dirty="0" smtClean="0"/>
              <a:t> server calls will not happen if the user data is wrong. Assuming script validation takes 1 second for the validating the login name the transaction could be completed in 1 second (</a:t>
            </a:r>
            <a:r>
              <a:rPr lang="en-US" sz="1700" b="0" dirty="0" smtClean="0">
                <a:solidFill>
                  <a:srgbClr val="FF0000"/>
                </a:solidFill>
              </a:rPr>
              <a:t>reducing the response time by 90%</a:t>
            </a:r>
            <a:r>
              <a:rPr lang="en-US" sz="1700" b="0" dirty="0" smtClean="0"/>
              <a:t>).</a:t>
            </a:r>
          </a:p>
          <a:p>
            <a:endParaRPr lang="en-US" sz="1700" b="0" dirty="0" smtClean="0"/>
          </a:p>
        </p:txBody>
      </p:sp>
      <p:sp>
        <p:nvSpPr>
          <p:cNvPr id="30" name="TextBox 29"/>
          <p:cNvSpPr txBox="1"/>
          <p:nvPr/>
        </p:nvSpPr>
        <p:spPr>
          <a:xfrm>
            <a:off x="1143000" y="3810000"/>
            <a:ext cx="914400" cy="523220"/>
          </a:xfrm>
          <a:prstGeom prst="rect">
            <a:avLst/>
          </a:prstGeom>
          <a:noFill/>
        </p:spPr>
        <p:txBody>
          <a:bodyPr wrap="square" rtlCol="0">
            <a:spAutoFit/>
          </a:bodyPr>
          <a:lstStyle/>
          <a:p>
            <a:pPr algn="ctr"/>
            <a:r>
              <a:rPr lang="en-US" sz="1400" dirty="0" smtClean="0">
                <a:solidFill>
                  <a:srgbClr val="C00000"/>
                </a:solidFill>
              </a:rPr>
              <a:t>User</a:t>
            </a:r>
          </a:p>
          <a:p>
            <a:pPr algn="ctr"/>
            <a:r>
              <a:rPr lang="en-US" sz="1400" dirty="0" smtClean="0">
                <a:solidFill>
                  <a:srgbClr val="C00000"/>
                </a:solidFill>
              </a:rPr>
              <a:t>(India)</a:t>
            </a:r>
            <a:endParaRPr lang="en-US" sz="1400" dirty="0">
              <a:solidFill>
                <a:srgbClr val="C00000"/>
              </a:solidFill>
            </a:endParaRPr>
          </a:p>
        </p:txBody>
      </p:sp>
      <p:sp>
        <p:nvSpPr>
          <p:cNvPr id="31" name="TextBox 30"/>
          <p:cNvSpPr txBox="1"/>
          <p:nvPr/>
        </p:nvSpPr>
        <p:spPr>
          <a:xfrm>
            <a:off x="6324600" y="3733800"/>
            <a:ext cx="914400" cy="523220"/>
          </a:xfrm>
          <a:prstGeom prst="rect">
            <a:avLst/>
          </a:prstGeom>
          <a:noFill/>
        </p:spPr>
        <p:txBody>
          <a:bodyPr wrap="square" rtlCol="0">
            <a:spAutoFit/>
          </a:bodyPr>
          <a:lstStyle/>
          <a:p>
            <a:pPr algn="ctr"/>
            <a:r>
              <a:rPr lang="en-US" sz="1400" dirty="0" smtClean="0">
                <a:solidFill>
                  <a:srgbClr val="C00000"/>
                </a:solidFill>
              </a:rPr>
              <a:t>Server</a:t>
            </a:r>
          </a:p>
          <a:p>
            <a:pPr algn="ctr"/>
            <a:r>
              <a:rPr lang="en-US" sz="1400" dirty="0" smtClean="0">
                <a:solidFill>
                  <a:srgbClr val="C00000"/>
                </a:solidFill>
              </a:rPr>
              <a:t>(UK)</a:t>
            </a:r>
            <a:endParaRPr lang="en-US" sz="1400" dirty="0">
              <a:solidFill>
                <a:srgbClr val="C00000"/>
              </a:solidFill>
            </a:endParaRPr>
          </a:p>
        </p:txBody>
      </p:sp>
      <p:cxnSp>
        <p:nvCxnSpPr>
          <p:cNvPr id="32" name="Curved Connector 13"/>
          <p:cNvCxnSpPr>
            <a:stCxn id="2051" idx="0"/>
            <a:endCxn id="2051" idx="1"/>
          </p:cNvCxnSpPr>
          <p:nvPr/>
        </p:nvCxnSpPr>
        <p:spPr bwMode="auto">
          <a:xfrm rot="16200000" flipH="1" flipV="1">
            <a:off x="1352368" y="3031374"/>
            <a:ext cx="304800" cy="580103"/>
          </a:xfrm>
          <a:prstGeom prst="curvedConnector4">
            <a:avLst>
              <a:gd name="adj1" fmla="val -186765"/>
              <a:gd name="adj2" fmla="val 170314"/>
            </a:avLst>
          </a:prstGeom>
          <a:solidFill>
            <a:schemeClr val="accent1"/>
          </a:solidFill>
          <a:ln w="50800" cap="flat" cmpd="sng" algn="ctr">
            <a:solidFill>
              <a:srgbClr val="00B050"/>
            </a:solidFill>
            <a:prstDash val="solid"/>
            <a:round/>
            <a:headEnd type="none" w="med" len="med"/>
            <a:tailEnd type="arrow"/>
          </a:ln>
          <a:effectLst/>
        </p:spPr>
      </p:cxnSp>
      <p:sp>
        <p:nvSpPr>
          <p:cNvPr id="39" name="TextBox 38"/>
          <p:cNvSpPr txBox="1"/>
          <p:nvPr/>
        </p:nvSpPr>
        <p:spPr>
          <a:xfrm>
            <a:off x="76200" y="2133601"/>
            <a:ext cx="1752600" cy="646331"/>
          </a:xfrm>
          <a:prstGeom prst="rect">
            <a:avLst/>
          </a:prstGeom>
          <a:noFill/>
        </p:spPr>
        <p:txBody>
          <a:bodyPr wrap="square" rtlCol="0">
            <a:spAutoFit/>
          </a:bodyPr>
          <a:lstStyle/>
          <a:p>
            <a:r>
              <a:rPr lang="en-US" sz="1200" dirty="0" smtClean="0"/>
              <a:t>Java Script in Browser validates the data.</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p:cTn id="11" dur="500" fill="hold"/>
                                        <p:tgtEl>
                                          <p:spTgt spid="2052"/>
                                        </p:tgtEl>
                                        <p:attrNameLst>
                                          <p:attrName>ppt_w</p:attrName>
                                        </p:attrNameLst>
                                      </p:cBhvr>
                                      <p:tavLst>
                                        <p:tav tm="0">
                                          <p:val>
                                            <p:fltVal val="0"/>
                                          </p:val>
                                        </p:tav>
                                        <p:tav tm="100000">
                                          <p:val>
                                            <p:strVal val="#ppt_w"/>
                                          </p:val>
                                        </p:tav>
                                      </p:tavLst>
                                    </p:anim>
                                    <p:anim calcmode="lin" valueType="num">
                                      <p:cBhvr>
                                        <p:cTn id="12" dur="500" fill="hold"/>
                                        <p:tgtEl>
                                          <p:spTgt spid="2052"/>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par>
                          <p:cTn id="29" fill="hold">
                            <p:stCondLst>
                              <p:cond delay="1500"/>
                            </p:stCondLst>
                            <p:childTnLst>
                              <p:par>
                                <p:cTn id="30" presetID="4" presetClass="entr" presetSubtype="16"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par>
                          <p:cTn id="33" fill="hold">
                            <p:stCondLst>
                              <p:cond delay="2000"/>
                            </p:stCondLst>
                            <p:childTnLst>
                              <p:par>
                                <p:cTn id="34" presetID="4" presetClass="entr" presetSubtype="16"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500"/>
                                        <p:tgtEl>
                                          <p:spTgt spid="28"/>
                                        </p:tgtEl>
                                      </p:cBhvr>
                                    </p:animEffect>
                                  </p:childTnLst>
                                </p:cTn>
                              </p:par>
                            </p:childTnLst>
                          </p:cTn>
                        </p:par>
                        <p:par>
                          <p:cTn id="37" fill="hold">
                            <p:stCondLst>
                              <p:cond delay="2500"/>
                            </p:stCondLst>
                            <p:childTnLst>
                              <p:par>
                                <p:cTn id="38" presetID="23" presetClass="entr" presetSubtype="16"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3" presetClass="entr" presetSubtype="16"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childTnLst>
                                </p:cTn>
                              </p:par>
                            </p:childTnLst>
                          </p:cTn>
                        </p:par>
                        <p:par>
                          <p:cTn id="47" fill="hold">
                            <p:stCondLst>
                              <p:cond delay="3500"/>
                            </p:stCondLst>
                            <p:childTnLst>
                              <p:par>
                                <p:cTn id="48" presetID="3"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blinds(horizontal)">
                                      <p:cBhvr>
                                        <p:cTn id="50" dur="500"/>
                                        <p:tgtEl>
                                          <p:spTgt spid="2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29">
                                            <p:txEl>
                                              <p:pRg st="1" end="1"/>
                                            </p:txEl>
                                          </p:spTgt>
                                        </p:tgtEl>
                                        <p:attrNameLst>
                                          <p:attrName>style.visibility</p:attrName>
                                        </p:attrNameLst>
                                      </p:cBhvr>
                                      <p:to>
                                        <p:strVal val="visible"/>
                                      </p:to>
                                    </p:set>
                                    <p:animEffect transition="in" filter="blinds(horizontal)">
                                      <p:cBhvr>
                                        <p:cTn id="64"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8" grpId="0"/>
      <p:bldP spid="30" grpId="0"/>
      <p:bldP spid="31"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5" name="TextBox 4"/>
          <p:cNvSpPr txBox="1"/>
          <p:nvPr/>
        </p:nvSpPr>
        <p:spPr>
          <a:xfrm>
            <a:off x="314969" y="1651338"/>
            <a:ext cx="8600431" cy="1015663"/>
          </a:xfrm>
          <a:prstGeom prst="rect">
            <a:avLst/>
          </a:prstGeom>
        </p:spPr>
        <p:txBody>
          <a:bodyPr wrap="square">
            <a:spAutoFit/>
          </a:bodyPr>
          <a:lstStyle/>
          <a:p>
            <a:r>
              <a:rPr lang="en-US" sz="2000" i="1" dirty="0" smtClean="0"/>
              <a:t>JavaScript</a:t>
            </a:r>
            <a:r>
              <a:rPr lang="en-US" sz="2000" b="0" dirty="0" smtClean="0"/>
              <a:t> is a client side scripting language which can be used to perform client side operations. Java scripts are executed by the browser engine.</a:t>
            </a:r>
          </a:p>
        </p:txBody>
      </p:sp>
      <p:sp>
        <p:nvSpPr>
          <p:cNvPr id="6" name="Title 1"/>
          <p:cNvSpPr>
            <a:spLocks noGrp="1"/>
          </p:cNvSpPr>
          <p:nvPr>
            <p:ph type="title"/>
          </p:nvPr>
        </p:nvSpPr>
        <p:spPr>
          <a:xfrm>
            <a:off x="1447800" y="381000"/>
            <a:ext cx="6858000" cy="533400"/>
          </a:xfrm>
        </p:spPr>
        <p:txBody>
          <a:bodyPr/>
          <a:lstStyle/>
          <a:p>
            <a:r>
              <a:rPr lang="en-US" dirty="0" smtClean="0"/>
              <a:t>What is Java Script?</a:t>
            </a:r>
            <a:endParaRPr lang="en-US" dirty="0"/>
          </a:p>
        </p:txBody>
      </p:sp>
      <p:sp>
        <p:nvSpPr>
          <p:cNvPr id="7" name="Rectangle 6"/>
          <p:cNvSpPr/>
          <p:nvPr/>
        </p:nvSpPr>
        <p:spPr>
          <a:xfrm>
            <a:off x="381000" y="2819400"/>
            <a:ext cx="7467600" cy="2477601"/>
          </a:xfrm>
          <a:prstGeom prst="rect">
            <a:avLst/>
          </a:prstGeom>
        </p:spPr>
        <p:txBody>
          <a:bodyPr wrap="square">
            <a:spAutoFit/>
          </a:bodyPr>
          <a:lstStyle/>
          <a:p>
            <a:endParaRPr lang="en-US" sz="2000" b="0" dirty="0" smtClean="0"/>
          </a:p>
          <a:p>
            <a:r>
              <a:rPr lang="en-US" sz="2000" dirty="0" smtClean="0"/>
              <a:t>Example: </a:t>
            </a:r>
          </a:p>
          <a:p>
            <a:pPr marL="681038" lvl="1" indent="-223838">
              <a:spcBef>
                <a:spcPts val="600"/>
              </a:spcBef>
              <a:spcAft>
                <a:spcPts val="600"/>
              </a:spcAft>
              <a:buFont typeface="Arial" pitchFamily="34" charset="0"/>
              <a:buChar char="•"/>
            </a:pPr>
            <a:r>
              <a:rPr lang="en-US" sz="2000" b="0" dirty="0" smtClean="0"/>
              <a:t>Validations in fields</a:t>
            </a:r>
          </a:p>
          <a:p>
            <a:pPr marL="681038" lvl="1" indent="-223838">
              <a:spcBef>
                <a:spcPts val="600"/>
              </a:spcBef>
              <a:spcAft>
                <a:spcPts val="600"/>
              </a:spcAft>
              <a:buFont typeface="Arial" pitchFamily="34" charset="0"/>
              <a:buChar char="•"/>
            </a:pPr>
            <a:r>
              <a:rPr lang="en-US" sz="2000" b="0" dirty="0" smtClean="0"/>
              <a:t>Show tool tips</a:t>
            </a:r>
          </a:p>
          <a:p>
            <a:pPr marL="681038" lvl="1" indent="-223838">
              <a:spcBef>
                <a:spcPts val="600"/>
              </a:spcBef>
              <a:spcAft>
                <a:spcPts val="600"/>
              </a:spcAft>
              <a:buFont typeface="Arial" pitchFamily="34" charset="0"/>
              <a:buChar char="•"/>
            </a:pPr>
            <a:r>
              <a:rPr lang="en-US" sz="2000" b="0" dirty="0" smtClean="0"/>
              <a:t>Perform some operations on mouse click.</a:t>
            </a:r>
          </a:p>
          <a:p>
            <a:pPr marL="681038" lvl="1" indent="-223838">
              <a:spcBef>
                <a:spcPts val="600"/>
              </a:spcBef>
              <a:spcAft>
                <a:spcPts val="600"/>
              </a:spcAft>
              <a:buFont typeface="Arial" pitchFamily="34" charset="0"/>
              <a:buChar char="•"/>
            </a:pPr>
            <a:r>
              <a:rPr lang="en-US" sz="2000" b="0" dirty="0" smtClean="0"/>
              <a:t>Change a font color on mouse over.</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TextBox 4"/>
          <p:cNvSpPr txBox="1"/>
          <p:nvPr/>
        </p:nvSpPr>
        <p:spPr>
          <a:xfrm>
            <a:off x="152400" y="1859101"/>
            <a:ext cx="8991600" cy="3170099"/>
          </a:xfrm>
          <a:prstGeom prst="rect">
            <a:avLst/>
          </a:prstGeom>
        </p:spPr>
        <p:txBody>
          <a:bodyPr wrap="square">
            <a:spAutoFit/>
          </a:bodyPr>
          <a:lstStyle/>
          <a:p>
            <a:pPr indent="173038">
              <a:buFont typeface="Arial" pitchFamily="34" charset="0"/>
              <a:buChar char="•"/>
            </a:pPr>
            <a:r>
              <a:rPr lang="en-US" sz="2000" b="0" dirty="0" smtClean="0"/>
              <a:t>Java Script is used for performing the basic sanity checks on the user request before it is submitted to the server, thus improving the transactions response time.</a:t>
            </a:r>
          </a:p>
          <a:p>
            <a:pPr indent="173038">
              <a:buFont typeface="Arial" pitchFamily="34" charset="0"/>
              <a:buChar char="•"/>
            </a:pPr>
            <a:endParaRPr lang="en-US" sz="2000" b="0" dirty="0" smtClean="0"/>
          </a:p>
          <a:p>
            <a:pPr indent="173038">
              <a:buFont typeface="Arial" pitchFamily="34" charset="0"/>
              <a:buChar char="•"/>
            </a:pPr>
            <a:r>
              <a:rPr lang="en-US" sz="2000" b="0" dirty="0" smtClean="0"/>
              <a:t>This also reduces the load on the server as some logic is executed by the client browser.</a:t>
            </a:r>
          </a:p>
          <a:p>
            <a:pPr indent="173038">
              <a:buFont typeface="Arial" pitchFamily="34" charset="0"/>
              <a:buChar char="•"/>
            </a:pPr>
            <a:endParaRPr lang="en-US" sz="2000" b="0" dirty="0" smtClean="0"/>
          </a:p>
          <a:p>
            <a:pPr indent="173038">
              <a:buFont typeface="Arial" pitchFamily="34" charset="0"/>
              <a:buChar char="•"/>
            </a:pPr>
            <a:r>
              <a:rPr lang="en-US" sz="2000" b="0" dirty="0" smtClean="0"/>
              <a:t>This also reduces the network traffic by ensuring that no  invalid user requests are transmitted over the network.</a:t>
            </a:r>
          </a:p>
          <a:p>
            <a:pPr indent="173038">
              <a:buFont typeface="Arial" pitchFamily="34" charset="0"/>
              <a:buChar char="•"/>
            </a:pPr>
            <a:endParaRPr lang="en-US" sz="2000" b="0" dirty="0"/>
          </a:p>
        </p:txBody>
      </p:sp>
      <p:sp>
        <p:nvSpPr>
          <p:cNvPr id="6" name="Title 1"/>
          <p:cNvSpPr>
            <a:spLocks noGrp="1"/>
          </p:cNvSpPr>
          <p:nvPr>
            <p:ph type="title"/>
          </p:nvPr>
        </p:nvSpPr>
        <p:spPr>
          <a:xfrm>
            <a:off x="1447800" y="381000"/>
            <a:ext cx="6858000" cy="533400"/>
          </a:xfrm>
        </p:spPr>
        <p:txBody>
          <a:bodyPr/>
          <a:lstStyle/>
          <a:p>
            <a:r>
              <a:rPr lang="en-US" dirty="0" smtClean="0"/>
              <a:t>Advantages of Java Script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TextBox 4"/>
          <p:cNvSpPr txBox="1"/>
          <p:nvPr/>
        </p:nvSpPr>
        <p:spPr>
          <a:xfrm>
            <a:off x="86369" y="1752600"/>
            <a:ext cx="8600431" cy="4555093"/>
          </a:xfrm>
          <a:prstGeom prst="rect">
            <a:avLst/>
          </a:prstGeom>
          <a:noFill/>
        </p:spPr>
        <p:txBody>
          <a:bodyPr wrap="square" rtlCol="0">
            <a:spAutoFit/>
          </a:bodyPr>
          <a:lstStyle/>
          <a:p>
            <a:pPr marL="681038" lvl="1" indent="-223838">
              <a:spcBef>
                <a:spcPts val="1800"/>
              </a:spcBef>
              <a:spcAft>
                <a:spcPts val="0"/>
              </a:spcAft>
              <a:buFont typeface="Wingdings" pitchFamily="2" charset="2"/>
              <a:buChar char="§"/>
            </a:pPr>
            <a:r>
              <a:rPr lang="en-US" sz="2000" b="0" dirty="0" smtClean="0"/>
              <a:t>Client side validation</a:t>
            </a:r>
          </a:p>
          <a:p>
            <a:pPr marL="681038" lvl="2" indent="-223838">
              <a:spcBef>
                <a:spcPts val="1800"/>
              </a:spcBef>
              <a:spcAft>
                <a:spcPts val="0"/>
              </a:spcAft>
            </a:pPr>
            <a:r>
              <a:rPr lang="en-US" sz="2000" dirty="0" smtClean="0"/>
              <a:t>   Examples:</a:t>
            </a:r>
            <a:r>
              <a:rPr lang="en-US" sz="2000" b="0" dirty="0" smtClean="0"/>
              <a:t> Check for mandatory fields, numeric validation in salary field.</a:t>
            </a:r>
          </a:p>
          <a:p>
            <a:pPr marL="681038" lvl="1" indent="-223838">
              <a:spcBef>
                <a:spcPts val="1800"/>
              </a:spcBef>
              <a:spcAft>
                <a:spcPts val="0"/>
              </a:spcAft>
              <a:buFont typeface="Wingdings" pitchFamily="2" charset="2"/>
              <a:buChar char="§"/>
            </a:pPr>
            <a:r>
              <a:rPr lang="en-US" sz="2000" b="0" dirty="0" smtClean="0"/>
              <a:t>Dynamic application of styles</a:t>
            </a:r>
          </a:p>
          <a:p>
            <a:pPr marL="681038" lvl="1" indent="-223838">
              <a:spcBef>
                <a:spcPts val="1800"/>
              </a:spcBef>
              <a:spcAft>
                <a:spcPts val="0"/>
              </a:spcAft>
            </a:pPr>
            <a:r>
              <a:rPr lang="en-US" sz="2000" dirty="0" smtClean="0"/>
              <a:t>   Examples:  </a:t>
            </a:r>
            <a:r>
              <a:rPr lang="en-US" sz="2000" b="0" dirty="0" smtClean="0"/>
              <a:t>Change the font color of a text dynamically.</a:t>
            </a:r>
          </a:p>
          <a:p>
            <a:pPr marL="681038" lvl="1" indent="-223838">
              <a:spcBef>
                <a:spcPts val="1800"/>
              </a:spcBef>
              <a:spcAft>
                <a:spcPts val="0"/>
              </a:spcAft>
              <a:buFont typeface="Wingdings" pitchFamily="2" charset="2"/>
              <a:buChar char="§"/>
            </a:pPr>
            <a:r>
              <a:rPr lang="en-US" sz="2000" b="0" dirty="0" smtClean="0"/>
              <a:t>JavaScript can react to events like </a:t>
            </a:r>
            <a:r>
              <a:rPr lang="en-US" sz="2000" b="0" i="1" dirty="0" err="1" smtClean="0"/>
              <a:t>onclick</a:t>
            </a:r>
            <a:r>
              <a:rPr lang="en-US" sz="2000" b="0" i="1" dirty="0" smtClean="0"/>
              <a:t> , </a:t>
            </a:r>
            <a:r>
              <a:rPr lang="en-US" sz="2000" b="0" i="1" dirty="0" err="1" smtClean="0"/>
              <a:t>onblur</a:t>
            </a:r>
            <a:r>
              <a:rPr lang="en-US" sz="2000" b="0" i="1" dirty="0" smtClean="0"/>
              <a:t>, </a:t>
            </a:r>
            <a:r>
              <a:rPr lang="en-US" sz="2000" b="0" i="1" dirty="0" err="1" smtClean="0"/>
              <a:t>onfocus</a:t>
            </a:r>
            <a:r>
              <a:rPr lang="en-US" sz="2000" b="0" dirty="0" smtClean="0"/>
              <a:t> etc</a:t>
            </a:r>
          </a:p>
          <a:p>
            <a:pPr marL="681038" lvl="1" indent="-223838">
              <a:spcBef>
                <a:spcPts val="1800"/>
              </a:spcBef>
              <a:spcAft>
                <a:spcPts val="0"/>
              </a:spcAft>
            </a:pPr>
            <a:r>
              <a:rPr lang="en-US" sz="2000" dirty="0" smtClean="0"/>
              <a:t>    Examples:  </a:t>
            </a:r>
            <a:r>
              <a:rPr lang="en-US" sz="2000" b="0" dirty="0" smtClean="0"/>
              <a:t>Perform a validation on Click. On focus of a text box clear the values.</a:t>
            </a:r>
            <a:endParaRPr lang="en-US" sz="2000" dirty="0" smtClean="0"/>
          </a:p>
          <a:p>
            <a:pPr>
              <a:spcBef>
                <a:spcPts val="1800"/>
              </a:spcBef>
              <a:spcAft>
                <a:spcPts val="0"/>
              </a:spcAft>
              <a:buFont typeface="Arial" pitchFamily="34" charset="0"/>
              <a:buChar char="•"/>
            </a:pPr>
            <a:endParaRPr lang="en-US" sz="2000" b="0" dirty="0" smtClean="0"/>
          </a:p>
          <a:p>
            <a:endParaRPr lang="en-US" sz="2000" b="0" dirty="0"/>
          </a:p>
        </p:txBody>
      </p:sp>
      <p:sp>
        <p:nvSpPr>
          <p:cNvPr id="6" name="Title 1"/>
          <p:cNvSpPr>
            <a:spLocks noGrp="1"/>
          </p:cNvSpPr>
          <p:nvPr>
            <p:ph type="title"/>
          </p:nvPr>
        </p:nvSpPr>
        <p:spPr>
          <a:xfrm>
            <a:off x="1447800" y="381000"/>
            <a:ext cx="6858000" cy="533400"/>
          </a:xfrm>
        </p:spPr>
        <p:txBody>
          <a:bodyPr/>
          <a:lstStyle/>
          <a:p>
            <a:r>
              <a:rPr lang="en-US" dirty="0" smtClean="0"/>
              <a:t>Uses Of Java Script?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6CE3420-51B5-45D0-AA94-470C87CA3DB9}"/>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60D5C5A9-8A3F-49E8-B6DF-FB7F8CCFD3B2}"/>
</file>

<file path=docProps/app.xml><?xml version="1.0" encoding="utf-8"?>
<Properties xmlns="http://schemas.openxmlformats.org/officeDocument/2006/extended-properties" xmlns:vt="http://schemas.openxmlformats.org/officeDocument/2006/docPropsVTypes">
  <Template>CATP_2.1</Template>
  <TotalTime>46338</TotalTime>
  <Words>1915</Words>
  <Application>Microsoft Office PowerPoint</Application>
  <PresentationFormat>On-screen Show (4:3)</PresentationFormat>
  <Paragraphs>313</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CATP_2.1</vt:lpstr>
      <vt:lpstr>Slide 1</vt:lpstr>
      <vt:lpstr>About the Author</vt:lpstr>
      <vt:lpstr>Slide 3</vt:lpstr>
      <vt:lpstr>Objectives</vt:lpstr>
      <vt:lpstr>The need of client side scripting?</vt:lpstr>
      <vt:lpstr>How client side script works?</vt:lpstr>
      <vt:lpstr>What is Java Script?</vt:lpstr>
      <vt:lpstr>Advantages of Java Script</vt:lpstr>
      <vt:lpstr>Uses Of Java Script?</vt:lpstr>
      <vt:lpstr>Slide 10</vt:lpstr>
      <vt:lpstr>JavaScript Do’s and Dont’s</vt:lpstr>
      <vt:lpstr>JavaScript Language Constructs</vt:lpstr>
      <vt:lpstr>Slide 13</vt:lpstr>
      <vt:lpstr>Values &amp; Variables</vt:lpstr>
      <vt:lpstr>Values &amp; Variables (Cont)</vt:lpstr>
      <vt:lpstr>Literals</vt:lpstr>
      <vt:lpstr>Conditional Statements: If..else</vt:lpstr>
      <vt:lpstr>Conditional Statements: If..else if ..else</vt:lpstr>
      <vt:lpstr>Conditional Statements: Switch</vt:lpstr>
      <vt:lpstr>Conditional Statements: For Loop</vt:lpstr>
      <vt:lpstr>Conditional Statements:  while and do while Loop</vt:lpstr>
      <vt:lpstr>Expressions</vt:lpstr>
      <vt:lpstr>Operators</vt:lpstr>
      <vt:lpstr>Time To Reflect</vt:lpstr>
      <vt:lpstr>Lend a Hand – Java Script Demo</vt:lpstr>
      <vt:lpstr>Lend a Hand –myPage.html</vt:lpstr>
      <vt:lpstr>Lend a Hand –myPage.html (Code)</vt:lpstr>
      <vt:lpstr>Slide 28</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121246</dc:creator>
  <cp:lastModifiedBy>training</cp:lastModifiedBy>
  <cp:revision>2905</cp:revision>
  <dcterms:created xsi:type="dcterms:W3CDTF">2006-08-07T10:58:16Z</dcterms:created>
  <dcterms:modified xsi:type="dcterms:W3CDTF">2012-03-30T04:45:12Z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