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59"/>
  </p:notesMasterIdLst>
  <p:handoutMasterIdLst>
    <p:handoutMasterId r:id="rId60"/>
  </p:handoutMasterIdLst>
  <p:sldIdLst>
    <p:sldId id="359" r:id="rId5"/>
    <p:sldId id="267" r:id="rId6"/>
    <p:sldId id="360" r:id="rId7"/>
    <p:sldId id="270" r:id="rId8"/>
    <p:sldId id="417" r:id="rId9"/>
    <p:sldId id="418" r:id="rId10"/>
    <p:sldId id="419" r:id="rId11"/>
    <p:sldId id="447" r:id="rId12"/>
    <p:sldId id="458" r:id="rId13"/>
    <p:sldId id="423" r:id="rId14"/>
    <p:sldId id="424" r:id="rId15"/>
    <p:sldId id="425" r:id="rId16"/>
    <p:sldId id="467" r:id="rId17"/>
    <p:sldId id="420" r:id="rId18"/>
    <p:sldId id="431" r:id="rId19"/>
    <p:sldId id="452" r:id="rId20"/>
    <p:sldId id="457" r:id="rId21"/>
    <p:sldId id="459" r:id="rId22"/>
    <p:sldId id="460" r:id="rId23"/>
    <p:sldId id="427" r:id="rId24"/>
    <p:sldId id="428" r:id="rId25"/>
    <p:sldId id="450" r:id="rId26"/>
    <p:sldId id="429" r:id="rId27"/>
    <p:sldId id="430" r:id="rId28"/>
    <p:sldId id="453" r:id="rId29"/>
    <p:sldId id="454" r:id="rId30"/>
    <p:sldId id="432" r:id="rId31"/>
    <p:sldId id="455" r:id="rId32"/>
    <p:sldId id="456" r:id="rId33"/>
    <p:sldId id="416" r:id="rId34"/>
    <p:sldId id="443" r:id="rId35"/>
    <p:sldId id="444" r:id="rId36"/>
    <p:sldId id="461" r:id="rId37"/>
    <p:sldId id="445" r:id="rId38"/>
    <p:sldId id="446" r:id="rId39"/>
    <p:sldId id="448" r:id="rId40"/>
    <p:sldId id="449" r:id="rId41"/>
    <p:sldId id="466" r:id="rId42"/>
    <p:sldId id="462" r:id="rId43"/>
    <p:sldId id="426" r:id="rId44"/>
    <p:sldId id="463" r:id="rId45"/>
    <p:sldId id="464" r:id="rId46"/>
    <p:sldId id="433" r:id="rId47"/>
    <p:sldId id="434" r:id="rId48"/>
    <p:sldId id="435" r:id="rId49"/>
    <p:sldId id="436" r:id="rId50"/>
    <p:sldId id="440" r:id="rId51"/>
    <p:sldId id="437" r:id="rId52"/>
    <p:sldId id="465" r:id="rId53"/>
    <p:sldId id="438" r:id="rId54"/>
    <p:sldId id="439" r:id="rId55"/>
    <p:sldId id="441" r:id="rId56"/>
    <p:sldId id="442" r:id="rId57"/>
    <p:sldId id="395" r:id="rId58"/>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lljbgKSjcsT1rtOs+SNkew" hashData="sIWDS0N5TjxLRbUs6vmYZk+WXGM" cryptProvider="" algIdExt="0" algIdExtSource="" cryptProviderTypeExt="0" cryptProviderTypeExtSourc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68" clrIdx="1"/>
  <p:cmAuthor id="2" name="training" initials="t" lastIdx="4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3300"/>
    <a:srgbClr val="EA3800"/>
    <a:srgbClr val="A3E0FF"/>
    <a:srgbClr val="FFFF99"/>
    <a:srgbClr val="FDFDE3"/>
    <a:srgbClr val="66CCFF"/>
    <a:srgbClr val="CCCC00"/>
    <a:srgbClr val="800000"/>
    <a:srgbClr val="61356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5327" autoAdjust="0"/>
  </p:normalViewPr>
  <p:slideViewPr>
    <p:cSldViewPr>
      <p:cViewPr>
        <p:scale>
          <a:sx n="60" d="100"/>
          <a:sy n="60" d="100"/>
        </p:scale>
        <p:origin x="-786"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3/30/2012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To the Trainer </a:t>
            </a:r>
          </a:p>
          <a:p>
            <a:r>
              <a:rPr lang="en-US" b="1" dirty="0" smtClean="0"/>
              <a:t> </a:t>
            </a:r>
          </a:p>
          <a:p>
            <a:r>
              <a:rPr lang="en-US" b="0" baseline="0" dirty="0" smtClean="0"/>
              <a:t> The trainer should explain about DOM while explaining this slide. DOM stands for document object model. An HTML page when loaded in the browser will be converted into a DOM according the tags.</a:t>
            </a:r>
          </a:p>
          <a:p>
            <a:r>
              <a:rPr lang="en-US" b="0" baseline="0" dirty="0" smtClean="0"/>
              <a:t> Some tags like textbox, </a:t>
            </a:r>
            <a:r>
              <a:rPr lang="en-US" b="0" baseline="0" dirty="0" err="1" smtClean="0"/>
              <a:t>textarea</a:t>
            </a:r>
            <a:r>
              <a:rPr lang="en-US" b="0" baseline="0" dirty="0" smtClean="0"/>
              <a:t>, radio button have the value attribute .</a:t>
            </a:r>
          </a:p>
          <a:p>
            <a:r>
              <a:rPr lang="en-US" b="0" baseline="0" dirty="0" smtClean="0"/>
              <a:t>Some tags like span, label etc have the </a:t>
            </a:r>
            <a:r>
              <a:rPr lang="en-US" b="0" baseline="0" dirty="0" err="1" smtClean="0"/>
              <a:t>innerhtml</a:t>
            </a:r>
            <a:r>
              <a:rPr lang="en-US" b="0" baseline="0" dirty="0" smtClean="0"/>
              <a:t> attribute which returns the text in between the tags.</a:t>
            </a:r>
          </a:p>
          <a:p>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After this slide the trainer should ask the associates to create a </a:t>
            </a:r>
            <a:r>
              <a:rPr lang="en-US" b="0" baseline="0" dirty="0" err="1" smtClean="0"/>
              <a:t>javascript</a:t>
            </a:r>
            <a:r>
              <a:rPr lang="en-US" b="0" baseline="0" dirty="0" smtClean="0"/>
              <a:t> file for validating the username and password fields in the login.html page for null values.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Create a folder scripts in the </a:t>
            </a:r>
            <a:r>
              <a:rPr lang="en-US" b="0" baseline="0" dirty="0" err="1" smtClean="0"/>
              <a:t>webcontent</a:t>
            </a:r>
            <a:r>
              <a:rPr lang="en-US" b="0" baseline="0" dirty="0" smtClean="0"/>
              <a:t>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Create a </a:t>
            </a:r>
            <a:r>
              <a:rPr lang="en-US" b="0" baseline="0" dirty="0" err="1" smtClean="0"/>
              <a:t>javascript</a:t>
            </a:r>
            <a:r>
              <a:rPr lang="en-US" b="0" baseline="0" dirty="0" smtClean="0"/>
              <a:t> file in the scripts folder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 Write the below code in the script file </a:t>
            </a:r>
          </a:p>
          <a:p>
            <a:r>
              <a:rPr lang="en-US" sz="1200" b="1" kern="1200" dirty="0" smtClean="0">
                <a:solidFill>
                  <a:schemeClr val="tx1"/>
                </a:solidFill>
                <a:latin typeface="Arial" charset="0"/>
                <a:ea typeface="+mn-ea"/>
                <a:cs typeface="+mn-cs"/>
              </a:rPr>
              <a:t>function validate() {</a:t>
            </a:r>
          </a:p>
          <a:p>
            <a:endParaRPr lang="en-US" sz="1200" kern="1200" dirty="0" smtClean="0">
              <a:solidFill>
                <a:schemeClr val="tx1"/>
              </a:solidFill>
              <a:latin typeface="Arial" charset="0"/>
              <a:ea typeface="+mn-ea"/>
              <a:cs typeface="+mn-cs"/>
            </a:endParaRP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userName</a:t>
            </a:r>
            <a:r>
              <a:rPr lang="en-US" sz="1200" b="1" kern="1200" dirty="0" smtClean="0">
                <a:solidFill>
                  <a:schemeClr val="tx1"/>
                </a:solidFill>
                <a:latin typeface="Arial" charset="0"/>
                <a:ea typeface="+mn-ea"/>
                <a:cs typeface="+mn-cs"/>
              </a:rPr>
              <a:t>=</a:t>
            </a:r>
            <a:r>
              <a:rPr lang="en-US" sz="1200" b="1" kern="1200" dirty="0" err="1" smtClean="0">
                <a:solidFill>
                  <a:schemeClr val="tx1"/>
                </a:solidFill>
                <a:latin typeface="Arial" charset="0"/>
                <a:ea typeface="+mn-ea"/>
                <a:cs typeface="+mn-cs"/>
              </a:rPr>
              <a:t>document.getElementById</a:t>
            </a:r>
            <a:r>
              <a:rPr lang="en-US" sz="1200" b="1" kern="1200" dirty="0" smtClean="0">
                <a:solidFill>
                  <a:schemeClr val="tx1"/>
                </a:solidFill>
                <a:latin typeface="Arial" charset="0"/>
                <a:ea typeface="+mn-ea"/>
                <a:cs typeface="+mn-cs"/>
              </a:rPr>
              <a:t>("</a:t>
            </a:r>
            <a:r>
              <a:rPr lang="en-US" sz="1200" b="1" kern="1200" dirty="0" err="1" smtClean="0">
                <a:solidFill>
                  <a:schemeClr val="tx1"/>
                </a:solidFill>
                <a:latin typeface="Arial" charset="0"/>
                <a:ea typeface="+mn-ea"/>
                <a:cs typeface="+mn-cs"/>
              </a:rPr>
              <a:t>userName</a:t>
            </a:r>
            <a:r>
              <a:rPr lang="en-US" sz="1200" b="1" kern="1200" dirty="0" smtClean="0">
                <a:solidFill>
                  <a:schemeClr val="tx1"/>
                </a:solidFill>
                <a:latin typeface="Arial" charset="0"/>
                <a:ea typeface="+mn-ea"/>
                <a:cs typeface="+mn-cs"/>
              </a:rPr>
              <a:t>").value;</a:t>
            </a: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password=</a:t>
            </a:r>
            <a:r>
              <a:rPr lang="en-US" sz="1200" b="1" kern="1200" dirty="0" err="1" smtClean="0">
                <a:solidFill>
                  <a:schemeClr val="tx1"/>
                </a:solidFill>
                <a:latin typeface="Arial" charset="0"/>
                <a:ea typeface="+mn-ea"/>
                <a:cs typeface="+mn-cs"/>
              </a:rPr>
              <a:t>document.getElementById</a:t>
            </a:r>
            <a:r>
              <a:rPr lang="en-US" sz="1200" b="1" kern="1200" dirty="0" smtClean="0">
                <a:solidFill>
                  <a:schemeClr val="tx1"/>
                </a:solidFill>
                <a:latin typeface="Arial" charset="0"/>
                <a:ea typeface="+mn-ea"/>
                <a:cs typeface="+mn-cs"/>
              </a:rPr>
              <a:t>("password").value;</a:t>
            </a: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isValid</a:t>
            </a:r>
            <a:r>
              <a:rPr lang="en-US" sz="1200" b="1" kern="1200" dirty="0" smtClean="0">
                <a:solidFill>
                  <a:schemeClr val="tx1"/>
                </a:solidFill>
                <a:latin typeface="Arial" charset="0"/>
                <a:ea typeface="+mn-ea"/>
                <a:cs typeface="+mn-cs"/>
              </a:rPr>
              <a:t>=true;</a:t>
            </a:r>
          </a:p>
          <a:p>
            <a:endParaRPr lang="en-US"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if(</a:t>
            </a:r>
            <a:r>
              <a:rPr lang="en-US" sz="1200" b="1" kern="1200" dirty="0" err="1" smtClean="0">
                <a:solidFill>
                  <a:schemeClr val="tx1"/>
                </a:solidFill>
                <a:latin typeface="Arial" charset="0"/>
                <a:ea typeface="+mn-ea"/>
                <a:cs typeface="+mn-cs"/>
              </a:rPr>
              <a:t>userName.length</a:t>
            </a:r>
            <a:r>
              <a:rPr lang="en-US" sz="1200" b="1" kern="1200" dirty="0" smtClean="0">
                <a:solidFill>
                  <a:schemeClr val="tx1"/>
                </a:solidFill>
                <a:latin typeface="Arial" charset="0"/>
                <a:ea typeface="+mn-ea"/>
                <a:cs typeface="+mn-cs"/>
              </a:rPr>
              <a:t>==0)</a:t>
            </a:r>
          </a:p>
          <a:p>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err="1" smtClean="0">
                <a:solidFill>
                  <a:schemeClr val="tx1"/>
                </a:solidFill>
                <a:latin typeface="Arial" charset="0"/>
                <a:ea typeface="+mn-ea"/>
                <a:cs typeface="+mn-cs"/>
              </a:rPr>
              <a:t>document.getElementById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errorSpan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innerHTML</a:t>
            </a:r>
            <a:r>
              <a:rPr lang="en-US" sz="1200" kern="1200" dirty="0" smtClean="0">
                <a:solidFill>
                  <a:schemeClr val="tx1"/>
                </a:solidFill>
                <a:latin typeface="Arial" charset="0"/>
                <a:ea typeface="+mn-ea"/>
                <a:cs typeface="+mn-cs"/>
              </a:rPr>
              <a:t>="User Name Cannot be Empty";</a:t>
            </a:r>
          </a:p>
          <a:p>
            <a:r>
              <a:rPr lang="en-US" sz="1200" kern="1200" dirty="0" err="1" smtClean="0">
                <a:solidFill>
                  <a:schemeClr val="tx1"/>
                </a:solidFill>
                <a:latin typeface="Arial" charset="0"/>
                <a:ea typeface="+mn-ea"/>
                <a:cs typeface="+mn-cs"/>
              </a:rPr>
              <a:t>isValid</a:t>
            </a:r>
            <a:r>
              <a:rPr lang="en-US" sz="1200" kern="1200" dirty="0" smtClean="0">
                <a:solidFill>
                  <a:schemeClr val="tx1"/>
                </a:solidFill>
                <a:latin typeface="Arial" charset="0"/>
                <a:ea typeface="+mn-ea"/>
                <a:cs typeface="+mn-cs"/>
              </a:rPr>
              <a:t>=</a:t>
            </a:r>
            <a:r>
              <a:rPr lang="en-US" sz="1200" b="1" kern="1200" dirty="0" smtClean="0">
                <a:solidFill>
                  <a:schemeClr val="tx1"/>
                </a:solidFill>
                <a:latin typeface="Arial" charset="0"/>
                <a:ea typeface="+mn-ea"/>
                <a:cs typeface="+mn-cs"/>
              </a:rPr>
              <a:t>false;</a:t>
            </a:r>
          </a:p>
          <a:p>
            <a:r>
              <a:rPr lang="en-US" sz="1200"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else if(</a:t>
            </a:r>
            <a:r>
              <a:rPr lang="en-US" sz="1200" b="1" kern="1200" dirty="0" err="1" smtClean="0">
                <a:solidFill>
                  <a:schemeClr val="tx1"/>
                </a:solidFill>
                <a:latin typeface="Arial" charset="0"/>
                <a:ea typeface="+mn-ea"/>
                <a:cs typeface="+mn-cs"/>
              </a:rPr>
              <a:t>password.length</a:t>
            </a:r>
            <a:r>
              <a:rPr lang="en-US" sz="1200" b="1" kern="1200" dirty="0" smtClean="0">
                <a:solidFill>
                  <a:schemeClr val="tx1"/>
                </a:solidFill>
                <a:latin typeface="Arial" charset="0"/>
                <a:ea typeface="+mn-ea"/>
                <a:cs typeface="+mn-cs"/>
              </a:rPr>
              <a:t>==0)</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t>
            </a:r>
          </a:p>
          <a:p>
            <a:r>
              <a:rPr lang="en-US" sz="1200" kern="1200" dirty="0" err="1" smtClean="0">
                <a:solidFill>
                  <a:schemeClr val="tx1"/>
                </a:solidFill>
                <a:latin typeface="Arial" charset="0"/>
                <a:ea typeface="+mn-ea"/>
                <a:cs typeface="+mn-cs"/>
              </a:rPr>
              <a:t>document.getElementById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errorSpan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innerHTML</a:t>
            </a:r>
            <a:r>
              <a:rPr lang="en-US" sz="1200" kern="1200" dirty="0" smtClean="0">
                <a:solidFill>
                  <a:schemeClr val="tx1"/>
                </a:solidFill>
                <a:latin typeface="Arial" charset="0"/>
                <a:ea typeface="+mn-ea"/>
                <a:cs typeface="+mn-cs"/>
              </a:rPr>
              <a:t>="Password Cannot be Empty";</a:t>
            </a:r>
          </a:p>
          <a:p>
            <a:r>
              <a:rPr lang="en-US" sz="1200" kern="1200" dirty="0" err="1" smtClean="0">
                <a:solidFill>
                  <a:schemeClr val="tx1"/>
                </a:solidFill>
                <a:latin typeface="Arial" charset="0"/>
                <a:ea typeface="+mn-ea"/>
                <a:cs typeface="+mn-cs"/>
              </a:rPr>
              <a:t>isValid</a:t>
            </a:r>
            <a:r>
              <a:rPr lang="en-US" sz="1200" kern="1200" dirty="0" smtClean="0">
                <a:solidFill>
                  <a:schemeClr val="tx1"/>
                </a:solidFill>
                <a:latin typeface="Arial" charset="0"/>
                <a:ea typeface="+mn-ea"/>
                <a:cs typeface="+mn-cs"/>
              </a:rPr>
              <a:t>=</a:t>
            </a:r>
            <a:r>
              <a:rPr lang="en-US" sz="1200" b="1" kern="1200" dirty="0" smtClean="0">
                <a:solidFill>
                  <a:schemeClr val="tx1"/>
                </a:solidFill>
                <a:latin typeface="Arial" charset="0"/>
                <a:ea typeface="+mn-ea"/>
                <a:cs typeface="+mn-cs"/>
              </a:rPr>
              <a:t>false;</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return </a:t>
            </a:r>
            <a:r>
              <a:rPr lang="en-US" sz="1200" b="1" kern="1200" dirty="0" err="1" smtClean="0">
                <a:solidFill>
                  <a:schemeClr val="tx1"/>
                </a:solidFill>
                <a:latin typeface="Arial" charset="0"/>
                <a:ea typeface="+mn-ea"/>
                <a:cs typeface="+mn-cs"/>
              </a:rPr>
              <a:t>isValid</a:t>
            </a:r>
            <a:r>
              <a:rPr lang="en-US" sz="1200" b="1"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a:t>
            </a:r>
          </a:p>
          <a:p>
            <a:endParaRPr lang="en-US" sz="1200" b="0" kern="1200" baseline="0" dirty="0" smtClean="0">
              <a:solidFill>
                <a:schemeClr val="tx1"/>
              </a:solidFill>
              <a:latin typeface="Arial" charset="0"/>
              <a:ea typeface="+mn-ea"/>
              <a:cs typeface="+mn-cs"/>
            </a:endParaRPr>
          </a:p>
          <a:p>
            <a:endParaRPr lang="en-US" sz="1200" b="0" kern="1200" baseline="0" dirty="0" smtClean="0">
              <a:solidFill>
                <a:schemeClr val="tx1"/>
              </a:solidFill>
              <a:latin typeface="Arial" charset="0"/>
              <a:ea typeface="+mn-ea"/>
              <a:cs typeface="+mn-cs"/>
            </a:endParaRPr>
          </a:p>
          <a:p>
            <a:r>
              <a:rPr lang="en-US" sz="1200" b="0" kern="1200" baseline="0" dirty="0" smtClean="0">
                <a:solidFill>
                  <a:schemeClr val="tx1"/>
                </a:solidFill>
                <a:latin typeface="Arial" charset="0"/>
                <a:ea typeface="+mn-ea"/>
                <a:cs typeface="+mn-cs"/>
              </a:rPr>
              <a:t>Create an error span in login html page above the table </a:t>
            </a:r>
          </a:p>
          <a:p>
            <a:endParaRPr lang="en-US" sz="1200" b="0"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&lt;span id=</a:t>
            </a:r>
            <a:r>
              <a:rPr lang="en-US" sz="1200" i="1" kern="1200" dirty="0" smtClean="0">
                <a:solidFill>
                  <a:schemeClr val="tx1"/>
                </a:solidFill>
                <a:latin typeface="Arial" charset="0"/>
                <a:ea typeface="+mn-ea"/>
                <a:cs typeface="+mn-cs"/>
              </a:rPr>
              <a:t>"</a:t>
            </a:r>
            <a:r>
              <a:rPr lang="en-US" sz="1200" i="1" kern="1200" dirty="0" err="1" smtClean="0">
                <a:solidFill>
                  <a:schemeClr val="tx1"/>
                </a:solidFill>
                <a:latin typeface="Arial" charset="0"/>
                <a:ea typeface="+mn-ea"/>
                <a:cs typeface="+mn-cs"/>
              </a:rPr>
              <a:t>errorSpan</a:t>
            </a:r>
            <a:r>
              <a:rPr lang="en-US" sz="1200" i="1" kern="1200" dirty="0" smtClean="0">
                <a:solidFill>
                  <a:schemeClr val="tx1"/>
                </a:solidFill>
                <a:latin typeface="Arial" charset="0"/>
                <a:ea typeface="+mn-ea"/>
                <a:cs typeface="+mn-cs"/>
              </a:rPr>
              <a:t>"&gt;&lt;/span&gt;</a:t>
            </a:r>
          </a:p>
          <a:p>
            <a:endParaRPr lang="en-US" sz="1200" b="0" i="1" kern="1200" baseline="0" dirty="0" smtClean="0">
              <a:solidFill>
                <a:schemeClr val="tx1"/>
              </a:solidFill>
              <a:latin typeface="Arial" charset="0"/>
              <a:ea typeface="+mn-ea"/>
              <a:cs typeface="+mn-cs"/>
            </a:endParaRPr>
          </a:p>
          <a:p>
            <a:r>
              <a:rPr lang="en-US" sz="1200" b="0" i="1" kern="1200" baseline="0" dirty="0" smtClean="0">
                <a:solidFill>
                  <a:schemeClr val="tx1"/>
                </a:solidFill>
                <a:latin typeface="Arial" charset="0"/>
                <a:ea typeface="+mn-ea"/>
                <a:cs typeface="+mn-cs"/>
              </a:rPr>
              <a:t>Import the </a:t>
            </a:r>
            <a:r>
              <a:rPr lang="en-US" sz="1200" b="0" i="1" kern="1200" baseline="0" dirty="0" err="1" smtClean="0">
                <a:solidFill>
                  <a:schemeClr val="tx1"/>
                </a:solidFill>
                <a:latin typeface="Arial" charset="0"/>
                <a:ea typeface="+mn-ea"/>
                <a:cs typeface="+mn-cs"/>
              </a:rPr>
              <a:t>js</a:t>
            </a:r>
            <a:r>
              <a:rPr lang="en-US" sz="1200" b="0" i="1" kern="1200" baseline="0" dirty="0" smtClean="0">
                <a:solidFill>
                  <a:schemeClr val="tx1"/>
                </a:solidFill>
                <a:latin typeface="Arial" charset="0"/>
                <a:ea typeface="+mn-ea"/>
                <a:cs typeface="+mn-cs"/>
              </a:rPr>
              <a:t> file into the html</a:t>
            </a:r>
          </a:p>
          <a:p>
            <a:endParaRPr lang="en-US" sz="1200" b="0" i="1"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&lt;head&gt;</a:t>
            </a:r>
          </a:p>
          <a:p>
            <a:r>
              <a:rPr lang="en-US" sz="1200" kern="1200" dirty="0" smtClean="0">
                <a:solidFill>
                  <a:schemeClr val="tx1"/>
                </a:solidFill>
                <a:latin typeface="Arial" charset="0"/>
                <a:ea typeface="+mn-ea"/>
                <a:cs typeface="+mn-cs"/>
              </a:rPr>
              <a:t>&lt;meta http-equiv=</a:t>
            </a:r>
            <a:r>
              <a:rPr lang="en-US" sz="1200" i="1" kern="1200" dirty="0" smtClean="0">
                <a:solidFill>
                  <a:schemeClr val="tx1"/>
                </a:solidFill>
                <a:latin typeface="Arial" charset="0"/>
                <a:ea typeface="+mn-ea"/>
                <a:cs typeface="+mn-cs"/>
              </a:rPr>
              <a:t>"Content-Type" content="text/html; </a:t>
            </a:r>
            <a:r>
              <a:rPr lang="en-US" sz="1200" i="1" kern="1200" dirty="0" err="1" smtClean="0">
                <a:solidFill>
                  <a:schemeClr val="tx1"/>
                </a:solidFill>
                <a:latin typeface="Arial" charset="0"/>
                <a:ea typeface="+mn-ea"/>
                <a:cs typeface="+mn-cs"/>
              </a:rPr>
              <a:t>charset</a:t>
            </a:r>
            <a:r>
              <a:rPr lang="en-US" sz="1200" i="1" kern="1200" dirty="0" smtClean="0">
                <a:solidFill>
                  <a:schemeClr val="tx1"/>
                </a:solidFill>
                <a:latin typeface="Arial" charset="0"/>
                <a:ea typeface="+mn-ea"/>
                <a:cs typeface="+mn-cs"/>
              </a:rPr>
              <a:t>=ISO-8859-1"&gt;</a:t>
            </a:r>
          </a:p>
          <a:p>
            <a:r>
              <a:rPr lang="en-US" sz="1200" kern="1200" dirty="0" smtClean="0">
                <a:solidFill>
                  <a:schemeClr val="tx1"/>
                </a:solidFill>
                <a:latin typeface="Arial" charset="0"/>
                <a:ea typeface="+mn-ea"/>
                <a:cs typeface="+mn-cs"/>
              </a:rPr>
              <a:t>&lt;title&gt;Login&lt;/title&gt;</a:t>
            </a:r>
          </a:p>
          <a:p>
            <a:r>
              <a:rPr lang="en-US" sz="1200" kern="1200" dirty="0" smtClean="0">
                <a:solidFill>
                  <a:schemeClr val="tx1"/>
                </a:solidFill>
                <a:latin typeface="Arial" charset="0"/>
                <a:ea typeface="+mn-ea"/>
                <a:cs typeface="+mn-cs"/>
              </a:rPr>
              <a:t>&lt;script type=</a:t>
            </a:r>
            <a:r>
              <a:rPr lang="en-US" sz="1200" i="1" kern="1200" dirty="0" smtClean="0">
                <a:solidFill>
                  <a:schemeClr val="tx1"/>
                </a:solidFill>
                <a:latin typeface="Arial" charset="0"/>
                <a:ea typeface="+mn-ea"/>
                <a:cs typeface="+mn-cs"/>
              </a:rPr>
              <a:t>"text/</a:t>
            </a:r>
            <a:r>
              <a:rPr lang="en-US" sz="1200" i="1" kern="1200" dirty="0" err="1" smtClean="0">
                <a:solidFill>
                  <a:schemeClr val="tx1"/>
                </a:solidFill>
                <a:latin typeface="Arial" charset="0"/>
                <a:ea typeface="+mn-ea"/>
                <a:cs typeface="+mn-cs"/>
              </a:rPr>
              <a:t>javascript</a:t>
            </a:r>
            <a:r>
              <a:rPr lang="en-US" sz="1200" i="1" kern="1200" dirty="0" smtClean="0">
                <a:solidFill>
                  <a:schemeClr val="tx1"/>
                </a:solidFill>
                <a:latin typeface="Arial" charset="0"/>
                <a:ea typeface="+mn-ea"/>
                <a:cs typeface="+mn-cs"/>
              </a:rPr>
              <a:t>" </a:t>
            </a:r>
            <a:r>
              <a:rPr lang="en-US" sz="1200" i="1" kern="1200" dirty="0" err="1" smtClean="0">
                <a:solidFill>
                  <a:schemeClr val="tx1"/>
                </a:solidFill>
                <a:latin typeface="Arial" charset="0"/>
                <a:ea typeface="+mn-ea"/>
                <a:cs typeface="+mn-cs"/>
              </a:rPr>
              <a:t>src</a:t>
            </a:r>
            <a:r>
              <a:rPr lang="en-US" sz="1200" i="1" kern="1200" dirty="0" smtClean="0">
                <a:solidFill>
                  <a:schemeClr val="tx1"/>
                </a:solidFill>
                <a:latin typeface="Arial" charset="0"/>
                <a:ea typeface="+mn-ea"/>
                <a:cs typeface="+mn-cs"/>
              </a:rPr>
              <a:t>="scripts/validations.js"&gt;&lt;/script&gt;</a:t>
            </a:r>
          </a:p>
          <a:p>
            <a:r>
              <a:rPr lang="en-US" sz="1200" kern="1200" smtClean="0">
                <a:solidFill>
                  <a:schemeClr val="tx1"/>
                </a:solidFill>
                <a:latin typeface="Arial" charset="0"/>
                <a:ea typeface="+mn-ea"/>
                <a:cs typeface="+mn-cs"/>
              </a:rPr>
              <a:t>&lt;/head&gt;</a:t>
            </a:r>
            <a:endParaRPr lang="en-US" sz="1200" b="0" i="1" kern="1200" baseline="0" dirty="0" smtClean="0">
              <a:solidFill>
                <a:schemeClr val="tx1"/>
              </a:solidFill>
              <a:latin typeface="Arial" charset="0"/>
              <a:ea typeface="+mn-ea"/>
              <a:cs typeface="+mn-cs"/>
            </a:endParaRPr>
          </a:p>
          <a:p>
            <a:endParaRPr lang="en-US" sz="1200" b="0" kern="1200" baseline="0" dirty="0" smtClean="0">
              <a:solidFill>
                <a:schemeClr val="tx1"/>
              </a:solidFill>
              <a:latin typeface="Arial" charset="0"/>
              <a:ea typeface="+mn-ea"/>
              <a:cs typeface="+mn-cs"/>
            </a:endParaRPr>
          </a:p>
          <a:p>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To the Trainer </a:t>
            </a:r>
          </a:p>
          <a:p>
            <a:r>
              <a:rPr lang="en-US" b="1" dirty="0" smtClean="0"/>
              <a:t> </a:t>
            </a:r>
          </a:p>
          <a:p>
            <a:r>
              <a:rPr lang="en-US" b="0" baseline="0" dirty="0" smtClean="0"/>
              <a:t> The trainer should explain about DOM while explaining this slide. DOM stands for document object model. An HTML page when loaded in the browser will be converted into a DOM according the tags.</a:t>
            </a:r>
          </a:p>
          <a:p>
            <a:r>
              <a:rPr lang="en-US" b="0" baseline="0" dirty="0" smtClean="0"/>
              <a:t> Some tags like textbox, </a:t>
            </a:r>
            <a:r>
              <a:rPr lang="en-US" b="0" baseline="0" dirty="0" err="1" smtClean="0"/>
              <a:t>textarea</a:t>
            </a:r>
            <a:r>
              <a:rPr lang="en-US" b="0" baseline="0" dirty="0" smtClean="0"/>
              <a:t>, radio button have the value attribute .</a:t>
            </a:r>
          </a:p>
          <a:p>
            <a:r>
              <a:rPr lang="en-US" b="0" baseline="0" dirty="0" smtClean="0"/>
              <a:t>Some tags like span, label etc have the </a:t>
            </a:r>
            <a:r>
              <a:rPr lang="en-US" b="0" baseline="0" dirty="0" err="1" smtClean="0"/>
              <a:t>innerhtml</a:t>
            </a:r>
            <a:r>
              <a:rPr lang="en-US" b="0" baseline="0" dirty="0" smtClean="0"/>
              <a:t> attribute which returns the text in between the tags.</a:t>
            </a:r>
          </a:p>
          <a:p>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After this slide the trainer should ask the associates to create a </a:t>
            </a:r>
            <a:r>
              <a:rPr lang="en-US" b="0" baseline="0" dirty="0" err="1" smtClean="0"/>
              <a:t>javascript</a:t>
            </a:r>
            <a:r>
              <a:rPr lang="en-US" b="0" baseline="0" dirty="0" smtClean="0"/>
              <a:t> file for validating the username and password fields in the login.html page for null values.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Create a folder scripts in the </a:t>
            </a:r>
            <a:r>
              <a:rPr lang="en-US" b="0" baseline="0" dirty="0" err="1" smtClean="0"/>
              <a:t>webcontent</a:t>
            </a:r>
            <a:r>
              <a:rPr lang="en-US" b="0" baseline="0" dirty="0" smtClean="0"/>
              <a:t>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Create a </a:t>
            </a:r>
            <a:r>
              <a:rPr lang="en-US" b="0" baseline="0" dirty="0" err="1" smtClean="0"/>
              <a:t>javascript</a:t>
            </a:r>
            <a:r>
              <a:rPr lang="en-US" b="0" baseline="0" dirty="0" smtClean="0"/>
              <a:t> file in the scripts folder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 Write the below code in the script file </a:t>
            </a:r>
          </a:p>
          <a:p>
            <a:r>
              <a:rPr lang="en-US" sz="1200" b="1" kern="1200" dirty="0" smtClean="0">
                <a:solidFill>
                  <a:schemeClr val="tx1"/>
                </a:solidFill>
                <a:latin typeface="Arial" charset="0"/>
                <a:ea typeface="+mn-ea"/>
                <a:cs typeface="+mn-cs"/>
              </a:rPr>
              <a:t>function validate() {</a:t>
            </a:r>
          </a:p>
          <a:p>
            <a:endParaRPr lang="en-US" sz="1200" kern="1200" dirty="0" smtClean="0">
              <a:solidFill>
                <a:schemeClr val="tx1"/>
              </a:solidFill>
              <a:latin typeface="Arial" charset="0"/>
              <a:ea typeface="+mn-ea"/>
              <a:cs typeface="+mn-cs"/>
            </a:endParaRP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userName</a:t>
            </a:r>
            <a:r>
              <a:rPr lang="en-US" sz="1200" b="1" kern="1200" dirty="0" smtClean="0">
                <a:solidFill>
                  <a:schemeClr val="tx1"/>
                </a:solidFill>
                <a:latin typeface="Arial" charset="0"/>
                <a:ea typeface="+mn-ea"/>
                <a:cs typeface="+mn-cs"/>
              </a:rPr>
              <a:t>=</a:t>
            </a:r>
            <a:r>
              <a:rPr lang="en-US" sz="1200" b="1" kern="1200" dirty="0" err="1" smtClean="0">
                <a:solidFill>
                  <a:schemeClr val="tx1"/>
                </a:solidFill>
                <a:latin typeface="Arial" charset="0"/>
                <a:ea typeface="+mn-ea"/>
                <a:cs typeface="+mn-cs"/>
              </a:rPr>
              <a:t>document.getElementById</a:t>
            </a:r>
            <a:r>
              <a:rPr lang="en-US" sz="1200" b="1" kern="1200" dirty="0" smtClean="0">
                <a:solidFill>
                  <a:schemeClr val="tx1"/>
                </a:solidFill>
                <a:latin typeface="Arial" charset="0"/>
                <a:ea typeface="+mn-ea"/>
                <a:cs typeface="+mn-cs"/>
              </a:rPr>
              <a:t>("</a:t>
            </a:r>
            <a:r>
              <a:rPr lang="en-US" sz="1200" b="1" kern="1200" dirty="0" err="1" smtClean="0">
                <a:solidFill>
                  <a:schemeClr val="tx1"/>
                </a:solidFill>
                <a:latin typeface="Arial" charset="0"/>
                <a:ea typeface="+mn-ea"/>
                <a:cs typeface="+mn-cs"/>
              </a:rPr>
              <a:t>userName</a:t>
            </a:r>
            <a:r>
              <a:rPr lang="en-US" sz="1200" b="1" kern="1200" dirty="0" smtClean="0">
                <a:solidFill>
                  <a:schemeClr val="tx1"/>
                </a:solidFill>
                <a:latin typeface="Arial" charset="0"/>
                <a:ea typeface="+mn-ea"/>
                <a:cs typeface="+mn-cs"/>
              </a:rPr>
              <a:t>").value;</a:t>
            </a: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password=</a:t>
            </a:r>
            <a:r>
              <a:rPr lang="en-US" sz="1200" b="1" kern="1200" dirty="0" err="1" smtClean="0">
                <a:solidFill>
                  <a:schemeClr val="tx1"/>
                </a:solidFill>
                <a:latin typeface="Arial" charset="0"/>
                <a:ea typeface="+mn-ea"/>
                <a:cs typeface="+mn-cs"/>
              </a:rPr>
              <a:t>document.getElementById</a:t>
            </a:r>
            <a:r>
              <a:rPr lang="en-US" sz="1200" b="1" kern="1200" dirty="0" smtClean="0">
                <a:solidFill>
                  <a:schemeClr val="tx1"/>
                </a:solidFill>
                <a:latin typeface="Arial" charset="0"/>
                <a:ea typeface="+mn-ea"/>
                <a:cs typeface="+mn-cs"/>
              </a:rPr>
              <a:t>("password").value;</a:t>
            </a:r>
          </a:p>
          <a:p>
            <a:r>
              <a:rPr lang="en-US" sz="1200" b="1" kern="1200" dirty="0" err="1" smtClean="0">
                <a:solidFill>
                  <a:schemeClr val="tx1"/>
                </a:solidFill>
                <a:latin typeface="Arial" charset="0"/>
                <a:ea typeface="+mn-ea"/>
                <a:cs typeface="+mn-cs"/>
              </a:rPr>
              <a:t>var</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isValid</a:t>
            </a:r>
            <a:r>
              <a:rPr lang="en-US" sz="1200" b="1" kern="1200" dirty="0" smtClean="0">
                <a:solidFill>
                  <a:schemeClr val="tx1"/>
                </a:solidFill>
                <a:latin typeface="Arial" charset="0"/>
                <a:ea typeface="+mn-ea"/>
                <a:cs typeface="+mn-cs"/>
              </a:rPr>
              <a:t>=true;</a:t>
            </a:r>
          </a:p>
          <a:p>
            <a:endParaRPr lang="en-US"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if(</a:t>
            </a:r>
            <a:r>
              <a:rPr lang="en-US" sz="1200" b="1" kern="1200" dirty="0" err="1" smtClean="0">
                <a:solidFill>
                  <a:schemeClr val="tx1"/>
                </a:solidFill>
                <a:latin typeface="Arial" charset="0"/>
                <a:ea typeface="+mn-ea"/>
                <a:cs typeface="+mn-cs"/>
              </a:rPr>
              <a:t>userName.length</a:t>
            </a:r>
            <a:r>
              <a:rPr lang="en-US" sz="1200" b="1" kern="1200" dirty="0" smtClean="0">
                <a:solidFill>
                  <a:schemeClr val="tx1"/>
                </a:solidFill>
                <a:latin typeface="Arial" charset="0"/>
                <a:ea typeface="+mn-ea"/>
                <a:cs typeface="+mn-cs"/>
              </a:rPr>
              <a:t>==0)</a:t>
            </a:r>
          </a:p>
          <a:p>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err="1" smtClean="0">
                <a:solidFill>
                  <a:schemeClr val="tx1"/>
                </a:solidFill>
                <a:latin typeface="Arial" charset="0"/>
                <a:ea typeface="+mn-ea"/>
                <a:cs typeface="+mn-cs"/>
              </a:rPr>
              <a:t>document.getElementById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errorSpan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innerHTML</a:t>
            </a:r>
            <a:r>
              <a:rPr lang="en-US" sz="1200" kern="1200" dirty="0" smtClean="0">
                <a:solidFill>
                  <a:schemeClr val="tx1"/>
                </a:solidFill>
                <a:latin typeface="Arial" charset="0"/>
                <a:ea typeface="+mn-ea"/>
                <a:cs typeface="+mn-cs"/>
              </a:rPr>
              <a:t>="User Name Cannot be Empty";</a:t>
            </a:r>
          </a:p>
          <a:p>
            <a:r>
              <a:rPr lang="en-US" sz="1200" kern="1200" dirty="0" err="1" smtClean="0">
                <a:solidFill>
                  <a:schemeClr val="tx1"/>
                </a:solidFill>
                <a:latin typeface="Arial" charset="0"/>
                <a:ea typeface="+mn-ea"/>
                <a:cs typeface="+mn-cs"/>
              </a:rPr>
              <a:t>isValid</a:t>
            </a:r>
            <a:r>
              <a:rPr lang="en-US" sz="1200" kern="1200" dirty="0" smtClean="0">
                <a:solidFill>
                  <a:schemeClr val="tx1"/>
                </a:solidFill>
                <a:latin typeface="Arial" charset="0"/>
                <a:ea typeface="+mn-ea"/>
                <a:cs typeface="+mn-cs"/>
              </a:rPr>
              <a:t>=</a:t>
            </a:r>
            <a:r>
              <a:rPr lang="en-US" sz="1200" b="1" kern="1200" dirty="0" smtClean="0">
                <a:solidFill>
                  <a:schemeClr val="tx1"/>
                </a:solidFill>
                <a:latin typeface="Arial" charset="0"/>
                <a:ea typeface="+mn-ea"/>
                <a:cs typeface="+mn-cs"/>
              </a:rPr>
              <a:t>false;</a:t>
            </a:r>
          </a:p>
          <a:p>
            <a:r>
              <a:rPr lang="en-US" sz="1200"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else if(</a:t>
            </a:r>
            <a:r>
              <a:rPr lang="en-US" sz="1200" b="1" kern="1200" dirty="0" err="1" smtClean="0">
                <a:solidFill>
                  <a:schemeClr val="tx1"/>
                </a:solidFill>
                <a:latin typeface="Arial" charset="0"/>
                <a:ea typeface="+mn-ea"/>
                <a:cs typeface="+mn-cs"/>
              </a:rPr>
              <a:t>password.length</a:t>
            </a:r>
            <a:r>
              <a:rPr lang="en-US" sz="1200" b="1" kern="1200" dirty="0" smtClean="0">
                <a:solidFill>
                  <a:schemeClr val="tx1"/>
                </a:solidFill>
                <a:latin typeface="Arial" charset="0"/>
                <a:ea typeface="+mn-ea"/>
                <a:cs typeface="+mn-cs"/>
              </a:rPr>
              <a:t>==0)</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t>
            </a:r>
          </a:p>
          <a:p>
            <a:r>
              <a:rPr lang="en-US" sz="1200" kern="1200" dirty="0" err="1" smtClean="0">
                <a:solidFill>
                  <a:schemeClr val="tx1"/>
                </a:solidFill>
                <a:latin typeface="Arial" charset="0"/>
                <a:ea typeface="+mn-ea"/>
                <a:cs typeface="+mn-cs"/>
              </a:rPr>
              <a:t>document.getElementById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errorSpan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innerHTML</a:t>
            </a:r>
            <a:r>
              <a:rPr lang="en-US" sz="1200" kern="1200" dirty="0" smtClean="0">
                <a:solidFill>
                  <a:schemeClr val="tx1"/>
                </a:solidFill>
                <a:latin typeface="Arial" charset="0"/>
                <a:ea typeface="+mn-ea"/>
                <a:cs typeface="+mn-cs"/>
              </a:rPr>
              <a:t>="Password Cannot be Empty";</a:t>
            </a:r>
          </a:p>
          <a:p>
            <a:r>
              <a:rPr lang="en-US" sz="1200" kern="1200" dirty="0" err="1" smtClean="0">
                <a:solidFill>
                  <a:schemeClr val="tx1"/>
                </a:solidFill>
                <a:latin typeface="Arial" charset="0"/>
                <a:ea typeface="+mn-ea"/>
                <a:cs typeface="+mn-cs"/>
              </a:rPr>
              <a:t>isValid</a:t>
            </a:r>
            <a:r>
              <a:rPr lang="en-US" sz="1200" kern="1200" dirty="0" smtClean="0">
                <a:solidFill>
                  <a:schemeClr val="tx1"/>
                </a:solidFill>
                <a:latin typeface="Arial" charset="0"/>
                <a:ea typeface="+mn-ea"/>
                <a:cs typeface="+mn-cs"/>
              </a:rPr>
              <a:t>=</a:t>
            </a:r>
            <a:r>
              <a:rPr lang="en-US" sz="1200" b="1" kern="1200" dirty="0" smtClean="0">
                <a:solidFill>
                  <a:schemeClr val="tx1"/>
                </a:solidFill>
                <a:latin typeface="Arial" charset="0"/>
                <a:ea typeface="+mn-ea"/>
                <a:cs typeface="+mn-cs"/>
              </a:rPr>
              <a:t>false;</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return </a:t>
            </a:r>
            <a:r>
              <a:rPr lang="en-US" sz="1200" b="1" kern="1200" dirty="0" err="1" smtClean="0">
                <a:solidFill>
                  <a:schemeClr val="tx1"/>
                </a:solidFill>
                <a:latin typeface="Arial" charset="0"/>
                <a:ea typeface="+mn-ea"/>
                <a:cs typeface="+mn-cs"/>
              </a:rPr>
              <a:t>isValid</a:t>
            </a:r>
            <a:r>
              <a:rPr lang="en-US" sz="1200" b="1"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a:t>
            </a:r>
          </a:p>
          <a:p>
            <a:endParaRPr lang="en-US" sz="1200" b="0" kern="1200" baseline="0" dirty="0" smtClean="0">
              <a:solidFill>
                <a:schemeClr val="tx1"/>
              </a:solidFill>
              <a:latin typeface="Arial" charset="0"/>
              <a:ea typeface="+mn-ea"/>
              <a:cs typeface="+mn-cs"/>
            </a:endParaRPr>
          </a:p>
          <a:p>
            <a:endParaRPr lang="en-US" sz="1200" b="0" kern="1200" baseline="0" dirty="0" smtClean="0">
              <a:solidFill>
                <a:schemeClr val="tx1"/>
              </a:solidFill>
              <a:latin typeface="Arial" charset="0"/>
              <a:ea typeface="+mn-ea"/>
              <a:cs typeface="+mn-cs"/>
            </a:endParaRPr>
          </a:p>
          <a:p>
            <a:r>
              <a:rPr lang="en-US" sz="1200" b="0" kern="1200" baseline="0" dirty="0" smtClean="0">
                <a:solidFill>
                  <a:schemeClr val="tx1"/>
                </a:solidFill>
                <a:latin typeface="Arial" charset="0"/>
                <a:ea typeface="+mn-ea"/>
                <a:cs typeface="+mn-cs"/>
              </a:rPr>
              <a:t>Create an error span in login html page above the table </a:t>
            </a:r>
          </a:p>
          <a:p>
            <a:endParaRPr lang="en-US" sz="1200" b="0"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&lt;span id=</a:t>
            </a:r>
            <a:r>
              <a:rPr lang="en-US" sz="1200" i="1" kern="1200" dirty="0" smtClean="0">
                <a:solidFill>
                  <a:schemeClr val="tx1"/>
                </a:solidFill>
                <a:latin typeface="Arial" charset="0"/>
                <a:ea typeface="+mn-ea"/>
                <a:cs typeface="+mn-cs"/>
              </a:rPr>
              <a:t>"</a:t>
            </a:r>
            <a:r>
              <a:rPr lang="en-US" sz="1200" i="1" kern="1200" dirty="0" err="1" smtClean="0">
                <a:solidFill>
                  <a:schemeClr val="tx1"/>
                </a:solidFill>
                <a:latin typeface="Arial" charset="0"/>
                <a:ea typeface="+mn-ea"/>
                <a:cs typeface="+mn-cs"/>
              </a:rPr>
              <a:t>errorSpan</a:t>
            </a:r>
            <a:r>
              <a:rPr lang="en-US" sz="1200" i="1" kern="1200" dirty="0" smtClean="0">
                <a:solidFill>
                  <a:schemeClr val="tx1"/>
                </a:solidFill>
                <a:latin typeface="Arial" charset="0"/>
                <a:ea typeface="+mn-ea"/>
                <a:cs typeface="+mn-cs"/>
              </a:rPr>
              <a:t>"&gt;&lt;/span&gt;</a:t>
            </a:r>
          </a:p>
          <a:p>
            <a:endParaRPr lang="en-US" sz="1200" b="0" i="1" kern="1200" baseline="0" dirty="0" smtClean="0">
              <a:solidFill>
                <a:schemeClr val="tx1"/>
              </a:solidFill>
              <a:latin typeface="Arial" charset="0"/>
              <a:ea typeface="+mn-ea"/>
              <a:cs typeface="+mn-cs"/>
            </a:endParaRPr>
          </a:p>
          <a:p>
            <a:r>
              <a:rPr lang="en-US" sz="1200" b="0" i="1" kern="1200" baseline="0" dirty="0" smtClean="0">
                <a:solidFill>
                  <a:schemeClr val="tx1"/>
                </a:solidFill>
                <a:latin typeface="Arial" charset="0"/>
                <a:ea typeface="+mn-ea"/>
                <a:cs typeface="+mn-cs"/>
              </a:rPr>
              <a:t>Import the </a:t>
            </a:r>
            <a:r>
              <a:rPr lang="en-US" sz="1200" b="0" i="1" kern="1200" baseline="0" dirty="0" err="1" smtClean="0">
                <a:solidFill>
                  <a:schemeClr val="tx1"/>
                </a:solidFill>
                <a:latin typeface="Arial" charset="0"/>
                <a:ea typeface="+mn-ea"/>
                <a:cs typeface="+mn-cs"/>
              </a:rPr>
              <a:t>js</a:t>
            </a:r>
            <a:r>
              <a:rPr lang="en-US" sz="1200" b="0" i="1" kern="1200" baseline="0" dirty="0" smtClean="0">
                <a:solidFill>
                  <a:schemeClr val="tx1"/>
                </a:solidFill>
                <a:latin typeface="Arial" charset="0"/>
                <a:ea typeface="+mn-ea"/>
                <a:cs typeface="+mn-cs"/>
              </a:rPr>
              <a:t> file into the html</a:t>
            </a:r>
          </a:p>
          <a:p>
            <a:endParaRPr lang="en-US" sz="1200" b="0" i="1"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&lt;head&gt;</a:t>
            </a:r>
          </a:p>
          <a:p>
            <a:r>
              <a:rPr lang="en-US" sz="1200" kern="1200" dirty="0" smtClean="0">
                <a:solidFill>
                  <a:schemeClr val="tx1"/>
                </a:solidFill>
                <a:latin typeface="Arial" charset="0"/>
                <a:ea typeface="+mn-ea"/>
                <a:cs typeface="+mn-cs"/>
              </a:rPr>
              <a:t>&lt;meta http-equiv=</a:t>
            </a:r>
            <a:r>
              <a:rPr lang="en-US" sz="1200" i="1" kern="1200" dirty="0" smtClean="0">
                <a:solidFill>
                  <a:schemeClr val="tx1"/>
                </a:solidFill>
                <a:latin typeface="Arial" charset="0"/>
                <a:ea typeface="+mn-ea"/>
                <a:cs typeface="+mn-cs"/>
              </a:rPr>
              <a:t>"Content-Type" content="text/html; </a:t>
            </a:r>
            <a:r>
              <a:rPr lang="en-US" sz="1200" i="1" kern="1200" dirty="0" err="1" smtClean="0">
                <a:solidFill>
                  <a:schemeClr val="tx1"/>
                </a:solidFill>
                <a:latin typeface="Arial" charset="0"/>
                <a:ea typeface="+mn-ea"/>
                <a:cs typeface="+mn-cs"/>
              </a:rPr>
              <a:t>charset</a:t>
            </a:r>
            <a:r>
              <a:rPr lang="en-US" sz="1200" i="1" kern="1200" dirty="0" smtClean="0">
                <a:solidFill>
                  <a:schemeClr val="tx1"/>
                </a:solidFill>
                <a:latin typeface="Arial" charset="0"/>
                <a:ea typeface="+mn-ea"/>
                <a:cs typeface="+mn-cs"/>
              </a:rPr>
              <a:t>=ISO-8859-1"&gt;</a:t>
            </a:r>
          </a:p>
          <a:p>
            <a:r>
              <a:rPr lang="en-US" sz="1200" kern="1200" dirty="0" smtClean="0">
                <a:solidFill>
                  <a:schemeClr val="tx1"/>
                </a:solidFill>
                <a:latin typeface="Arial" charset="0"/>
                <a:ea typeface="+mn-ea"/>
                <a:cs typeface="+mn-cs"/>
              </a:rPr>
              <a:t>&lt;title&gt;Login&lt;/title&gt;</a:t>
            </a:r>
          </a:p>
          <a:p>
            <a:r>
              <a:rPr lang="en-US" sz="1200" kern="1200" dirty="0" smtClean="0">
                <a:solidFill>
                  <a:schemeClr val="tx1"/>
                </a:solidFill>
                <a:latin typeface="Arial" charset="0"/>
                <a:ea typeface="+mn-ea"/>
                <a:cs typeface="+mn-cs"/>
              </a:rPr>
              <a:t>&lt;script type=</a:t>
            </a:r>
            <a:r>
              <a:rPr lang="en-US" sz="1200" i="1" kern="1200" dirty="0" smtClean="0">
                <a:solidFill>
                  <a:schemeClr val="tx1"/>
                </a:solidFill>
                <a:latin typeface="Arial" charset="0"/>
                <a:ea typeface="+mn-ea"/>
                <a:cs typeface="+mn-cs"/>
              </a:rPr>
              <a:t>"text/</a:t>
            </a:r>
            <a:r>
              <a:rPr lang="en-US" sz="1200" i="1" kern="1200" dirty="0" err="1" smtClean="0">
                <a:solidFill>
                  <a:schemeClr val="tx1"/>
                </a:solidFill>
                <a:latin typeface="Arial" charset="0"/>
                <a:ea typeface="+mn-ea"/>
                <a:cs typeface="+mn-cs"/>
              </a:rPr>
              <a:t>javascript</a:t>
            </a:r>
            <a:r>
              <a:rPr lang="en-US" sz="1200" i="1" kern="1200" dirty="0" smtClean="0">
                <a:solidFill>
                  <a:schemeClr val="tx1"/>
                </a:solidFill>
                <a:latin typeface="Arial" charset="0"/>
                <a:ea typeface="+mn-ea"/>
                <a:cs typeface="+mn-cs"/>
              </a:rPr>
              <a:t>" </a:t>
            </a:r>
            <a:r>
              <a:rPr lang="en-US" sz="1200" i="1" kern="1200" dirty="0" err="1" smtClean="0">
                <a:solidFill>
                  <a:schemeClr val="tx1"/>
                </a:solidFill>
                <a:latin typeface="Arial" charset="0"/>
                <a:ea typeface="+mn-ea"/>
                <a:cs typeface="+mn-cs"/>
              </a:rPr>
              <a:t>src</a:t>
            </a:r>
            <a:r>
              <a:rPr lang="en-US" sz="1200" i="1" kern="1200" dirty="0" smtClean="0">
                <a:solidFill>
                  <a:schemeClr val="tx1"/>
                </a:solidFill>
                <a:latin typeface="Arial" charset="0"/>
                <a:ea typeface="+mn-ea"/>
                <a:cs typeface="+mn-cs"/>
              </a:rPr>
              <a:t>="scripts/validations.js"&gt;&lt;/script&gt;</a:t>
            </a:r>
          </a:p>
          <a:p>
            <a:r>
              <a:rPr lang="en-US" sz="1200" kern="1200" smtClean="0">
                <a:solidFill>
                  <a:schemeClr val="tx1"/>
                </a:solidFill>
                <a:latin typeface="Arial" charset="0"/>
                <a:ea typeface="+mn-ea"/>
                <a:cs typeface="+mn-cs"/>
              </a:rPr>
              <a:t>&lt;/head&gt;</a:t>
            </a:r>
            <a:endParaRPr lang="en-US" sz="1200" b="0" i="1" kern="1200" baseline="0" dirty="0" smtClean="0">
              <a:solidFill>
                <a:schemeClr val="tx1"/>
              </a:solidFill>
              <a:latin typeface="Arial" charset="0"/>
              <a:ea typeface="+mn-ea"/>
              <a:cs typeface="+mn-cs"/>
            </a:endParaRPr>
          </a:p>
          <a:p>
            <a:endParaRPr lang="en-US" sz="1200" b="0" kern="1200" baseline="0" dirty="0" smtClean="0">
              <a:solidFill>
                <a:schemeClr val="tx1"/>
              </a:solidFill>
              <a:latin typeface="Arial" charset="0"/>
              <a:ea typeface="+mn-ea"/>
              <a:cs typeface="+mn-cs"/>
            </a:endParaRPr>
          </a:p>
          <a:p>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w3schools.com/jsref/jsref_obj_date.asp"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w3schools.com/jsref/jsref_obj_math.asp"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js/js_obj_regexp.asp"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htmldom/default.asp"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Java Script Objects</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TextBox 4"/>
          <p:cNvSpPr txBox="1"/>
          <p:nvPr/>
        </p:nvSpPr>
        <p:spPr>
          <a:xfrm>
            <a:off x="76200" y="1389995"/>
            <a:ext cx="9067800" cy="4401205"/>
          </a:xfrm>
          <a:prstGeom prst="rect">
            <a:avLst/>
          </a:prstGeom>
          <a:noFill/>
        </p:spPr>
        <p:txBody>
          <a:bodyPr wrap="square" rtlCol="0">
            <a:noAutofit/>
          </a:bodyPr>
          <a:lstStyle/>
          <a:p>
            <a:endParaRPr lang="en-US" sz="1900" b="0" dirty="0" smtClean="0"/>
          </a:p>
          <a:p>
            <a:r>
              <a:rPr lang="en-US" sz="1900" b="0" dirty="0" smtClean="0"/>
              <a:t>To access the form fields we use the method </a:t>
            </a:r>
            <a:r>
              <a:rPr lang="en-US" sz="1900" i="1" dirty="0" err="1" smtClean="0"/>
              <a:t>document.getElementById</a:t>
            </a:r>
            <a:r>
              <a:rPr lang="en-US" sz="1900" i="1" dirty="0" smtClean="0"/>
              <a:t>().</a:t>
            </a:r>
          </a:p>
          <a:p>
            <a:endParaRPr lang="en-US" sz="1900" b="0" dirty="0" smtClean="0"/>
          </a:p>
          <a:p>
            <a:r>
              <a:rPr lang="en-US" sz="1900" dirty="0" smtClean="0"/>
              <a:t> Example of Fields: </a:t>
            </a:r>
            <a:r>
              <a:rPr lang="en-US" sz="1900" b="0" dirty="0" smtClean="0"/>
              <a:t>Text box, Radio button, Check box , text area etc.</a:t>
            </a:r>
            <a:endParaRPr lang="en-US" sz="1900" dirty="0" smtClean="0"/>
          </a:p>
          <a:p>
            <a:endParaRPr lang="en-US" sz="1900" b="0" dirty="0" smtClean="0">
              <a:solidFill>
                <a:srgbClr val="00B050"/>
              </a:solidFill>
            </a:endParaRPr>
          </a:p>
          <a:p>
            <a:endParaRPr lang="en-US" sz="1900" b="0" dirty="0" smtClean="0">
              <a:solidFill>
                <a:srgbClr val="00B050"/>
              </a:solidFill>
            </a:endParaRPr>
          </a:p>
          <a:p>
            <a:r>
              <a:rPr lang="en-US" sz="1900" dirty="0" smtClean="0"/>
              <a:t>Syntax :</a:t>
            </a:r>
            <a:r>
              <a:rPr lang="en-US" sz="1900" b="0" dirty="0" smtClean="0"/>
              <a:t>  </a:t>
            </a:r>
            <a:r>
              <a:rPr lang="en-US" sz="1900" b="0" dirty="0" err="1" smtClean="0">
                <a:solidFill>
                  <a:srgbClr val="002060"/>
                </a:solidFill>
              </a:rPr>
              <a:t>document.getElementById</a:t>
            </a:r>
            <a:r>
              <a:rPr lang="en-US" sz="1900" b="0" dirty="0" smtClean="0">
                <a:solidFill>
                  <a:srgbClr val="002060"/>
                </a:solidFill>
              </a:rPr>
              <a:t>(</a:t>
            </a:r>
            <a:r>
              <a:rPr lang="en-US" sz="1900" b="0" dirty="0" err="1" smtClean="0">
                <a:solidFill>
                  <a:srgbClr val="00B050"/>
                </a:solidFill>
              </a:rPr>
              <a:t>elementID</a:t>
            </a:r>
            <a:r>
              <a:rPr lang="en-US" sz="1900" b="0" dirty="0" smtClean="0">
                <a:solidFill>
                  <a:srgbClr val="002060"/>
                </a:solidFill>
              </a:rPr>
              <a:t>) // This retrieves the element whose id matches the id passed as parameter. “</a:t>
            </a:r>
            <a:r>
              <a:rPr lang="en-US" sz="1900" i="1" dirty="0" smtClean="0">
                <a:solidFill>
                  <a:srgbClr val="002060"/>
                </a:solidFill>
              </a:rPr>
              <a:t>Id</a:t>
            </a:r>
            <a:r>
              <a:rPr lang="en-US" sz="1900" b="0" dirty="0" smtClean="0">
                <a:solidFill>
                  <a:srgbClr val="002060"/>
                </a:solidFill>
              </a:rPr>
              <a:t>” here refers to the ID </a:t>
            </a:r>
            <a:r>
              <a:rPr lang="en-US" sz="1900" b="0" dirty="0" err="1" smtClean="0">
                <a:solidFill>
                  <a:srgbClr val="002060"/>
                </a:solidFill>
              </a:rPr>
              <a:t>attrbute</a:t>
            </a:r>
            <a:r>
              <a:rPr lang="en-US" sz="1900" b="0" dirty="0" smtClean="0">
                <a:solidFill>
                  <a:srgbClr val="002060"/>
                </a:solidFill>
              </a:rPr>
              <a:t> of the form element.</a:t>
            </a:r>
          </a:p>
          <a:p>
            <a:endParaRPr lang="en-US" sz="1900" b="0" dirty="0" smtClean="0">
              <a:solidFill>
                <a:srgbClr val="00B050"/>
              </a:solidFill>
            </a:endParaRPr>
          </a:p>
          <a:p>
            <a:r>
              <a:rPr lang="en-US" sz="1900" dirty="0" smtClean="0"/>
              <a:t>Example: </a:t>
            </a:r>
            <a:r>
              <a:rPr lang="en-US" sz="1900" b="0" dirty="0" smtClean="0"/>
              <a:t>How to access a text field “</a:t>
            </a:r>
            <a:r>
              <a:rPr lang="en-US" sz="1900" i="1" dirty="0" smtClean="0"/>
              <a:t>user name</a:t>
            </a:r>
            <a:r>
              <a:rPr lang="en-US" sz="1900" b="0" dirty="0" smtClean="0"/>
              <a:t>” whose id is “</a:t>
            </a:r>
            <a:r>
              <a:rPr lang="en-US" sz="1900" b="0" dirty="0" smtClean="0">
                <a:solidFill>
                  <a:srgbClr val="C00000"/>
                </a:solidFill>
              </a:rPr>
              <a:t>username</a:t>
            </a:r>
            <a:r>
              <a:rPr lang="en-US" sz="1900" b="0" dirty="0" smtClean="0"/>
              <a:t>”.</a:t>
            </a:r>
            <a:endParaRPr lang="en-US" sz="1900" dirty="0" smtClean="0"/>
          </a:p>
          <a:p>
            <a:endParaRPr lang="en-US" sz="1900" b="0" dirty="0" smtClean="0"/>
          </a:p>
          <a:p>
            <a:pPr marL="1150938" lvl="2"/>
            <a:r>
              <a:rPr lang="en-US" sz="1900" b="0" dirty="0" err="1" smtClean="0">
                <a:solidFill>
                  <a:srgbClr val="002060"/>
                </a:solidFill>
              </a:rPr>
              <a:t>document.getElementById</a:t>
            </a:r>
            <a:r>
              <a:rPr lang="en-US" sz="1900" b="0" dirty="0" smtClean="0">
                <a:solidFill>
                  <a:srgbClr val="002060"/>
                </a:solidFill>
              </a:rPr>
              <a:t>(</a:t>
            </a:r>
            <a:r>
              <a:rPr lang="en-US" sz="1900" b="0" dirty="0" smtClean="0">
                <a:solidFill>
                  <a:srgbClr val="00B050"/>
                </a:solidFill>
              </a:rPr>
              <a:t>“</a:t>
            </a:r>
            <a:r>
              <a:rPr lang="en-US" sz="1900" b="0" dirty="0" smtClean="0">
                <a:solidFill>
                  <a:srgbClr val="C00000"/>
                </a:solidFill>
              </a:rPr>
              <a:t>username</a:t>
            </a:r>
            <a:r>
              <a:rPr lang="en-US" sz="1900" b="0" dirty="0" smtClean="0">
                <a:solidFill>
                  <a:srgbClr val="00B050"/>
                </a:solidFill>
              </a:rPr>
              <a:t>”</a:t>
            </a:r>
            <a:r>
              <a:rPr lang="en-US" sz="1900" b="0" dirty="0" smtClean="0">
                <a:solidFill>
                  <a:srgbClr val="002060"/>
                </a:solidFill>
              </a:rPr>
              <a:t>)</a:t>
            </a:r>
          </a:p>
          <a:p>
            <a:r>
              <a:rPr lang="en-US" sz="1900" b="0" dirty="0" smtClean="0">
                <a:solidFill>
                  <a:srgbClr val="00B050"/>
                </a:solidFill>
              </a:rPr>
              <a:t> </a:t>
            </a:r>
            <a:endParaRPr lang="en-US" sz="1900" b="0" dirty="0" smtClean="0"/>
          </a:p>
          <a:p>
            <a:endParaRPr lang="en-US" sz="1900" b="0" dirty="0" smtClean="0"/>
          </a:p>
          <a:p>
            <a:endParaRPr lang="en-US" sz="1900" b="0" dirty="0" smtClean="0"/>
          </a:p>
        </p:txBody>
      </p:sp>
      <p:sp>
        <p:nvSpPr>
          <p:cNvPr id="7" name="TextBox 6"/>
          <p:cNvSpPr txBox="1"/>
          <p:nvPr/>
        </p:nvSpPr>
        <p:spPr>
          <a:xfrm>
            <a:off x="1380220" y="0"/>
            <a:ext cx="7611380" cy="1077218"/>
          </a:xfrm>
          <a:prstGeom prst="rect">
            <a:avLst/>
          </a:prstGeom>
          <a:noFill/>
        </p:spPr>
        <p:txBody>
          <a:bodyPr wrap="square" rtlCol="0">
            <a:spAutoFit/>
          </a:bodyPr>
          <a:lstStyle/>
          <a:p>
            <a:r>
              <a:rPr lang="en-US" sz="3200" b="0" dirty="0" smtClean="0">
                <a:solidFill>
                  <a:schemeClr val="bg1"/>
                </a:solidFill>
                <a:latin typeface="Verdana" pitchFamily="34" charset="0"/>
              </a:rPr>
              <a:t>How To Access Fields using</a:t>
            </a:r>
          </a:p>
          <a:p>
            <a:r>
              <a:rPr lang="en-US" sz="3200" b="0" dirty="0" smtClean="0">
                <a:solidFill>
                  <a:schemeClr val="bg1"/>
                </a:solidFill>
                <a:latin typeface="Verdana" pitchFamily="34" charset="0"/>
              </a:rPr>
              <a:t> </a:t>
            </a:r>
            <a:r>
              <a:rPr lang="en-US" sz="3200" b="0" dirty="0" err="1" smtClean="0">
                <a:solidFill>
                  <a:schemeClr val="bg1"/>
                </a:solidFill>
                <a:latin typeface="Verdana" pitchFamily="34" charset="0"/>
              </a:rPr>
              <a:t>getElementById</a:t>
            </a:r>
            <a:r>
              <a:rPr lang="en-US" sz="3200" b="0" dirty="0" smtClean="0">
                <a:solidFill>
                  <a:schemeClr val="bg1"/>
                </a:solidFill>
                <a:latin typeface="Verdana" pitchFamily="34" charset="0"/>
              </a:rPr>
              <a:t>() method</a:t>
            </a:r>
            <a:endParaRPr lang="en-US" sz="3200" b="0" dirty="0">
              <a:solidFill>
                <a:schemeClr val="bg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ox(in)">
                                      <p:cBhvr>
                                        <p:cTn id="7" dur="500"/>
                                        <p:tgtEl>
                                          <p:spTgt spid="5">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box(in)">
                                      <p:cBhvr>
                                        <p:cTn id="10" dur="500"/>
                                        <p:tgtEl>
                                          <p:spTgt spid="5">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box(in)">
                                      <p:cBhvr>
                                        <p:cTn id="1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0" y="1295400"/>
            <a:ext cx="8991600" cy="5062924"/>
          </a:xfrm>
          <a:prstGeom prst="rect">
            <a:avLst/>
          </a:prstGeom>
          <a:noFill/>
        </p:spPr>
        <p:txBody>
          <a:bodyPr wrap="square" rtlCol="0">
            <a:spAutoFit/>
          </a:bodyPr>
          <a:lstStyle/>
          <a:p>
            <a:endParaRPr lang="en-US" sz="1900" b="0" dirty="0" smtClean="0"/>
          </a:p>
          <a:p>
            <a:r>
              <a:rPr lang="en-US" sz="1900" b="0" dirty="0" smtClean="0"/>
              <a:t>     To retrieve the value of an element we use the attribute </a:t>
            </a:r>
            <a:r>
              <a:rPr lang="en-US" sz="1900" b="0" i="1" dirty="0" smtClean="0">
                <a:solidFill>
                  <a:srgbClr val="C00000"/>
                </a:solidFill>
              </a:rPr>
              <a:t>“value”</a:t>
            </a:r>
            <a:r>
              <a:rPr lang="en-US" sz="1900" b="0" dirty="0" smtClean="0"/>
              <a:t>.</a:t>
            </a:r>
          </a:p>
          <a:p>
            <a:endParaRPr lang="en-US" sz="1900" b="0" dirty="0" smtClean="0"/>
          </a:p>
          <a:p>
            <a:r>
              <a:rPr lang="en-US" sz="1900" b="0" dirty="0" smtClean="0"/>
              <a:t>           </a:t>
            </a:r>
            <a:r>
              <a:rPr lang="en-US" sz="1900" dirty="0" smtClean="0"/>
              <a:t>Syntax:</a:t>
            </a:r>
          </a:p>
          <a:p>
            <a:r>
              <a:rPr lang="en-US" sz="1900" dirty="0" smtClean="0"/>
              <a:t>                   </a:t>
            </a:r>
          </a:p>
          <a:p>
            <a:pPr lvl="2"/>
            <a:r>
              <a:rPr lang="en-US" sz="1900" b="0" dirty="0" smtClean="0">
                <a:solidFill>
                  <a:srgbClr val="00B050"/>
                </a:solidFill>
              </a:rPr>
              <a:t>// retrieves the value</a:t>
            </a:r>
          </a:p>
          <a:p>
            <a:pPr lvl="2"/>
            <a:r>
              <a:rPr lang="en-US" sz="1900" b="0" dirty="0" err="1" smtClean="0">
                <a:solidFill>
                  <a:srgbClr val="002060"/>
                </a:solidFill>
              </a:rPr>
              <a:t>var</a:t>
            </a:r>
            <a:r>
              <a:rPr lang="en-US" sz="1900" b="0" dirty="0" smtClean="0">
                <a:solidFill>
                  <a:srgbClr val="002060"/>
                </a:solidFill>
              </a:rPr>
              <a:t> </a:t>
            </a:r>
            <a:r>
              <a:rPr lang="en-US" sz="1900" b="0" dirty="0" err="1" smtClean="0">
                <a:solidFill>
                  <a:srgbClr val="002060"/>
                </a:solidFill>
              </a:rPr>
              <a:t>variableName</a:t>
            </a:r>
            <a:r>
              <a:rPr lang="en-US" sz="1900" b="0" dirty="0" smtClean="0">
                <a:solidFill>
                  <a:srgbClr val="002060"/>
                </a:solidFill>
              </a:rPr>
              <a:t>=</a:t>
            </a:r>
            <a:r>
              <a:rPr lang="en-US" sz="1900" b="0" dirty="0" err="1" smtClean="0">
                <a:solidFill>
                  <a:srgbClr val="002060"/>
                </a:solidFill>
              </a:rPr>
              <a:t>document.getElementById</a:t>
            </a:r>
            <a:r>
              <a:rPr lang="en-US" sz="1900" b="0" dirty="0" smtClean="0">
                <a:solidFill>
                  <a:srgbClr val="002060"/>
                </a:solidFill>
              </a:rPr>
              <a:t>(</a:t>
            </a:r>
            <a:r>
              <a:rPr lang="en-US" sz="1900" b="0" dirty="0" err="1" smtClean="0">
                <a:solidFill>
                  <a:srgbClr val="C00000"/>
                </a:solidFill>
              </a:rPr>
              <a:t>elementId</a:t>
            </a:r>
            <a:r>
              <a:rPr lang="en-US" sz="1900" b="0" dirty="0" smtClean="0">
                <a:solidFill>
                  <a:srgbClr val="002060"/>
                </a:solidFill>
              </a:rPr>
              <a:t>).</a:t>
            </a:r>
            <a:r>
              <a:rPr lang="en-US" sz="1900" b="0" dirty="0" smtClean="0">
                <a:solidFill>
                  <a:srgbClr val="C00000"/>
                </a:solidFill>
              </a:rPr>
              <a:t>value</a:t>
            </a:r>
          </a:p>
          <a:p>
            <a:pPr lvl="2"/>
            <a:r>
              <a:rPr lang="en-US" sz="1900" b="0" dirty="0" smtClean="0">
                <a:solidFill>
                  <a:srgbClr val="00B050"/>
                </a:solidFill>
              </a:rPr>
              <a:t>// Sets the value</a:t>
            </a:r>
          </a:p>
          <a:p>
            <a:pPr lvl="2"/>
            <a:r>
              <a:rPr lang="en-US" sz="1900" b="0" dirty="0" err="1" smtClean="0">
                <a:solidFill>
                  <a:srgbClr val="002060"/>
                </a:solidFill>
              </a:rPr>
              <a:t>document.getElementById</a:t>
            </a:r>
            <a:r>
              <a:rPr lang="en-US" sz="1900" b="0" dirty="0" smtClean="0">
                <a:solidFill>
                  <a:srgbClr val="002060"/>
                </a:solidFill>
              </a:rPr>
              <a:t>(</a:t>
            </a:r>
            <a:r>
              <a:rPr lang="en-US" sz="1900" b="0" dirty="0" err="1" smtClean="0">
                <a:solidFill>
                  <a:srgbClr val="C00000"/>
                </a:solidFill>
              </a:rPr>
              <a:t>elementId</a:t>
            </a:r>
            <a:r>
              <a:rPr lang="en-US" sz="1900" b="0" dirty="0" smtClean="0">
                <a:solidFill>
                  <a:srgbClr val="002060"/>
                </a:solidFill>
              </a:rPr>
              <a:t>)</a:t>
            </a:r>
            <a:r>
              <a:rPr lang="en-US" sz="1900" b="0" dirty="0" smtClean="0">
                <a:solidFill>
                  <a:srgbClr val="00B050"/>
                </a:solidFill>
              </a:rPr>
              <a:t>.</a:t>
            </a:r>
            <a:r>
              <a:rPr lang="en-US" sz="1900" b="0" dirty="0" smtClean="0">
                <a:solidFill>
                  <a:srgbClr val="C00000"/>
                </a:solidFill>
              </a:rPr>
              <a:t>value</a:t>
            </a:r>
            <a:r>
              <a:rPr lang="en-US" sz="1900" b="0" dirty="0" smtClean="0">
                <a:solidFill>
                  <a:srgbClr val="00B050"/>
                </a:solidFill>
              </a:rPr>
              <a:t> = value To Be Set.</a:t>
            </a:r>
          </a:p>
          <a:p>
            <a:endParaRPr lang="en-US" sz="1900" b="0" dirty="0" smtClean="0"/>
          </a:p>
          <a:p>
            <a:r>
              <a:rPr lang="en-US" sz="1900" b="0" dirty="0" smtClean="0"/>
              <a:t>            </a:t>
            </a:r>
            <a:r>
              <a:rPr lang="en-US" sz="1900" dirty="0" smtClean="0"/>
              <a:t>Example:</a:t>
            </a:r>
          </a:p>
          <a:p>
            <a:pPr lvl="2"/>
            <a:r>
              <a:rPr lang="en-US" sz="1900" b="0" dirty="0" smtClean="0">
                <a:solidFill>
                  <a:srgbClr val="00B050"/>
                </a:solidFill>
              </a:rPr>
              <a:t>//This retrieves the value from the text field </a:t>
            </a:r>
            <a:r>
              <a:rPr lang="en-US" sz="1900" b="0" dirty="0" smtClean="0">
                <a:solidFill>
                  <a:srgbClr val="002060"/>
                </a:solidFill>
              </a:rPr>
              <a:t>“</a:t>
            </a:r>
            <a:r>
              <a:rPr lang="en-US" sz="1900" b="0" dirty="0" err="1" smtClean="0">
                <a:solidFill>
                  <a:srgbClr val="C00000"/>
                </a:solidFill>
              </a:rPr>
              <a:t>userName</a:t>
            </a:r>
            <a:r>
              <a:rPr lang="en-US" sz="1900" b="0" dirty="0" smtClean="0">
                <a:solidFill>
                  <a:srgbClr val="002060"/>
                </a:solidFill>
              </a:rPr>
              <a:t>”</a:t>
            </a:r>
          </a:p>
          <a:p>
            <a:pPr lvl="2"/>
            <a:r>
              <a:rPr lang="en-US" sz="1900" b="0" dirty="0" err="1" smtClean="0">
                <a:solidFill>
                  <a:srgbClr val="002060"/>
                </a:solidFill>
              </a:rPr>
              <a:t>var</a:t>
            </a:r>
            <a:r>
              <a:rPr lang="en-US" sz="1900" b="0" dirty="0" smtClean="0">
                <a:solidFill>
                  <a:srgbClr val="002060"/>
                </a:solidFill>
              </a:rPr>
              <a:t> </a:t>
            </a:r>
            <a:r>
              <a:rPr lang="en-US" sz="1900" b="0" dirty="0" err="1" smtClean="0">
                <a:solidFill>
                  <a:srgbClr val="002060"/>
                </a:solidFill>
              </a:rPr>
              <a:t>userName</a:t>
            </a:r>
            <a:r>
              <a:rPr lang="en-US" sz="1900" b="0" dirty="0" smtClean="0">
                <a:solidFill>
                  <a:srgbClr val="002060"/>
                </a:solidFill>
              </a:rPr>
              <a:t>=</a:t>
            </a:r>
            <a:r>
              <a:rPr lang="en-US" sz="1900" b="0" dirty="0" err="1" smtClean="0">
                <a:solidFill>
                  <a:srgbClr val="002060"/>
                </a:solidFill>
              </a:rPr>
              <a:t>document.getElementById</a:t>
            </a:r>
            <a:r>
              <a:rPr lang="en-US" sz="1900" b="0" dirty="0" smtClean="0">
                <a:solidFill>
                  <a:srgbClr val="00B050"/>
                </a:solidFill>
              </a:rPr>
              <a:t>(“</a:t>
            </a:r>
            <a:r>
              <a:rPr lang="en-US" sz="1900" b="0" dirty="0" smtClean="0">
                <a:solidFill>
                  <a:srgbClr val="C00000"/>
                </a:solidFill>
              </a:rPr>
              <a:t>username</a:t>
            </a:r>
            <a:r>
              <a:rPr lang="en-US" sz="1900" b="0" dirty="0" smtClean="0">
                <a:solidFill>
                  <a:srgbClr val="00B050"/>
                </a:solidFill>
              </a:rPr>
              <a:t>”).</a:t>
            </a:r>
            <a:r>
              <a:rPr lang="en-US" sz="1900" b="0" dirty="0" smtClean="0">
                <a:solidFill>
                  <a:srgbClr val="C00000"/>
                </a:solidFill>
              </a:rPr>
              <a:t>value</a:t>
            </a:r>
            <a:r>
              <a:rPr lang="en-US" sz="1900" b="0" dirty="0" smtClean="0">
                <a:solidFill>
                  <a:srgbClr val="00B050"/>
                </a:solidFill>
              </a:rPr>
              <a:t>    </a:t>
            </a:r>
          </a:p>
          <a:p>
            <a:pPr lvl="2"/>
            <a:endParaRPr lang="en-US" sz="1900" b="0" dirty="0" smtClean="0">
              <a:solidFill>
                <a:srgbClr val="00B050"/>
              </a:solidFill>
            </a:endParaRPr>
          </a:p>
          <a:p>
            <a:pPr lvl="2"/>
            <a:r>
              <a:rPr lang="en-US" sz="1900" b="0" dirty="0" smtClean="0">
                <a:solidFill>
                  <a:srgbClr val="00B050"/>
                </a:solidFill>
              </a:rPr>
              <a:t>//This sets the value of username  as “Arun” in the text field </a:t>
            </a:r>
            <a:r>
              <a:rPr lang="en-US" sz="1900" b="0" dirty="0" smtClean="0">
                <a:solidFill>
                  <a:srgbClr val="002060"/>
                </a:solidFill>
              </a:rPr>
              <a:t>“</a:t>
            </a:r>
            <a:r>
              <a:rPr lang="en-US" sz="1900" b="0" dirty="0" err="1" smtClean="0">
                <a:solidFill>
                  <a:srgbClr val="C00000"/>
                </a:solidFill>
              </a:rPr>
              <a:t>userName</a:t>
            </a:r>
            <a:r>
              <a:rPr lang="en-US" sz="1900" b="0" dirty="0" smtClean="0">
                <a:solidFill>
                  <a:srgbClr val="002060"/>
                </a:solidFill>
              </a:rPr>
              <a:t>”</a:t>
            </a:r>
            <a:endParaRPr lang="en-US" sz="1900" b="0" dirty="0" smtClean="0">
              <a:solidFill>
                <a:srgbClr val="00B050"/>
              </a:solidFill>
            </a:endParaRPr>
          </a:p>
          <a:p>
            <a:pPr lvl="2"/>
            <a:r>
              <a:rPr lang="en-US" sz="1900" b="0" dirty="0" err="1" smtClean="0">
                <a:solidFill>
                  <a:srgbClr val="002060"/>
                </a:solidFill>
              </a:rPr>
              <a:t>document.getElementById</a:t>
            </a:r>
            <a:r>
              <a:rPr lang="en-US" sz="1900" b="0" dirty="0" smtClean="0">
                <a:solidFill>
                  <a:srgbClr val="00B050"/>
                </a:solidFill>
              </a:rPr>
              <a:t>(“</a:t>
            </a:r>
            <a:r>
              <a:rPr lang="en-US" sz="1900" b="0" dirty="0" smtClean="0">
                <a:solidFill>
                  <a:srgbClr val="C00000"/>
                </a:solidFill>
              </a:rPr>
              <a:t>username</a:t>
            </a:r>
            <a:r>
              <a:rPr lang="en-US" sz="1900" b="0" dirty="0" smtClean="0">
                <a:solidFill>
                  <a:srgbClr val="00B050"/>
                </a:solidFill>
              </a:rPr>
              <a:t>”).value=“Arun”  ;</a:t>
            </a:r>
          </a:p>
          <a:p>
            <a:endParaRPr lang="en-US" sz="1900" b="0" dirty="0" smtClean="0"/>
          </a:p>
        </p:txBody>
      </p:sp>
      <p:sp>
        <p:nvSpPr>
          <p:cNvPr id="6" name="TextBox 5"/>
          <p:cNvSpPr txBox="1"/>
          <p:nvPr/>
        </p:nvSpPr>
        <p:spPr>
          <a:xfrm>
            <a:off x="1447800" y="376535"/>
            <a:ext cx="8153400" cy="461665"/>
          </a:xfrm>
          <a:prstGeom prst="rect">
            <a:avLst/>
          </a:prstGeom>
          <a:noFill/>
        </p:spPr>
        <p:txBody>
          <a:bodyPr wrap="square" rtlCol="0">
            <a:spAutoFit/>
          </a:bodyPr>
          <a:lstStyle/>
          <a:p>
            <a:r>
              <a:rPr lang="en-US" sz="2400" b="0" dirty="0" smtClean="0">
                <a:solidFill>
                  <a:schemeClr val="bg1"/>
                </a:solidFill>
                <a:latin typeface="Verdana" pitchFamily="34" charset="0"/>
              </a:rPr>
              <a:t>How to access and set values </a:t>
            </a:r>
            <a:r>
              <a:rPr lang="en-US" sz="2400" b="0" smtClean="0">
                <a:solidFill>
                  <a:schemeClr val="bg1"/>
                </a:solidFill>
                <a:latin typeface="Verdana" pitchFamily="34" charset="0"/>
              </a:rPr>
              <a:t>of form elements</a:t>
            </a:r>
            <a:r>
              <a:rPr lang="en-US" sz="2400" b="0" dirty="0" smtClean="0">
                <a:solidFill>
                  <a:schemeClr val="bg1"/>
                </a:solidFill>
                <a:latin typeface="Verdana" pitchFamily="34" charset="0"/>
              </a:rPr>
              <a:t>.</a:t>
            </a:r>
            <a:endParaRPr lang="en-US" sz="2400" b="0" dirty="0">
              <a:solidFill>
                <a:schemeClr val="bg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box(in)">
                                      <p:cBhvr>
                                        <p:cTn id="7" dur="500"/>
                                        <p:tgtEl>
                                          <p:spTgt spid="5">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1" end="11"/>
                                            </p:txEl>
                                          </p:spTgt>
                                        </p:tgtEl>
                                        <p:attrNameLst>
                                          <p:attrName>style.visibility</p:attrName>
                                        </p:attrNameLst>
                                      </p:cBhvr>
                                      <p:to>
                                        <p:strVal val="visible"/>
                                      </p:to>
                                    </p:set>
                                    <p:animEffect transition="in" filter="box(in)">
                                      <p:cBhvr>
                                        <p:cTn id="10" dur="500"/>
                                        <p:tgtEl>
                                          <p:spTgt spid="5">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animEffect transition="in" filter="box(in)">
                                      <p:cBhvr>
                                        <p:cTn id="13" dur="500"/>
                                        <p:tgtEl>
                                          <p:spTgt spid="5">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14" end="14"/>
                                            </p:txEl>
                                          </p:spTgt>
                                        </p:tgtEl>
                                        <p:attrNameLst>
                                          <p:attrName>style.visibility</p:attrName>
                                        </p:attrNameLst>
                                      </p:cBhvr>
                                      <p:to>
                                        <p:strVal val="visible"/>
                                      </p:to>
                                    </p:set>
                                    <p:animEffect transition="in" filter="box(in)">
                                      <p:cBhvr>
                                        <p:cTn id="16" dur="500"/>
                                        <p:tgtEl>
                                          <p:spTgt spid="5">
                                            <p:txEl>
                                              <p:pRg st="14" end="1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animEffect transition="in" filter="box(in)">
                                      <p:cBhvr>
                                        <p:cTn id="1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696200" cy="533400"/>
          </a:xfrm>
        </p:spPr>
        <p:txBody>
          <a:bodyPr/>
          <a:lstStyle/>
          <a:p>
            <a:r>
              <a:rPr lang="en-US" sz="2800" dirty="0" smtClean="0"/>
              <a:t>How To set the element inner text?</a:t>
            </a:r>
            <a:br>
              <a:rPr lang="en-US" sz="2800" dirty="0" smtClean="0"/>
            </a:b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138046" y="1603712"/>
            <a:ext cx="8853554" cy="5324535"/>
          </a:xfrm>
          <a:prstGeom prst="rect">
            <a:avLst/>
          </a:prstGeom>
          <a:noFill/>
        </p:spPr>
        <p:txBody>
          <a:bodyPr wrap="square" rtlCol="0">
            <a:noAutofit/>
          </a:bodyPr>
          <a:lstStyle/>
          <a:p>
            <a:r>
              <a:rPr lang="en-US" sz="2000" b="0" dirty="0" smtClean="0"/>
              <a:t>To set the text in between the tags we use the attribute </a:t>
            </a:r>
            <a:r>
              <a:rPr lang="en-US" sz="2000" dirty="0" err="1" smtClean="0"/>
              <a:t>innerHtml</a:t>
            </a:r>
            <a:r>
              <a:rPr lang="en-US" sz="2000" b="0" i="1" dirty="0" smtClean="0"/>
              <a:t>. </a:t>
            </a:r>
            <a:r>
              <a:rPr lang="en-US" sz="2000" b="0" dirty="0" smtClean="0"/>
              <a:t>This is used  to set text between container tags. </a:t>
            </a:r>
          </a:p>
          <a:p>
            <a:endParaRPr lang="en-US" sz="2000" b="0" i="1" dirty="0" smtClean="0"/>
          </a:p>
          <a:p>
            <a:r>
              <a:rPr lang="en-US" sz="2000" i="1" dirty="0" smtClean="0"/>
              <a:t>Example: </a:t>
            </a:r>
            <a:r>
              <a:rPr lang="en-US" sz="2000" b="0" dirty="0" smtClean="0"/>
              <a:t>Span or div tag.</a:t>
            </a:r>
          </a:p>
          <a:p>
            <a:r>
              <a:rPr lang="en-US" sz="2000" b="0" i="1" dirty="0" smtClean="0"/>
              <a:t> </a:t>
            </a:r>
          </a:p>
          <a:p>
            <a:r>
              <a:rPr lang="en-US" sz="2000" b="0" i="1" dirty="0" smtClean="0"/>
              <a:t> </a:t>
            </a:r>
          </a:p>
          <a:p>
            <a:r>
              <a:rPr lang="en-US" sz="2000" dirty="0" smtClean="0"/>
              <a:t>Syntax : </a:t>
            </a:r>
            <a:r>
              <a:rPr lang="en-US" sz="2000" b="0" dirty="0" err="1" smtClean="0">
                <a:solidFill>
                  <a:srgbClr val="002060"/>
                </a:solidFill>
              </a:rPr>
              <a:t>document.getElementById</a:t>
            </a:r>
            <a:r>
              <a:rPr lang="en-US" sz="2000" b="0" dirty="0" smtClean="0">
                <a:solidFill>
                  <a:srgbClr val="002060"/>
                </a:solidFill>
              </a:rPr>
              <a:t>(</a:t>
            </a:r>
            <a:r>
              <a:rPr lang="en-US" sz="2000" b="0" dirty="0" err="1" smtClean="0">
                <a:solidFill>
                  <a:srgbClr val="C00000"/>
                </a:solidFill>
              </a:rPr>
              <a:t>elementId</a:t>
            </a:r>
            <a:r>
              <a:rPr lang="en-US" sz="2000" b="0" dirty="0" smtClean="0">
                <a:solidFill>
                  <a:srgbClr val="002060"/>
                </a:solidFill>
              </a:rPr>
              <a:t>).</a:t>
            </a:r>
            <a:r>
              <a:rPr lang="en-US" sz="2000" b="0" dirty="0" err="1" smtClean="0">
                <a:solidFill>
                  <a:srgbClr val="C00000"/>
                </a:solidFill>
              </a:rPr>
              <a:t>innerText</a:t>
            </a:r>
            <a:r>
              <a:rPr lang="en-US" sz="2000" b="0" dirty="0" smtClean="0">
                <a:solidFill>
                  <a:srgbClr val="002060"/>
                </a:solidFill>
              </a:rPr>
              <a:t>=</a:t>
            </a:r>
            <a:r>
              <a:rPr lang="en-US" sz="2000" b="0" dirty="0" smtClean="0">
                <a:solidFill>
                  <a:srgbClr val="00B050"/>
                </a:solidFill>
              </a:rPr>
              <a:t>text value</a:t>
            </a:r>
          </a:p>
          <a:p>
            <a:r>
              <a:rPr lang="en-US" sz="2000" b="0" dirty="0" smtClean="0"/>
              <a:t>             </a:t>
            </a:r>
          </a:p>
          <a:p>
            <a:r>
              <a:rPr lang="en-US" sz="2000" dirty="0" smtClean="0"/>
              <a:t>Example: </a:t>
            </a:r>
            <a:r>
              <a:rPr lang="en-US" sz="2000" b="0" dirty="0" err="1" smtClean="0">
                <a:solidFill>
                  <a:srgbClr val="002060"/>
                </a:solidFill>
              </a:rPr>
              <a:t>document.getElementById</a:t>
            </a:r>
            <a:r>
              <a:rPr lang="en-US" sz="2000" b="0" dirty="0" smtClean="0"/>
              <a:t>(“</a:t>
            </a:r>
            <a:r>
              <a:rPr lang="en-US" sz="2000" b="0" dirty="0" err="1" smtClean="0">
                <a:solidFill>
                  <a:srgbClr val="C00000"/>
                </a:solidFill>
              </a:rPr>
              <a:t>errorSpan</a:t>
            </a:r>
            <a:r>
              <a:rPr lang="en-US" sz="2000" b="0" dirty="0" smtClean="0"/>
              <a:t>”).</a:t>
            </a:r>
            <a:r>
              <a:rPr lang="en-US" sz="2000" b="0" dirty="0" err="1" smtClean="0">
                <a:solidFill>
                  <a:srgbClr val="C00000"/>
                </a:solidFill>
              </a:rPr>
              <a:t>innerText</a:t>
            </a:r>
            <a:r>
              <a:rPr lang="en-US" sz="2000" b="0" dirty="0" smtClean="0"/>
              <a:t>=</a:t>
            </a:r>
          </a:p>
          <a:p>
            <a:r>
              <a:rPr lang="en-US" sz="2000" b="0" dirty="0" smtClean="0"/>
              <a:t>	“</a:t>
            </a:r>
            <a:r>
              <a:rPr lang="en-US" sz="2000" b="0" dirty="0" smtClean="0">
                <a:solidFill>
                  <a:srgbClr val="00B050"/>
                </a:solidFill>
              </a:rPr>
              <a:t>Password cannot be empty</a:t>
            </a:r>
            <a:r>
              <a:rPr lang="en-US" sz="2000" b="0" dirty="0" smtClean="0"/>
              <a:t>”.</a:t>
            </a:r>
          </a:p>
          <a:p>
            <a:r>
              <a:rPr lang="en-US" sz="2000" b="0" dirty="0" smtClean="0"/>
              <a:t> </a:t>
            </a:r>
          </a:p>
          <a:p>
            <a:r>
              <a:rPr lang="en-US" sz="2000" b="0" dirty="0" smtClean="0"/>
              <a:t> The above statement sets the error message as the text inside the span tag with id “</a:t>
            </a:r>
            <a:r>
              <a:rPr lang="en-US" sz="2000" b="0" dirty="0" err="1" smtClean="0">
                <a:solidFill>
                  <a:srgbClr val="C00000"/>
                </a:solidFill>
              </a:rPr>
              <a:t>errorSpan</a:t>
            </a:r>
            <a:r>
              <a:rPr lang="en-US" sz="2000" b="0" dirty="0" smtClean="0">
                <a:solidFill>
                  <a:srgbClr val="C00000"/>
                </a:solidFill>
              </a:rPr>
              <a:t>”</a:t>
            </a:r>
            <a:r>
              <a:rPr lang="en-US" sz="2000" dirty="0" smtClean="0"/>
              <a:t>.</a:t>
            </a:r>
          </a:p>
          <a:p>
            <a:endParaRPr lang="en-US" sz="2000" b="0" i="1" dirty="0" smtClean="0"/>
          </a:p>
          <a:p>
            <a:endParaRPr lang="en-US" sz="2000" b="0" i="1" dirty="0" smtClean="0"/>
          </a:p>
          <a:p>
            <a:endParaRPr lang="en-US" sz="2000" b="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ox(in)">
                                      <p:cBhvr>
                                        <p:cTn id="7" dur="500"/>
                                        <p:tgtEl>
                                          <p:spTgt spid="5">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box(in)">
                                      <p:cBhvr>
                                        <p:cTn id="10" dur="500"/>
                                        <p:tgtEl>
                                          <p:spTgt spid="5">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box(in)">
                                      <p:cBhvr>
                                        <p:cTn id="13" dur="500"/>
                                        <p:tgtEl>
                                          <p:spTgt spid="5">
                                            <p:txEl>
                                              <p:pRg st="9" end="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box(in)">
                                      <p:cBhvr>
                                        <p:cTn id="1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Proceed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228600" y="1752600"/>
            <a:ext cx="7772400" cy="369332"/>
          </a:xfrm>
          <a:prstGeom prst="rect">
            <a:avLst/>
          </a:prstGeom>
          <a:noFill/>
        </p:spPr>
        <p:txBody>
          <a:bodyPr wrap="square" rtlCol="0">
            <a:spAutoFit/>
          </a:bodyPr>
          <a:lstStyle/>
          <a:p>
            <a:r>
              <a:rPr lang="en-US" dirty="0" smtClean="0">
                <a:solidFill>
                  <a:srgbClr val="C00000"/>
                </a:solidFill>
              </a:rPr>
              <a:t>Confused with all the methods?</a:t>
            </a:r>
            <a:endParaRPr lang="en-US" dirty="0">
              <a:solidFill>
                <a:srgbClr val="C00000"/>
              </a:solidFill>
            </a:endParaRPr>
          </a:p>
        </p:txBody>
      </p:sp>
      <p:pic>
        <p:nvPicPr>
          <p:cNvPr id="4098" name="Picture 2" descr="http://t3.gstatic.com/images?q=tbn:ANd9GcT3LiovpT7ss_FH_LA0mys5zFDAc24QIsegOWTb6sRcGrcR6zJpTw"/>
          <p:cNvPicPr>
            <a:picLocks noChangeAspect="1" noChangeArrowheads="1"/>
          </p:cNvPicPr>
          <p:nvPr/>
        </p:nvPicPr>
        <p:blipFill>
          <a:blip r:embed="rId2" cstate="print"/>
          <a:stretch>
            <a:fillRect/>
          </a:stretch>
        </p:blipFill>
        <p:spPr bwMode="auto">
          <a:xfrm>
            <a:off x="4191000" y="1600200"/>
            <a:ext cx="1447800" cy="1447800"/>
          </a:xfrm>
          <a:prstGeom prst="rect">
            <a:avLst/>
          </a:prstGeom>
          <a:noFill/>
          <a:ln>
            <a:noFill/>
          </a:ln>
        </p:spPr>
      </p:pic>
      <p:sp>
        <p:nvSpPr>
          <p:cNvPr id="8" name="TextBox 7"/>
          <p:cNvSpPr txBox="1"/>
          <p:nvPr/>
        </p:nvSpPr>
        <p:spPr>
          <a:xfrm>
            <a:off x="228600" y="2438400"/>
            <a:ext cx="8875986" cy="4154984"/>
          </a:xfrm>
          <a:prstGeom prst="rect">
            <a:avLst/>
          </a:prstGeom>
          <a:noFill/>
        </p:spPr>
        <p:txBody>
          <a:bodyPr wrap="square" rtlCol="0">
            <a:spAutoFit/>
          </a:bodyPr>
          <a:lstStyle/>
          <a:p>
            <a:pPr>
              <a:lnSpc>
                <a:spcPct val="150000"/>
              </a:lnSpc>
            </a:pPr>
            <a:r>
              <a:rPr lang="en-US" sz="1600" b="0" smtClean="0"/>
              <a:t>A quick </a:t>
            </a:r>
            <a:r>
              <a:rPr lang="en-US" sz="1600" b="0" dirty="0" smtClean="0"/>
              <a:t>recap on what we learnt,</a:t>
            </a:r>
          </a:p>
          <a:p>
            <a:pPr marL="342900" indent="-342900">
              <a:lnSpc>
                <a:spcPct val="150000"/>
              </a:lnSpc>
              <a:buClr>
                <a:schemeClr val="tx1"/>
              </a:buClr>
              <a:buAutoNum type="arabicPeriod"/>
            </a:pPr>
            <a:r>
              <a:rPr lang="en-US" sz="1600" dirty="0" err="1" smtClean="0">
                <a:solidFill>
                  <a:srgbClr val="0070C0"/>
                </a:solidFill>
              </a:rPr>
              <a:t>getElementsByTagName</a:t>
            </a:r>
            <a:r>
              <a:rPr lang="en-US" sz="1600" dirty="0" smtClean="0">
                <a:solidFill>
                  <a:srgbClr val="0070C0"/>
                </a:solidFill>
              </a:rPr>
              <a:t>()</a:t>
            </a:r>
            <a:r>
              <a:rPr lang="en-US" sz="1600" b="0" dirty="0" smtClean="0">
                <a:solidFill>
                  <a:srgbClr val="0070C0"/>
                </a:solidFill>
              </a:rPr>
              <a:t> </a:t>
            </a:r>
            <a:r>
              <a:rPr lang="en-US" sz="1600" b="0" dirty="0" smtClean="0"/>
              <a:t>is</a:t>
            </a:r>
            <a:r>
              <a:rPr lang="en-US" sz="1600" b="0" dirty="0" smtClean="0">
                <a:solidFill>
                  <a:srgbClr val="0070C0"/>
                </a:solidFill>
              </a:rPr>
              <a:t> </a:t>
            </a:r>
            <a:r>
              <a:rPr lang="en-US" sz="1600" b="0" dirty="0" smtClean="0"/>
              <a:t>used</a:t>
            </a:r>
            <a:r>
              <a:rPr lang="en-US" sz="1600" b="0" dirty="0" smtClean="0">
                <a:solidFill>
                  <a:srgbClr val="0070C0"/>
                </a:solidFill>
              </a:rPr>
              <a:t> </a:t>
            </a:r>
            <a:r>
              <a:rPr lang="en-US" sz="1600" b="0" dirty="0" smtClean="0"/>
              <a:t>to get a collection of elements of the same type (example paragraph tags etc.).</a:t>
            </a:r>
          </a:p>
          <a:p>
            <a:pPr marL="342900" indent="-342900">
              <a:lnSpc>
                <a:spcPct val="150000"/>
              </a:lnSpc>
              <a:buClr>
                <a:schemeClr val="tx1"/>
              </a:buClr>
              <a:buAutoNum type="arabicPeriod"/>
            </a:pPr>
            <a:r>
              <a:rPr lang="en-US" sz="1600" dirty="0" err="1" smtClean="0">
                <a:solidFill>
                  <a:srgbClr val="0070C0"/>
                </a:solidFill>
              </a:rPr>
              <a:t>getElementsByName</a:t>
            </a:r>
            <a:r>
              <a:rPr lang="en-US" sz="1600" dirty="0" smtClean="0">
                <a:solidFill>
                  <a:srgbClr val="0070C0"/>
                </a:solidFill>
              </a:rPr>
              <a:t>()</a:t>
            </a:r>
            <a:r>
              <a:rPr lang="en-US" sz="1600" dirty="0" smtClean="0">
                <a:solidFill>
                  <a:srgbClr val="00B0F0"/>
                </a:solidFill>
              </a:rPr>
              <a:t> </a:t>
            </a:r>
            <a:r>
              <a:rPr lang="en-US" sz="1600" b="0" dirty="0" smtClean="0"/>
              <a:t>is used to get a collection of elements with the same name. (example to access radio button groups, check box groups etc). By iterating through the collection the individual elements can be accessed.</a:t>
            </a:r>
          </a:p>
          <a:p>
            <a:pPr marL="342900" indent="-342900">
              <a:lnSpc>
                <a:spcPct val="150000"/>
              </a:lnSpc>
              <a:buClr>
                <a:schemeClr val="tx1"/>
              </a:buClr>
              <a:buAutoNum type="arabicPeriod"/>
            </a:pPr>
            <a:r>
              <a:rPr lang="en-US" sz="1600" dirty="0" err="1" smtClean="0">
                <a:solidFill>
                  <a:srgbClr val="0070C0"/>
                </a:solidFill>
              </a:rPr>
              <a:t>getElementById</a:t>
            </a:r>
            <a:r>
              <a:rPr lang="en-US" sz="1600" dirty="0" smtClean="0">
                <a:solidFill>
                  <a:srgbClr val="0070C0"/>
                </a:solidFill>
              </a:rPr>
              <a:t>()</a:t>
            </a:r>
            <a:r>
              <a:rPr lang="en-US" sz="1600" dirty="0" smtClean="0">
                <a:solidFill>
                  <a:srgbClr val="00B0F0"/>
                </a:solidFill>
              </a:rPr>
              <a:t> </a:t>
            </a:r>
            <a:r>
              <a:rPr lang="en-US" sz="1600" b="0" dirty="0" smtClean="0"/>
              <a:t>can be used to directly access an individual element.</a:t>
            </a:r>
          </a:p>
          <a:p>
            <a:pPr marL="342900" indent="-342900">
              <a:lnSpc>
                <a:spcPct val="150000"/>
              </a:lnSpc>
              <a:buClr>
                <a:schemeClr val="tx1"/>
              </a:buClr>
              <a:buAutoNum type="arabicPeriod"/>
            </a:pPr>
            <a:r>
              <a:rPr lang="en-US" sz="1600" dirty="0" smtClean="0">
                <a:solidFill>
                  <a:srgbClr val="0070C0"/>
                </a:solidFill>
              </a:rPr>
              <a:t>Value</a:t>
            </a:r>
            <a:r>
              <a:rPr lang="en-US" sz="1600" b="0" dirty="0" smtClean="0">
                <a:solidFill>
                  <a:srgbClr val="0070C0"/>
                </a:solidFill>
              </a:rPr>
              <a:t> </a:t>
            </a:r>
            <a:r>
              <a:rPr lang="en-US" sz="1600" b="0" dirty="0" smtClean="0"/>
              <a:t>property can be used to get or set the values of elements having a value attribute. Used to read values from the form controls.</a:t>
            </a:r>
          </a:p>
          <a:p>
            <a:pPr marL="342900" indent="-342900">
              <a:lnSpc>
                <a:spcPct val="150000"/>
              </a:lnSpc>
              <a:buClr>
                <a:schemeClr val="tx1"/>
              </a:buClr>
              <a:buAutoNum type="arabicPeriod"/>
            </a:pPr>
            <a:r>
              <a:rPr lang="en-US" sz="1600" dirty="0" smtClean="0"/>
              <a:t> </a:t>
            </a:r>
            <a:r>
              <a:rPr lang="en-US" sz="1600" dirty="0" err="1" smtClean="0">
                <a:solidFill>
                  <a:srgbClr val="0070C0"/>
                </a:solidFill>
              </a:rPr>
              <a:t>InnerText</a:t>
            </a:r>
            <a:r>
              <a:rPr lang="en-US" sz="1600" b="0" dirty="0" smtClean="0"/>
              <a:t> and </a:t>
            </a:r>
            <a:r>
              <a:rPr lang="en-US" sz="1600" dirty="0" err="1" smtClean="0">
                <a:solidFill>
                  <a:srgbClr val="0070C0"/>
                </a:solidFill>
              </a:rPr>
              <a:t>InnerHTML</a:t>
            </a:r>
            <a:r>
              <a:rPr lang="en-US" sz="1600" b="0" dirty="0" smtClean="0"/>
              <a:t> properties can be used to get and set the text/html contents which appears between the start tag and end tag.</a:t>
            </a:r>
            <a:endParaRPr 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ox(in)">
                                      <p:cBhvr>
                                        <p:cTn id="11" dur="500"/>
                                        <p:tgtEl>
                                          <p:spTgt spid="8">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ox(in)">
                                      <p:cBhvr>
                                        <p:cTn id="15" dur="10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ox(in)">
                                      <p:cBhvr>
                                        <p:cTn id="20" dur="10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box(in)">
                                      <p:cBhvr>
                                        <p:cTn id="25" dur="1000"/>
                                        <p:tgtEl>
                                          <p:spTgt spid="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ox(in)">
                                      <p:cBhvr>
                                        <p:cTn id="30" dur="1000"/>
                                        <p:tgtEl>
                                          <p:spTgt spid="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box(in)">
                                      <p:cBhvr>
                                        <p:cTn id="35"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InnerText</a:t>
            </a:r>
            <a:r>
              <a:rPr lang="en-US" sz="2800" dirty="0" smtClean="0"/>
              <a:t> Vs </a:t>
            </a:r>
            <a:r>
              <a:rPr lang="en-US" sz="2800" dirty="0" err="1" smtClean="0"/>
              <a:t>InnerHTML</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76200" y="1524000"/>
            <a:ext cx="8763000" cy="4593565"/>
          </a:xfrm>
          <a:prstGeom prst="rect">
            <a:avLst/>
          </a:prstGeom>
          <a:noFill/>
        </p:spPr>
        <p:txBody>
          <a:bodyPr wrap="square" rtlCol="0">
            <a:spAutoFit/>
          </a:bodyPr>
          <a:lstStyle/>
          <a:p>
            <a:pPr>
              <a:lnSpc>
                <a:spcPct val="150000"/>
              </a:lnSpc>
            </a:pPr>
            <a:r>
              <a:rPr lang="en-US" b="0" dirty="0" smtClean="0"/>
              <a:t>For updating the contents of a div tag we have two options in IE</a:t>
            </a:r>
          </a:p>
          <a:p>
            <a:pPr marL="342900" indent="-342900">
              <a:lnSpc>
                <a:spcPct val="150000"/>
              </a:lnSpc>
              <a:buFont typeface="+mj-lt"/>
              <a:buAutoNum type="arabicPeriod"/>
            </a:pPr>
            <a:r>
              <a:rPr lang="en-US" b="0" dirty="0" err="1" smtClean="0"/>
              <a:t>innerHTML</a:t>
            </a:r>
            <a:endParaRPr lang="en-US" b="0" dirty="0" smtClean="0"/>
          </a:p>
          <a:p>
            <a:pPr marL="342900" indent="-342900">
              <a:lnSpc>
                <a:spcPct val="150000"/>
              </a:lnSpc>
              <a:buFont typeface="+mj-lt"/>
              <a:buAutoNum type="arabicPeriod"/>
            </a:pPr>
            <a:r>
              <a:rPr lang="en-US" b="0" dirty="0" err="1" smtClean="0"/>
              <a:t>innerText</a:t>
            </a:r>
            <a:endParaRPr lang="en-US" b="0" dirty="0" smtClean="0"/>
          </a:p>
          <a:p>
            <a:pPr marL="63500" indent="-63500">
              <a:lnSpc>
                <a:spcPct val="150000"/>
              </a:lnSpc>
            </a:pPr>
            <a:r>
              <a:rPr lang="en-US" b="0" dirty="0" smtClean="0"/>
              <a:t>Text inserted using </a:t>
            </a:r>
            <a:r>
              <a:rPr lang="en-US" dirty="0" smtClean="0"/>
              <a:t>Inner html </a:t>
            </a:r>
            <a:r>
              <a:rPr lang="en-US" b="0" dirty="0" smtClean="0"/>
              <a:t>will be considered as HTML tags and parsed rather </a:t>
            </a:r>
            <a:r>
              <a:rPr lang="en-US" dirty="0" err="1" smtClean="0"/>
              <a:t>innerText</a:t>
            </a:r>
            <a:r>
              <a:rPr lang="en-US" dirty="0" smtClean="0"/>
              <a:t>  </a:t>
            </a:r>
            <a:r>
              <a:rPr lang="en-US" b="0" dirty="0" smtClean="0"/>
              <a:t>includes it as normal text.</a:t>
            </a:r>
          </a:p>
          <a:p>
            <a:pPr marL="63500" indent="-63500">
              <a:lnSpc>
                <a:spcPct val="150000"/>
              </a:lnSpc>
            </a:pPr>
            <a:r>
              <a:rPr lang="en-US" sz="1500" dirty="0" smtClean="0"/>
              <a:t>Example:</a:t>
            </a:r>
          </a:p>
          <a:p>
            <a:pPr marL="63500" indent="504825">
              <a:lnSpc>
                <a:spcPct val="150000"/>
              </a:lnSpc>
            </a:pPr>
            <a:r>
              <a:rPr lang="en-US" sz="1500" b="0" dirty="0" err="1" smtClean="0">
                <a:solidFill>
                  <a:srgbClr val="0070C0"/>
                </a:solidFill>
              </a:rPr>
              <a:t>Var</a:t>
            </a:r>
            <a:r>
              <a:rPr lang="en-US" sz="1500" b="0" dirty="0" smtClean="0">
                <a:solidFill>
                  <a:srgbClr val="0070C0"/>
                </a:solidFill>
              </a:rPr>
              <a:t> text=“</a:t>
            </a:r>
            <a:r>
              <a:rPr lang="en-US" sz="1500" b="0" dirty="0" smtClean="0">
                <a:solidFill>
                  <a:srgbClr val="00B050"/>
                </a:solidFill>
              </a:rPr>
              <a:t>&lt;b&gt;This is a Text&lt;/b&gt;</a:t>
            </a:r>
            <a:r>
              <a:rPr lang="en-US" sz="1500" b="0" dirty="0" smtClean="0">
                <a:solidFill>
                  <a:srgbClr val="0070C0"/>
                </a:solidFill>
              </a:rPr>
              <a:t>”</a:t>
            </a:r>
          </a:p>
          <a:p>
            <a:pPr marL="63500" indent="504825">
              <a:lnSpc>
                <a:spcPct val="150000"/>
              </a:lnSpc>
            </a:pPr>
            <a:r>
              <a:rPr lang="en-US" sz="1500" b="0" dirty="0" err="1" smtClean="0">
                <a:solidFill>
                  <a:srgbClr val="0070C0"/>
                </a:solidFill>
              </a:rPr>
              <a:t>document.getElementById</a:t>
            </a:r>
            <a:r>
              <a:rPr lang="en-US" sz="1500" b="0" dirty="0" smtClean="0">
                <a:solidFill>
                  <a:srgbClr val="0070C0"/>
                </a:solidFill>
              </a:rPr>
              <a:t>(“div1”)</a:t>
            </a:r>
            <a:r>
              <a:rPr lang="en-US" sz="1500" b="0" dirty="0" smtClean="0">
                <a:solidFill>
                  <a:srgbClr val="C00000"/>
                </a:solidFill>
              </a:rPr>
              <a:t>.</a:t>
            </a:r>
            <a:r>
              <a:rPr lang="en-US" sz="1500" b="0" dirty="0" err="1" smtClean="0">
                <a:solidFill>
                  <a:srgbClr val="C00000"/>
                </a:solidFill>
              </a:rPr>
              <a:t>innerHTML</a:t>
            </a:r>
            <a:r>
              <a:rPr lang="en-US" sz="1500" b="0" dirty="0" smtClean="0">
                <a:solidFill>
                  <a:srgbClr val="0070C0"/>
                </a:solidFill>
              </a:rPr>
              <a:t>=text;</a:t>
            </a:r>
          </a:p>
          <a:p>
            <a:pPr marL="63500" indent="504825">
              <a:lnSpc>
                <a:spcPct val="150000"/>
              </a:lnSpc>
            </a:pPr>
            <a:r>
              <a:rPr lang="en-US" sz="1500" b="0" dirty="0" err="1" smtClean="0">
                <a:solidFill>
                  <a:srgbClr val="0070C0"/>
                </a:solidFill>
              </a:rPr>
              <a:t>document.getElementById</a:t>
            </a:r>
            <a:r>
              <a:rPr lang="en-US" sz="1500" b="0" dirty="0" smtClean="0">
                <a:solidFill>
                  <a:srgbClr val="0070C0"/>
                </a:solidFill>
              </a:rPr>
              <a:t>(“div2”)</a:t>
            </a:r>
            <a:r>
              <a:rPr lang="en-US" sz="1500" b="0" dirty="0" smtClean="0">
                <a:solidFill>
                  <a:srgbClr val="C00000"/>
                </a:solidFill>
              </a:rPr>
              <a:t>.</a:t>
            </a:r>
            <a:r>
              <a:rPr lang="en-US" sz="1500" b="0" dirty="0" err="1" smtClean="0">
                <a:solidFill>
                  <a:srgbClr val="C00000"/>
                </a:solidFill>
              </a:rPr>
              <a:t>innerText</a:t>
            </a:r>
            <a:r>
              <a:rPr lang="en-US" sz="1500" b="0" dirty="0" smtClean="0">
                <a:solidFill>
                  <a:srgbClr val="0070C0"/>
                </a:solidFill>
              </a:rPr>
              <a:t>=text;</a:t>
            </a:r>
          </a:p>
          <a:p>
            <a:pPr marL="63500" indent="-63500">
              <a:lnSpc>
                <a:spcPct val="150000"/>
              </a:lnSpc>
            </a:pPr>
            <a:r>
              <a:rPr lang="en-US" sz="1500" dirty="0" smtClean="0"/>
              <a:t>Output:</a:t>
            </a:r>
          </a:p>
          <a:p>
            <a:pPr marL="63500" indent="282575">
              <a:lnSpc>
                <a:spcPct val="150000"/>
              </a:lnSpc>
            </a:pPr>
            <a:r>
              <a:rPr lang="en-US" sz="1500" dirty="0" smtClean="0"/>
              <a:t>div1  value :</a:t>
            </a:r>
            <a:r>
              <a:rPr lang="en-US" sz="1500" dirty="0" smtClean="0">
                <a:solidFill>
                  <a:srgbClr val="00B050"/>
                </a:solidFill>
              </a:rPr>
              <a:t> This is a Text </a:t>
            </a:r>
            <a:endParaRPr lang="en-US" sz="1500" b="0" dirty="0" smtClean="0">
              <a:solidFill>
                <a:srgbClr val="00B050"/>
              </a:solidFill>
            </a:endParaRPr>
          </a:p>
          <a:p>
            <a:pPr marL="63500" indent="282575">
              <a:lnSpc>
                <a:spcPct val="150000"/>
              </a:lnSpc>
            </a:pPr>
            <a:r>
              <a:rPr lang="en-US" sz="1500" dirty="0" smtClean="0"/>
              <a:t>div2  Value:</a:t>
            </a:r>
            <a:r>
              <a:rPr lang="en-US" sz="1500" dirty="0" smtClean="0">
                <a:solidFill>
                  <a:srgbClr val="00B050"/>
                </a:solidFill>
              </a:rPr>
              <a:t> &lt;b&gt;This is a Text&lt;/b&gt;</a:t>
            </a:r>
          </a:p>
        </p:txBody>
      </p:sp>
      <p:sp>
        <p:nvSpPr>
          <p:cNvPr id="6" name="TextBox 5"/>
          <p:cNvSpPr txBox="1"/>
          <p:nvPr/>
        </p:nvSpPr>
        <p:spPr>
          <a:xfrm>
            <a:off x="3581400" y="5757446"/>
            <a:ext cx="4343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The tag is not parsed and displayed as it is.</a:t>
            </a:r>
            <a:endParaRPr lang="en-US" sz="1600" b="0" dirty="0">
              <a:latin typeface="Arial" pitchFamily="34" charset="0"/>
              <a:cs typeface="Arial" pitchFamily="34" charset="0"/>
            </a:endParaRPr>
          </a:p>
        </p:txBody>
      </p:sp>
      <p:sp>
        <p:nvSpPr>
          <p:cNvPr id="7" name="TextBox 6"/>
          <p:cNvSpPr txBox="1"/>
          <p:nvPr/>
        </p:nvSpPr>
        <p:spPr>
          <a:xfrm>
            <a:off x="3048000" y="5300246"/>
            <a:ext cx="55626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Text made bold by the </a:t>
            </a:r>
            <a:r>
              <a:rPr lang="en-US" sz="1600" dirty="0" smtClean="0">
                <a:latin typeface="Arial" pitchFamily="34" charset="0"/>
                <a:cs typeface="Arial" pitchFamily="34" charset="0"/>
              </a:rPr>
              <a:t>&lt;b&gt; </a:t>
            </a:r>
            <a:r>
              <a:rPr lang="en-US" sz="1600" b="0" dirty="0" smtClean="0">
                <a:latin typeface="Arial" pitchFamily="34" charset="0"/>
                <a:cs typeface="Arial" pitchFamily="34" charset="0"/>
              </a:rPr>
              <a:t>tag, since it is parsed as HTML.</a:t>
            </a:r>
            <a:endParaRPr lang="en-US" b="0" dirty="0">
              <a:latin typeface="Arial" pitchFamily="34" charset="0"/>
              <a:cs typeface="Arial" pitchFamily="34" charset="0"/>
            </a:endParaRPr>
          </a:p>
        </p:txBody>
      </p:sp>
      <p:sp>
        <p:nvSpPr>
          <p:cNvPr id="8" name="Explosion 2 7"/>
          <p:cNvSpPr/>
          <p:nvPr/>
        </p:nvSpPr>
        <p:spPr>
          <a:xfrm>
            <a:off x="5486400" y="3733800"/>
            <a:ext cx="3124200" cy="1219200"/>
          </a:xfrm>
          <a:prstGeom prst="irregularSeal2">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Guess </a:t>
            </a:r>
            <a:r>
              <a:rPr lang="en-US" sz="1600" smtClean="0">
                <a:solidFill>
                  <a:schemeClr val="tx1"/>
                </a:solidFill>
                <a:latin typeface="Arial" pitchFamily="34" charset="0"/>
                <a:cs typeface="Arial" pitchFamily="34" charset="0"/>
              </a:rPr>
              <a:t>The output.</a:t>
            </a:r>
            <a:endParaRPr lang="en-US" sz="160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par>
                                <p:cTn id="12" presetID="4" presetClass="entr" presetSubtype="16"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box(in)">
                                      <p:cBhvr>
                                        <p:cTn id="14" dur="500"/>
                                        <p:tgtEl>
                                          <p:spTgt spid="5">
                                            <p:txEl>
                                              <p:pRg st="5" end="5"/>
                                            </p:txEl>
                                          </p:spTgt>
                                        </p:tgtEl>
                                      </p:cBhvr>
                                    </p:animEffect>
                                  </p:childTnLst>
                                </p:cTn>
                              </p:par>
                              <p:par>
                                <p:cTn id="15" presetID="4" presetClass="entr" presetSubtype="16"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ox(in)">
                                      <p:cBhvr>
                                        <p:cTn id="17" dur="500"/>
                                        <p:tgtEl>
                                          <p:spTgt spid="5">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box(in)">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ox(in)">
                                      <p:cBhvr>
                                        <p:cTn id="25" dur="500"/>
                                        <p:tgtEl>
                                          <p:spTgt spid="5">
                                            <p:txEl>
                                              <p:pRg st="8" end="8"/>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ox(in)">
                                      <p:cBhvr>
                                        <p:cTn id="28" dur="500"/>
                                        <p:tgtEl>
                                          <p:spTgt spid="5">
                                            <p:txEl>
                                              <p:pRg st="9" end="9"/>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box(in)">
                                      <p:cBhvr>
                                        <p:cTn id="31" dur="500"/>
                                        <p:tgtEl>
                                          <p:spTgt spid="5">
                                            <p:txEl>
                                              <p:pRg st="10" end="10"/>
                                            </p:txEl>
                                          </p:spTgt>
                                        </p:tgtEl>
                                      </p:cBhvr>
                                    </p:animEffect>
                                  </p:childTnLst>
                                </p:cTn>
                              </p:par>
                            </p:childTnLst>
                          </p:cTn>
                        </p:par>
                        <p:par>
                          <p:cTn id="32" fill="hold">
                            <p:stCondLst>
                              <p:cond delay="500"/>
                            </p:stCondLst>
                            <p:childTnLst>
                              <p:par>
                                <p:cTn id="33" presetID="4"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childTnLst>
                          </p:cTn>
                        </p:par>
                        <p:par>
                          <p:cTn id="36" fill="hold">
                            <p:stCondLst>
                              <p:cond delay="1000"/>
                            </p:stCondLst>
                            <p:childTnLst>
                              <p:par>
                                <p:cTn id="37" presetID="4" presetClass="entr" presetSubtype="1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in)">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Rectangle 4"/>
          <p:cNvSpPr/>
          <p:nvPr/>
        </p:nvSpPr>
        <p:spPr>
          <a:xfrm>
            <a:off x="76200" y="1403992"/>
            <a:ext cx="8915400" cy="2677656"/>
          </a:xfrm>
          <a:prstGeom prst="rect">
            <a:avLst/>
          </a:prstGeom>
        </p:spPr>
        <p:txBody>
          <a:bodyPr wrap="square">
            <a:spAutoFit/>
          </a:bodyPr>
          <a:lstStyle/>
          <a:p>
            <a:pPr marL="346075" indent="-346075">
              <a:lnSpc>
                <a:spcPct val="150000"/>
              </a:lnSpc>
            </a:pPr>
            <a:r>
              <a:rPr lang="en-US" sz="1600" b="0" dirty="0" smtClean="0"/>
              <a:t>Events are automatically triggered based on some user actions (or) browser  events in a html page .</a:t>
            </a:r>
          </a:p>
          <a:p>
            <a:pPr marL="346075" indent="-346075">
              <a:lnSpc>
                <a:spcPct val="150000"/>
              </a:lnSpc>
            </a:pPr>
            <a:r>
              <a:rPr lang="en-US" sz="1600" b="0" dirty="0" smtClean="0"/>
              <a:t>	</a:t>
            </a:r>
            <a:r>
              <a:rPr lang="en-US" sz="1600" dirty="0" smtClean="0"/>
              <a:t>Example: </a:t>
            </a:r>
          </a:p>
          <a:p>
            <a:pPr marL="520700" indent="282575">
              <a:lnSpc>
                <a:spcPct val="150000"/>
              </a:lnSpc>
              <a:buFont typeface="Arial" pitchFamily="34" charset="0"/>
              <a:buChar char="•"/>
            </a:pPr>
            <a:r>
              <a:rPr lang="en-US" sz="1600" b="0" dirty="0" smtClean="0"/>
              <a:t>Browser triggers </a:t>
            </a:r>
            <a:r>
              <a:rPr lang="en-US" sz="1600" i="1" dirty="0" err="1" smtClean="0"/>
              <a:t>onLoad</a:t>
            </a:r>
            <a:r>
              <a:rPr lang="en-US" sz="1600" i="1" dirty="0" smtClean="0"/>
              <a:t>  </a:t>
            </a:r>
            <a:r>
              <a:rPr lang="en-US" sz="1600" b="0" dirty="0" smtClean="0"/>
              <a:t>event when it loads the HTML page. </a:t>
            </a:r>
          </a:p>
          <a:p>
            <a:pPr marL="520700" indent="282575">
              <a:lnSpc>
                <a:spcPct val="150000"/>
              </a:lnSpc>
              <a:buFont typeface="Arial" pitchFamily="34" charset="0"/>
              <a:buChar char="•"/>
            </a:pPr>
            <a:r>
              <a:rPr lang="en-US" sz="1600" b="0" dirty="0" smtClean="0"/>
              <a:t>User Clicking a button or control triggers </a:t>
            </a:r>
            <a:r>
              <a:rPr lang="en-US" sz="1600" i="1" dirty="0" err="1" smtClean="0"/>
              <a:t>onClick</a:t>
            </a:r>
            <a:r>
              <a:rPr lang="en-US" sz="1600" b="0" dirty="0" smtClean="0"/>
              <a:t> event  of the button/control.</a:t>
            </a:r>
          </a:p>
          <a:p>
            <a:pPr>
              <a:lnSpc>
                <a:spcPct val="150000"/>
              </a:lnSpc>
            </a:pPr>
            <a:r>
              <a:rPr lang="en-US" sz="1600" dirty="0" smtClean="0"/>
              <a:t>Following are JavaScript pre-defined events:</a:t>
            </a:r>
          </a:p>
          <a:p>
            <a:pPr>
              <a:lnSpc>
                <a:spcPct val="150000"/>
              </a:lnSpc>
            </a:pPr>
            <a:endParaRPr lang="en-US" sz="1600" b="0" dirty="0" smtClean="0"/>
          </a:p>
        </p:txBody>
      </p:sp>
      <p:sp>
        <p:nvSpPr>
          <p:cNvPr id="6" name="TextBox 5"/>
          <p:cNvSpPr txBox="1"/>
          <p:nvPr/>
        </p:nvSpPr>
        <p:spPr>
          <a:xfrm>
            <a:off x="4343400" y="3234412"/>
            <a:ext cx="42672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lnSpc>
                <a:spcPct val="150000"/>
              </a:lnSpc>
            </a:pPr>
            <a:r>
              <a:rPr lang="en-US" sz="1400" b="0" dirty="0" err="1" smtClean="0">
                <a:solidFill>
                  <a:srgbClr val="FF0000"/>
                </a:solidFill>
                <a:latin typeface="Arial" pitchFamily="34" charset="0"/>
                <a:cs typeface="Arial" pitchFamily="34" charset="0"/>
              </a:rPr>
              <a:t>onLoad</a:t>
            </a:r>
            <a:endParaRPr lang="en-US" sz="1400" b="0" dirty="0" smtClean="0">
              <a:solidFill>
                <a:srgbClr val="FF0000"/>
              </a:solidFill>
              <a:latin typeface="Arial" pitchFamily="34" charset="0"/>
              <a:cs typeface="Arial" pitchFamily="34" charset="0"/>
            </a:endParaRPr>
          </a:p>
          <a:p>
            <a:pPr marL="342900" indent="-342900">
              <a:lnSpc>
                <a:spcPct val="150000"/>
              </a:lnSpc>
            </a:pPr>
            <a:r>
              <a:rPr lang="en-US" sz="1400" b="0" dirty="0" err="1" smtClean="0">
                <a:solidFill>
                  <a:srgbClr val="FF0000"/>
                </a:solidFill>
                <a:latin typeface="Arial" pitchFamily="34" charset="0"/>
                <a:cs typeface="Arial" pitchFamily="34" charset="0"/>
              </a:rPr>
              <a:t>onMouseOut</a:t>
            </a:r>
            <a:r>
              <a:rPr lang="en-US" sz="1400" b="0" dirty="0" smtClean="0">
                <a:solidFill>
                  <a:srgbClr val="FF0000"/>
                </a:solidFill>
                <a:latin typeface="Arial" pitchFamily="34" charset="0"/>
                <a:cs typeface="Arial" pitchFamily="34" charset="0"/>
              </a:rPr>
              <a:t> </a:t>
            </a:r>
          </a:p>
          <a:p>
            <a:pPr marL="342900" indent="-342900">
              <a:lnSpc>
                <a:spcPct val="150000"/>
              </a:lnSpc>
            </a:pPr>
            <a:r>
              <a:rPr lang="en-US" sz="1400" b="0" dirty="0" err="1" smtClean="0">
                <a:latin typeface="Arial" pitchFamily="34" charset="0"/>
                <a:cs typeface="Arial" pitchFamily="34" charset="0"/>
              </a:rPr>
              <a:t>onMouseOver</a:t>
            </a:r>
            <a:endParaRPr lang="en-US" sz="1400" b="0" dirty="0" smtClean="0">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onReset</a:t>
            </a:r>
            <a:endParaRPr lang="en-US" sz="1400" b="0" dirty="0" smtClean="0">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onSelect</a:t>
            </a:r>
            <a:r>
              <a:rPr lang="en-US" sz="1400" b="0" dirty="0" smtClean="0">
                <a:latin typeface="Arial" pitchFamily="34" charset="0"/>
                <a:cs typeface="Arial" pitchFamily="34" charset="0"/>
              </a:rPr>
              <a:t> </a:t>
            </a:r>
          </a:p>
          <a:p>
            <a:pPr marL="342900" indent="-342900">
              <a:lnSpc>
                <a:spcPct val="150000"/>
              </a:lnSpc>
            </a:pPr>
            <a:r>
              <a:rPr lang="en-US" sz="1400" b="0" dirty="0" err="1" smtClean="0">
                <a:solidFill>
                  <a:srgbClr val="FF0000"/>
                </a:solidFill>
                <a:latin typeface="Arial" pitchFamily="34" charset="0"/>
                <a:cs typeface="Arial" pitchFamily="34" charset="0"/>
              </a:rPr>
              <a:t>onSubmit</a:t>
            </a:r>
            <a:r>
              <a:rPr lang="en-US" sz="1400" b="0" dirty="0" smtClean="0">
                <a:solidFill>
                  <a:srgbClr val="FF0000"/>
                </a:solidFill>
                <a:latin typeface="Arial" pitchFamily="34" charset="0"/>
                <a:cs typeface="Arial" pitchFamily="34" charset="0"/>
              </a:rPr>
              <a:t> </a:t>
            </a:r>
          </a:p>
          <a:p>
            <a:pPr marL="342900" indent="-342900">
              <a:lnSpc>
                <a:spcPct val="150000"/>
              </a:lnSpc>
            </a:pPr>
            <a:r>
              <a:rPr lang="en-US" sz="1400" b="0" dirty="0" err="1" smtClean="0">
                <a:latin typeface="Arial" pitchFamily="34" charset="0"/>
                <a:cs typeface="Arial" pitchFamily="34" charset="0"/>
              </a:rPr>
              <a:t>onUnload</a:t>
            </a:r>
            <a:endParaRPr lang="en-US" sz="1400" b="0" dirty="0" smtClean="0">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onAbort</a:t>
            </a:r>
            <a:r>
              <a:rPr lang="en-US" sz="1400" b="0" dirty="0" smtClean="0">
                <a:latin typeface="Arial" pitchFamily="34" charset="0"/>
                <a:cs typeface="Arial" pitchFamily="34" charset="0"/>
              </a:rPr>
              <a:t> </a:t>
            </a:r>
            <a:endParaRPr lang="en-US" sz="1400" dirty="0">
              <a:latin typeface="Arial" pitchFamily="34" charset="0"/>
              <a:cs typeface="Arial" pitchFamily="34" charset="0"/>
            </a:endParaRPr>
          </a:p>
        </p:txBody>
      </p:sp>
      <p:sp>
        <p:nvSpPr>
          <p:cNvPr id="7" name="Rectangle 6"/>
          <p:cNvSpPr/>
          <p:nvPr/>
        </p:nvSpPr>
        <p:spPr>
          <a:xfrm>
            <a:off x="152400" y="3234412"/>
            <a:ext cx="4191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nSpc>
                <a:spcPct val="150000"/>
              </a:lnSpc>
            </a:pPr>
            <a:r>
              <a:rPr lang="en-US" sz="1400" b="0" dirty="0" err="1" smtClean="0">
                <a:solidFill>
                  <a:srgbClr val="FF0000"/>
                </a:solidFill>
                <a:latin typeface="Arial" pitchFamily="34" charset="0"/>
                <a:cs typeface="Arial" pitchFamily="34" charset="0"/>
              </a:rPr>
              <a:t>onBlur</a:t>
            </a:r>
            <a:r>
              <a:rPr lang="en-US" sz="1400" b="0" dirty="0" smtClean="0">
                <a:solidFill>
                  <a:srgbClr val="FF0000"/>
                </a:solidFill>
                <a:latin typeface="Arial" pitchFamily="34" charset="0"/>
                <a:cs typeface="Arial" pitchFamily="34" charset="0"/>
              </a:rPr>
              <a:t> </a:t>
            </a:r>
          </a:p>
          <a:p>
            <a:pPr marL="342900" indent="-342900">
              <a:lnSpc>
                <a:spcPct val="150000"/>
              </a:lnSpc>
            </a:pPr>
            <a:r>
              <a:rPr lang="en-US" sz="1400" b="0" dirty="0" err="1" smtClean="0">
                <a:solidFill>
                  <a:srgbClr val="FF0000"/>
                </a:solidFill>
                <a:latin typeface="Arial" pitchFamily="34" charset="0"/>
                <a:cs typeface="Arial" pitchFamily="34" charset="0"/>
              </a:rPr>
              <a:t>onChange</a:t>
            </a:r>
            <a:r>
              <a:rPr lang="en-US" sz="1400" b="0" dirty="0" smtClean="0">
                <a:solidFill>
                  <a:srgbClr val="FF0000"/>
                </a:solidFill>
                <a:latin typeface="Arial" pitchFamily="34" charset="0"/>
                <a:cs typeface="Arial" pitchFamily="34" charset="0"/>
              </a:rPr>
              <a:t> </a:t>
            </a:r>
          </a:p>
          <a:p>
            <a:pPr marL="342900" indent="-342900">
              <a:lnSpc>
                <a:spcPct val="150000"/>
              </a:lnSpc>
            </a:pPr>
            <a:r>
              <a:rPr lang="en-US" sz="1400" b="0" dirty="0" err="1" smtClean="0">
                <a:solidFill>
                  <a:srgbClr val="FF0000"/>
                </a:solidFill>
                <a:latin typeface="Arial" pitchFamily="34" charset="0"/>
                <a:cs typeface="Arial" pitchFamily="34" charset="0"/>
              </a:rPr>
              <a:t>onClick</a:t>
            </a:r>
            <a:r>
              <a:rPr lang="en-US" sz="1400" b="0" dirty="0" smtClean="0">
                <a:solidFill>
                  <a:srgbClr val="FF0000"/>
                </a:solidFill>
                <a:latin typeface="Arial" pitchFamily="34" charset="0"/>
                <a:cs typeface="Arial" pitchFamily="34" charset="0"/>
              </a:rPr>
              <a:t> </a:t>
            </a:r>
          </a:p>
          <a:p>
            <a:pPr marL="342900" indent="-342900">
              <a:lnSpc>
                <a:spcPct val="150000"/>
              </a:lnSpc>
            </a:pPr>
            <a:r>
              <a:rPr lang="en-US" sz="1400" b="0" dirty="0" err="1" smtClean="0">
                <a:latin typeface="Arial" pitchFamily="34" charset="0"/>
                <a:cs typeface="Arial" pitchFamily="34" charset="0"/>
              </a:rPr>
              <a:t>onError</a:t>
            </a:r>
            <a:endParaRPr lang="en-US" sz="1400" b="0" dirty="0" smtClean="0">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onFocus</a:t>
            </a:r>
            <a:endParaRPr lang="en-US" sz="1400" b="0" dirty="0" smtClean="0">
              <a:latin typeface="Arial" pitchFamily="34" charset="0"/>
              <a:cs typeface="Arial" pitchFamily="34" charset="0"/>
            </a:endParaRPr>
          </a:p>
          <a:p>
            <a:pPr marL="342900" indent="-342900">
              <a:lnSpc>
                <a:spcPct val="150000"/>
              </a:lnSpc>
            </a:pPr>
            <a:r>
              <a:rPr lang="en-US" sz="1400" b="0" dirty="0" err="1" smtClean="0">
                <a:solidFill>
                  <a:srgbClr val="FF0000"/>
                </a:solidFill>
                <a:latin typeface="Arial" pitchFamily="34" charset="0"/>
                <a:cs typeface="Arial" pitchFamily="34" charset="0"/>
              </a:rPr>
              <a:t>OnKeyup</a:t>
            </a:r>
            <a:endParaRPr lang="en-US" sz="1400" b="0" dirty="0" smtClean="0">
              <a:solidFill>
                <a:srgbClr val="FF0000"/>
              </a:solidFill>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OnKeyDown</a:t>
            </a:r>
            <a:endParaRPr lang="en-US" sz="1400" b="0" dirty="0" smtClean="0">
              <a:latin typeface="Arial" pitchFamily="34" charset="0"/>
              <a:cs typeface="Arial" pitchFamily="34" charset="0"/>
            </a:endParaRPr>
          </a:p>
          <a:p>
            <a:pPr marL="342900" indent="-342900">
              <a:lnSpc>
                <a:spcPct val="150000"/>
              </a:lnSpc>
            </a:pPr>
            <a:r>
              <a:rPr lang="en-US" sz="1400" b="0" dirty="0" err="1" smtClean="0">
                <a:latin typeface="Arial" pitchFamily="34" charset="0"/>
                <a:cs typeface="Arial" pitchFamily="34" charset="0"/>
              </a:rPr>
              <a:t>OnKeyPress</a:t>
            </a:r>
            <a:endParaRPr lang="en-US" sz="1400" b="0" dirty="0" smtClean="0">
              <a:latin typeface="Arial" pitchFamily="34" charset="0"/>
              <a:cs typeface="Arial" pitchFamily="34" charset="0"/>
            </a:endParaRPr>
          </a:p>
        </p:txBody>
      </p:sp>
      <p:sp>
        <p:nvSpPr>
          <p:cNvPr id="8" name="TextBox 7"/>
          <p:cNvSpPr txBox="1"/>
          <p:nvPr/>
        </p:nvSpPr>
        <p:spPr>
          <a:xfrm>
            <a:off x="152400" y="5955268"/>
            <a:ext cx="8839200" cy="369332"/>
          </a:xfrm>
          <a:prstGeom prst="rect">
            <a:avLst/>
          </a:prstGeom>
          <a:noFill/>
        </p:spPr>
        <p:txBody>
          <a:bodyPr wrap="square" rtlCol="0">
            <a:spAutoFit/>
          </a:bodyPr>
          <a:lstStyle/>
          <a:p>
            <a:endParaRPr lang="en-US" dirty="0"/>
          </a:p>
        </p:txBody>
      </p:sp>
      <p:sp>
        <p:nvSpPr>
          <p:cNvPr id="9" name="TextBox 8"/>
          <p:cNvSpPr txBox="1"/>
          <p:nvPr/>
        </p:nvSpPr>
        <p:spPr>
          <a:xfrm>
            <a:off x="457200" y="6019800"/>
            <a:ext cx="6629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dirty="0" smtClean="0">
                <a:latin typeface="Arial" pitchFamily="34" charset="0"/>
                <a:cs typeface="Arial" pitchFamily="34" charset="0"/>
              </a:rPr>
              <a:t>The highlighted ones will be explained in the coming slides.</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8" name="TextBox 7"/>
          <p:cNvSpPr txBox="1"/>
          <p:nvPr/>
        </p:nvSpPr>
        <p:spPr>
          <a:xfrm>
            <a:off x="152400" y="5955268"/>
            <a:ext cx="8839200" cy="369332"/>
          </a:xfrm>
          <a:prstGeom prst="rect">
            <a:avLst/>
          </a:prstGeom>
          <a:noFill/>
        </p:spPr>
        <p:txBody>
          <a:bodyPr wrap="square" rtlCol="0">
            <a:spAutoFit/>
          </a:bodyPr>
          <a:lstStyle/>
          <a:p>
            <a:endParaRPr lang="en-US" dirty="0"/>
          </a:p>
        </p:txBody>
      </p:sp>
      <p:graphicFrame>
        <p:nvGraphicFramePr>
          <p:cNvPr id="10" name="Table 9"/>
          <p:cNvGraphicFramePr>
            <a:graphicFrameLocks noGrp="1"/>
          </p:cNvGraphicFramePr>
          <p:nvPr/>
        </p:nvGraphicFramePr>
        <p:xfrm>
          <a:off x="533400" y="1828800"/>
          <a:ext cx="8229600" cy="4180840"/>
        </p:xfrm>
        <a:graphic>
          <a:graphicData uri="http://schemas.openxmlformats.org/drawingml/2006/table">
            <a:tbl>
              <a:tblPr firstRow="1" bandRow="1">
                <a:tableStyleId>{7DF18680-E054-41AD-8BC1-D1AEF772440D}</a:tableStyleId>
              </a:tblPr>
              <a:tblGrid>
                <a:gridCol w="2929180"/>
                <a:gridCol w="5300420"/>
              </a:tblGrid>
              <a:tr h="370840">
                <a:tc>
                  <a:txBody>
                    <a:bodyPr/>
                    <a:lstStyle/>
                    <a:p>
                      <a:pPr algn="ctr"/>
                      <a:r>
                        <a:rPr lang="en-US" sz="1600" dirty="0" smtClean="0">
                          <a:solidFill>
                            <a:schemeClr val="tx1"/>
                          </a:solidFill>
                          <a:latin typeface="Arial" pitchFamily="34" charset="0"/>
                          <a:cs typeface="Arial" pitchFamily="34" charset="0"/>
                        </a:rPr>
                        <a:t>Event</a:t>
                      </a:r>
                      <a:endParaRPr lang="en-US" sz="1600" dirty="0">
                        <a:solidFill>
                          <a:schemeClr val="tx1"/>
                        </a:solidFill>
                        <a:latin typeface="Arial" pitchFamily="34" charset="0"/>
                        <a:cs typeface="Arial" pitchFamily="34" charset="0"/>
                      </a:endParaRPr>
                    </a:p>
                  </a:txBody>
                  <a:tcPr/>
                </a:tc>
                <a:tc>
                  <a:txBody>
                    <a:bodyPr/>
                    <a:lstStyle/>
                    <a:p>
                      <a:pPr algn="ctr"/>
                      <a:r>
                        <a:rPr lang="en-US" sz="1600" dirty="0" smtClean="0">
                          <a:solidFill>
                            <a:schemeClr val="tx1"/>
                          </a:solidFill>
                          <a:latin typeface="Arial" pitchFamily="34" charset="0"/>
                          <a:cs typeface="Arial" pitchFamily="34" charset="0"/>
                        </a:rPr>
                        <a:t>Description</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b="0" dirty="0" err="1" smtClean="0">
                          <a:solidFill>
                            <a:schemeClr val="tx1"/>
                          </a:solidFill>
                          <a:latin typeface="Arial" pitchFamily="34" charset="0"/>
                          <a:cs typeface="Arial" pitchFamily="34" charset="0"/>
                        </a:rPr>
                        <a:t>onBlur</a:t>
                      </a:r>
                      <a:r>
                        <a:rPr lang="en-US" sz="1600" b="0" dirty="0" smtClean="0">
                          <a:solidFill>
                            <a:schemeClr val="tx1"/>
                          </a:solidFill>
                          <a:latin typeface="Arial" pitchFamily="34" charset="0"/>
                          <a:cs typeface="Arial" pitchFamily="34" charset="0"/>
                        </a:rPr>
                        <a:t> </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when a form element loses focus.</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b="0" dirty="0" err="1" smtClean="0">
                          <a:solidFill>
                            <a:schemeClr val="tx1"/>
                          </a:solidFill>
                          <a:latin typeface="Arial" pitchFamily="34" charset="0"/>
                          <a:cs typeface="Arial" pitchFamily="34" charset="0"/>
                        </a:rPr>
                        <a:t>onChange</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when the content of a text field/text area </a:t>
                      </a:r>
                      <a:r>
                        <a:rPr lang="en-US" sz="1600" b="1" i="1" kern="1200" dirty="0" smtClean="0">
                          <a:solidFill>
                            <a:schemeClr val="tx1"/>
                          </a:solidFill>
                          <a:latin typeface="Arial" pitchFamily="34" charset="0"/>
                          <a:ea typeface="+mn-ea"/>
                          <a:cs typeface="Arial" pitchFamily="34" charset="0"/>
                        </a:rPr>
                        <a:t>(or) </a:t>
                      </a:r>
                      <a:r>
                        <a:rPr lang="en-US" sz="1600" kern="1200" dirty="0" smtClean="0">
                          <a:solidFill>
                            <a:schemeClr val="tx1"/>
                          </a:solidFill>
                          <a:latin typeface="Arial" pitchFamily="34" charset="0"/>
                          <a:ea typeface="+mn-ea"/>
                          <a:cs typeface="Arial" pitchFamily="34" charset="0"/>
                        </a:rPr>
                        <a:t>drop down </a:t>
                      </a:r>
                      <a:r>
                        <a:rPr lang="en-US" sz="1600" b="1" i="1" kern="1200" dirty="0" smtClean="0">
                          <a:solidFill>
                            <a:schemeClr val="tx1"/>
                          </a:solidFill>
                          <a:latin typeface="Arial" pitchFamily="34" charset="0"/>
                          <a:ea typeface="+mn-ea"/>
                          <a:cs typeface="Arial" pitchFamily="34" charset="0"/>
                        </a:rPr>
                        <a:t>(or)</a:t>
                      </a:r>
                      <a:r>
                        <a:rPr lang="en-US" sz="1600" kern="1200" dirty="0" smtClean="0">
                          <a:solidFill>
                            <a:schemeClr val="tx1"/>
                          </a:solidFill>
                          <a:latin typeface="Arial" pitchFamily="34" charset="0"/>
                          <a:ea typeface="+mn-ea"/>
                          <a:cs typeface="Arial" pitchFamily="34" charset="0"/>
                        </a:rPr>
                        <a:t> the check box has changed </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b="0" dirty="0" err="1" smtClean="0">
                          <a:solidFill>
                            <a:schemeClr val="tx1"/>
                          </a:solidFill>
                          <a:latin typeface="Arial" pitchFamily="34" charset="0"/>
                          <a:cs typeface="Arial" pitchFamily="34" charset="0"/>
                        </a:rPr>
                        <a:t>onClick</a:t>
                      </a:r>
                      <a:r>
                        <a:rPr lang="en-US" sz="1600" b="0" dirty="0" smtClean="0">
                          <a:solidFill>
                            <a:schemeClr val="tx1"/>
                          </a:solidFill>
                          <a:latin typeface="Arial" pitchFamily="34" charset="0"/>
                          <a:cs typeface="Arial" pitchFamily="34" charset="0"/>
                        </a:rPr>
                        <a:t> </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when the user clicks any</a:t>
                      </a:r>
                      <a:r>
                        <a:rPr lang="en-US" sz="1600" kern="1200" baseline="0" dirty="0" smtClean="0">
                          <a:solidFill>
                            <a:schemeClr val="tx1"/>
                          </a:solidFill>
                          <a:latin typeface="Arial" pitchFamily="34" charset="0"/>
                          <a:ea typeface="+mn-ea"/>
                          <a:cs typeface="Arial" pitchFamily="34" charset="0"/>
                        </a:rPr>
                        <a:t> form</a:t>
                      </a:r>
                      <a:r>
                        <a:rPr lang="en-US" sz="1600" kern="1200" dirty="0" smtClean="0">
                          <a:solidFill>
                            <a:schemeClr val="tx1"/>
                          </a:solidFill>
                          <a:latin typeface="Arial" pitchFamily="34" charset="0"/>
                          <a:ea typeface="+mn-ea"/>
                          <a:cs typeface="Arial" pitchFamily="34" charset="0"/>
                        </a:rPr>
                        <a:t> element.</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dirty="0" err="1" smtClean="0">
                          <a:solidFill>
                            <a:schemeClr val="tx1"/>
                          </a:solidFill>
                          <a:latin typeface="Arial" pitchFamily="34" charset="0"/>
                          <a:cs typeface="Arial" pitchFamily="34" charset="0"/>
                        </a:rPr>
                        <a:t>onKeyUp</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when a keyboard key is released when focused in textbox/text</a:t>
                      </a:r>
                      <a:r>
                        <a:rPr lang="en-US" sz="1600" kern="1200" baseline="0" dirty="0" smtClean="0">
                          <a:solidFill>
                            <a:schemeClr val="tx1"/>
                          </a:solidFill>
                          <a:latin typeface="Arial" pitchFamily="34" charset="0"/>
                          <a:ea typeface="+mn-ea"/>
                          <a:cs typeface="Arial" pitchFamily="34" charset="0"/>
                        </a:rPr>
                        <a:t> area.</a:t>
                      </a:r>
                      <a:r>
                        <a:rPr lang="en-US" sz="1600" kern="1200" dirty="0" smtClean="0">
                          <a:solidFill>
                            <a:schemeClr val="tx1"/>
                          </a:solidFill>
                          <a:latin typeface="Arial" pitchFamily="34" charset="0"/>
                          <a:ea typeface="+mn-ea"/>
                          <a:cs typeface="Arial" pitchFamily="34" charset="0"/>
                        </a:rPr>
                        <a:t>.</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dirty="0" err="1" smtClean="0">
                          <a:solidFill>
                            <a:schemeClr val="tx1"/>
                          </a:solidFill>
                          <a:latin typeface="Arial" pitchFamily="34" charset="0"/>
                          <a:cs typeface="Arial" pitchFamily="34" charset="0"/>
                        </a:rPr>
                        <a:t>onLoad</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after an HTML page has been loaded.</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dirty="0" err="1" smtClean="0">
                          <a:solidFill>
                            <a:schemeClr val="tx1"/>
                          </a:solidFill>
                          <a:latin typeface="Arial" pitchFamily="34" charset="0"/>
                          <a:cs typeface="Arial" pitchFamily="34" charset="0"/>
                        </a:rPr>
                        <a:t>onMouseOut</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tx1"/>
                          </a:solidFill>
                          <a:latin typeface="Arial" pitchFamily="34" charset="0"/>
                          <a:ea typeface="+mn-ea"/>
                          <a:cs typeface="Arial" pitchFamily="34" charset="0"/>
                        </a:rPr>
                        <a:t>The event occurs when a user moves the mouse pointer out of an element.</a:t>
                      </a:r>
                      <a:endParaRPr lang="en-US" sz="1600" dirty="0">
                        <a:solidFill>
                          <a:schemeClr val="tx1"/>
                        </a:solidFill>
                        <a:latin typeface="Arial" pitchFamily="34" charset="0"/>
                        <a:cs typeface="Arial" pitchFamily="34" charset="0"/>
                      </a:endParaRPr>
                    </a:p>
                  </a:txBody>
                  <a:tcPr/>
                </a:tc>
              </a:tr>
              <a:tr h="370840">
                <a:tc>
                  <a:txBody>
                    <a:bodyPr/>
                    <a:lstStyle/>
                    <a:p>
                      <a:pPr marL="342900" indent="-342900">
                        <a:lnSpc>
                          <a:spcPct val="150000"/>
                        </a:lnSpc>
                      </a:pPr>
                      <a:r>
                        <a:rPr lang="en-US" sz="1600" dirty="0" err="1" smtClean="0">
                          <a:solidFill>
                            <a:schemeClr val="tx1"/>
                          </a:solidFill>
                          <a:latin typeface="Arial" pitchFamily="34" charset="0"/>
                          <a:cs typeface="Arial" pitchFamily="34" charset="0"/>
                        </a:rPr>
                        <a:t>onSubmit</a:t>
                      </a:r>
                      <a:endParaRPr lang="en-US" sz="1600" dirty="0">
                        <a:solidFill>
                          <a:schemeClr val="tx1"/>
                        </a:solidFill>
                        <a:latin typeface="Arial" pitchFamily="34" charset="0"/>
                        <a:cs typeface="Arial" pitchFamily="34" charset="0"/>
                      </a:endParaRPr>
                    </a:p>
                  </a:txBody>
                  <a:tcPr/>
                </a:tc>
                <a:tc>
                  <a:txBody>
                    <a:bodyPr/>
                    <a:lstStyle/>
                    <a:p>
                      <a:r>
                        <a:rPr lang="en-US" sz="1600" kern="1200" dirty="0" smtClean="0">
                          <a:solidFill>
                            <a:schemeClr val="dk1"/>
                          </a:solidFill>
                          <a:latin typeface="Arial" pitchFamily="34" charset="0"/>
                          <a:ea typeface="+mn-ea"/>
                          <a:cs typeface="Arial" pitchFamily="34" charset="0"/>
                        </a:rPr>
                        <a:t>The event occurs when a form is submitted</a:t>
                      </a:r>
                      <a:r>
                        <a:rPr lang="en-US" sz="1600" kern="1200" baseline="0" dirty="0" smtClean="0">
                          <a:solidFill>
                            <a:schemeClr val="dk1"/>
                          </a:solidFill>
                          <a:latin typeface="Arial" pitchFamily="34" charset="0"/>
                          <a:ea typeface="+mn-ea"/>
                          <a:cs typeface="Arial" pitchFamily="34" charset="0"/>
                        </a:rPr>
                        <a:t> using the submit button.</a:t>
                      </a:r>
                      <a:endParaRPr lang="en-US" sz="1600"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5" name="TextBox 4"/>
          <p:cNvSpPr txBox="1"/>
          <p:nvPr/>
        </p:nvSpPr>
        <p:spPr>
          <a:xfrm>
            <a:off x="228600" y="1676400"/>
            <a:ext cx="8534400" cy="3831818"/>
          </a:xfrm>
          <a:prstGeom prst="rect">
            <a:avLst/>
          </a:prstGeom>
          <a:noFill/>
        </p:spPr>
        <p:txBody>
          <a:bodyPr wrap="square" rtlCol="0">
            <a:spAutoFit/>
          </a:bodyPr>
          <a:lstStyle/>
          <a:p>
            <a:pPr>
              <a:lnSpc>
                <a:spcPct val="150000"/>
              </a:lnSpc>
            </a:pPr>
            <a:r>
              <a:rPr lang="en-US" dirty="0" smtClean="0"/>
              <a:t>Statement: </a:t>
            </a:r>
            <a:r>
              <a:rPr lang="en-US" b="0" dirty="0" smtClean="0"/>
              <a:t>In this exercise we will familiarize how java script functions  can be invoked on different events and use span tags to display messages based on different events.</a:t>
            </a:r>
          </a:p>
          <a:p>
            <a:pPr>
              <a:lnSpc>
                <a:spcPct val="150000"/>
              </a:lnSpc>
            </a:pPr>
            <a:r>
              <a:rPr lang="en-US" dirty="0" smtClean="0"/>
              <a:t>Problem # 1 : </a:t>
            </a:r>
            <a:r>
              <a:rPr lang="en-US" b="0" dirty="0" smtClean="0"/>
              <a:t>Create a page containing a text box whose text should be read and written to a span when the control is exited from the text box.</a:t>
            </a:r>
          </a:p>
          <a:p>
            <a:pPr>
              <a:lnSpc>
                <a:spcPct val="150000"/>
              </a:lnSpc>
            </a:pPr>
            <a:r>
              <a:rPr lang="en-US" dirty="0" smtClean="0"/>
              <a:t>Problem # 2: </a:t>
            </a:r>
            <a:r>
              <a:rPr lang="en-US" b="0" dirty="0" smtClean="0"/>
              <a:t> On load of the page the span tag should display a welcome message.</a:t>
            </a:r>
          </a:p>
          <a:p>
            <a:pPr>
              <a:lnSpc>
                <a:spcPct val="150000"/>
              </a:lnSpc>
            </a:pPr>
            <a:r>
              <a:rPr lang="en-US" dirty="0" smtClean="0"/>
              <a:t>Problem 3: </a:t>
            </a:r>
            <a:r>
              <a:rPr lang="en-US" b="0" dirty="0" smtClean="0"/>
              <a:t> On clicking a button a message to be displayed in a span tag stating “</a:t>
            </a:r>
            <a:r>
              <a:rPr lang="en-US" i="1" dirty="0" smtClean="0"/>
              <a:t>Hey You clicked me</a:t>
            </a:r>
            <a:r>
              <a:rPr lang="en-US" b="0" dirty="0" smtClean="0"/>
              <a:t>”</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myPage.html Design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8" name="TextBox 7"/>
          <p:cNvSpPr txBox="1"/>
          <p:nvPr/>
        </p:nvSpPr>
        <p:spPr>
          <a:xfrm>
            <a:off x="76200" y="3922693"/>
            <a:ext cx="31242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Type the name in the Text box and click the mouse outside the text box to get the name printed as shown in the figure below</a:t>
            </a:r>
            <a:endParaRPr lang="en-US" sz="1400" b="0" dirty="0">
              <a:latin typeface="Arial" pitchFamily="34" charset="0"/>
              <a:cs typeface="Arial" pitchFamily="34" charset="0"/>
            </a:endParaRPr>
          </a:p>
        </p:txBody>
      </p:sp>
      <p:sp>
        <p:nvSpPr>
          <p:cNvPr id="13" name="Striped Right Arrow 12"/>
          <p:cNvSpPr/>
          <p:nvPr/>
        </p:nvSpPr>
        <p:spPr>
          <a:xfrm rot="5400000">
            <a:off x="3169920" y="4069080"/>
            <a:ext cx="822960" cy="457200"/>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cstate="print"/>
          <a:stretch>
            <a:fillRect/>
          </a:stretch>
        </p:blipFill>
        <p:spPr bwMode="auto">
          <a:xfrm>
            <a:off x="304800" y="1524000"/>
            <a:ext cx="4800600" cy="2268715"/>
          </a:xfrm>
          <a:prstGeom prst="rect">
            <a:avLst/>
          </a:prstGeom>
          <a:noFill/>
          <a:ln>
            <a:noFill/>
          </a:ln>
        </p:spPr>
      </p:pic>
      <p:pic>
        <p:nvPicPr>
          <p:cNvPr id="5123" name="Picture 3"/>
          <p:cNvPicPr>
            <a:picLocks noChangeAspect="1" noChangeArrowheads="1"/>
          </p:cNvPicPr>
          <p:nvPr/>
        </p:nvPicPr>
        <p:blipFill>
          <a:blip r:embed="rId3" cstate="print"/>
          <a:srcRect/>
          <a:stretch>
            <a:fillRect/>
          </a:stretch>
        </p:blipFill>
        <p:spPr bwMode="auto">
          <a:xfrm>
            <a:off x="304800" y="4953000"/>
            <a:ext cx="3505200" cy="13716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tretch>
            <a:fillRect/>
          </a:stretch>
        </p:blipFill>
        <p:spPr bwMode="auto">
          <a:xfrm>
            <a:off x="4191000" y="4419600"/>
            <a:ext cx="3962400" cy="1900184"/>
          </a:xfrm>
          <a:prstGeom prst="rect">
            <a:avLst/>
          </a:prstGeom>
          <a:noFill/>
          <a:ln>
            <a:noFill/>
          </a:ln>
        </p:spPr>
      </p:pic>
      <p:sp>
        <p:nvSpPr>
          <p:cNvPr id="11" name="Striped Right Arrow 10"/>
          <p:cNvSpPr/>
          <p:nvPr/>
        </p:nvSpPr>
        <p:spPr>
          <a:xfrm rot="5400000">
            <a:off x="4526280" y="3916680"/>
            <a:ext cx="548640" cy="457200"/>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57800" y="3733800"/>
            <a:ext cx="3124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Click the button to get the message as shown in the figure below</a:t>
            </a:r>
            <a:endParaRPr lang="en-US" sz="1400" b="0" dirty="0">
              <a:latin typeface="Arial" pitchFamily="34" charset="0"/>
              <a:cs typeface="Arial" pitchFamily="34" charset="0"/>
            </a:endParaRPr>
          </a:p>
        </p:txBody>
      </p:sp>
      <p:sp>
        <p:nvSpPr>
          <p:cNvPr id="15" name="TextBox 14"/>
          <p:cNvSpPr txBox="1"/>
          <p:nvPr/>
        </p:nvSpPr>
        <p:spPr>
          <a:xfrm>
            <a:off x="5334000" y="1905000"/>
            <a:ext cx="381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The page should contain a message when it gets loaded. </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600" y="1600200"/>
            <a:ext cx="7191375" cy="4248150"/>
          </a:xfrm>
          <a:prstGeom prst="rect">
            <a:avLst/>
          </a:prstGeom>
          <a:noFill/>
          <a:ln w="9525">
            <a:noFill/>
            <a:miter lim="800000"/>
            <a:headEnd/>
            <a:tailEnd/>
          </a:ln>
          <a:effectLst/>
        </p:spPr>
      </p:pic>
      <p:sp>
        <p:nvSpPr>
          <p:cNvPr id="2" name="Title 1"/>
          <p:cNvSpPr>
            <a:spLocks noGrp="1"/>
          </p:cNvSpPr>
          <p:nvPr>
            <p:ph type="title"/>
          </p:nvPr>
        </p:nvSpPr>
        <p:spPr>
          <a:xfrm>
            <a:off x="1447800" y="0"/>
            <a:ext cx="7543800" cy="1143000"/>
          </a:xfrm>
        </p:spPr>
        <p:txBody>
          <a:bodyPr/>
          <a:lstStyle/>
          <a:p>
            <a:r>
              <a:rPr lang="en-US" sz="3200" dirty="0" smtClean="0"/>
              <a:t>Lend a Hand – myPage.html Source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9" name="TextBox 8"/>
          <p:cNvSpPr txBox="1"/>
          <p:nvPr/>
        </p:nvSpPr>
        <p:spPr>
          <a:xfrm>
            <a:off x="5867400" y="4419600"/>
            <a:ext cx="28194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Invokes the display method on the </a:t>
            </a:r>
            <a:r>
              <a:rPr lang="en-US" sz="1500" b="0" dirty="0" err="1" smtClean="0">
                <a:latin typeface="Arial" pitchFamily="34" charset="0"/>
                <a:cs typeface="Arial" pitchFamily="34" charset="0"/>
              </a:rPr>
              <a:t>onBlur</a:t>
            </a:r>
            <a:r>
              <a:rPr lang="en-US" sz="1500" b="0" dirty="0" smtClean="0">
                <a:latin typeface="Arial" pitchFamily="34" charset="0"/>
                <a:cs typeface="Arial" pitchFamily="34" charset="0"/>
              </a:rPr>
              <a:t> event</a:t>
            </a:r>
            <a:endParaRPr lang="en-US" sz="1500" b="0" dirty="0">
              <a:latin typeface="Arial" pitchFamily="34" charset="0"/>
              <a:cs typeface="Arial" pitchFamily="34" charset="0"/>
            </a:endParaRPr>
          </a:p>
        </p:txBody>
      </p:sp>
      <p:sp>
        <p:nvSpPr>
          <p:cNvPr id="7" name="TextBox 6"/>
          <p:cNvSpPr txBox="1"/>
          <p:nvPr/>
        </p:nvSpPr>
        <p:spPr>
          <a:xfrm>
            <a:off x="5334000" y="5334000"/>
            <a:ext cx="34290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Invokes the </a:t>
            </a:r>
            <a:r>
              <a:rPr lang="en-US" sz="1500" i="1" dirty="0" err="1" smtClean="0">
                <a:latin typeface="Arial" pitchFamily="34" charset="0"/>
                <a:cs typeface="Arial" pitchFamily="34" charset="0"/>
              </a:rPr>
              <a:t>clickMessage</a:t>
            </a:r>
            <a:r>
              <a:rPr lang="en-US" sz="1500" i="1" dirty="0" smtClean="0">
                <a:latin typeface="Arial" pitchFamily="34" charset="0"/>
                <a:cs typeface="Arial" pitchFamily="34" charset="0"/>
              </a:rPr>
              <a:t> </a:t>
            </a:r>
            <a:r>
              <a:rPr lang="en-US" sz="1500" b="0" dirty="0" smtClean="0">
                <a:latin typeface="Arial" pitchFamily="34" charset="0"/>
                <a:cs typeface="Arial" pitchFamily="34" charset="0"/>
              </a:rPr>
              <a:t>method on the </a:t>
            </a:r>
            <a:r>
              <a:rPr lang="en-US" sz="1500" b="0" dirty="0" err="1" smtClean="0">
                <a:latin typeface="Arial" pitchFamily="34" charset="0"/>
                <a:cs typeface="Arial" pitchFamily="34" charset="0"/>
              </a:rPr>
              <a:t>onClick</a:t>
            </a:r>
            <a:r>
              <a:rPr lang="en-US" sz="1500" b="0" dirty="0" smtClean="0">
                <a:latin typeface="Arial" pitchFamily="34" charset="0"/>
                <a:cs typeface="Arial" pitchFamily="34" charset="0"/>
              </a:rPr>
              <a:t> event</a:t>
            </a:r>
            <a:endParaRPr lang="en-US" sz="1500" b="0" dirty="0">
              <a:latin typeface="Arial" pitchFamily="34" charset="0"/>
              <a:cs typeface="Arial" pitchFamily="34" charset="0"/>
            </a:endParaRPr>
          </a:p>
        </p:txBody>
      </p:sp>
      <p:sp>
        <p:nvSpPr>
          <p:cNvPr id="8" name="TextBox 7"/>
          <p:cNvSpPr txBox="1"/>
          <p:nvPr/>
        </p:nvSpPr>
        <p:spPr>
          <a:xfrm>
            <a:off x="2667000" y="3962400"/>
            <a:ext cx="28194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Invokes the </a:t>
            </a:r>
            <a:r>
              <a:rPr lang="en-US" sz="1500" i="1" dirty="0" err="1" smtClean="0">
                <a:latin typeface="Arial" pitchFamily="34" charset="0"/>
                <a:cs typeface="Arial" pitchFamily="34" charset="0"/>
              </a:rPr>
              <a:t>showMessage</a:t>
            </a:r>
            <a:r>
              <a:rPr lang="en-US" sz="1500" i="1" dirty="0" smtClean="0">
                <a:latin typeface="Arial" pitchFamily="34" charset="0"/>
                <a:cs typeface="Arial" pitchFamily="34" charset="0"/>
              </a:rPr>
              <a:t> </a:t>
            </a:r>
            <a:r>
              <a:rPr lang="en-US" sz="1500" b="0" dirty="0" smtClean="0">
                <a:latin typeface="Arial" pitchFamily="34" charset="0"/>
                <a:cs typeface="Arial" pitchFamily="34" charset="0"/>
              </a:rPr>
              <a:t>method on the </a:t>
            </a:r>
            <a:r>
              <a:rPr lang="en-US" sz="1500" b="0" dirty="0" err="1" smtClean="0">
                <a:latin typeface="Arial" pitchFamily="34" charset="0"/>
                <a:cs typeface="Arial" pitchFamily="34" charset="0"/>
              </a:rPr>
              <a:t>onLoad</a:t>
            </a:r>
            <a:r>
              <a:rPr lang="en-US" sz="1500" b="0" dirty="0" smtClean="0">
                <a:latin typeface="Arial" pitchFamily="34" charset="0"/>
                <a:cs typeface="Arial" pitchFamily="34" charset="0"/>
              </a:rPr>
              <a:t> event</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21’st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Built-in Objects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Rectangle 4"/>
          <p:cNvSpPr/>
          <p:nvPr/>
        </p:nvSpPr>
        <p:spPr>
          <a:xfrm>
            <a:off x="457200" y="1676400"/>
            <a:ext cx="8001000" cy="4124206"/>
          </a:xfrm>
          <a:prstGeom prst="rect">
            <a:avLst/>
          </a:prstGeom>
        </p:spPr>
        <p:txBody>
          <a:bodyPr wrap="square">
            <a:spAutoFit/>
          </a:bodyPr>
          <a:lstStyle/>
          <a:p>
            <a:pPr>
              <a:spcBef>
                <a:spcPts val="1200"/>
              </a:spcBef>
            </a:pPr>
            <a:r>
              <a:rPr lang="en-US" sz="2400" b="0" dirty="0" smtClean="0"/>
              <a:t>The following are built in objects in JavaScript</a:t>
            </a:r>
          </a:p>
          <a:p>
            <a:pPr marL="346075" indent="-346075">
              <a:spcBef>
                <a:spcPts val="1200"/>
              </a:spcBef>
              <a:buFont typeface="Wingdings" pitchFamily="2" charset="2"/>
              <a:buChar char="§"/>
            </a:pPr>
            <a:r>
              <a:rPr lang="en-US" sz="2400" b="0" dirty="0" smtClean="0">
                <a:solidFill>
                  <a:srgbClr val="00B050"/>
                </a:solidFill>
              </a:rPr>
              <a:t>Date</a:t>
            </a:r>
            <a:r>
              <a:rPr lang="en-US" sz="2400" b="0" dirty="0" smtClean="0"/>
              <a:t> – Used for processing date.</a:t>
            </a:r>
          </a:p>
          <a:p>
            <a:pPr marL="346075" indent="-346075">
              <a:spcBef>
                <a:spcPts val="1200"/>
              </a:spcBef>
              <a:buFont typeface="Wingdings" pitchFamily="2" charset="2"/>
              <a:buChar char="§"/>
            </a:pPr>
            <a:r>
              <a:rPr lang="en-US" sz="2400" b="0" dirty="0" smtClean="0">
                <a:solidFill>
                  <a:srgbClr val="00B050"/>
                </a:solidFill>
              </a:rPr>
              <a:t>Math</a:t>
            </a:r>
            <a:r>
              <a:rPr lang="en-US" sz="2400" b="0" dirty="0" smtClean="0"/>
              <a:t> – Used for performing math functions.</a:t>
            </a:r>
          </a:p>
          <a:p>
            <a:pPr marL="346075" indent="-346075">
              <a:spcBef>
                <a:spcPts val="1200"/>
              </a:spcBef>
              <a:buFont typeface="Wingdings" pitchFamily="2" charset="2"/>
              <a:buChar char="§"/>
            </a:pPr>
            <a:r>
              <a:rPr lang="en-US" sz="2400" b="0" dirty="0" smtClean="0">
                <a:solidFill>
                  <a:srgbClr val="00B050"/>
                </a:solidFill>
              </a:rPr>
              <a:t>String</a:t>
            </a:r>
            <a:r>
              <a:rPr lang="en-US" sz="2400" b="0" dirty="0" smtClean="0"/>
              <a:t> – Used for manipulating Strings.</a:t>
            </a:r>
          </a:p>
          <a:p>
            <a:pPr marL="346075" indent="-346075">
              <a:spcBef>
                <a:spcPts val="1200"/>
              </a:spcBef>
              <a:buFont typeface="Wingdings" pitchFamily="2" charset="2"/>
              <a:buChar char="§"/>
            </a:pPr>
            <a:r>
              <a:rPr lang="en-US" sz="2400" b="0" dirty="0" smtClean="0"/>
              <a:t>Array – Used for processing Array.</a:t>
            </a:r>
          </a:p>
          <a:p>
            <a:pPr marL="346075" indent="-346075">
              <a:spcBef>
                <a:spcPts val="1200"/>
              </a:spcBef>
              <a:buFont typeface="Wingdings" pitchFamily="2" charset="2"/>
              <a:buChar char="§"/>
            </a:pPr>
            <a:r>
              <a:rPr lang="en-US" sz="2400" b="0" dirty="0" smtClean="0"/>
              <a:t>Boolean – Used for storing boolean values.</a:t>
            </a:r>
          </a:p>
          <a:p>
            <a:pPr marL="346075" indent="-346075">
              <a:spcBef>
                <a:spcPts val="1200"/>
              </a:spcBef>
              <a:buFont typeface="Wingdings" pitchFamily="2" charset="2"/>
              <a:buChar char="§"/>
            </a:pPr>
            <a:r>
              <a:rPr lang="en-US" sz="2400" b="0" dirty="0" err="1" smtClean="0"/>
              <a:t>RegEx</a:t>
            </a:r>
            <a:r>
              <a:rPr lang="en-US" sz="2400" b="0" dirty="0" smtClean="0"/>
              <a:t> – Used for performing regular expressions.</a:t>
            </a:r>
          </a:p>
          <a:p>
            <a:pPr>
              <a:spcBef>
                <a:spcPts val="1200"/>
              </a:spcBef>
            </a:pPr>
            <a:endParaRPr lang="en-US" sz="2400" b="0" dirty="0" smtClean="0"/>
          </a:p>
        </p:txBody>
      </p:sp>
      <p:sp>
        <p:nvSpPr>
          <p:cNvPr id="6" name="Rectangle 5"/>
          <p:cNvSpPr/>
          <p:nvPr/>
        </p:nvSpPr>
        <p:spPr>
          <a:xfrm>
            <a:off x="1066800" y="5373469"/>
            <a:ext cx="6477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ts val="1200"/>
              </a:spcBef>
            </a:pPr>
            <a:r>
              <a:rPr lang="en-US" sz="2400" b="0" dirty="0" smtClean="0">
                <a:latin typeface="Arial" pitchFamily="34" charset="0"/>
                <a:cs typeface="Arial" pitchFamily="34" charset="0"/>
              </a:rPr>
              <a:t>We will be explaining the highlighted ones in the coming slides.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Object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Rectangle 4"/>
          <p:cNvSpPr/>
          <p:nvPr/>
        </p:nvSpPr>
        <p:spPr>
          <a:xfrm>
            <a:off x="228600" y="1523286"/>
            <a:ext cx="8686800" cy="5193729"/>
          </a:xfrm>
          <a:prstGeom prst="rect">
            <a:avLst/>
          </a:prstGeom>
        </p:spPr>
        <p:txBody>
          <a:bodyPr wrap="square">
            <a:spAutoFit/>
          </a:bodyPr>
          <a:lstStyle/>
          <a:p>
            <a:pPr marL="346075" indent="-282575">
              <a:lnSpc>
                <a:spcPct val="150000"/>
              </a:lnSpc>
              <a:spcBef>
                <a:spcPts val="0"/>
              </a:spcBef>
            </a:pPr>
            <a:r>
              <a:rPr lang="en-US" sz="1700" b="0" dirty="0" smtClean="0"/>
              <a:t>The </a:t>
            </a:r>
            <a:r>
              <a:rPr lang="en-US" sz="1700" i="1" dirty="0" smtClean="0"/>
              <a:t>Date</a:t>
            </a:r>
            <a:r>
              <a:rPr lang="en-US" sz="1700" b="0" dirty="0" smtClean="0"/>
              <a:t> object is used to work with dates and times. </a:t>
            </a:r>
          </a:p>
          <a:p>
            <a:pPr marL="346075" indent="-282575">
              <a:lnSpc>
                <a:spcPct val="150000"/>
              </a:lnSpc>
              <a:spcBef>
                <a:spcPts val="0"/>
              </a:spcBef>
              <a:buFont typeface="Wingdings" pitchFamily="2" charset="2"/>
              <a:buChar char="§"/>
            </a:pPr>
            <a:r>
              <a:rPr lang="en-US" sz="1700" b="0" dirty="0" smtClean="0"/>
              <a:t>Date objects are created with the Date() constructor.</a:t>
            </a:r>
          </a:p>
          <a:p>
            <a:pPr marL="346075" indent="-282575">
              <a:lnSpc>
                <a:spcPct val="150000"/>
              </a:lnSpc>
              <a:spcBef>
                <a:spcPts val="0"/>
              </a:spcBef>
              <a:buFont typeface="Wingdings" pitchFamily="2" charset="2"/>
              <a:buChar char="§"/>
            </a:pPr>
            <a:r>
              <a:rPr lang="en-US" sz="1700" b="0" dirty="0" smtClean="0"/>
              <a:t>There are four ways of instantiating a date:</a:t>
            </a:r>
          </a:p>
          <a:p>
            <a:pPr marL="850900" indent="-330200">
              <a:lnSpc>
                <a:spcPct val="150000"/>
              </a:lnSpc>
              <a:spcBef>
                <a:spcPts val="0"/>
              </a:spcBef>
              <a:buFont typeface="+mj-lt"/>
              <a:buAutoNum type="arabicPeriod"/>
            </a:pPr>
            <a:r>
              <a:rPr lang="en-US" sz="1700" b="0" dirty="0" smtClean="0"/>
              <a:t>new Date() </a:t>
            </a:r>
            <a:r>
              <a:rPr lang="en-US" sz="1700" b="0" dirty="0" smtClean="0">
                <a:solidFill>
                  <a:srgbClr val="0070C0"/>
                </a:solidFill>
              </a:rPr>
              <a:t>// current date and time</a:t>
            </a:r>
          </a:p>
          <a:p>
            <a:pPr marL="850900" indent="-330200">
              <a:lnSpc>
                <a:spcPct val="150000"/>
              </a:lnSpc>
              <a:spcBef>
                <a:spcPts val="0"/>
              </a:spcBef>
              <a:buFont typeface="+mj-lt"/>
              <a:buAutoNum type="arabicPeriod"/>
            </a:pPr>
            <a:r>
              <a:rPr lang="en-US" sz="1700" b="0" dirty="0" smtClean="0"/>
              <a:t>new Date(milliseconds) </a:t>
            </a:r>
            <a:r>
              <a:rPr lang="en-US" sz="1700" b="0" dirty="0" smtClean="0">
                <a:solidFill>
                  <a:srgbClr val="0070C0"/>
                </a:solidFill>
              </a:rPr>
              <a:t>//milliseconds since 1970/01/01</a:t>
            </a:r>
          </a:p>
          <a:p>
            <a:pPr marL="850900" indent="-330200">
              <a:lnSpc>
                <a:spcPct val="150000"/>
              </a:lnSpc>
              <a:spcBef>
                <a:spcPts val="0"/>
              </a:spcBef>
              <a:buFont typeface="+mj-lt"/>
              <a:buAutoNum type="arabicPeriod"/>
            </a:pPr>
            <a:r>
              <a:rPr lang="en-US" sz="1700" b="0" dirty="0" smtClean="0"/>
              <a:t>new Date(</a:t>
            </a:r>
            <a:r>
              <a:rPr lang="en-US" sz="1700" b="0" dirty="0" err="1" smtClean="0"/>
              <a:t>dateString</a:t>
            </a:r>
            <a:r>
              <a:rPr lang="en-US" sz="1700" b="0" dirty="0" smtClean="0"/>
              <a:t>) </a:t>
            </a:r>
            <a:r>
              <a:rPr lang="en-US" sz="1700" b="0" dirty="0" smtClean="0">
                <a:solidFill>
                  <a:srgbClr val="0070C0"/>
                </a:solidFill>
              </a:rPr>
              <a:t>// creates the date object from the string.</a:t>
            </a:r>
          </a:p>
          <a:p>
            <a:pPr marL="850900" indent="-330200">
              <a:lnSpc>
                <a:spcPct val="150000"/>
              </a:lnSpc>
              <a:spcBef>
                <a:spcPts val="0"/>
              </a:spcBef>
              <a:buFont typeface="+mj-lt"/>
              <a:buAutoNum type="arabicPeriod"/>
            </a:pPr>
            <a:r>
              <a:rPr lang="en-US" sz="1700" b="0" dirty="0" smtClean="0"/>
              <a:t>new Date(year, month, day, hours, minutes, seconds, milliseconds)  - Constructs a date based on the parameters, the parameters are optional. Default value is </a:t>
            </a:r>
            <a:r>
              <a:rPr lang="en-US" sz="1700" b="0" dirty="0" err="1" smtClean="0"/>
              <a:t>zero.The</a:t>
            </a:r>
            <a:r>
              <a:rPr lang="en-US" sz="1700" b="0" dirty="0" smtClean="0"/>
              <a:t> month count start from 0 that is January is 0 and December will be 11</a:t>
            </a:r>
          </a:p>
          <a:p>
            <a:pPr marL="330200" indent="-330200">
              <a:lnSpc>
                <a:spcPct val="150000"/>
              </a:lnSpc>
              <a:spcBef>
                <a:spcPts val="0"/>
              </a:spcBef>
            </a:pPr>
            <a:r>
              <a:rPr lang="en-US" sz="1700" dirty="0" smtClean="0"/>
              <a:t>Examples:</a:t>
            </a:r>
          </a:p>
          <a:p>
            <a:pPr marL="693738" indent="-236538">
              <a:lnSpc>
                <a:spcPct val="150000"/>
              </a:lnSpc>
              <a:spcBef>
                <a:spcPts val="0"/>
              </a:spcBef>
              <a:buFont typeface="Wingdings" pitchFamily="2" charset="2"/>
              <a:buChar char="§"/>
              <a:tabLst>
                <a:tab pos="520700" algn="l"/>
              </a:tabLst>
            </a:pPr>
            <a:r>
              <a:rPr lang="en-US" sz="1700" dirty="0" err="1" smtClean="0">
                <a:solidFill>
                  <a:srgbClr val="0070C0"/>
                </a:solidFill>
              </a:rPr>
              <a:t>var</a:t>
            </a:r>
            <a:r>
              <a:rPr lang="en-US" sz="1700" dirty="0" smtClean="0">
                <a:solidFill>
                  <a:srgbClr val="0070C0"/>
                </a:solidFill>
              </a:rPr>
              <a:t> today = new Date()</a:t>
            </a:r>
          </a:p>
          <a:p>
            <a:pPr marL="693738" indent="-236538">
              <a:lnSpc>
                <a:spcPct val="150000"/>
              </a:lnSpc>
              <a:spcBef>
                <a:spcPts val="0"/>
              </a:spcBef>
              <a:buFont typeface="Wingdings" pitchFamily="2" charset="2"/>
              <a:buChar char="§"/>
              <a:tabLst>
                <a:tab pos="520700" algn="l"/>
              </a:tabLst>
            </a:pPr>
            <a:r>
              <a:rPr lang="en-US" sz="1700" dirty="0" err="1" smtClean="0">
                <a:solidFill>
                  <a:srgbClr val="0070C0"/>
                </a:solidFill>
              </a:rPr>
              <a:t>var</a:t>
            </a:r>
            <a:r>
              <a:rPr lang="en-US" sz="1700" dirty="0" smtClean="0">
                <a:solidFill>
                  <a:srgbClr val="0070C0"/>
                </a:solidFill>
              </a:rPr>
              <a:t> d1 = new Date("October 13, 1975 11:13:00"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heckerboard(across)">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ox(in)">
                                      <p:cBhvr>
                                        <p:cTn id="30" dur="500"/>
                                        <p:tgtEl>
                                          <p:spTgt spid="5">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ox(in)">
                                      <p:cBhvr>
                                        <p:cTn id="33" dur="500"/>
                                        <p:tgtEl>
                                          <p:spTgt spid="5">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ox(in)">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Date Object –Some Important Methods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graphicFrame>
        <p:nvGraphicFramePr>
          <p:cNvPr id="5" name="Table 4"/>
          <p:cNvGraphicFramePr>
            <a:graphicFrameLocks noGrp="1"/>
          </p:cNvGraphicFramePr>
          <p:nvPr/>
        </p:nvGraphicFramePr>
        <p:xfrm>
          <a:off x="76200" y="2433320"/>
          <a:ext cx="8915400" cy="3510280"/>
        </p:xfrm>
        <a:graphic>
          <a:graphicData uri="http://schemas.openxmlformats.org/drawingml/2006/table">
            <a:tbl>
              <a:tblPr firstRow="1" bandRow="1">
                <a:tableStyleId>{7DF18680-E054-41AD-8BC1-D1AEF772440D}</a:tableStyleId>
              </a:tblPr>
              <a:tblGrid>
                <a:gridCol w="1371600"/>
                <a:gridCol w="3697941"/>
                <a:gridCol w="3845859"/>
              </a:tblGrid>
              <a:tr h="370840">
                <a:tc>
                  <a:txBody>
                    <a:bodyPr/>
                    <a:lstStyle/>
                    <a:p>
                      <a:r>
                        <a:rPr lang="en-US" sz="1200" dirty="0" smtClean="0">
                          <a:solidFill>
                            <a:schemeClr val="tx1"/>
                          </a:solidFill>
                          <a:latin typeface="Arial" pitchFamily="34" charset="0"/>
                          <a:cs typeface="Arial" pitchFamily="34" charset="0"/>
                        </a:rPr>
                        <a:t>Method</a:t>
                      </a:r>
                      <a:endParaRPr lang="en-US" sz="1200" dirty="0">
                        <a:solidFill>
                          <a:schemeClr val="tx1"/>
                        </a:solidFill>
                        <a:latin typeface="Arial" pitchFamily="34" charset="0"/>
                        <a:cs typeface="Arial" pitchFamily="34" charset="0"/>
                      </a:endParaRPr>
                    </a:p>
                  </a:txBody>
                  <a:tcPr/>
                </a:tc>
                <a:tc>
                  <a:txBody>
                    <a:bodyPr/>
                    <a:lstStyle/>
                    <a:p>
                      <a:r>
                        <a:rPr lang="en-US" sz="1200" dirty="0" smtClean="0">
                          <a:solidFill>
                            <a:schemeClr val="tx1"/>
                          </a:solidFill>
                          <a:latin typeface="Arial" pitchFamily="34" charset="0"/>
                          <a:cs typeface="Arial" pitchFamily="34" charset="0"/>
                        </a:rPr>
                        <a:t>Description</a:t>
                      </a:r>
                      <a:endParaRPr lang="en-US" sz="1200" dirty="0">
                        <a:solidFill>
                          <a:schemeClr val="tx1"/>
                        </a:solidFill>
                        <a:latin typeface="Arial" pitchFamily="34" charset="0"/>
                        <a:cs typeface="Arial" pitchFamily="34" charset="0"/>
                      </a:endParaRPr>
                    </a:p>
                  </a:txBody>
                  <a:tcPr/>
                </a:tc>
                <a:tc>
                  <a:txBody>
                    <a:bodyPr/>
                    <a:lstStyle/>
                    <a:p>
                      <a:r>
                        <a:rPr lang="en-US" sz="1200" dirty="0" smtClean="0">
                          <a:solidFill>
                            <a:schemeClr val="tx1"/>
                          </a:solidFill>
                          <a:latin typeface="Arial" pitchFamily="34" charset="0"/>
                          <a:cs typeface="Arial" pitchFamily="34" charset="0"/>
                        </a:rPr>
                        <a:t>Example</a:t>
                      </a:r>
                      <a:endParaRPr lang="en-US" sz="1200" dirty="0">
                        <a:solidFill>
                          <a:schemeClr val="tx1"/>
                        </a:solidFill>
                        <a:latin typeface="Arial" pitchFamily="34" charset="0"/>
                        <a:cs typeface="Arial" pitchFamily="34" charset="0"/>
                      </a:endParaRPr>
                    </a:p>
                  </a:txBody>
                  <a:tcPr/>
                </a:tc>
              </a:tr>
              <a:tr h="370840">
                <a:tc>
                  <a:txBody>
                    <a:bodyPr/>
                    <a:lstStyle/>
                    <a:p>
                      <a:r>
                        <a:rPr lang="en-US" sz="1200" dirty="0" err="1">
                          <a:latin typeface="Arial" pitchFamily="34" charset="0"/>
                          <a:cs typeface="Arial" pitchFamily="34" charset="0"/>
                        </a:rPr>
                        <a:t>getDate</a:t>
                      </a:r>
                      <a:r>
                        <a:rPr lang="en-US" sz="1200" dirty="0">
                          <a:latin typeface="Arial" pitchFamily="34" charset="0"/>
                          <a:cs typeface="Arial" pitchFamily="34" charset="0"/>
                        </a:rPr>
                        <a:t>()</a:t>
                      </a:r>
                    </a:p>
                  </a:txBody>
                  <a:tcPr anchor="ctr"/>
                </a:tc>
                <a:tc>
                  <a:txBody>
                    <a:bodyPr/>
                    <a:lstStyle/>
                    <a:p>
                      <a:r>
                        <a:rPr lang="en-US" sz="1200" dirty="0">
                          <a:latin typeface="Arial" pitchFamily="34" charset="0"/>
                          <a:cs typeface="Arial" pitchFamily="34" charset="0"/>
                        </a:rPr>
                        <a:t>Returns the </a:t>
                      </a:r>
                      <a:r>
                        <a:rPr lang="en-US" sz="1200" dirty="0" smtClean="0">
                          <a:latin typeface="Arial" pitchFamily="34" charset="0"/>
                          <a:cs typeface="Arial" pitchFamily="34" charset="0"/>
                        </a:rPr>
                        <a:t>day of </a:t>
                      </a:r>
                      <a:r>
                        <a:rPr lang="en-US" sz="1200" dirty="0">
                          <a:latin typeface="Arial" pitchFamily="34" charset="0"/>
                          <a:cs typeface="Arial" pitchFamily="34" charset="0"/>
                        </a:rPr>
                        <a:t>the month (1-31).</a:t>
                      </a:r>
                    </a:p>
                  </a:txBody>
                  <a:tcPr anchor="ctr"/>
                </a:tc>
                <a:tc>
                  <a:txBody>
                    <a:bodyPr/>
                    <a:lstStyle/>
                    <a:p>
                      <a:r>
                        <a:rPr lang="en-US" sz="1200" dirty="0" err="1" smtClean="0">
                          <a:latin typeface="Arial" pitchFamily="34" charset="0"/>
                          <a:cs typeface="Arial" pitchFamily="34" charset="0"/>
                        </a:rPr>
                        <a:t>now.getDate</a:t>
                      </a:r>
                      <a:r>
                        <a:rPr lang="en-US" sz="1200" dirty="0" smtClean="0">
                          <a:latin typeface="Arial" pitchFamily="34" charset="0"/>
                          <a:cs typeface="Arial" pitchFamily="34" charset="0"/>
                        </a:rPr>
                        <a:t>()</a:t>
                      </a:r>
                      <a:r>
                        <a:rPr lang="en-US" sz="1200" baseline="0" dirty="0" smtClean="0">
                          <a:latin typeface="Arial" pitchFamily="34" charset="0"/>
                          <a:cs typeface="Arial" pitchFamily="34" charset="0"/>
                        </a:rPr>
                        <a:t> returns 25 </a:t>
                      </a:r>
                      <a:endParaRPr lang="en-US" sz="1200" dirty="0">
                        <a:latin typeface="Arial" pitchFamily="34" charset="0"/>
                        <a:cs typeface="Arial" pitchFamily="34" charset="0"/>
                      </a:endParaRPr>
                    </a:p>
                  </a:txBody>
                  <a:tcPr anchor="ctr"/>
                </a:tc>
              </a:tr>
              <a:tr h="370840">
                <a:tc>
                  <a:txBody>
                    <a:bodyPr/>
                    <a:lstStyle/>
                    <a:p>
                      <a:r>
                        <a:rPr lang="en-US" sz="1200" dirty="0" err="1">
                          <a:latin typeface="Arial" pitchFamily="34" charset="0"/>
                          <a:cs typeface="Arial" pitchFamily="34" charset="0"/>
                        </a:rPr>
                        <a:t>getDay</a:t>
                      </a:r>
                      <a:r>
                        <a:rPr lang="en-US" sz="1200" dirty="0">
                          <a:latin typeface="Arial" pitchFamily="34" charset="0"/>
                          <a:cs typeface="Arial" pitchFamily="34" charset="0"/>
                        </a:rPr>
                        <a:t>()</a:t>
                      </a:r>
                    </a:p>
                  </a:txBody>
                  <a:tcPr anchor="ctr"/>
                </a:tc>
                <a:tc>
                  <a:txBody>
                    <a:bodyPr/>
                    <a:lstStyle/>
                    <a:p>
                      <a:r>
                        <a:rPr lang="en-US" sz="1200" dirty="0">
                          <a:latin typeface="Arial" pitchFamily="34" charset="0"/>
                          <a:cs typeface="Arial" pitchFamily="34" charset="0"/>
                        </a:rPr>
                        <a:t>Returns the day of the week as a number (0-6, 0=Sunday, 6=Saturday).</a:t>
                      </a:r>
                    </a:p>
                  </a:txBody>
                  <a:tcPr anchor="ctr"/>
                </a:tc>
                <a:tc>
                  <a:txBody>
                    <a:bodyPr/>
                    <a:lstStyle/>
                    <a:p>
                      <a:r>
                        <a:rPr lang="en-US" sz="1200" dirty="0" err="1" smtClean="0">
                          <a:latin typeface="Arial" pitchFamily="34" charset="0"/>
                          <a:cs typeface="Arial" pitchFamily="34" charset="0"/>
                        </a:rPr>
                        <a:t>now.getDay</a:t>
                      </a:r>
                      <a:r>
                        <a:rPr lang="en-US" sz="1200" dirty="0" smtClean="0">
                          <a:latin typeface="Arial" pitchFamily="34" charset="0"/>
                          <a:cs typeface="Arial" pitchFamily="34" charset="0"/>
                        </a:rPr>
                        <a:t>() returns 6 since  25</a:t>
                      </a:r>
                      <a:r>
                        <a:rPr lang="en-US" sz="1200" baseline="30000" dirty="0" smtClean="0">
                          <a:latin typeface="Arial" pitchFamily="34" charset="0"/>
                          <a:cs typeface="Arial" pitchFamily="34" charset="0"/>
                        </a:rPr>
                        <a:t>th</a:t>
                      </a:r>
                      <a:r>
                        <a:rPr lang="en-US" sz="1200" baseline="0" dirty="0" smtClean="0">
                          <a:latin typeface="Arial" pitchFamily="34" charset="0"/>
                          <a:cs typeface="Arial" pitchFamily="34" charset="0"/>
                        </a:rPr>
                        <a:t> February 2012 was a Saturday</a:t>
                      </a:r>
                      <a:endParaRPr lang="en-US" sz="1200" dirty="0">
                        <a:latin typeface="Arial" pitchFamily="34" charset="0"/>
                        <a:cs typeface="Arial" pitchFamily="34" charset="0"/>
                      </a:endParaRPr>
                    </a:p>
                  </a:txBody>
                  <a:tcPr anchor="ctr"/>
                </a:tc>
              </a:tr>
              <a:tr h="370840">
                <a:tc>
                  <a:txBody>
                    <a:bodyPr/>
                    <a:lstStyle/>
                    <a:p>
                      <a:r>
                        <a:rPr lang="en-US" sz="1200" dirty="0" err="1">
                          <a:latin typeface="Arial" pitchFamily="34" charset="0"/>
                          <a:cs typeface="Arial" pitchFamily="34" charset="0"/>
                        </a:rPr>
                        <a:t>getMonth</a:t>
                      </a:r>
                      <a:r>
                        <a:rPr lang="en-US" sz="1200" dirty="0">
                          <a:latin typeface="Arial" pitchFamily="34" charset="0"/>
                          <a:cs typeface="Arial" pitchFamily="34" charset="0"/>
                        </a:rPr>
                        <a:t>()</a:t>
                      </a:r>
                    </a:p>
                  </a:txBody>
                  <a:tcPr anchor="ctr"/>
                </a:tc>
                <a:tc>
                  <a:txBody>
                    <a:bodyPr/>
                    <a:lstStyle/>
                    <a:p>
                      <a:r>
                        <a:rPr lang="en-US" sz="1200" dirty="0">
                          <a:latin typeface="Arial" pitchFamily="34" charset="0"/>
                          <a:cs typeface="Arial" pitchFamily="34" charset="0"/>
                        </a:rPr>
                        <a:t>Returns the month as a number (0-11, 0=January, 11=December).</a:t>
                      </a:r>
                    </a:p>
                  </a:txBody>
                  <a:tcPr anchor="ctr"/>
                </a:tc>
                <a:tc>
                  <a:txBody>
                    <a:bodyPr/>
                    <a:lstStyle/>
                    <a:p>
                      <a:r>
                        <a:rPr lang="en-US" sz="1200" dirty="0" err="1" smtClean="0">
                          <a:latin typeface="Arial" pitchFamily="34" charset="0"/>
                          <a:cs typeface="Arial" pitchFamily="34" charset="0"/>
                        </a:rPr>
                        <a:t>now.getMonth</a:t>
                      </a:r>
                      <a:r>
                        <a:rPr lang="en-US" sz="1200" dirty="0" smtClean="0">
                          <a:latin typeface="Arial" pitchFamily="34" charset="0"/>
                          <a:cs typeface="Arial" pitchFamily="34" charset="0"/>
                        </a:rPr>
                        <a:t>() returns</a:t>
                      </a:r>
                      <a:r>
                        <a:rPr lang="en-US" sz="1200" baseline="0" dirty="0" smtClean="0">
                          <a:latin typeface="Arial" pitchFamily="34" charset="0"/>
                          <a:cs typeface="Arial" pitchFamily="34" charset="0"/>
                        </a:rPr>
                        <a:t> 1 denoting February.</a:t>
                      </a:r>
                      <a:endParaRPr lang="en-US" sz="1200" dirty="0">
                        <a:latin typeface="Arial" pitchFamily="34" charset="0"/>
                        <a:cs typeface="Arial" pitchFamily="34" charset="0"/>
                      </a:endParaRPr>
                    </a:p>
                  </a:txBody>
                  <a:tcPr anchor="ctr"/>
                </a:tc>
              </a:tr>
              <a:tr h="370840">
                <a:tc>
                  <a:txBody>
                    <a:bodyPr/>
                    <a:lstStyle/>
                    <a:p>
                      <a:r>
                        <a:rPr lang="en-US" sz="1200">
                          <a:latin typeface="Arial" pitchFamily="34" charset="0"/>
                          <a:cs typeface="Arial" pitchFamily="34" charset="0"/>
                        </a:rPr>
                        <a:t>getFullYear()</a:t>
                      </a:r>
                    </a:p>
                  </a:txBody>
                  <a:tcPr anchor="ctr"/>
                </a:tc>
                <a:tc>
                  <a:txBody>
                    <a:bodyPr/>
                    <a:lstStyle/>
                    <a:p>
                      <a:r>
                        <a:rPr lang="en-US" sz="1200" dirty="0">
                          <a:latin typeface="Arial" pitchFamily="34" charset="0"/>
                          <a:cs typeface="Arial" pitchFamily="34" charset="0"/>
                        </a:rPr>
                        <a:t>Returns the four-digit year.</a:t>
                      </a:r>
                    </a:p>
                  </a:txBody>
                  <a:tcPr anchor="ctr"/>
                </a:tc>
                <a:tc>
                  <a:txBody>
                    <a:bodyPr/>
                    <a:lstStyle/>
                    <a:p>
                      <a:r>
                        <a:rPr lang="en-US" sz="1200" dirty="0" err="1" smtClean="0">
                          <a:latin typeface="Arial" pitchFamily="34" charset="0"/>
                          <a:cs typeface="Arial" pitchFamily="34" charset="0"/>
                        </a:rPr>
                        <a:t>now.getFullYear</a:t>
                      </a:r>
                      <a:r>
                        <a:rPr lang="en-US" sz="1200" dirty="0" smtClean="0">
                          <a:latin typeface="Arial" pitchFamily="34" charset="0"/>
                          <a:cs typeface="Arial" pitchFamily="34" charset="0"/>
                        </a:rPr>
                        <a:t>()</a:t>
                      </a:r>
                      <a:r>
                        <a:rPr lang="en-US" sz="1200" baseline="0" dirty="0" smtClean="0">
                          <a:latin typeface="Arial" pitchFamily="34" charset="0"/>
                          <a:cs typeface="Arial" pitchFamily="34" charset="0"/>
                        </a:rPr>
                        <a:t> returns 2012</a:t>
                      </a:r>
                      <a:endParaRPr lang="en-US" sz="1200" dirty="0">
                        <a:latin typeface="Arial" pitchFamily="34" charset="0"/>
                        <a:cs typeface="Arial" pitchFamily="34" charset="0"/>
                      </a:endParaRPr>
                    </a:p>
                  </a:txBody>
                  <a:tcPr anchor="ctr"/>
                </a:tc>
              </a:tr>
              <a:tr h="370840">
                <a:tc>
                  <a:txBody>
                    <a:bodyPr/>
                    <a:lstStyle/>
                    <a:p>
                      <a:r>
                        <a:rPr lang="en-US" sz="1200">
                          <a:latin typeface="Arial" pitchFamily="34" charset="0"/>
                          <a:cs typeface="Arial" pitchFamily="34" charset="0"/>
                        </a:rPr>
                        <a:t>getHours()</a:t>
                      </a:r>
                    </a:p>
                  </a:txBody>
                  <a:tcPr anchor="ctr"/>
                </a:tc>
                <a:tc>
                  <a:txBody>
                    <a:bodyPr/>
                    <a:lstStyle/>
                    <a:p>
                      <a:r>
                        <a:rPr lang="en-US" sz="1200" dirty="0">
                          <a:latin typeface="Arial" pitchFamily="34" charset="0"/>
                          <a:cs typeface="Arial" pitchFamily="34" charset="0"/>
                        </a:rPr>
                        <a:t>Returns the hour (0-23).</a:t>
                      </a:r>
                    </a:p>
                  </a:txBody>
                  <a:tcPr anchor="ctr"/>
                </a:tc>
                <a:tc>
                  <a:txBody>
                    <a:bodyPr/>
                    <a:lstStyle/>
                    <a:p>
                      <a:r>
                        <a:rPr lang="en-US" sz="1200" dirty="0" err="1" smtClean="0">
                          <a:latin typeface="Arial" pitchFamily="34" charset="0"/>
                          <a:cs typeface="Arial" pitchFamily="34" charset="0"/>
                        </a:rPr>
                        <a:t>now.gethours</a:t>
                      </a:r>
                      <a:r>
                        <a:rPr lang="en-US" sz="1200" dirty="0" smtClean="0">
                          <a:latin typeface="Arial" pitchFamily="34" charset="0"/>
                          <a:cs typeface="Arial" pitchFamily="34" charset="0"/>
                        </a:rPr>
                        <a:t> ()</a:t>
                      </a:r>
                      <a:r>
                        <a:rPr lang="en-US" sz="1200" baseline="0" dirty="0" smtClean="0">
                          <a:latin typeface="Arial" pitchFamily="34" charset="0"/>
                          <a:cs typeface="Arial" pitchFamily="34" charset="0"/>
                        </a:rPr>
                        <a:t> returns 10</a:t>
                      </a:r>
                      <a:endParaRPr lang="en-US" sz="1200" dirty="0">
                        <a:latin typeface="Arial" pitchFamily="34" charset="0"/>
                        <a:cs typeface="Arial" pitchFamily="34" charset="0"/>
                      </a:endParaRPr>
                    </a:p>
                  </a:txBody>
                  <a:tcPr anchor="ctr"/>
                </a:tc>
              </a:tr>
              <a:tr h="370840">
                <a:tc>
                  <a:txBody>
                    <a:bodyPr/>
                    <a:lstStyle/>
                    <a:p>
                      <a:r>
                        <a:rPr lang="en-US" sz="1200">
                          <a:latin typeface="Arial" pitchFamily="34" charset="0"/>
                          <a:cs typeface="Arial" pitchFamily="34" charset="0"/>
                        </a:rPr>
                        <a:t>getMinutes()</a:t>
                      </a:r>
                    </a:p>
                  </a:txBody>
                  <a:tcPr anchor="ctr"/>
                </a:tc>
                <a:tc>
                  <a:txBody>
                    <a:bodyPr/>
                    <a:lstStyle/>
                    <a:p>
                      <a:r>
                        <a:rPr lang="en-US" sz="1200" dirty="0">
                          <a:latin typeface="Arial" pitchFamily="34" charset="0"/>
                          <a:cs typeface="Arial" pitchFamily="34" charset="0"/>
                        </a:rPr>
                        <a:t>Returns the minute (0-59).</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now.getMinutes</a:t>
                      </a:r>
                      <a:r>
                        <a:rPr lang="en-US" sz="1200" dirty="0" smtClean="0">
                          <a:latin typeface="Arial" pitchFamily="34" charset="0"/>
                          <a:cs typeface="Arial" pitchFamily="34" charset="0"/>
                        </a:rPr>
                        <a:t>()</a:t>
                      </a:r>
                      <a:r>
                        <a:rPr lang="en-US" sz="1200" baseline="0" dirty="0" smtClean="0">
                          <a:latin typeface="Arial" pitchFamily="34" charset="0"/>
                          <a:cs typeface="Arial" pitchFamily="34" charset="0"/>
                        </a:rPr>
                        <a:t> returns 45</a:t>
                      </a:r>
                      <a:endParaRPr lang="en-US" sz="1200" dirty="0">
                        <a:latin typeface="Arial" pitchFamily="34" charset="0"/>
                        <a:cs typeface="Arial" pitchFamily="34" charset="0"/>
                      </a:endParaRPr>
                    </a:p>
                  </a:txBody>
                  <a:tcPr anchor="ctr"/>
                </a:tc>
              </a:tr>
              <a:tr h="370840">
                <a:tc>
                  <a:txBody>
                    <a:bodyPr/>
                    <a:lstStyle/>
                    <a:p>
                      <a:r>
                        <a:rPr lang="en-US" sz="1200">
                          <a:latin typeface="Arial" pitchFamily="34" charset="0"/>
                          <a:cs typeface="Arial" pitchFamily="34" charset="0"/>
                        </a:rPr>
                        <a:t>getSeconds()</a:t>
                      </a:r>
                    </a:p>
                  </a:txBody>
                  <a:tcPr anchor="ctr"/>
                </a:tc>
                <a:tc>
                  <a:txBody>
                    <a:bodyPr/>
                    <a:lstStyle/>
                    <a:p>
                      <a:r>
                        <a:rPr lang="en-US" sz="1200" dirty="0">
                          <a:latin typeface="Arial" pitchFamily="34" charset="0"/>
                          <a:cs typeface="Arial" pitchFamily="34" charset="0"/>
                        </a:rPr>
                        <a:t>Returns the second (0-59).</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now.gethours</a:t>
                      </a:r>
                      <a:r>
                        <a:rPr lang="en-US" sz="1200" dirty="0" smtClean="0">
                          <a:latin typeface="Arial" pitchFamily="34" charset="0"/>
                          <a:cs typeface="Arial" pitchFamily="34" charset="0"/>
                        </a:rPr>
                        <a:t> ()</a:t>
                      </a:r>
                      <a:r>
                        <a:rPr lang="en-US" sz="1200" baseline="0" dirty="0" smtClean="0">
                          <a:latin typeface="Arial" pitchFamily="34" charset="0"/>
                          <a:cs typeface="Arial" pitchFamily="34" charset="0"/>
                        </a:rPr>
                        <a:t> returns 52</a:t>
                      </a:r>
                      <a:endParaRPr lang="en-US" sz="1200" dirty="0">
                        <a:latin typeface="Arial" pitchFamily="34" charset="0"/>
                        <a:cs typeface="Arial" pitchFamily="34" charset="0"/>
                      </a:endParaRPr>
                    </a:p>
                  </a:txBody>
                  <a:tcPr anchor="ctr"/>
                </a:tc>
              </a:tr>
              <a:tr h="370840">
                <a:tc>
                  <a:txBody>
                    <a:bodyPr/>
                    <a:lstStyle/>
                    <a:p>
                      <a:r>
                        <a:rPr lang="en-US" sz="1200">
                          <a:latin typeface="Arial" pitchFamily="34" charset="0"/>
                          <a:cs typeface="Arial" pitchFamily="34" charset="0"/>
                        </a:rPr>
                        <a:t>getMilliseconds()</a:t>
                      </a:r>
                    </a:p>
                  </a:txBody>
                  <a:tcPr anchor="ctr"/>
                </a:tc>
                <a:tc>
                  <a:txBody>
                    <a:bodyPr/>
                    <a:lstStyle/>
                    <a:p>
                      <a:r>
                        <a:rPr lang="en-US" sz="1200" dirty="0">
                          <a:latin typeface="Arial" pitchFamily="34" charset="0"/>
                          <a:cs typeface="Arial" pitchFamily="34" charset="0"/>
                        </a:rPr>
                        <a:t>Returns the millisecond (0-999).</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now.gethours</a:t>
                      </a:r>
                      <a:r>
                        <a:rPr lang="en-US" sz="1200" dirty="0" smtClean="0">
                          <a:latin typeface="Arial" pitchFamily="34" charset="0"/>
                          <a:cs typeface="Arial" pitchFamily="34" charset="0"/>
                        </a:rPr>
                        <a:t> ()</a:t>
                      </a:r>
                      <a:r>
                        <a:rPr lang="en-US" sz="1200" baseline="0" dirty="0" smtClean="0">
                          <a:latin typeface="Arial" pitchFamily="34" charset="0"/>
                          <a:cs typeface="Arial" pitchFamily="34" charset="0"/>
                        </a:rPr>
                        <a:t> returns 55</a:t>
                      </a:r>
                      <a:endParaRPr lang="en-US" sz="1200" dirty="0">
                        <a:latin typeface="Arial" pitchFamily="34" charset="0"/>
                        <a:cs typeface="Arial" pitchFamily="34" charset="0"/>
                      </a:endParaRPr>
                    </a:p>
                  </a:txBody>
                  <a:tcPr anchor="ctr"/>
                </a:tc>
              </a:tr>
            </a:tbl>
          </a:graphicData>
        </a:graphic>
      </p:graphicFrame>
      <p:sp>
        <p:nvSpPr>
          <p:cNvPr id="6" name="TextBox 5"/>
          <p:cNvSpPr txBox="1"/>
          <p:nvPr/>
        </p:nvSpPr>
        <p:spPr>
          <a:xfrm>
            <a:off x="1905000" y="6172200"/>
            <a:ext cx="4754880" cy="54864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dirty="0" smtClean="0">
                <a:latin typeface="Arial" pitchFamily="34" charset="0"/>
                <a:cs typeface="Arial" pitchFamily="34" charset="0"/>
              </a:rPr>
              <a:t>For more methods visit </a:t>
            </a:r>
            <a:r>
              <a:rPr lang="en-US" sz="1400" dirty="0" smtClean="0">
                <a:latin typeface="Arial" pitchFamily="34" charset="0"/>
                <a:cs typeface="Arial" pitchFamily="34" charset="0"/>
                <a:hlinkClick r:id="rId2"/>
              </a:rPr>
              <a:t>http://www.w3schools.com/jsref/jsref_obj_date.asp</a:t>
            </a:r>
            <a:endParaRPr lang="en-US" sz="1400" dirty="0" smtClean="0">
              <a:latin typeface="Arial" pitchFamily="34" charset="0"/>
              <a:cs typeface="Arial" pitchFamily="34" charset="0"/>
            </a:endParaRPr>
          </a:p>
          <a:p>
            <a:pPr algn="ctr"/>
            <a:endParaRPr lang="en-US" sz="1400" dirty="0">
              <a:latin typeface="Arial" pitchFamily="34" charset="0"/>
              <a:cs typeface="Arial" pitchFamily="34" charset="0"/>
            </a:endParaRPr>
          </a:p>
        </p:txBody>
      </p:sp>
      <p:sp>
        <p:nvSpPr>
          <p:cNvPr id="8" name="Rectangle 7"/>
          <p:cNvSpPr/>
          <p:nvPr/>
        </p:nvSpPr>
        <p:spPr>
          <a:xfrm>
            <a:off x="609600" y="1676400"/>
            <a:ext cx="787908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0" dirty="0" smtClean="0">
                <a:latin typeface="Arial" pitchFamily="34" charset="0"/>
                <a:cs typeface="Arial" pitchFamily="34" charset="0"/>
              </a:rPr>
              <a:t>Assuming a date object with value 25</a:t>
            </a:r>
            <a:r>
              <a:rPr lang="en-US" sz="1600" b="0" baseline="30000" dirty="0" smtClean="0">
                <a:latin typeface="Arial" pitchFamily="34" charset="0"/>
                <a:cs typeface="Arial" pitchFamily="34" charset="0"/>
              </a:rPr>
              <a:t>th</a:t>
            </a:r>
            <a:r>
              <a:rPr lang="en-US" sz="1600" b="0" dirty="0" smtClean="0">
                <a:latin typeface="Arial" pitchFamily="34" charset="0"/>
                <a:cs typeface="Arial" pitchFamily="34" charset="0"/>
              </a:rPr>
              <a:t> February 2012. Created using</a:t>
            </a:r>
          </a:p>
          <a:p>
            <a:pPr algn="ctr"/>
            <a:r>
              <a:rPr lang="en-US" sz="1600" dirty="0" err="1" smtClean="0">
                <a:solidFill>
                  <a:srgbClr val="0070C0"/>
                </a:solidFill>
                <a:latin typeface="Arial" pitchFamily="34" charset="0"/>
                <a:cs typeface="Arial" pitchFamily="34" charset="0"/>
              </a:rPr>
              <a:t>var</a:t>
            </a:r>
            <a:r>
              <a:rPr lang="en-US" sz="1600" dirty="0" smtClean="0">
                <a:solidFill>
                  <a:srgbClr val="0070C0"/>
                </a:solidFill>
                <a:latin typeface="Arial" pitchFamily="34" charset="0"/>
                <a:cs typeface="Arial" pitchFamily="34" charset="0"/>
              </a:rPr>
              <a:t> now=new Date(2012,01,25,10,45,52,55);</a:t>
            </a:r>
            <a:endParaRPr lang="en-US" sz="1600"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Object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Rectangle 4"/>
          <p:cNvSpPr/>
          <p:nvPr/>
        </p:nvSpPr>
        <p:spPr>
          <a:xfrm>
            <a:off x="0" y="1371600"/>
            <a:ext cx="9372600" cy="507831"/>
          </a:xfrm>
          <a:prstGeom prst="rect">
            <a:avLst/>
          </a:prstGeom>
        </p:spPr>
        <p:txBody>
          <a:bodyPr wrap="square">
            <a:spAutoFit/>
          </a:bodyPr>
          <a:lstStyle/>
          <a:p>
            <a:pPr>
              <a:lnSpc>
                <a:spcPct val="150000"/>
              </a:lnSpc>
            </a:pPr>
            <a:r>
              <a:rPr lang="en-US" b="0" dirty="0" smtClean="0"/>
              <a:t>The Math Object type provides API’s for performing mathematical operations on numbers.</a:t>
            </a:r>
          </a:p>
        </p:txBody>
      </p:sp>
      <p:graphicFrame>
        <p:nvGraphicFramePr>
          <p:cNvPr id="6" name="Table 5"/>
          <p:cNvGraphicFramePr>
            <a:graphicFrameLocks noGrp="1"/>
          </p:cNvGraphicFramePr>
          <p:nvPr/>
        </p:nvGraphicFramePr>
        <p:xfrm>
          <a:off x="228600" y="1981200"/>
          <a:ext cx="8610601" cy="3774440"/>
        </p:xfrm>
        <a:graphic>
          <a:graphicData uri="http://schemas.openxmlformats.org/drawingml/2006/table">
            <a:tbl>
              <a:tblPr firstRow="1" bandRow="1">
                <a:tableStyleId>{7DF18680-E054-41AD-8BC1-D1AEF772440D}</a:tableStyleId>
              </a:tblPr>
              <a:tblGrid>
                <a:gridCol w="2290894"/>
                <a:gridCol w="3001861"/>
                <a:gridCol w="3317846"/>
              </a:tblGrid>
              <a:tr h="370840">
                <a:tc>
                  <a:txBody>
                    <a:bodyPr/>
                    <a:lstStyle/>
                    <a:p>
                      <a:pPr algn="ctr">
                        <a:lnSpc>
                          <a:spcPct val="150000"/>
                        </a:lnSpc>
                      </a:pPr>
                      <a:r>
                        <a:rPr lang="en-US" sz="1200" dirty="0" smtClean="0">
                          <a:solidFill>
                            <a:schemeClr val="tx1"/>
                          </a:solidFill>
                          <a:latin typeface="Arial" pitchFamily="34" charset="0"/>
                          <a:cs typeface="Arial" pitchFamily="34" charset="0"/>
                        </a:rPr>
                        <a:t>Method</a:t>
                      </a:r>
                      <a:endParaRPr lang="en-US" sz="1200" dirty="0">
                        <a:solidFill>
                          <a:schemeClr val="tx1"/>
                        </a:solidFill>
                        <a:latin typeface="Arial" pitchFamily="34" charset="0"/>
                        <a:cs typeface="Arial" pitchFamily="34" charset="0"/>
                      </a:endParaRPr>
                    </a:p>
                  </a:txBody>
                  <a:tcPr/>
                </a:tc>
                <a:tc>
                  <a:txBody>
                    <a:bodyPr/>
                    <a:lstStyle/>
                    <a:p>
                      <a:pPr algn="ctr">
                        <a:lnSpc>
                          <a:spcPct val="150000"/>
                        </a:lnSpc>
                      </a:pPr>
                      <a:r>
                        <a:rPr lang="en-US" sz="1200" dirty="0" smtClean="0">
                          <a:solidFill>
                            <a:schemeClr val="tx1"/>
                          </a:solidFill>
                          <a:latin typeface="Arial" pitchFamily="34" charset="0"/>
                          <a:cs typeface="Arial" pitchFamily="34" charset="0"/>
                        </a:rPr>
                        <a:t>Description</a:t>
                      </a:r>
                      <a:endParaRPr lang="en-US" sz="1200" dirty="0">
                        <a:solidFill>
                          <a:schemeClr val="tx1"/>
                        </a:solidFill>
                        <a:latin typeface="Arial" pitchFamily="34" charset="0"/>
                        <a:cs typeface="Arial" pitchFamily="34" charset="0"/>
                      </a:endParaRPr>
                    </a:p>
                  </a:txBody>
                  <a:tcPr/>
                </a:tc>
                <a:tc>
                  <a:txBody>
                    <a:bodyPr/>
                    <a:lstStyle/>
                    <a:p>
                      <a:pPr algn="ctr">
                        <a:lnSpc>
                          <a:spcPct val="150000"/>
                        </a:lnSpc>
                      </a:pPr>
                      <a:r>
                        <a:rPr lang="en-US" sz="1200" dirty="0" smtClean="0">
                          <a:solidFill>
                            <a:schemeClr val="tx1"/>
                          </a:solidFill>
                          <a:latin typeface="Arial" pitchFamily="34" charset="0"/>
                          <a:cs typeface="Arial" pitchFamily="34" charset="0"/>
                        </a:rPr>
                        <a:t>Examples</a:t>
                      </a:r>
                      <a:endParaRPr lang="en-US" sz="1200" dirty="0">
                        <a:solidFill>
                          <a:schemeClr val="tx1"/>
                        </a:solidFill>
                        <a:latin typeface="Arial" pitchFamily="34" charset="0"/>
                        <a:cs typeface="Arial" pitchFamily="34" charset="0"/>
                      </a:endParaRPr>
                    </a:p>
                  </a:txBody>
                  <a:tcPr/>
                </a:tc>
              </a:tr>
              <a:tr h="370840">
                <a:tc>
                  <a:txBody>
                    <a:bodyPr/>
                    <a:lstStyle/>
                    <a:p>
                      <a:pPr>
                        <a:lnSpc>
                          <a:spcPct val="150000"/>
                        </a:lnSpc>
                      </a:pPr>
                      <a:r>
                        <a:rPr lang="en-US" sz="1200" dirty="0">
                          <a:latin typeface="Arial" pitchFamily="34" charset="0"/>
                          <a:cs typeface="Arial" pitchFamily="34" charset="0"/>
                        </a:rPr>
                        <a:t>Math.abs(number)</a:t>
                      </a:r>
                    </a:p>
                  </a:txBody>
                  <a:tcPr anchor="ctr"/>
                </a:tc>
                <a:tc>
                  <a:txBody>
                    <a:bodyPr/>
                    <a:lstStyle/>
                    <a:p>
                      <a:pPr>
                        <a:lnSpc>
                          <a:spcPct val="150000"/>
                        </a:lnSpc>
                      </a:pPr>
                      <a:r>
                        <a:rPr lang="en-US" sz="1200" dirty="0" smtClean="0">
                          <a:latin typeface="Arial" pitchFamily="34" charset="0"/>
                          <a:cs typeface="Arial" pitchFamily="34" charset="0"/>
                        </a:rPr>
                        <a:t>Returns the absolute </a:t>
                      </a:r>
                      <a:r>
                        <a:rPr lang="en-US" sz="1200" dirty="0">
                          <a:latin typeface="Arial" pitchFamily="34" charset="0"/>
                          <a:cs typeface="Arial" pitchFamily="34" charset="0"/>
                        </a:rPr>
                        <a:t>value of number.</a:t>
                      </a:r>
                    </a:p>
                  </a:txBody>
                  <a:tcPr anchor="ctr"/>
                </a:tc>
                <a:tc>
                  <a:txBody>
                    <a:bodyPr/>
                    <a:lstStyle/>
                    <a:p>
                      <a:pPr>
                        <a:lnSpc>
                          <a:spcPct val="150000"/>
                        </a:lnSpc>
                      </a:pPr>
                      <a:r>
                        <a:rPr lang="en-US" sz="1200" b="0" i="0" kern="1200" dirty="0" smtClean="0">
                          <a:solidFill>
                            <a:schemeClr val="dk1"/>
                          </a:solidFill>
                          <a:latin typeface="Arial" pitchFamily="34" charset="0"/>
                          <a:ea typeface="+mn-ea"/>
                          <a:cs typeface="Arial" pitchFamily="34" charset="0"/>
                        </a:rPr>
                        <a:t>Math.abs(-7.25) returns 7.25</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a:latin typeface="Arial" pitchFamily="34" charset="0"/>
                          <a:cs typeface="Arial" pitchFamily="34" charset="0"/>
                        </a:rPr>
                        <a:t>Math.ceil(number)</a:t>
                      </a:r>
                    </a:p>
                  </a:txBody>
                  <a:tcPr anchor="ctr"/>
                </a:tc>
                <a:tc>
                  <a:txBody>
                    <a:bodyPr/>
                    <a:lstStyle/>
                    <a:p>
                      <a:pPr>
                        <a:lnSpc>
                          <a:spcPct val="150000"/>
                        </a:lnSpc>
                      </a:pPr>
                      <a:r>
                        <a:rPr lang="en-US" sz="1200" dirty="0" smtClean="0">
                          <a:latin typeface="Arial" pitchFamily="34" charset="0"/>
                          <a:cs typeface="Arial" pitchFamily="34" charset="0"/>
                        </a:rPr>
                        <a:t>Number </a:t>
                      </a:r>
                      <a:r>
                        <a:rPr lang="en-US" sz="1200" dirty="0">
                          <a:latin typeface="Arial" pitchFamily="34" charset="0"/>
                          <a:cs typeface="Arial" pitchFamily="34" charset="0"/>
                        </a:rPr>
                        <a:t>rounded up.</a:t>
                      </a:r>
                    </a:p>
                  </a:txBody>
                  <a:tcPr anchor="ctr"/>
                </a:tc>
                <a:tc>
                  <a:txBody>
                    <a:bodyPr/>
                    <a:lstStyle/>
                    <a:p>
                      <a:pPr>
                        <a:lnSpc>
                          <a:spcPct val="150000"/>
                        </a:lnSpc>
                      </a:pPr>
                      <a:r>
                        <a:rPr lang="en-US" sz="1200" b="0" i="0" kern="1200" dirty="0" err="1" smtClean="0">
                          <a:solidFill>
                            <a:schemeClr val="dk1"/>
                          </a:solidFill>
                          <a:latin typeface="Arial" pitchFamily="34" charset="0"/>
                          <a:ea typeface="+mn-ea"/>
                          <a:cs typeface="Arial" pitchFamily="34" charset="0"/>
                        </a:rPr>
                        <a:t>Math.ceil</a:t>
                      </a:r>
                      <a:r>
                        <a:rPr lang="en-US" sz="1200" b="0" i="0" kern="1200" dirty="0" smtClean="0">
                          <a:solidFill>
                            <a:schemeClr val="dk1"/>
                          </a:solidFill>
                          <a:latin typeface="Arial" pitchFamily="34" charset="0"/>
                          <a:ea typeface="+mn-ea"/>
                          <a:cs typeface="Arial" pitchFamily="34" charset="0"/>
                        </a:rPr>
                        <a:t>(5.1) returns 6</a:t>
                      </a:r>
                    </a:p>
                    <a:p>
                      <a:pPr>
                        <a:lnSpc>
                          <a:spcPct val="150000"/>
                        </a:lnSpc>
                      </a:pPr>
                      <a:r>
                        <a:rPr lang="en-US" sz="1200" b="0" i="0" kern="1200" dirty="0" err="1" smtClean="0">
                          <a:solidFill>
                            <a:schemeClr val="dk1"/>
                          </a:solidFill>
                          <a:latin typeface="Arial" pitchFamily="34" charset="0"/>
                          <a:ea typeface="+mn-ea"/>
                          <a:cs typeface="Arial" pitchFamily="34" charset="0"/>
                        </a:rPr>
                        <a:t>Math.ceil</a:t>
                      </a:r>
                      <a:r>
                        <a:rPr lang="en-US" sz="1200" b="0" i="0" kern="1200" dirty="0" smtClean="0">
                          <a:solidFill>
                            <a:schemeClr val="dk1"/>
                          </a:solidFill>
                          <a:latin typeface="Arial" pitchFamily="34" charset="0"/>
                          <a:ea typeface="+mn-ea"/>
                          <a:cs typeface="Arial" pitchFamily="34" charset="0"/>
                        </a:rPr>
                        <a:t>(-5.9) returns</a:t>
                      </a:r>
                      <a:r>
                        <a:rPr lang="en-US" sz="1200" b="0" i="0" kern="1200" baseline="0" dirty="0" smtClean="0">
                          <a:solidFill>
                            <a:schemeClr val="dk1"/>
                          </a:solidFill>
                          <a:latin typeface="Arial" pitchFamily="34" charset="0"/>
                          <a:ea typeface="+mn-ea"/>
                          <a:cs typeface="Arial" pitchFamily="34" charset="0"/>
                        </a:rPr>
                        <a:t> -5</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dirty="0" err="1">
                          <a:latin typeface="Arial" pitchFamily="34" charset="0"/>
                          <a:cs typeface="Arial" pitchFamily="34" charset="0"/>
                        </a:rPr>
                        <a:t>Math.floor</a:t>
                      </a:r>
                      <a:r>
                        <a:rPr lang="en-US" sz="1200" dirty="0">
                          <a:latin typeface="Arial" pitchFamily="34" charset="0"/>
                          <a:cs typeface="Arial" pitchFamily="34" charset="0"/>
                        </a:rPr>
                        <a:t>(number)</a:t>
                      </a:r>
                    </a:p>
                  </a:txBody>
                  <a:tcPr anchor="ctr"/>
                </a:tc>
                <a:tc>
                  <a:txBody>
                    <a:bodyPr/>
                    <a:lstStyle/>
                    <a:p>
                      <a:pPr>
                        <a:lnSpc>
                          <a:spcPct val="150000"/>
                        </a:lnSpc>
                      </a:pPr>
                      <a:r>
                        <a:rPr lang="en-US" sz="1200" dirty="0">
                          <a:latin typeface="Arial" pitchFamily="34" charset="0"/>
                          <a:cs typeface="Arial" pitchFamily="34" charset="0"/>
                        </a:rPr>
                        <a:t>N</a:t>
                      </a:r>
                      <a:r>
                        <a:rPr lang="en-US" sz="1200" dirty="0" smtClean="0">
                          <a:latin typeface="Arial" pitchFamily="34" charset="0"/>
                          <a:cs typeface="Arial" pitchFamily="34" charset="0"/>
                        </a:rPr>
                        <a:t>umber </a:t>
                      </a:r>
                      <a:r>
                        <a:rPr lang="en-US" sz="1200" dirty="0">
                          <a:latin typeface="Arial" pitchFamily="34" charset="0"/>
                          <a:cs typeface="Arial" pitchFamily="34" charset="0"/>
                        </a:rPr>
                        <a:t>rounded down.</a:t>
                      </a:r>
                    </a:p>
                  </a:txBody>
                  <a:tcPr anchor="ctr"/>
                </a:tc>
                <a:tc>
                  <a:txBody>
                    <a:bodyPr/>
                    <a:lstStyle/>
                    <a:p>
                      <a:pPr>
                        <a:lnSpc>
                          <a:spcPct val="150000"/>
                        </a:lnSpc>
                      </a:pPr>
                      <a:r>
                        <a:rPr lang="en-US" sz="1200" b="0" i="0" kern="1200" dirty="0" err="1" smtClean="0">
                          <a:solidFill>
                            <a:schemeClr val="dk1"/>
                          </a:solidFill>
                          <a:latin typeface="Arial" pitchFamily="34" charset="0"/>
                          <a:ea typeface="+mn-ea"/>
                          <a:cs typeface="Arial" pitchFamily="34" charset="0"/>
                        </a:rPr>
                        <a:t>Math.floor</a:t>
                      </a:r>
                      <a:r>
                        <a:rPr lang="en-US" sz="1200" b="0" i="0" kern="1200" dirty="0" smtClean="0">
                          <a:solidFill>
                            <a:schemeClr val="dk1"/>
                          </a:solidFill>
                          <a:latin typeface="Arial" pitchFamily="34" charset="0"/>
                          <a:ea typeface="+mn-ea"/>
                          <a:cs typeface="Arial" pitchFamily="34" charset="0"/>
                        </a:rPr>
                        <a:t>(5.1) returns </a:t>
                      </a:r>
                      <a:r>
                        <a:rPr lang="en-US" sz="1200" b="0" i="0" kern="1200" baseline="0" dirty="0" smtClean="0">
                          <a:solidFill>
                            <a:schemeClr val="dk1"/>
                          </a:solidFill>
                          <a:latin typeface="Arial" pitchFamily="34" charset="0"/>
                          <a:ea typeface="+mn-ea"/>
                          <a:cs typeface="Arial" pitchFamily="34" charset="0"/>
                        </a:rPr>
                        <a:t> 5</a:t>
                      </a:r>
                      <a:endParaRPr lang="en-US" sz="1200" b="0" i="0" kern="1200" dirty="0" smtClean="0">
                        <a:solidFill>
                          <a:schemeClr val="dk1"/>
                        </a:solidFill>
                        <a:latin typeface="Arial" pitchFamily="34" charset="0"/>
                        <a:ea typeface="+mn-ea"/>
                        <a:cs typeface="Arial" pitchFamily="34" charset="0"/>
                      </a:endParaRPr>
                    </a:p>
                    <a:p>
                      <a:pPr>
                        <a:lnSpc>
                          <a:spcPct val="150000"/>
                        </a:lnSpc>
                      </a:pPr>
                      <a:r>
                        <a:rPr lang="en-US" sz="1200" b="0" i="0" kern="1200" dirty="0" err="1" smtClean="0">
                          <a:solidFill>
                            <a:schemeClr val="dk1"/>
                          </a:solidFill>
                          <a:latin typeface="Arial" pitchFamily="34" charset="0"/>
                          <a:ea typeface="+mn-ea"/>
                          <a:cs typeface="Arial" pitchFamily="34" charset="0"/>
                        </a:rPr>
                        <a:t>Math.floor</a:t>
                      </a:r>
                      <a:r>
                        <a:rPr lang="en-US" sz="1200" b="0" i="0" kern="1200" dirty="0" smtClean="0">
                          <a:solidFill>
                            <a:schemeClr val="dk1"/>
                          </a:solidFill>
                          <a:latin typeface="Arial" pitchFamily="34" charset="0"/>
                          <a:ea typeface="+mn-ea"/>
                          <a:cs typeface="Arial" pitchFamily="34" charset="0"/>
                        </a:rPr>
                        <a:t>(-5.9) returns</a:t>
                      </a:r>
                      <a:r>
                        <a:rPr lang="en-US" sz="1200" b="0" i="0" kern="1200" baseline="0" dirty="0" smtClean="0">
                          <a:solidFill>
                            <a:schemeClr val="dk1"/>
                          </a:solidFill>
                          <a:latin typeface="Arial" pitchFamily="34" charset="0"/>
                          <a:ea typeface="+mn-ea"/>
                          <a:cs typeface="Arial" pitchFamily="34" charset="0"/>
                        </a:rPr>
                        <a:t> -6</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dirty="0">
                          <a:latin typeface="Arial" pitchFamily="34" charset="0"/>
                          <a:cs typeface="Arial" pitchFamily="34" charset="0"/>
                        </a:rPr>
                        <a:t>Math.max(numbers)</a:t>
                      </a:r>
                    </a:p>
                  </a:txBody>
                  <a:tcPr anchor="ctr"/>
                </a:tc>
                <a:tc>
                  <a:txBody>
                    <a:bodyPr/>
                    <a:lstStyle/>
                    <a:p>
                      <a:pPr>
                        <a:lnSpc>
                          <a:spcPct val="150000"/>
                        </a:lnSpc>
                      </a:pPr>
                      <a:r>
                        <a:rPr lang="en-US" sz="1200" dirty="0">
                          <a:latin typeface="Arial" pitchFamily="34" charset="0"/>
                          <a:cs typeface="Arial" pitchFamily="34" charset="0"/>
                        </a:rPr>
                        <a:t>Highest Number in numbers.</a:t>
                      </a:r>
                    </a:p>
                  </a:txBody>
                  <a:tcPr anchor="ctr"/>
                </a:tc>
                <a:tc>
                  <a:txBody>
                    <a:bodyPr/>
                    <a:lstStyle/>
                    <a:p>
                      <a:pPr>
                        <a:lnSpc>
                          <a:spcPct val="150000"/>
                        </a:lnSpc>
                      </a:pPr>
                      <a:r>
                        <a:rPr lang="en-US" sz="1200" b="0" i="0" kern="1200" dirty="0" smtClean="0">
                          <a:solidFill>
                            <a:schemeClr val="dk1"/>
                          </a:solidFill>
                          <a:latin typeface="Arial" pitchFamily="34" charset="0"/>
                          <a:ea typeface="+mn-ea"/>
                          <a:cs typeface="Arial" pitchFamily="34" charset="0"/>
                        </a:rPr>
                        <a:t>Math.max(5,10,2) returns 10</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dirty="0">
                          <a:latin typeface="Arial" pitchFamily="34" charset="0"/>
                          <a:cs typeface="Arial" pitchFamily="34" charset="0"/>
                        </a:rPr>
                        <a:t>Math.min(numbers)</a:t>
                      </a:r>
                    </a:p>
                  </a:txBody>
                  <a:tcPr anchor="ctr"/>
                </a:tc>
                <a:tc>
                  <a:txBody>
                    <a:bodyPr/>
                    <a:lstStyle/>
                    <a:p>
                      <a:pPr>
                        <a:lnSpc>
                          <a:spcPct val="150000"/>
                        </a:lnSpc>
                      </a:pPr>
                      <a:r>
                        <a:rPr lang="en-US" sz="1200" dirty="0">
                          <a:latin typeface="Arial" pitchFamily="34" charset="0"/>
                          <a:cs typeface="Arial" pitchFamily="34" charset="0"/>
                        </a:rPr>
                        <a:t>Lowest Number in numbers.</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dirty="0" smtClean="0">
                          <a:solidFill>
                            <a:schemeClr val="dk1"/>
                          </a:solidFill>
                          <a:latin typeface="Arial" pitchFamily="34" charset="0"/>
                          <a:ea typeface="+mn-ea"/>
                          <a:cs typeface="Arial" pitchFamily="34" charset="0"/>
                        </a:rPr>
                        <a:t>Math.min(5,10,2) returns 2</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a:latin typeface="Arial" pitchFamily="34" charset="0"/>
                          <a:cs typeface="Arial" pitchFamily="34" charset="0"/>
                        </a:rPr>
                        <a:t>Math.pow(number, power)</a:t>
                      </a:r>
                    </a:p>
                  </a:txBody>
                  <a:tcPr anchor="ctr"/>
                </a:tc>
                <a:tc>
                  <a:txBody>
                    <a:bodyPr/>
                    <a:lstStyle/>
                    <a:p>
                      <a:pPr>
                        <a:lnSpc>
                          <a:spcPct val="150000"/>
                        </a:lnSpc>
                      </a:pPr>
                      <a:r>
                        <a:rPr lang="en-US" sz="1200" dirty="0">
                          <a:latin typeface="Arial" pitchFamily="34" charset="0"/>
                          <a:cs typeface="Arial" pitchFamily="34" charset="0"/>
                        </a:rPr>
                        <a:t>number to the power of power.</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dirty="0" smtClean="0">
                          <a:solidFill>
                            <a:schemeClr val="dk1"/>
                          </a:solidFill>
                          <a:latin typeface="Arial" pitchFamily="34" charset="0"/>
                          <a:ea typeface="+mn-ea"/>
                          <a:cs typeface="Arial" pitchFamily="34" charset="0"/>
                        </a:rPr>
                        <a:t>Math.pow(2,3) returns 8</a:t>
                      </a:r>
                      <a:endParaRPr lang="en-US" sz="1200" dirty="0">
                        <a:latin typeface="Arial" pitchFamily="34" charset="0"/>
                        <a:cs typeface="Arial" pitchFamily="34" charset="0"/>
                      </a:endParaRPr>
                    </a:p>
                  </a:txBody>
                  <a:tcPr anchor="ctr"/>
                </a:tc>
              </a:tr>
              <a:tr h="370840">
                <a:tc>
                  <a:txBody>
                    <a:bodyPr/>
                    <a:lstStyle/>
                    <a:p>
                      <a:pPr>
                        <a:lnSpc>
                          <a:spcPct val="150000"/>
                        </a:lnSpc>
                      </a:pPr>
                      <a:r>
                        <a:rPr lang="en-US" sz="1200">
                          <a:latin typeface="Arial" pitchFamily="34" charset="0"/>
                          <a:cs typeface="Arial" pitchFamily="34" charset="0"/>
                        </a:rPr>
                        <a:t>Math.round(number)</a:t>
                      </a:r>
                    </a:p>
                  </a:txBody>
                  <a:tcPr anchor="ctr"/>
                </a:tc>
                <a:tc>
                  <a:txBody>
                    <a:bodyPr/>
                    <a:lstStyle/>
                    <a:p>
                      <a:pPr>
                        <a:lnSpc>
                          <a:spcPct val="150000"/>
                        </a:lnSpc>
                      </a:pPr>
                      <a:r>
                        <a:rPr lang="en-US" sz="1200" dirty="0">
                          <a:latin typeface="Arial" pitchFamily="34" charset="0"/>
                          <a:cs typeface="Arial" pitchFamily="34" charset="0"/>
                        </a:rPr>
                        <a:t>Rounded number.</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dirty="0" err="1" smtClean="0">
                          <a:solidFill>
                            <a:schemeClr val="dk1"/>
                          </a:solidFill>
                          <a:latin typeface="Arial" pitchFamily="34" charset="0"/>
                          <a:ea typeface="+mn-ea"/>
                          <a:cs typeface="Arial" pitchFamily="34" charset="0"/>
                        </a:rPr>
                        <a:t>Math.round</a:t>
                      </a:r>
                      <a:r>
                        <a:rPr lang="en-US" sz="1200" b="0" i="0" kern="1200" dirty="0" smtClean="0">
                          <a:solidFill>
                            <a:schemeClr val="dk1"/>
                          </a:solidFill>
                          <a:latin typeface="Arial" pitchFamily="34" charset="0"/>
                          <a:ea typeface="+mn-ea"/>
                          <a:cs typeface="Arial" pitchFamily="34" charset="0"/>
                        </a:rPr>
                        <a:t>(5.49) returns 5</a:t>
                      </a:r>
                    </a:p>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dirty="0" err="1" smtClean="0">
                          <a:solidFill>
                            <a:schemeClr val="dk1"/>
                          </a:solidFill>
                          <a:latin typeface="Arial" pitchFamily="34" charset="0"/>
                          <a:ea typeface="+mn-ea"/>
                          <a:cs typeface="Arial" pitchFamily="34" charset="0"/>
                        </a:rPr>
                        <a:t>Math.round</a:t>
                      </a:r>
                      <a:r>
                        <a:rPr lang="en-US" sz="1200" b="0" i="0" kern="1200" dirty="0" smtClean="0">
                          <a:solidFill>
                            <a:schemeClr val="dk1"/>
                          </a:solidFill>
                          <a:latin typeface="Arial" pitchFamily="34" charset="0"/>
                          <a:ea typeface="+mn-ea"/>
                          <a:cs typeface="Arial" pitchFamily="34" charset="0"/>
                        </a:rPr>
                        <a:t>(5.50) returns 6</a:t>
                      </a:r>
                      <a:endParaRPr lang="en-US" sz="1200" dirty="0">
                        <a:latin typeface="Arial" pitchFamily="34" charset="0"/>
                        <a:cs typeface="Arial" pitchFamily="34" charset="0"/>
                      </a:endParaRPr>
                    </a:p>
                  </a:txBody>
                  <a:tcPr anchor="ctr"/>
                </a:tc>
              </a:tr>
            </a:tbl>
          </a:graphicData>
        </a:graphic>
      </p:graphicFrame>
      <p:sp>
        <p:nvSpPr>
          <p:cNvPr id="7" name="Rectangle 6"/>
          <p:cNvSpPr/>
          <p:nvPr/>
        </p:nvSpPr>
        <p:spPr>
          <a:xfrm>
            <a:off x="304800" y="5867400"/>
            <a:ext cx="83058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1600" b="0" dirty="0" smtClean="0">
                <a:latin typeface="Arial" pitchFamily="34" charset="0"/>
                <a:cs typeface="Arial" pitchFamily="34" charset="0"/>
              </a:rPr>
              <a:t>For Details Visit  </a:t>
            </a:r>
            <a:r>
              <a:rPr lang="en-US" sz="1600" dirty="0" smtClean="0">
                <a:latin typeface="Arial" pitchFamily="34" charset="0"/>
                <a:cs typeface="Arial" pitchFamily="34" charset="0"/>
                <a:hlinkClick r:id="rId2"/>
              </a:rPr>
              <a:t>http://www.w3schools.com/jsref/jsref_obj_math.asp</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Object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5" name="Rectangle 4"/>
          <p:cNvSpPr/>
          <p:nvPr/>
        </p:nvSpPr>
        <p:spPr>
          <a:xfrm>
            <a:off x="76200" y="1447800"/>
            <a:ext cx="9144000" cy="1061829"/>
          </a:xfrm>
          <a:prstGeom prst="rect">
            <a:avLst/>
          </a:prstGeom>
        </p:spPr>
        <p:txBody>
          <a:bodyPr wrap="square">
            <a:spAutoFit/>
          </a:bodyPr>
          <a:lstStyle/>
          <a:p>
            <a:pPr>
              <a:lnSpc>
                <a:spcPct val="150000"/>
              </a:lnSpc>
            </a:pPr>
            <a:r>
              <a:rPr lang="en-US" b="0" dirty="0" smtClean="0"/>
              <a:t>The String Object type provides a set of methods for manipulating strings.</a:t>
            </a:r>
          </a:p>
          <a:p>
            <a:endParaRPr lang="en-US" dirty="0" smtClean="0"/>
          </a:p>
          <a:p>
            <a:r>
              <a:rPr lang="en-US" dirty="0" smtClean="0"/>
              <a:t>Example: </a:t>
            </a:r>
            <a:r>
              <a:rPr lang="en-US" b="0" dirty="0" err="1" smtClean="0"/>
              <a:t>var</a:t>
            </a:r>
            <a:r>
              <a:rPr lang="en-US" b="0" dirty="0" smtClean="0"/>
              <a:t> string1=“Hello World” and </a:t>
            </a:r>
            <a:r>
              <a:rPr lang="en-US" b="0" dirty="0" err="1" smtClean="0"/>
              <a:t>var</a:t>
            </a:r>
            <a:r>
              <a:rPr lang="en-US" b="0" dirty="0" smtClean="0"/>
              <a:t> string2=“JavaScript”</a:t>
            </a:r>
          </a:p>
        </p:txBody>
      </p:sp>
      <p:graphicFrame>
        <p:nvGraphicFramePr>
          <p:cNvPr id="6" name="Table 5"/>
          <p:cNvGraphicFramePr>
            <a:graphicFrameLocks noGrp="1"/>
          </p:cNvGraphicFramePr>
          <p:nvPr/>
        </p:nvGraphicFramePr>
        <p:xfrm>
          <a:off x="76202" y="2743200"/>
          <a:ext cx="8915398" cy="3304540"/>
        </p:xfrm>
        <a:graphic>
          <a:graphicData uri="http://schemas.openxmlformats.org/drawingml/2006/table">
            <a:tbl>
              <a:tblPr firstRow="1" bandRow="1">
                <a:tableStyleId>{7DF18680-E054-41AD-8BC1-D1AEF772440D}</a:tableStyleId>
              </a:tblPr>
              <a:tblGrid>
                <a:gridCol w="1676398"/>
                <a:gridCol w="3484529"/>
                <a:gridCol w="3754471"/>
              </a:tblGrid>
              <a:tr h="370840">
                <a:tc>
                  <a:txBody>
                    <a:bodyPr/>
                    <a:lstStyle/>
                    <a:p>
                      <a:pPr algn="ctr">
                        <a:lnSpc>
                          <a:spcPct val="150000"/>
                        </a:lnSpc>
                      </a:pPr>
                      <a:r>
                        <a:rPr lang="en-US" sz="1300" dirty="0" smtClean="0">
                          <a:solidFill>
                            <a:schemeClr val="tx1"/>
                          </a:solidFill>
                          <a:latin typeface="Arial" pitchFamily="34" charset="0"/>
                          <a:cs typeface="Arial" pitchFamily="34" charset="0"/>
                        </a:rPr>
                        <a:t>Method</a:t>
                      </a:r>
                      <a:endParaRPr lang="en-US" sz="1300" dirty="0">
                        <a:solidFill>
                          <a:schemeClr val="tx1"/>
                        </a:solidFill>
                        <a:latin typeface="Arial" pitchFamily="34" charset="0"/>
                        <a:cs typeface="Arial" pitchFamily="34" charset="0"/>
                      </a:endParaRPr>
                    </a:p>
                  </a:txBody>
                  <a:tcPr/>
                </a:tc>
                <a:tc>
                  <a:txBody>
                    <a:bodyPr/>
                    <a:lstStyle/>
                    <a:p>
                      <a:pPr algn="ctr">
                        <a:lnSpc>
                          <a:spcPct val="150000"/>
                        </a:lnSpc>
                      </a:pPr>
                      <a:r>
                        <a:rPr lang="en-US" sz="1300" dirty="0" smtClean="0">
                          <a:solidFill>
                            <a:schemeClr val="tx1"/>
                          </a:solidFill>
                          <a:latin typeface="Arial" pitchFamily="34" charset="0"/>
                          <a:cs typeface="Arial" pitchFamily="34" charset="0"/>
                        </a:rPr>
                        <a:t>Description</a:t>
                      </a:r>
                      <a:endParaRPr lang="en-US" sz="1300" dirty="0">
                        <a:solidFill>
                          <a:schemeClr val="tx1"/>
                        </a:solidFill>
                        <a:latin typeface="Arial" pitchFamily="34" charset="0"/>
                        <a:cs typeface="Arial" pitchFamily="34" charset="0"/>
                      </a:endParaRPr>
                    </a:p>
                  </a:txBody>
                  <a:tcPr/>
                </a:tc>
                <a:tc>
                  <a:txBody>
                    <a:bodyPr/>
                    <a:lstStyle/>
                    <a:p>
                      <a:pPr algn="ctr">
                        <a:lnSpc>
                          <a:spcPct val="150000"/>
                        </a:lnSpc>
                      </a:pPr>
                      <a:r>
                        <a:rPr lang="en-US" sz="1300" dirty="0" smtClean="0">
                          <a:solidFill>
                            <a:schemeClr val="tx1"/>
                          </a:solidFill>
                          <a:latin typeface="Arial" pitchFamily="34" charset="0"/>
                          <a:cs typeface="Arial" pitchFamily="34" charset="0"/>
                        </a:rPr>
                        <a:t>Example</a:t>
                      </a:r>
                      <a:endParaRPr lang="en-US" sz="1300" dirty="0">
                        <a:solidFill>
                          <a:schemeClr val="tx1"/>
                        </a:solidFill>
                        <a:latin typeface="Arial" pitchFamily="34" charset="0"/>
                        <a:cs typeface="Arial" pitchFamily="34" charset="0"/>
                      </a:endParaRPr>
                    </a:p>
                  </a:txBody>
                  <a:tcPr/>
                </a:tc>
              </a:tr>
              <a:tr h="370840">
                <a:tc>
                  <a:txBody>
                    <a:bodyPr/>
                    <a:lstStyle/>
                    <a:p>
                      <a:r>
                        <a:rPr lang="en-US" sz="1300" dirty="0" err="1" smtClean="0">
                          <a:latin typeface="Arial" pitchFamily="34" charset="0"/>
                          <a:cs typeface="Arial" pitchFamily="34" charset="0"/>
                        </a:rPr>
                        <a:t>charAt</a:t>
                      </a:r>
                      <a:r>
                        <a:rPr lang="en-US" sz="1300" dirty="0" smtClean="0">
                          <a:latin typeface="Arial" pitchFamily="34" charset="0"/>
                          <a:cs typeface="Arial" pitchFamily="34" charset="0"/>
                        </a:rPr>
                        <a:t>(index)</a:t>
                      </a:r>
                      <a:endParaRPr lang="en-US" sz="1300" dirty="0">
                        <a:latin typeface="Arial" pitchFamily="34" charset="0"/>
                        <a:cs typeface="Arial" pitchFamily="34" charset="0"/>
                      </a:endParaRPr>
                    </a:p>
                  </a:txBody>
                  <a:tcPr anchor="ctr"/>
                </a:tc>
                <a:tc>
                  <a:txBody>
                    <a:bodyPr/>
                    <a:lstStyle/>
                    <a:p>
                      <a:r>
                        <a:rPr lang="en-US" sz="1300">
                          <a:latin typeface="Arial" pitchFamily="34" charset="0"/>
                          <a:cs typeface="Arial" pitchFamily="34" charset="0"/>
                        </a:rPr>
                        <a:t>Returns the character at the specified index</a:t>
                      </a:r>
                    </a:p>
                  </a:txBody>
                  <a:tcPr anchor="ctr"/>
                </a:tc>
                <a:tc>
                  <a:txBody>
                    <a:bodyPr/>
                    <a:lstStyle/>
                    <a:p>
                      <a:r>
                        <a:rPr lang="en-US" sz="1300" dirty="0" smtClean="0">
                          <a:latin typeface="Arial" pitchFamily="34" charset="0"/>
                          <a:cs typeface="Arial" pitchFamily="34" charset="0"/>
                        </a:rPr>
                        <a:t>string1.charAt(0) returns</a:t>
                      </a:r>
                      <a:r>
                        <a:rPr lang="en-US" sz="1300" baseline="0" dirty="0" smtClean="0">
                          <a:latin typeface="Arial" pitchFamily="34" charset="0"/>
                          <a:cs typeface="Arial" pitchFamily="34" charset="0"/>
                        </a:rPr>
                        <a:t> “H”</a:t>
                      </a:r>
                      <a:endParaRPr lang="en-US" sz="1300" dirty="0">
                        <a:latin typeface="Arial" pitchFamily="34" charset="0"/>
                        <a:cs typeface="Arial" pitchFamily="34" charset="0"/>
                      </a:endParaRPr>
                    </a:p>
                  </a:txBody>
                  <a:tcPr anchor="ctr"/>
                </a:tc>
              </a:tr>
              <a:tr h="370840">
                <a:tc>
                  <a:txBody>
                    <a:bodyPr/>
                    <a:lstStyle/>
                    <a:p>
                      <a:r>
                        <a:rPr lang="en-US" sz="1300" dirty="0" err="1" smtClean="0">
                          <a:latin typeface="Arial" pitchFamily="34" charset="0"/>
                          <a:cs typeface="Arial" pitchFamily="34" charset="0"/>
                        </a:rPr>
                        <a:t>charCodeAt</a:t>
                      </a:r>
                      <a:r>
                        <a:rPr lang="en-US" sz="1300" dirty="0" smtClean="0">
                          <a:latin typeface="Arial" pitchFamily="34" charset="0"/>
                          <a:cs typeface="Arial" pitchFamily="34" charset="0"/>
                        </a:rPr>
                        <a:t>(index)</a:t>
                      </a:r>
                      <a:endParaRPr lang="en-US" sz="1300" dirty="0">
                        <a:latin typeface="Arial" pitchFamily="34" charset="0"/>
                        <a:cs typeface="Arial" pitchFamily="34" charset="0"/>
                      </a:endParaRPr>
                    </a:p>
                  </a:txBody>
                  <a:tcPr anchor="ctr"/>
                </a:tc>
                <a:tc>
                  <a:txBody>
                    <a:bodyPr/>
                    <a:lstStyle/>
                    <a:p>
                      <a:r>
                        <a:rPr lang="en-US" sz="1300" dirty="0">
                          <a:latin typeface="Arial" pitchFamily="34" charset="0"/>
                          <a:cs typeface="Arial" pitchFamily="34" charset="0"/>
                        </a:rPr>
                        <a:t>Returns the Unicode of the character at the specified index</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string1.charAt(0) returns</a:t>
                      </a:r>
                      <a:r>
                        <a:rPr lang="en-US" sz="1300" baseline="0" dirty="0" smtClean="0">
                          <a:latin typeface="Arial" pitchFamily="34" charset="0"/>
                          <a:cs typeface="Arial" pitchFamily="34" charset="0"/>
                        </a:rPr>
                        <a:t> 72 which is the Unicode value for  “”H</a:t>
                      </a:r>
                      <a:endParaRPr lang="en-US" sz="1300" dirty="0" smtClean="0">
                        <a:latin typeface="Arial" pitchFamily="34" charset="0"/>
                        <a:cs typeface="Arial" pitchFamily="34" charset="0"/>
                      </a:endParaRPr>
                    </a:p>
                    <a:p>
                      <a:endParaRPr lang="en-US" sz="1300" dirty="0">
                        <a:latin typeface="Arial" pitchFamily="34" charset="0"/>
                        <a:cs typeface="Arial" pitchFamily="34" charset="0"/>
                      </a:endParaRPr>
                    </a:p>
                  </a:txBody>
                  <a:tcPr anchor="ctr"/>
                </a:tc>
              </a:tr>
              <a:tr h="370840">
                <a:tc>
                  <a:txBody>
                    <a:bodyPr/>
                    <a:lstStyle/>
                    <a:p>
                      <a:r>
                        <a:rPr lang="en-US" sz="1300" dirty="0" err="1" smtClean="0">
                          <a:latin typeface="Arial" pitchFamily="34" charset="0"/>
                          <a:cs typeface="Arial" pitchFamily="34" charset="0"/>
                        </a:rPr>
                        <a:t>fromCharCode</a:t>
                      </a:r>
                      <a:r>
                        <a:rPr lang="en-US" sz="1300" dirty="0" smtClean="0">
                          <a:latin typeface="Arial" pitchFamily="34" charset="0"/>
                          <a:cs typeface="Arial" pitchFamily="34" charset="0"/>
                        </a:rPr>
                        <a:t>(unicode1,unicode2)</a:t>
                      </a:r>
                      <a:endParaRPr lang="en-US" sz="1300" dirty="0">
                        <a:latin typeface="Arial" pitchFamily="34" charset="0"/>
                        <a:cs typeface="Arial" pitchFamily="34" charset="0"/>
                      </a:endParaRPr>
                    </a:p>
                  </a:txBody>
                  <a:tcPr anchor="ctr"/>
                </a:tc>
                <a:tc>
                  <a:txBody>
                    <a:bodyPr/>
                    <a:lstStyle/>
                    <a:p>
                      <a:r>
                        <a:rPr lang="en-US" sz="1300">
                          <a:latin typeface="Arial" pitchFamily="34" charset="0"/>
                          <a:cs typeface="Arial" pitchFamily="34" charset="0"/>
                        </a:rPr>
                        <a:t>Converts Unicode values to characters</a:t>
                      </a:r>
                    </a:p>
                  </a:txBody>
                  <a:tcPr anchor="ctr"/>
                </a:tc>
                <a:tc>
                  <a:txBody>
                    <a:bodyPr/>
                    <a:lstStyle/>
                    <a:p>
                      <a:r>
                        <a:rPr lang="en-US" sz="1300" kern="1200" dirty="0" err="1" smtClean="0">
                          <a:solidFill>
                            <a:schemeClr val="dk1"/>
                          </a:solidFill>
                          <a:latin typeface="Arial" pitchFamily="34" charset="0"/>
                          <a:ea typeface="+mn-ea"/>
                          <a:cs typeface="Arial" pitchFamily="34" charset="0"/>
                        </a:rPr>
                        <a:t>String.fromCharCode</a:t>
                      </a:r>
                      <a:r>
                        <a:rPr lang="en-US" sz="1300" kern="1200" dirty="0" smtClean="0">
                          <a:solidFill>
                            <a:schemeClr val="dk1"/>
                          </a:solidFill>
                          <a:latin typeface="Arial" pitchFamily="34" charset="0"/>
                          <a:ea typeface="+mn-ea"/>
                          <a:cs typeface="Arial" pitchFamily="34" charset="0"/>
                        </a:rPr>
                        <a:t>(72,69,76,76,79))</a:t>
                      </a:r>
                      <a:r>
                        <a:rPr lang="en-US" sz="1300" kern="1200" baseline="0" dirty="0" smtClean="0">
                          <a:solidFill>
                            <a:schemeClr val="dk1"/>
                          </a:solidFill>
                          <a:latin typeface="Arial" pitchFamily="34" charset="0"/>
                          <a:ea typeface="+mn-ea"/>
                          <a:cs typeface="Arial" pitchFamily="34" charset="0"/>
                        </a:rPr>
                        <a:t> returns “HELLO” where the numbers 72,69,76,79 are the Unicode's of the letters H,E,L and O respectively.</a:t>
                      </a:r>
                      <a:endParaRPr lang="en-US" sz="1300" dirty="0">
                        <a:latin typeface="Arial" pitchFamily="34" charset="0"/>
                        <a:cs typeface="Arial" pitchFamily="34" charset="0"/>
                      </a:endParaRPr>
                    </a:p>
                  </a:txBody>
                  <a:tcPr anchor="ctr"/>
                </a:tc>
              </a:tr>
              <a:tr h="370840">
                <a:tc>
                  <a:txBody>
                    <a:bodyPr/>
                    <a:lstStyle/>
                    <a:p>
                      <a:r>
                        <a:rPr lang="en-US" sz="1300" dirty="0" err="1" smtClean="0">
                          <a:latin typeface="Arial" pitchFamily="34" charset="0"/>
                          <a:cs typeface="Arial" pitchFamily="34" charset="0"/>
                        </a:rPr>
                        <a:t>indexOf</a:t>
                      </a:r>
                      <a:r>
                        <a:rPr lang="en-US" sz="1300" dirty="0" smtClean="0">
                          <a:latin typeface="Arial" pitchFamily="34" charset="0"/>
                          <a:cs typeface="Arial" pitchFamily="34" charset="0"/>
                        </a:rPr>
                        <a:t>(string)</a:t>
                      </a:r>
                      <a:endParaRPr lang="en-US" sz="1300" dirty="0">
                        <a:latin typeface="Arial" pitchFamily="34" charset="0"/>
                        <a:cs typeface="Arial" pitchFamily="34" charset="0"/>
                      </a:endParaRPr>
                    </a:p>
                  </a:txBody>
                  <a:tcPr anchor="ctr"/>
                </a:tc>
                <a:tc>
                  <a:txBody>
                    <a:bodyPr/>
                    <a:lstStyle/>
                    <a:p>
                      <a:r>
                        <a:rPr lang="en-US" sz="1300">
                          <a:latin typeface="Arial" pitchFamily="34" charset="0"/>
                          <a:cs typeface="Arial" pitchFamily="34" charset="0"/>
                        </a:rPr>
                        <a:t>Returns the position of the first found occurrence of a specified value in a string</a:t>
                      </a:r>
                    </a:p>
                  </a:txBody>
                  <a:tcPr anchor="ctr"/>
                </a:tc>
                <a:tc>
                  <a:txBody>
                    <a:bodyPr/>
                    <a:lstStyle/>
                    <a:p>
                      <a:r>
                        <a:rPr lang="en-US" sz="1300" dirty="0" smtClean="0">
                          <a:latin typeface="Arial" pitchFamily="34" charset="0"/>
                          <a:cs typeface="Arial" pitchFamily="34" charset="0"/>
                        </a:rPr>
                        <a:t>string1.indexOf(“World”) returns 6</a:t>
                      </a:r>
                      <a:endParaRPr lang="en-US" sz="1300" dirty="0">
                        <a:latin typeface="Arial" pitchFamily="34" charset="0"/>
                        <a:cs typeface="Arial" pitchFamily="34" charset="0"/>
                      </a:endParaRPr>
                    </a:p>
                  </a:txBody>
                  <a:tcPr anchor="ctr"/>
                </a:tc>
              </a:tr>
              <a:tr h="370840">
                <a:tc>
                  <a:txBody>
                    <a:bodyPr/>
                    <a:lstStyle/>
                    <a:p>
                      <a:r>
                        <a:rPr lang="en-US" sz="1300" dirty="0" err="1" smtClean="0">
                          <a:latin typeface="Arial" pitchFamily="34" charset="0"/>
                          <a:cs typeface="Arial" pitchFamily="34" charset="0"/>
                        </a:rPr>
                        <a:t>lastIndexOf</a:t>
                      </a:r>
                      <a:r>
                        <a:rPr lang="en-US" sz="1300" dirty="0" smtClean="0">
                          <a:latin typeface="Arial" pitchFamily="34" charset="0"/>
                          <a:cs typeface="Arial" pitchFamily="34" charset="0"/>
                        </a:rPr>
                        <a:t>(string)</a:t>
                      </a:r>
                      <a:endParaRPr lang="en-US" sz="1300" dirty="0">
                        <a:latin typeface="Arial" pitchFamily="34" charset="0"/>
                        <a:cs typeface="Arial" pitchFamily="34" charset="0"/>
                      </a:endParaRPr>
                    </a:p>
                  </a:txBody>
                  <a:tcPr anchor="ctr"/>
                </a:tc>
                <a:tc>
                  <a:txBody>
                    <a:bodyPr/>
                    <a:lstStyle/>
                    <a:p>
                      <a:r>
                        <a:rPr lang="en-US" sz="1300">
                          <a:latin typeface="Arial" pitchFamily="34" charset="0"/>
                          <a:cs typeface="Arial" pitchFamily="34" charset="0"/>
                        </a:rPr>
                        <a:t>Returns the position of the last found occurrence of a specified value in a string</a:t>
                      </a:r>
                    </a:p>
                  </a:txBody>
                  <a:tcPr anchor="ctr"/>
                </a:tc>
                <a:tc>
                  <a:txBody>
                    <a:bodyPr/>
                    <a:lstStyle/>
                    <a:p>
                      <a:r>
                        <a:rPr lang="en-US" sz="1300" dirty="0" smtClean="0">
                          <a:latin typeface="Arial" pitchFamily="34" charset="0"/>
                          <a:cs typeface="Arial" pitchFamily="34" charset="0"/>
                        </a:rPr>
                        <a:t>string1.lastIndexOf(“o”) returns</a:t>
                      </a:r>
                      <a:r>
                        <a:rPr lang="en-US" sz="1300" baseline="0" dirty="0" smtClean="0">
                          <a:latin typeface="Arial" pitchFamily="34" charset="0"/>
                          <a:cs typeface="Arial" pitchFamily="34" charset="0"/>
                        </a:rPr>
                        <a:t> 7</a:t>
                      </a:r>
                      <a:endParaRPr lang="en-US" sz="1300" dirty="0">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Object Methods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graphicFrame>
        <p:nvGraphicFramePr>
          <p:cNvPr id="6" name="Table 5"/>
          <p:cNvGraphicFramePr>
            <a:graphicFrameLocks noGrp="1"/>
          </p:cNvGraphicFramePr>
          <p:nvPr/>
        </p:nvGraphicFramePr>
        <p:xfrm>
          <a:off x="152401" y="1600200"/>
          <a:ext cx="8686799" cy="4485640"/>
        </p:xfrm>
        <a:graphic>
          <a:graphicData uri="http://schemas.openxmlformats.org/drawingml/2006/table">
            <a:tbl>
              <a:tblPr firstRow="1" bandRow="1">
                <a:tableStyleId>{7DF18680-E054-41AD-8BC1-D1AEF772440D}</a:tableStyleId>
              </a:tblPr>
              <a:tblGrid>
                <a:gridCol w="1828800"/>
                <a:gridCol w="3428999"/>
                <a:gridCol w="3429000"/>
              </a:tblGrid>
              <a:tr h="370840">
                <a:tc>
                  <a:txBody>
                    <a:bodyPr/>
                    <a:lstStyle/>
                    <a:p>
                      <a:pPr algn="ctr">
                        <a:lnSpc>
                          <a:spcPct val="150000"/>
                        </a:lnSpc>
                      </a:pPr>
                      <a:r>
                        <a:rPr lang="en-US" sz="1200" dirty="0" smtClean="0">
                          <a:solidFill>
                            <a:schemeClr val="tx1"/>
                          </a:solidFill>
                          <a:latin typeface="Arial" pitchFamily="34" charset="0"/>
                          <a:cs typeface="Arial" pitchFamily="34" charset="0"/>
                        </a:rPr>
                        <a:t>Method</a:t>
                      </a:r>
                      <a:endParaRPr lang="en-US" sz="1200" dirty="0">
                        <a:solidFill>
                          <a:schemeClr val="tx1"/>
                        </a:solidFill>
                        <a:latin typeface="Arial" pitchFamily="34" charset="0"/>
                        <a:cs typeface="Arial" pitchFamily="34" charset="0"/>
                      </a:endParaRPr>
                    </a:p>
                  </a:txBody>
                  <a:tcPr/>
                </a:tc>
                <a:tc>
                  <a:txBody>
                    <a:bodyPr/>
                    <a:lstStyle/>
                    <a:p>
                      <a:pPr algn="ctr">
                        <a:lnSpc>
                          <a:spcPct val="150000"/>
                        </a:lnSpc>
                      </a:pPr>
                      <a:r>
                        <a:rPr lang="en-US" sz="1200" dirty="0" smtClean="0">
                          <a:solidFill>
                            <a:schemeClr val="tx1"/>
                          </a:solidFill>
                          <a:latin typeface="Arial" pitchFamily="34" charset="0"/>
                          <a:cs typeface="Arial" pitchFamily="34" charset="0"/>
                        </a:rPr>
                        <a:t>Description</a:t>
                      </a:r>
                      <a:endParaRPr lang="en-US" sz="1200" dirty="0">
                        <a:solidFill>
                          <a:schemeClr val="tx1"/>
                        </a:solidFill>
                        <a:latin typeface="Arial" pitchFamily="34" charset="0"/>
                        <a:cs typeface="Arial" pitchFamily="34" charset="0"/>
                      </a:endParaRPr>
                    </a:p>
                  </a:txBody>
                  <a:tcPr/>
                </a:tc>
                <a:tc>
                  <a:txBody>
                    <a:bodyPr/>
                    <a:lstStyle/>
                    <a:p>
                      <a:pPr algn="ctr">
                        <a:lnSpc>
                          <a:spcPct val="150000"/>
                        </a:lnSpc>
                      </a:pPr>
                      <a:r>
                        <a:rPr lang="en-US" sz="1200" dirty="0" smtClean="0">
                          <a:solidFill>
                            <a:schemeClr val="tx1"/>
                          </a:solidFill>
                          <a:latin typeface="Arial" pitchFamily="34" charset="0"/>
                          <a:cs typeface="Arial" pitchFamily="34" charset="0"/>
                        </a:rPr>
                        <a:t>Example</a:t>
                      </a:r>
                      <a:endParaRPr lang="en-US" sz="1200" dirty="0">
                        <a:solidFill>
                          <a:schemeClr val="tx1"/>
                        </a:solidFill>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match(</a:t>
                      </a:r>
                      <a:r>
                        <a:rPr lang="en-US" sz="1200" dirty="0" err="1" smtClean="0">
                          <a:latin typeface="Arial" pitchFamily="34" charset="0"/>
                          <a:cs typeface="Arial" pitchFamily="34" charset="0"/>
                        </a:rPr>
                        <a:t>regEx</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Searches for a match between a regular expression and a string, and returns the matches</a:t>
                      </a:r>
                    </a:p>
                  </a:txBody>
                  <a:tcPr anchor="ctr"/>
                </a:tc>
                <a:tc>
                  <a:txBody>
                    <a:bodyPr/>
                    <a:lstStyle/>
                    <a:p>
                      <a:r>
                        <a:rPr lang="en-US" sz="1200" dirty="0" smtClean="0">
                          <a:latin typeface="Arial" pitchFamily="34" charset="0"/>
                          <a:cs typeface="Arial" pitchFamily="34" charset="0"/>
                        </a:rPr>
                        <a:t>Visit the below link for details</a:t>
                      </a:r>
                      <a:r>
                        <a:rPr lang="en-US" sz="1200" baseline="0" dirty="0" smtClean="0">
                          <a:latin typeface="Arial" pitchFamily="34" charset="0"/>
                          <a:cs typeface="Arial" pitchFamily="34" charset="0"/>
                        </a:rPr>
                        <a:t> on using </a:t>
                      </a:r>
                      <a:r>
                        <a:rPr lang="en-US" sz="1200" baseline="0" dirty="0" err="1" smtClean="0">
                          <a:latin typeface="Arial" pitchFamily="34" charset="0"/>
                          <a:cs typeface="Arial" pitchFamily="34" charset="0"/>
                        </a:rPr>
                        <a:t>regEx</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hlinkClick r:id="rId2"/>
                      </a:endParaRPr>
                    </a:p>
                    <a:p>
                      <a:r>
                        <a:rPr lang="en-US" sz="1200" dirty="0" smtClean="0">
                          <a:latin typeface="Arial" pitchFamily="34" charset="0"/>
                          <a:cs typeface="Arial" pitchFamily="34" charset="0"/>
                          <a:hlinkClick r:id="rId2"/>
                        </a:rPr>
                        <a:t>http://www.w3schools.com/js/js_obj_regexp.asp</a:t>
                      </a:r>
                      <a:endParaRPr lang="en-US" sz="1200" dirty="0" smtClean="0">
                        <a:latin typeface="Arial" pitchFamily="34" charset="0"/>
                        <a:cs typeface="Arial" pitchFamily="34" charset="0"/>
                      </a:endParaRPr>
                    </a:p>
                  </a:txBody>
                  <a:tcPr anchor="ctr"/>
                </a:tc>
              </a:tr>
              <a:tr h="370840">
                <a:tc>
                  <a:txBody>
                    <a:bodyPr/>
                    <a:lstStyle/>
                    <a:p>
                      <a:r>
                        <a:rPr lang="en-US" sz="1200" dirty="0" smtClean="0">
                          <a:latin typeface="Arial" pitchFamily="34" charset="0"/>
                          <a:cs typeface="Arial" pitchFamily="34" charset="0"/>
                        </a:rPr>
                        <a:t>replace(</a:t>
                      </a:r>
                      <a:r>
                        <a:rPr lang="en-US" sz="1200" dirty="0" err="1" smtClean="0">
                          <a:latin typeface="Arial" pitchFamily="34" charset="0"/>
                          <a:cs typeface="Arial" pitchFamily="34" charset="0"/>
                        </a:rPr>
                        <a:t>stringA,StringB</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Searches for a match between a substring (or regular expression) and a string, and replaces the matched substring with a new substring</a:t>
                      </a:r>
                    </a:p>
                  </a:txBody>
                  <a:tcPr anchor="ctr"/>
                </a:tc>
                <a:tc>
                  <a:txBody>
                    <a:bodyPr/>
                    <a:lstStyle/>
                    <a:p>
                      <a:r>
                        <a:rPr lang="en-US" sz="1200" dirty="0" smtClean="0">
                          <a:latin typeface="Arial" pitchFamily="34" charset="0"/>
                          <a:cs typeface="Arial" pitchFamily="34" charset="0"/>
                        </a:rPr>
                        <a:t>string1.replace(“</a:t>
                      </a:r>
                      <a:r>
                        <a:rPr lang="en-US" sz="1200" dirty="0" err="1" smtClean="0">
                          <a:latin typeface="Arial" pitchFamily="34" charset="0"/>
                          <a:cs typeface="Arial" pitchFamily="34" charset="0"/>
                        </a:rPr>
                        <a:t>World”,”John</a:t>
                      </a:r>
                      <a:r>
                        <a:rPr lang="en-US" sz="1200" dirty="0" smtClean="0">
                          <a:latin typeface="Arial" pitchFamily="34" charset="0"/>
                          <a:cs typeface="Arial" pitchFamily="34" charset="0"/>
                        </a:rPr>
                        <a:t>”)  return</a:t>
                      </a:r>
                      <a:r>
                        <a:rPr lang="en-US" sz="1200" baseline="0" dirty="0" smtClean="0">
                          <a:latin typeface="Arial" pitchFamily="34" charset="0"/>
                          <a:cs typeface="Arial" pitchFamily="34" charset="0"/>
                        </a:rPr>
                        <a:t>s “Hello John”</a:t>
                      </a:r>
                      <a:endParaRPr lang="en-US" sz="1200" dirty="0">
                        <a:latin typeface="Arial" pitchFamily="34" charset="0"/>
                        <a:cs typeface="Arial" pitchFamily="34" charset="0"/>
                      </a:endParaRPr>
                    </a:p>
                  </a:txBody>
                  <a:tcPr anchor="ctr"/>
                </a:tc>
              </a:tr>
              <a:tr h="370840">
                <a:tc>
                  <a:txBody>
                    <a:bodyPr/>
                    <a:lstStyle/>
                    <a:p>
                      <a:r>
                        <a:rPr lang="en-US" sz="1200" dirty="0" smtClean="0">
                          <a:latin typeface="Arial" pitchFamily="34" charset="0"/>
                          <a:cs typeface="Arial" pitchFamily="34" charset="0"/>
                        </a:rPr>
                        <a:t>search(</a:t>
                      </a:r>
                      <a:r>
                        <a:rPr lang="en-US" sz="1200" dirty="0" err="1" smtClean="0">
                          <a:latin typeface="Arial" pitchFamily="34" charset="0"/>
                          <a:cs typeface="Arial" pitchFamily="34" charset="0"/>
                        </a:rPr>
                        <a:t>regEx</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Searches for a match between a regular expression and a string, and returns the position of the match</a:t>
                      </a:r>
                    </a:p>
                  </a:txBody>
                  <a:tcPr anchor="ctr"/>
                </a:tc>
                <a:tc>
                  <a:txBody>
                    <a:bodyPr/>
                    <a:lstStyle/>
                    <a:p>
                      <a:r>
                        <a:rPr lang="en-US" sz="1200" dirty="0" smtClean="0">
                          <a:latin typeface="Arial" pitchFamily="34" charset="0"/>
                          <a:cs typeface="Arial" pitchFamily="34" charset="0"/>
                        </a:rPr>
                        <a:t>Visit the below link for details</a:t>
                      </a:r>
                      <a:r>
                        <a:rPr lang="en-US" sz="1200" baseline="0" dirty="0" smtClean="0">
                          <a:latin typeface="Arial" pitchFamily="34" charset="0"/>
                          <a:cs typeface="Arial" pitchFamily="34" charset="0"/>
                        </a:rPr>
                        <a:t> on using </a:t>
                      </a:r>
                      <a:r>
                        <a:rPr lang="en-US" sz="1200" baseline="0" dirty="0" err="1" smtClean="0">
                          <a:latin typeface="Arial" pitchFamily="34" charset="0"/>
                          <a:cs typeface="Arial" pitchFamily="34" charset="0"/>
                        </a:rPr>
                        <a:t>regEx</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hlinkClick r:id="rId2"/>
                      </a:endParaRPr>
                    </a:p>
                    <a:p>
                      <a:r>
                        <a:rPr lang="en-US" sz="1200" dirty="0" smtClean="0">
                          <a:latin typeface="Arial" pitchFamily="34" charset="0"/>
                          <a:cs typeface="Arial" pitchFamily="34" charset="0"/>
                          <a:hlinkClick r:id="rId2"/>
                        </a:rPr>
                        <a:t>http://www.w3schools.com/js/js_obj_regexp.asp</a:t>
                      </a:r>
                      <a:endParaRPr lang="en-US" sz="1200" dirty="0">
                        <a:latin typeface="Arial" pitchFamily="34" charset="0"/>
                        <a:cs typeface="Arial" pitchFamily="34" charset="0"/>
                      </a:endParaRPr>
                    </a:p>
                  </a:txBody>
                  <a:tcPr anchor="ctr"/>
                </a:tc>
              </a:tr>
              <a:tr h="370840">
                <a:tc>
                  <a:txBody>
                    <a:bodyPr/>
                    <a:lstStyle/>
                    <a:p>
                      <a:r>
                        <a:rPr lang="en-US" sz="1200" dirty="0" err="1" smtClean="0">
                          <a:latin typeface="Arial" pitchFamily="34" charset="0"/>
                          <a:cs typeface="Arial" pitchFamily="34" charset="0"/>
                        </a:rPr>
                        <a:t>substr</a:t>
                      </a:r>
                      <a:r>
                        <a:rPr lang="en-US" sz="1200" dirty="0" smtClean="0">
                          <a:latin typeface="Arial" pitchFamily="34" charset="0"/>
                          <a:cs typeface="Arial" pitchFamily="34" charset="0"/>
                        </a:rPr>
                        <a:t>(</a:t>
                      </a:r>
                      <a:r>
                        <a:rPr lang="en-US" sz="1200" dirty="0" err="1" smtClean="0">
                          <a:latin typeface="Arial" pitchFamily="34" charset="0"/>
                          <a:cs typeface="Arial" pitchFamily="34" charset="0"/>
                        </a:rPr>
                        <a:t>start,length</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Extracts the characters from a string, beginning at a specified start position, and through the specified number of </a:t>
                      </a:r>
                      <a:r>
                        <a:rPr lang="en-US" sz="1200" dirty="0" smtClean="0">
                          <a:latin typeface="Arial" pitchFamily="34" charset="0"/>
                          <a:cs typeface="Arial" pitchFamily="34" charset="0"/>
                        </a:rPr>
                        <a:t>characters. length</a:t>
                      </a:r>
                      <a:r>
                        <a:rPr lang="en-US" sz="1200" baseline="0" dirty="0" smtClean="0">
                          <a:latin typeface="Arial" pitchFamily="34" charset="0"/>
                          <a:cs typeface="Arial" pitchFamily="34" charset="0"/>
                        </a:rPr>
                        <a:t> is optional in that case the rest of the string from the starting index is returned.</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string1.substr(3,4) returns “lo</a:t>
                      </a:r>
                      <a:r>
                        <a:rPr lang="en-US" sz="1200" baseline="0" dirty="0" smtClean="0">
                          <a:latin typeface="Arial" pitchFamily="34" charset="0"/>
                          <a:cs typeface="Arial" pitchFamily="34" charset="0"/>
                        </a:rPr>
                        <a:t> w”</a:t>
                      </a:r>
                      <a:endParaRPr lang="en-US" sz="1200" dirty="0">
                        <a:latin typeface="Arial" pitchFamily="34" charset="0"/>
                        <a:cs typeface="Arial" pitchFamily="34" charset="0"/>
                      </a:endParaRPr>
                    </a:p>
                  </a:txBody>
                  <a:tcPr anchor="ctr"/>
                </a:tc>
              </a:tr>
              <a:tr h="370840">
                <a:tc>
                  <a:txBody>
                    <a:bodyPr/>
                    <a:lstStyle/>
                    <a:p>
                      <a:r>
                        <a:rPr lang="en-US" sz="1200" dirty="0" smtClean="0">
                          <a:latin typeface="Arial" pitchFamily="34" charset="0"/>
                          <a:cs typeface="Arial" pitchFamily="34" charset="0"/>
                        </a:rPr>
                        <a:t>substring(</a:t>
                      </a:r>
                      <a:r>
                        <a:rPr lang="en-US" sz="1200" dirty="0" err="1" smtClean="0">
                          <a:latin typeface="Arial" pitchFamily="34" charset="0"/>
                          <a:cs typeface="Arial" pitchFamily="34" charset="0"/>
                        </a:rPr>
                        <a:t>start,stop</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Extracts the characters from a string, between two specified </a:t>
                      </a:r>
                      <a:r>
                        <a:rPr lang="en-US" sz="1200" dirty="0" smtClean="0">
                          <a:latin typeface="Arial" pitchFamily="34" charset="0"/>
                          <a:cs typeface="Arial" pitchFamily="34" charset="0"/>
                        </a:rPr>
                        <a:t>indices excluding</a:t>
                      </a:r>
                      <a:r>
                        <a:rPr lang="en-US" sz="1200" baseline="0" dirty="0" smtClean="0">
                          <a:latin typeface="Arial" pitchFamily="34" charset="0"/>
                          <a:cs typeface="Arial" pitchFamily="34" charset="0"/>
                        </a:rPr>
                        <a:t> the stop index. stop index is optional in that case the rest of the String starting from the start index is returned.</a:t>
                      </a:r>
                    </a:p>
                    <a:p>
                      <a:r>
                        <a:rPr lang="en-US" sz="1200" kern="1200" dirty="0" smtClean="0">
                          <a:solidFill>
                            <a:schemeClr val="dk1"/>
                          </a:solidFill>
                          <a:latin typeface="Arial" pitchFamily="34" charset="0"/>
                          <a:ea typeface="+mn-ea"/>
                          <a:cs typeface="Arial" pitchFamily="34" charset="0"/>
                        </a:rPr>
                        <a:t>Negative values become zero. </a:t>
                      </a:r>
                    </a:p>
                    <a:p>
                      <a:r>
                        <a:rPr lang="en-US" sz="1200" kern="1200" dirty="0" smtClean="0">
                          <a:solidFill>
                            <a:schemeClr val="dk1"/>
                          </a:solidFill>
                          <a:latin typeface="Arial" pitchFamily="34" charset="0"/>
                          <a:ea typeface="+mn-ea"/>
                          <a:cs typeface="Arial" pitchFamily="34" charset="0"/>
                        </a:rPr>
                        <a:t>if start &gt; end, the arguments are swapped</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String1.substring(3,5) returns  “lo”</a:t>
                      </a:r>
                      <a:endParaRPr lang="en-US" sz="1200" dirty="0">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Object Methods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graphicFrame>
        <p:nvGraphicFramePr>
          <p:cNvPr id="6" name="Table 5"/>
          <p:cNvGraphicFramePr>
            <a:graphicFrameLocks noGrp="1"/>
          </p:cNvGraphicFramePr>
          <p:nvPr/>
        </p:nvGraphicFramePr>
        <p:xfrm>
          <a:off x="152400" y="1905000"/>
          <a:ext cx="8686800" cy="3190240"/>
        </p:xfrm>
        <a:graphic>
          <a:graphicData uri="http://schemas.openxmlformats.org/drawingml/2006/table">
            <a:tbl>
              <a:tblPr firstRow="1" bandRow="1">
                <a:tableStyleId>{7DF18680-E054-41AD-8BC1-D1AEF772440D}</a:tableStyleId>
              </a:tblPr>
              <a:tblGrid>
                <a:gridCol w="1600200"/>
                <a:gridCol w="3429000"/>
                <a:gridCol w="3657600"/>
              </a:tblGrid>
              <a:tr h="370840">
                <a:tc>
                  <a:txBody>
                    <a:bodyPr/>
                    <a:lstStyle/>
                    <a:p>
                      <a:pPr algn="ctr">
                        <a:lnSpc>
                          <a:spcPct val="150000"/>
                        </a:lnSpc>
                      </a:pPr>
                      <a:r>
                        <a:rPr lang="en-US" sz="1400" dirty="0" smtClean="0">
                          <a:solidFill>
                            <a:schemeClr val="tx1"/>
                          </a:solidFill>
                          <a:latin typeface="Arial" pitchFamily="34" charset="0"/>
                          <a:cs typeface="Arial" pitchFamily="34" charset="0"/>
                        </a:rPr>
                        <a:t>Method</a:t>
                      </a:r>
                      <a:endParaRPr lang="en-US" sz="1400" dirty="0">
                        <a:solidFill>
                          <a:schemeClr val="tx1"/>
                        </a:solidFill>
                        <a:latin typeface="Arial" pitchFamily="34" charset="0"/>
                        <a:cs typeface="Arial" pitchFamily="34" charset="0"/>
                      </a:endParaRPr>
                    </a:p>
                  </a:txBody>
                  <a:tcPr/>
                </a:tc>
                <a:tc>
                  <a:txBody>
                    <a:bodyPr/>
                    <a:lstStyle/>
                    <a:p>
                      <a:pPr algn="ctr">
                        <a:lnSpc>
                          <a:spcPct val="150000"/>
                        </a:lnSpc>
                      </a:pPr>
                      <a:r>
                        <a:rPr lang="en-US" sz="1400" dirty="0" smtClean="0">
                          <a:solidFill>
                            <a:schemeClr val="tx1"/>
                          </a:solidFill>
                          <a:latin typeface="Arial" pitchFamily="34" charset="0"/>
                          <a:cs typeface="Arial" pitchFamily="34" charset="0"/>
                        </a:rPr>
                        <a:t>Description</a:t>
                      </a:r>
                      <a:endParaRPr lang="en-US" sz="1400" dirty="0">
                        <a:solidFill>
                          <a:schemeClr val="tx1"/>
                        </a:solidFill>
                        <a:latin typeface="Arial" pitchFamily="34" charset="0"/>
                        <a:cs typeface="Arial" pitchFamily="34" charset="0"/>
                      </a:endParaRPr>
                    </a:p>
                  </a:txBody>
                  <a:tcPr/>
                </a:tc>
                <a:tc>
                  <a:txBody>
                    <a:bodyPr/>
                    <a:lstStyle/>
                    <a:p>
                      <a:pPr algn="ctr">
                        <a:lnSpc>
                          <a:spcPct val="150000"/>
                        </a:lnSpc>
                      </a:pPr>
                      <a:r>
                        <a:rPr lang="en-US" sz="1400" dirty="0" smtClean="0">
                          <a:solidFill>
                            <a:schemeClr val="tx1"/>
                          </a:solidFill>
                          <a:latin typeface="Arial" pitchFamily="34" charset="0"/>
                          <a:cs typeface="Arial" pitchFamily="34" charset="0"/>
                        </a:rPr>
                        <a:t>Example</a:t>
                      </a:r>
                      <a:endParaRPr lang="en-US" sz="1400" dirty="0">
                        <a:solidFill>
                          <a:schemeClr val="tx1"/>
                        </a:solidFill>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slice()</a:t>
                      </a:r>
                      <a:endParaRPr lang="en-US" sz="1400" dirty="0">
                        <a:latin typeface="Arial" pitchFamily="34" charset="0"/>
                        <a:cs typeface="Arial" pitchFamily="34" charset="0"/>
                      </a:endParaRPr>
                    </a:p>
                  </a:txBody>
                  <a:tcPr anchor="ctr"/>
                </a:tc>
                <a:tc>
                  <a:txBody>
                    <a:bodyPr/>
                    <a:lstStyle/>
                    <a:p>
                      <a:r>
                        <a:rPr lang="en-US" sz="1400" kern="1200" dirty="0" smtClean="0">
                          <a:solidFill>
                            <a:schemeClr val="dk1"/>
                          </a:solidFill>
                          <a:latin typeface="Arial" pitchFamily="34" charset="0"/>
                          <a:ea typeface="+mn-ea"/>
                          <a:cs typeface="Arial" pitchFamily="34" charset="0"/>
                        </a:rPr>
                        <a:t>Returns a portion of the string from position start to, but not including position end. Normally</a:t>
                      </a:r>
                      <a:r>
                        <a:rPr lang="en-US" sz="1400" kern="1200" baseline="0" dirty="0" smtClean="0">
                          <a:solidFill>
                            <a:schemeClr val="dk1"/>
                          </a:solidFill>
                          <a:latin typeface="Arial" pitchFamily="34" charset="0"/>
                          <a:ea typeface="+mn-ea"/>
                          <a:cs typeface="Arial" pitchFamily="34" charset="0"/>
                        </a:rPr>
                        <a:t> </a:t>
                      </a:r>
                      <a:r>
                        <a:rPr lang="en-US" sz="1400" kern="1200" dirty="0" smtClean="0">
                          <a:solidFill>
                            <a:schemeClr val="dk1"/>
                          </a:solidFill>
                          <a:latin typeface="Arial" pitchFamily="34" charset="0"/>
                          <a:ea typeface="+mn-ea"/>
                          <a:cs typeface="Arial" pitchFamily="34" charset="0"/>
                        </a:rPr>
                        <a:t>Works</a:t>
                      </a:r>
                      <a:r>
                        <a:rPr lang="en-US" sz="1400" kern="1200" baseline="0" dirty="0" smtClean="0">
                          <a:solidFill>
                            <a:schemeClr val="dk1"/>
                          </a:solidFill>
                          <a:latin typeface="Arial" pitchFamily="34" charset="0"/>
                          <a:ea typeface="+mn-ea"/>
                          <a:cs typeface="Arial" pitchFamily="34" charset="0"/>
                        </a:rPr>
                        <a:t> similar to substring() method but for negative arguments it means </a:t>
                      </a:r>
                      <a:r>
                        <a:rPr lang="en-US" sz="1400" kern="1200" dirty="0" smtClean="0">
                          <a:solidFill>
                            <a:schemeClr val="dk1"/>
                          </a:solidFill>
                          <a:latin typeface="Arial" pitchFamily="34" charset="0"/>
                          <a:ea typeface="+mn-ea"/>
                          <a:cs typeface="Arial" pitchFamily="34" charset="0"/>
                        </a:rPr>
                        <a:t>go backwards from the tail.</a:t>
                      </a:r>
                      <a:endParaRPr lang="en-US" sz="1400" dirty="0">
                        <a:latin typeface="Arial" pitchFamily="34" charset="0"/>
                        <a:cs typeface="Arial" pitchFamily="34" charset="0"/>
                      </a:endParaRPr>
                    </a:p>
                  </a:txBody>
                  <a:tcPr anchor="ctr"/>
                </a:tc>
                <a:tc>
                  <a:txBody>
                    <a:bodyPr/>
                    <a:lstStyle/>
                    <a:p>
                      <a:r>
                        <a:rPr lang="en-US" sz="1400" dirty="0" err="1" smtClean="0">
                          <a:latin typeface="Arial" pitchFamily="34" charset="0"/>
                          <a:cs typeface="Arial" pitchFamily="34" charset="0"/>
                        </a:rPr>
                        <a:t>String.slice</a:t>
                      </a:r>
                      <a:r>
                        <a:rPr lang="en-US" sz="1400" dirty="0" smtClean="0">
                          <a:latin typeface="Arial" pitchFamily="34" charset="0"/>
                          <a:cs typeface="Arial" pitchFamily="34" charset="0"/>
                        </a:rPr>
                        <a:t>(4,-2)</a:t>
                      </a:r>
                      <a:r>
                        <a:rPr lang="en-US" sz="1400" baseline="0" dirty="0" smtClean="0">
                          <a:latin typeface="Arial" pitchFamily="34" charset="0"/>
                          <a:cs typeface="Arial" pitchFamily="34" charset="0"/>
                        </a:rPr>
                        <a:t> returns “o </a:t>
                      </a:r>
                      <a:r>
                        <a:rPr lang="en-US" sz="1400" baseline="0" dirty="0" err="1" smtClean="0">
                          <a:latin typeface="Arial" pitchFamily="34" charset="0"/>
                          <a:cs typeface="Arial" pitchFamily="34" charset="0"/>
                        </a:rPr>
                        <a:t>wor</a:t>
                      </a:r>
                      <a:r>
                        <a:rPr lang="en-US" sz="1400" baseline="0" dirty="0" smtClean="0">
                          <a:latin typeface="Arial" pitchFamily="34" charset="0"/>
                          <a:cs typeface="Arial" pitchFamily="34" charset="0"/>
                        </a:rPr>
                        <a:t>” that is  from 4</a:t>
                      </a:r>
                      <a:r>
                        <a:rPr lang="en-US" sz="1400" baseline="30000" dirty="0" smtClean="0">
                          <a:latin typeface="Arial" pitchFamily="34" charset="0"/>
                          <a:cs typeface="Arial" pitchFamily="34" charset="0"/>
                        </a:rPr>
                        <a:t>th </a:t>
                      </a:r>
                      <a:r>
                        <a:rPr lang="en-US" sz="1400" baseline="0" dirty="0" smtClean="0">
                          <a:latin typeface="Arial" pitchFamily="34" charset="0"/>
                          <a:cs typeface="Arial" pitchFamily="34" charset="0"/>
                        </a:rPr>
                        <a:t> index  to 2</a:t>
                      </a:r>
                      <a:r>
                        <a:rPr lang="en-US" sz="1400" baseline="30000" dirty="0" smtClean="0">
                          <a:latin typeface="Arial" pitchFamily="34" charset="0"/>
                          <a:cs typeface="Arial" pitchFamily="34" charset="0"/>
                        </a:rPr>
                        <a:t>nd</a:t>
                      </a:r>
                      <a:r>
                        <a:rPr lang="en-US" sz="1400" baseline="0" dirty="0" smtClean="0">
                          <a:latin typeface="Arial" pitchFamily="34" charset="0"/>
                          <a:cs typeface="Arial" pitchFamily="34" charset="0"/>
                        </a:rPr>
                        <a:t> position from the tail.</a:t>
                      </a:r>
                      <a:endParaRPr lang="en-US" sz="1400" dirty="0">
                        <a:latin typeface="Arial" pitchFamily="34" charset="0"/>
                        <a:cs typeface="Arial" pitchFamily="34" charset="0"/>
                      </a:endParaRPr>
                    </a:p>
                  </a:txBody>
                  <a:tcPr anchor="ctr"/>
                </a:tc>
              </a:tr>
              <a:tr h="370840">
                <a:tc>
                  <a:txBody>
                    <a:bodyPr/>
                    <a:lstStyle/>
                    <a:p>
                      <a:r>
                        <a:rPr lang="en-US" sz="1400" dirty="0" err="1">
                          <a:latin typeface="Arial" pitchFamily="34" charset="0"/>
                          <a:cs typeface="Arial" pitchFamily="34" charset="0"/>
                        </a:rPr>
                        <a:t>toLowerCase</a:t>
                      </a:r>
                      <a:r>
                        <a:rPr lang="en-US" sz="1400" dirty="0">
                          <a:latin typeface="Arial" pitchFamily="34" charset="0"/>
                          <a:cs typeface="Arial" pitchFamily="34" charset="0"/>
                        </a:rPr>
                        <a:t>()</a:t>
                      </a:r>
                    </a:p>
                  </a:txBody>
                  <a:tcPr anchor="ctr"/>
                </a:tc>
                <a:tc>
                  <a:txBody>
                    <a:bodyPr/>
                    <a:lstStyle/>
                    <a:p>
                      <a:r>
                        <a:rPr lang="en-US" sz="1400" dirty="0">
                          <a:latin typeface="Arial" pitchFamily="34" charset="0"/>
                          <a:cs typeface="Arial" pitchFamily="34" charset="0"/>
                        </a:rPr>
                        <a:t>Converts a string to lowercase letters</a:t>
                      </a:r>
                    </a:p>
                  </a:txBody>
                  <a:tcPr anchor="ctr"/>
                </a:tc>
                <a:tc>
                  <a:txBody>
                    <a:bodyPr/>
                    <a:lstStyle/>
                    <a:p>
                      <a:r>
                        <a:rPr lang="en-US" sz="1400" dirty="0" smtClean="0">
                          <a:latin typeface="Arial" pitchFamily="34" charset="0"/>
                          <a:cs typeface="Arial" pitchFamily="34" charset="0"/>
                        </a:rPr>
                        <a:t>string1.toLowerCase() returns</a:t>
                      </a:r>
                      <a:r>
                        <a:rPr lang="en-US" sz="1400" baseline="0" dirty="0" smtClean="0">
                          <a:latin typeface="Arial" pitchFamily="34" charset="0"/>
                          <a:cs typeface="Arial" pitchFamily="34" charset="0"/>
                        </a:rPr>
                        <a:t> “hello world”</a:t>
                      </a:r>
                      <a:endParaRPr lang="en-US" sz="1400" dirty="0">
                        <a:latin typeface="Arial" pitchFamily="34" charset="0"/>
                        <a:cs typeface="Arial" pitchFamily="34" charset="0"/>
                      </a:endParaRPr>
                    </a:p>
                  </a:txBody>
                  <a:tcPr anchor="ctr"/>
                </a:tc>
              </a:tr>
              <a:tr h="370840">
                <a:tc>
                  <a:txBody>
                    <a:bodyPr/>
                    <a:lstStyle/>
                    <a:p>
                      <a:r>
                        <a:rPr lang="en-US" sz="1400" dirty="0" err="1">
                          <a:latin typeface="Arial" pitchFamily="34" charset="0"/>
                          <a:cs typeface="Arial" pitchFamily="34" charset="0"/>
                        </a:rPr>
                        <a:t>toUpperCase</a:t>
                      </a:r>
                      <a:r>
                        <a:rPr lang="en-US" sz="1400" dirty="0">
                          <a:latin typeface="Arial" pitchFamily="34" charset="0"/>
                          <a:cs typeface="Arial" pitchFamily="34" charset="0"/>
                        </a:rPr>
                        <a:t>()</a:t>
                      </a:r>
                    </a:p>
                  </a:txBody>
                  <a:tcPr anchor="ctr"/>
                </a:tc>
                <a:tc>
                  <a:txBody>
                    <a:bodyPr/>
                    <a:lstStyle/>
                    <a:p>
                      <a:r>
                        <a:rPr lang="en-US" sz="1400">
                          <a:latin typeface="Arial" pitchFamily="34" charset="0"/>
                          <a:cs typeface="Arial" pitchFamily="34" charset="0"/>
                        </a:rPr>
                        <a:t>Converts a string to uppercase letters</a:t>
                      </a:r>
                    </a:p>
                  </a:txBody>
                  <a:tcPr anchor="ctr"/>
                </a:tc>
                <a:tc>
                  <a:txBody>
                    <a:bodyPr/>
                    <a:lstStyle/>
                    <a:p>
                      <a:r>
                        <a:rPr lang="en-US" sz="1400" dirty="0" smtClean="0">
                          <a:latin typeface="Arial" pitchFamily="34" charset="0"/>
                          <a:cs typeface="Arial" pitchFamily="34" charset="0"/>
                        </a:rPr>
                        <a:t>String1.toUpperCase() returns “HELLO WORLD”</a:t>
                      </a:r>
                      <a:endParaRPr lang="en-US" sz="1400" dirty="0">
                        <a:latin typeface="Arial" pitchFamily="34" charset="0"/>
                        <a:cs typeface="Arial" pitchFamily="34" charset="0"/>
                      </a:endParaRPr>
                    </a:p>
                  </a:txBody>
                  <a:tcPr anchor="ctr"/>
                </a:tc>
              </a:tr>
              <a:tr h="370840">
                <a:tc>
                  <a:txBody>
                    <a:bodyPr/>
                    <a:lstStyle/>
                    <a:p>
                      <a:r>
                        <a:rPr lang="en-US" sz="1400" dirty="0" err="1" smtClean="0">
                          <a:latin typeface="Arial" pitchFamily="34" charset="0"/>
                          <a:cs typeface="Arial" pitchFamily="34" charset="0"/>
                        </a:rPr>
                        <a:t>concat</a:t>
                      </a:r>
                      <a:r>
                        <a:rPr lang="en-US" sz="1400" dirty="0" smtClean="0">
                          <a:latin typeface="Arial" pitchFamily="34" charset="0"/>
                          <a:cs typeface="Arial" pitchFamily="34" charset="0"/>
                        </a:rPr>
                        <a:t>(string)</a:t>
                      </a:r>
                      <a:endParaRPr lang="en-US" sz="1400" dirty="0">
                        <a:latin typeface="Arial" pitchFamily="34" charset="0"/>
                        <a:cs typeface="Arial" pitchFamily="34" charset="0"/>
                      </a:endParaRPr>
                    </a:p>
                  </a:txBody>
                  <a:tcPr anchor="ctr"/>
                </a:tc>
                <a:tc>
                  <a:txBody>
                    <a:bodyPr/>
                    <a:lstStyle/>
                    <a:p>
                      <a:r>
                        <a:rPr lang="en-US" sz="1400" dirty="0">
                          <a:latin typeface="Arial" pitchFamily="34" charset="0"/>
                          <a:cs typeface="Arial" pitchFamily="34" charset="0"/>
                        </a:rPr>
                        <a:t>Joins two or more strings, and returns a copy of the joined strings</a:t>
                      </a:r>
                    </a:p>
                  </a:txBody>
                  <a:tcPr anchor="ctr"/>
                </a:tc>
                <a:tc>
                  <a:txBody>
                    <a:bodyPr/>
                    <a:lstStyle/>
                    <a:p>
                      <a:r>
                        <a:rPr lang="en-US" sz="1400" dirty="0" smtClean="0">
                          <a:latin typeface="Arial" pitchFamily="34" charset="0"/>
                          <a:cs typeface="Arial" pitchFamily="34" charset="0"/>
                        </a:rPr>
                        <a:t>string1.concat(string2) returns “Hello </a:t>
                      </a:r>
                      <a:r>
                        <a:rPr lang="en-US" sz="1400" dirty="0" err="1" smtClean="0">
                          <a:latin typeface="Arial" pitchFamily="34" charset="0"/>
                          <a:cs typeface="Arial" pitchFamily="34" charset="0"/>
                        </a:rPr>
                        <a:t>WorldJavaScript</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windows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5" name="TextBox 4"/>
          <p:cNvSpPr txBox="1"/>
          <p:nvPr/>
        </p:nvSpPr>
        <p:spPr>
          <a:xfrm>
            <a:off x="152400" y="1524000"/>
            <a:ext cx="8686800" cy="4247317"/>
          </a:xfrm>
          <a:prstGeom prst="rect">
            <a:avLst/>
          </a:prstGeom>
          <a:noFill/>
        </p:spPr>
        <p:txBody>
          <a:bodyPr wrap="square" rtlCol="0">
            <a:spAutoFit/>
          </a:bodyPr>
          <a:lstStyle/>
          <a:p>
            <a:pPr>
              <a:lnSpc>
                <a:spcPct val="150000"/>
              </a:lnSpc>
            </a:pPr>
            <a:r>
              <a:rPr lang="en-US" b="0" dirty="0" smtClean="0"/>
              <a:t>Pop ups are small windows used for either getting user input (or) displaying alert messages. There are three types of popup  boxes</a:t>
            </a:r>
          </a:p>
          <a:p>
            <a:pPr marL="284163" indent="-234950">
              <a:lnSpc>
                <a:spcPct val="150000"/>
              </a:lnSpc>
            </a:pPr>
            <a:r>
              <a:rPr lang="en-US" sz="1600" dirty="0" smtClean="0"/>
              <a:t>1</a:t>
            </a:r>
            <a:r>
              <a:rPr lang="en-US" sz="1600" b="0" dirty="0" smtClean="0"/>
              <a:t>. </a:t>
            </a:r>
            <a:r>
              <a:rPr lang="en-US" sz="1600" dirty="0" smtClean="0"/>
              <a:t>Alert Box</a:t>
            </a:r>
          </a:p>
          <a:p>
            <a:pPr>
              <a:lnSpc>
                <a:spcPct val="150000"/>
              </a:lnSpc>
            </a:pPr>
            <a:r>
              <a:rPr lang="en-US" sz="1600" b="0" dirty="0" smtClean="0"/>
              <a:t>Generally, the alert() method is used to warn the user on something. </a:t>
            </a:r>
          </a:p>
          <a:p>
            <a:pPr>
              <a:lnSpc>
                <a:spcPct val="150000"/>
              </a:lnSpc>
            </a:pPr>
            <a:r>
              <a:rPr lang="en-US" sz="1600" dirty="0" smtClean="0"/>
              <a:t>Example of usage:</a:t>
            </a:r>
          </a:p>
          <a:p>
            <a:pPr marL="457200" indent="-220663">
              <a:lnSpc>
                <a:spcPct val="150000"/>
              </a:lnSpc>
              <a:buFont typeface="Wingdings" pitchFamily="2" charset="2"/>
              <a:buChar char="§"/>
            </a:pPr>
            <a:r>
              <a:rPr lang="en-US" sz="1600" b="0" dirty="0" smtClean="0"/>
              <a:t>Displayed when incorrect information input in a form.</a:t>
            </a:r>
          </a:p>
          <a:p>
            <a:pPr marL="457200" indent="-220663">
              <a:lnSpc>
                <a:spcPct val="150000"/>
              </a:lnSpc>
              <a:buFont typeface="Wingdings" pitchFamily="2" charset="2"/>
              <a:buChar char="§"/>
            </a:pPr>
            <a:r>
              <a:rPr lang="en-US" sz="1600" b="0" dirty="0" smtClean="0"/>
              <a:t>An invalid result from a calculation. </a:t>
            </a:r>
          </a:p>
          <a:p>
            <a:pPr marL="457200" indent="-220663">
              <a:lnSpc>
                <a:spcPct val="150000"/>
              </a:lnSpc>
              <a:buFont typeface="Wingdings" pitchFamily="2" charset="2"/>
              <a:buChar char="§"/>
            </a:pPr>
            <a:r>
              <a:rPr lang="en-US" sz="1600" b="0" dirty="0" smtClean="0"/>
              <a:t>A warning that a service is not available on a given date. </a:t>
            </a:r>
          </a:p>
          <a:p>
            <a:pPr marL="284163" indent="-234950">
              <a:lnSpc>
                <a:spcPct val="150000"/>
              </a:lnSpc>
            </a:pPr>
            <a:r>
              <a:rPr lang="en-US" sz="1600" dirty="0" smtClean="0"/>
              <a:t>Syntax:</a:t>
            </a:r>
          </a:p>
          <a:p>
            <a:pPr marL="630238">
              <a:lnSpc>
                <a:spcPct val="150000"/>
              </a:lnSpc>
            </a:pPr>
            <a:r>
              <a:rPr lang="en-US" sz="1600" dirty="0" smtClean="0">
                <a:solidFill>
                  <a:srgbClr val="7030A0"/>
                </a:solidFill>
              </a:rPr>
              <a:t>alert(“Hello ! I am an alert box!”)</a:t>
            </a:r>
          </a:p>
          <a:p>
            <a:pPr marL="284163" indent="-234950">
              <a:lnSpc>
                <a:spcPct val="150000"/>
              </a:lnSpc>
            </a:pPr>
            <a:r>
              <a:rPr lang="en-US" sz="1600" b="0" dirty="0" smtClean="0"/>
              <a:t>When an alert box pops up, the user will have to click "OK" to proceed.</a:t>
            </a:r>
            <a:endParaRPr lang="en-US" b="0" dirty="0"/>
          </a:p>
        </p:txBody>
      </p:sp>
      <p:pic>
        <p:nvPicPr>
          <p:cNvPr id="1026" name="Picture 2"/>
          <p:cNvPicPr>
            <a:picLocks noChangeAspect="1" noChangeArrowheads="1"/>
          </p:cNvPicPr>
          <p:nvPr/>
        </p:nvPicPr>
        <p:blipFill>
          <a:blip r:embed="rId2" cstate="print"/>
          <a:srcRect/>
          <a:stretch>
            <a:fillRect/>
          </a:stretch>
        </p:blipFill>
        <p:spPr bwMode="auto">
          <a:xfrm>
            <a:off x="5867400" y="3200400"/>
            <a:ext cx="2743200" cy="1181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ox(in)">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ox(in)">
                                      <p:cBhvr>
                                        <p:cTn id="19" dur="500"/>
                                        <p:tgtEl>
                                          <p:spTgt spid="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ox(in)">
                                      <p:cBhvr>
                                        <p:cTn id="25" dur="500"/>
                                        <p:tgtEl>
                                          <p:spTgt spid="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ox(in)">
                                      <p:cBhvr>
                                        <p:cTn id="28" dur="500"/>
                                        <p:tgtEl>
                                          <p:spTgt spid="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ox(in)">
                                      <p:cBhvr>
                                        <p:cTn id="31" dur="500"/>
                                        <p:tgtEl>
                                          <p:spTgt spid="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ox(in)">
                                      <p:cBhvr>
                                        <p:cTn id="34" dur="500"/>
                                        <p:tgtEl>
                                          <p:spTgt spid="5">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ox(in)">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Window – Confirm Box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pic>
        <p:nvPicPr>
          <p:cNvPr id="5" name="Picture 3"/>
          <p:cNvPicPr>
            <a:picLocks noChangeAspect="1" noChangeArrowheads="1"/>
          </p:cNvPicPr>
          <p:nvPr/>
        </p:nvPicPr>
        <p:blipFill>
          <a:blip r:embed="rId2" cstate="print"/>
          <a:stretch>
            <a:fillRect/>
          </a:stretch>
        </p:blipFill>
        <p:spPr bwMode="auto">
          <a:xfrm>
            <a:off x="2819400" y="2057400"/>
            <a:ext cx="2819400" cy="1713753"/>
          </a:xfrm>
          <a:prstGeom prst="rect">
            <a:avLst/>
          </a:prstGeom>
          <a:noFill/>
          <a:ln>
            <a:noFill/>
          </a:ln>
        </p:spPr>
      </p:pic>
      <p:sp>
        <p:nvSpPr>
          <p:cNvPr id="6" name="Rectangle 5"/>
          <p:cNvSpPr/>
          <p:nvPr/>
        </p:nvSpPr>
        <p:spPr>
          <a:xfrm>
            <a:off x="0" y="3962400"/>
            <a:ext cx="9144000" cy="2862322"/>
          </a:xfrm>
          <a:prstGeom prst="rect">
            <a:avLst/>
          </a:prstGeom>
        </p:spPr>
        <p:txBody>
          <a:bodyPr wrap="square">
            <a:spAutoFit/>
          </a:bodyPr>
          <a:lstStyle/>
          <a:p>
            <a:pPr marL="173038" indent="-173038">
              <a:spcBef>
                <a:spcPts val="1200"/>
              </a:spcBef>
              <a:buFont typeface="Wingdings" pitchFamily="2" charset="2"/>
              <a:buChar char="§"/>
            </a:pPr>
            <a:r>
              <a:rPr lang="en-US" sz="1700" b="0" dirty="0" smtClean="0"/>
              <a:t>When a confirm box pops up, the user will have to click either "</a:t>
            </a:r>
            <a:r>
              <a:rPr lang="en-US" sz="1700" i="1" dirty="0" smtClean="0"/>
              <a:t>OK</a:t>
            </a:r>
            <a:r>
              <a:rPr lang="en-US" sz="1700" b="0" dirty="0" smtClean="0"/>
              <a:t>" or "</a:t>
            </a:r>
            <a:r>
              <a:rPr lang="en-US" sz="1700" i="1" dirty="0" smtClean="0"/>
              <a:t>Cancel</a:t>
            </a:r>
            <a:r>
              <a:rPr lang="en-US" sz="1700" b="0" dirty="0" smtClean="0"/>
              <a:t>" to proceed. </a:t>
            </a:r>
          </a:p>
          <a:p>
            <a:pPr marL="173038" indent="-173038">
              <a:spcBef>
                <a:spcPts val="600"/>
              </a:spcBef>
              <a:buFont typeface="Wingdings" pitchFamily="2" charset="2"/>
              <a:buChar char="§"/>
            </a:pPr>
            <a:r>
              <a:rPr lang="en-US" sz="1700" b="0" dirty="0" smtClean="0"/>
              <a:t>If the user clicks "</a:t>
            </a:r>
            <a:r>
              <a:rPr lang="en-US" sz="1700" i="1" dirty="0" smtClean="0"/>
              <a:t>OK</a:t>
            </a:r>
            <a:r>
              <a:rPr lang="en-US" sz="1700" b="0" dirty="0" smtClean="0"/>
              <a:t>", the box returns true. If the user clicks "</a:t>
            </a:r>
            <a:r>
              <a:rPr lang="en-US" sz="1700" i="1" dirty="0" smtClean="0"/>
              <a:t>Cancel</a:t>
            </a:r>
            <a:r>
              <a:rPr lang="en-US" sz="1700" b="0" dirty="0" smtClean="0"/>
              <a:t>", the box returns false.</a:t>
            </a:r>
          </a:p>
          <a:p>
            <a:pPr marL="173038" indent="-173038">
              <a:spcBef>
                <a:spcPts val="600"/>
              </a:spcBef>
            </a:pPr>
            <a:r>
              <a:rPr lang="en-US" sz="1700" dirty="0" smtClean="0"/>
              <a:t>Syntax:</a:t>
            </a:r>
            <a:endParaRPr lang="en-US" sz="1700" dirty="0" smtClean="0">
              <a:solidFill>
                <a:srgbClr val="7030A0"/>
              </a:solidFill>
            </a:endParaRPr>
          </a:p>
          <a:p>
            <a:pPr marL="284163" indent="-234950">
              <a:lnSpc>
                <a:spcPct val="150000"/>
              </a:lnSpc>
            </a:pPr>
            <a:r>
              <a:rPr lang="en-US" sz="1700" dirty="0" smtClean="0">
                <a:solidFill>
                  <a:srgbClr val="7030A0"/>
                </a:solidFill>
              </a:rPr>
              <a:t>      </a:t>
            </a:r>
            <a:r>
              <a:rPr lang="en-US" sz="1700" dirty="0" err="1" smtClean="0">
                <a:solidFill>
                  <a:srgbClr val="7030A0"/>
                </a:solidFill>
              </a:rPr>
              <a:t>var</a:t>
            </a:r>
            <a:r>
              <a:rPr lang="en-US" sz="1700" dirty="0" smtClean="0">
                <a:solidFill>
                  <a:srgbClr val="7030A0"/>
                </a:solidFill>
              </a:rPr>
              <a:t> value=confirm(“Confirm Text ?”) </a:t>
            </a:r>
          </a:p>
          <a:p>
            <a:pPr marL="284163" indent="-234950">
              <a:lnSpc>
                <a:spcPct val="150000"/>
              </a:lnSpc>
            </a:pPr>
            <a:r>
              <a:rPr lang="en-US" sz="1700" dirty="0" smtClean="0"/>
              <a:t>Example:</a:t>
            </a:r>
          </a:p>
          <a:p>
            <a:pPr marL="284163" indent="-234950">
              <a:lnSpc>
                <a:spcPct val="150000"/>
              </a:lnSpc>
            </a:pPr>
            <a:r>
              <a:rPr lang="en-US" sz="1700" dirty="0" smtClean="0"/>
              <a:t>     </a:t>
            </a:r>
            <a:r>
              <a:rPr lang="en-US" sz="1700" dirty="0" err="1" smtClean="0">
                <a:solidFill>
                  <a:srgbClr val="7030A0"/>
                </a:solidFill>
              </a:rPr>
              <a:t>var</a:t>
            </a:r>
            <a:r>
              <a:rPr lang="en-US" sz="1700" dirty="0" smtClean="0">
                <a:solidFill>
                  <a:srgbClr val="7030A0"/>
                </a:solidFill>
              </a:rPr>
              <a:t> value=confirm(“Do you wish to continue ?”) </a:t>
            </a:r>
          </a:p>
          <a:p>
            <a:pPr marL="284163" indent="-234950">
              <a:lnSpc>
                <a:spcPct val="150000"/>
              </a:lnSpc>
            </a:pPr>
            <a:r>
              <a:rPr lang="en-US" sz="1700" dirty="0" smtClean="0"/>
              <a:t>  </a:t>
            </a:r>
          </a:p>
        </p:txBody>
      </p:sp>
      <p:sp>
        <p:nvSpPr>
          <p:cNvPr id="7" name="Rectangle 6"/>
          <p:cNvSpPr/>
          <p:nvPr/>
        </p:nvSpPr>
        <p:spPr>
          <a:xfrm>
            <a:off x="228600" y="1524000"/>
            <a:ext cx="8534400" cy="369332"/>
          </a:xfrm>
          <a:prstGeom prst="rect">
            <a:avLst/>
          </a:prstGeom>
        </p:spPr>
        <p:txBody>
          <a:bodyPr wrap="square">
            <a:spAutoFit/>
          </a:bodyPr>
          <a:lstStyle/>
          <a:p>
            <a:pPr marL="173038" indent="-173038"/>
            <a:r>
              <a:rPr lang="en-US" b="0" dirty="0" smtClean="0"/>
              <a:t>A </a:t>
            </a:r>
            <a:r>
              <a:rPr lang="en-US" i="1" dirty="0" smtClean="0"/>
              <a:t>confirm box</a:t>
            </a:r>
            <a:r>
              <a:rPr lang="en-US" b="0" dirty="0" smtClean="0"/>
              <a:t> is often used if you want the user to verify or accept something.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500"/>
                                        <p:tgtEl>
                                          <p:spTgt spid="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ox(in)">
                                      <p:cBhvr>
                                        <p:cTn id="10" dur="500"/>
                                        <p:tgtEl>
                                          <p:spTgt spid="6">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ox(in)">
                                      <p:cBhvr>
                                        <p:cTn id="13" dur="500"/>
                                        <p:tgtEl>
                                          <p:spTgt spid="6">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ox(in)">
                                      <p:cBhvr>
                                        <p:cTn id="16" dur="500"/>
                                        <p:tgtEl>
                                          <p:spTgt spid="6">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ox(in)">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Window- Prompt Box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pic>
        <p:nvPicPr>
          <p:cNvPr id="5" name="Picture 4"/>
          <p:cNvPicPr>
            <a:picLocks noChangeAspect="1" noChangeArrowheads="1"/>
          </p:cNvPicPr>
          <p:nvPr/>
        </p:nvPicPr>
        <p:blipFill>
          <a:blip r:embed="rId2" cstate="print"/>
          <a:srcRect/>
          <a:stretch>
            <a:fillRect/>
          </a:stretch>
        </p:blipFill>
        <p:spPr bwMode="auto">
          <a:xfrm>
            <a:off x="4267200" y="1752600"/>
            <a:ext cx="4648200" cy="1219200"/>
          </a:xfrm>
          <a:prstGeom prst="rect">
            <a:avLst/>
          </a:prstGeom>
          <a:noFill/>
          <a:ln w="9525">
            <a:noFill/>
            <a:miter lim="800000"/>
            <a:headEnd/>
            <a:tailEnd/>
          </a:ln>
          <a:effectLst/>
        </p:spPr>
      </p:pic>
      <p:sp>
        <p:nvSpPr>
          <p:cNvPr id="6" name="Rectangle 5"/>
          <p:cNvSpPr/>
          <p:nvPr/>
        </p:nvSpPr>
        <p:spPr>
          <a:xfrm>
            <a:off x="76200" y="3293821"/>
            <a:ext cx="9372600" cy="3231654"/>
          </a:xfrm>
          <a:prstGeom prst="rect">
            <a:avLst/>
          </a:prstGeom>
        </p:spPr>
        <p:txBody>
          <a:bodyPr wrap="square">
            <a:spAutoFit/>
          </a:bodyPr>
          <a:lstStyle/>
          <a:p>
            <a:pPr marL="173038" indent="-173038">
              <a:lnSpc>
                <a:spcPct val="150000"/>
              </a:lnSpc>
              <a:buFont typeface="Wingdings" pitchFamily="2" charset="2"/>
              <a:buChar char="§"/>
            </a:pPr>
            <a:r>
              <a:rPr lang="en-US" sz="1700" b="0" dirty="0" smtClean="0"/>
              <a:t>When a prompt box pops up, the user will have to click either "</a:t>
            </a:r>
            <a:r>
              <a:rPr lang="en-US" sz="1700" dirty="0" smtClean="0"/>
              <a:t>OK</a:t>
            </a:r>
            <a:r>
              <a:rPr lang="en-US" sz="1700" b="0" dirty="0" smtClean="0"/>
              <a:t>" or "</a:t>
            </a:r>
            <a:r>
              <a:rPr lang="en-US" sz="1700" dirty="0" smtClean="0"/>
              <a:t>Cancel</a:t>
            </a:r>
            <a:r>
              <a:rPr lang="en-US" sz="1700" b="0" dirty="0" smtClean="0"/>
              <a:t>" to proceed after entering an input value. </a:t>
            </a:r>
          </a:p>
          <a:p>
            <a:pPr marL="173038" indent="-173038">
              <a:lnSpc>
                <a:spcPct val="150000"/>
              </a:lnSpc>
              <a:buFont typeface="Wingdings" pitchFamily="2" charset="2"/>
              <a:buChar char="§"/>
            </a:pPr>
            <a:r>
              <a:rPr lang="en-US" sz="1700" b="0" dirty="0" smtClean="0"/>
              <a:t>If the user clicks "</a:t>
            </a:r>
            <a:r>
              <a:rPr lang="en-US" sz="1700" dirty="0" smtClean="0"/>
              <a:t>OK</a:t>
            </a:r>
            <a:r>
              <a:rPr lang="en-US" sz="1700" b="0" dirty="0" smtClean="0"/>
              <a:t>" the box returns the input value. If the user clicks "</a:t>
            </a:r>
            <a:r>
              <a:rPr lang="en-US" sz="1700" dirty="0" smtClean="0"/>
              <a:t>Cancel</a:t>
            </a:r>
            <a:r>
              <a:rPr lang="en-US" sz="1700" b="0" dirty="0" smtClean="0"/>
              <a:t>" the box returns null.</a:t>
            </a:r>
            <a:endParaRPr lang="en-US" sz="1700" dirty="0" smtClean="0"/>
          </a:p>
          <a:p>
            <a:pPr marL="284163" indent="-234950">
              <a:lnSpc>
                <a:spcPct val="150000"/>
              </a:lnSpc>
            </a:pPr>
            <a:r>
              <a:rPr lang="en-US" sz="1700" dirty="0" smtClean="0"/>
              <a:t>Syntax:</a:t>
            </a:r>
          </a:p>
          <a:p>
            <a:pPr marL="284163" indent="-234950">
              <a:lnSpc>
                <a:spcPct val="150000"/>
              </a:lnSpc>
            </a:pPr>
            <a:r>
              <a:rPr lang="en-US" sz="1700" dirty="0" err="1" smtClean="0">
                <a:solidFill>
                  <a:srgbClr val="7030A0"/>
                </a:solidFill>
              </a:rPr>
              <a:t>var</a:t>
            </a:r>
            <a:r>
              <a:rPr lang="en-US" sz="1700" dirty="0" smtClean="0">
                <a:solidFill>
                  <a:srgbClr val="7030A0"/>
                </a:solidFill>
              </a:rPr>
              <a:t> variable= prompt(“Prompt Text", “Default Value") ;</a:t>
            </a:r>
            <a:endParaRPr lang="en-US" sz="1700" dirty="0" smtClean="0"/>
          </a:p>
          <a:p>
            <a:pPr marL="284163" indent="-234950">
              <a:lnSpc>
                <a:spcPct val="150000"/>
              </a:lnSpc>
            </a:pPr>
            <a:r>
              <a:rPr lang="en-US" sz="1700" dirty="0" smtClean="0"/>
              <a:t>Example:</a:t>
            </a:r>
          </a:p>
          <a:p>
            <a:pPr marL="284163" indent="-234950">
              <a:lnSpc>
                <a:spcPct val="150000"/>
              </a:lnSpc>
            </a:pPr>
            <a:r>
              <a:rPr lang="en-US" sz="1700" dirty="0" smtClean="0">
                <a:solidFill>
                  <a:srgbClr val="7030A0"/>
                </a:solidFill>
              </a:rPr>
              <a:t> </a:t>
            </a:r>
            <a:r>
              <a:rPr lang="en-US" sz="1700" dirty="0" err="1" smtClean="0">
                <a:solidFill>
                  <a:srgbClr val="7030A0"/>
                </a:solidFill>
              </a:rPr>
              <a:t>var</a:t>
            </a:r>
            <a:r>
              <a:rPr lang="en-US" sz="1700" dirty="0" smtClean="0">
                <a:solidFill>
                  <a:srgbClr val="7030A0"/>
                </a:solidFill>
              </a:rPr>
              <a:t> name=prompt("Please Enter your name", "Enter Your Name Here") ;</a:t>
            </a:r>
          </a:p>
        </p:txBody>
      </p:sp>
      <p:sp>
        <p:nvSpPr>
          <p:cNvPr id="7" name="Rectangle 6"/>
          <p:cNvSpPr/>
          <p:nvPr/>
        </p:nvSpPr>
        <p:spPr>
          <a:xfrm>
            <a:off x="228600" y="1752600"/>
            <a:ext cx="4038600" cy="1338828"/>
          </a:xfrm>
          <a:prstGeom prst="rect">
            <a:avLst/>
          </a:prstGeom>
        </p:spPr>
        <p:txBody>
          <a:bodyPr wrap="square">
            <a:spAutoFit/>
          </a:bodyPr>
          <a:lstStyle/>
          <a:p>
            <a:pPr marL="173038" indent="-173038">
              <a:lnSpc>
                <a:spcPct val="150000"/>
              </a:lnSpc>
            </a:pPr>
            <a:r>
              <a:rPr lang="en-US" b="0" dirty="0" smtClean="0"/>
              <a:t>A </a:t>
            </a:r>
            <a:r>
              <a:rPr lang="en-US" i="1" dirty="0" smtClean="0"/>
              <a:t>prompt box </a:t>
            </a:r>
            <a:r>
              <a:rPr lang="en-US" b="0" dirty="0" smtClean="0"/>
              <a:t>is often used if you want the user to input a value before entering a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ox(in)">
                                      <p:cBhvr>
                                        <p:cTn id="14" dur="500"/>
                                        <p:tgtEl>
                                          <p:spTgt spid="6">
                                            <p:txEl>
                                              <p:pRg st="0" end="0"/>
                                            </p:txEl>
                                          </p:spTgt>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ox(in)">
                                      <p:cBhvr>
                                        <p:cTn id="23" dur="500"/>
                                        <p:tgtEl>
                                          <p:spTgt spid="6">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ox(in)">
                                      <p:cBhvr>
                                        <p:cTn id="26" dur="500"/>
                                        <p:tgtEl>
                                          <p:spTgt spid="6">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ox(in)">
                                      <p:cBhvr>
                                        <p:cTn id="29" dur="500"/>
                                        <p:tgtEl>
                                          <p:spTgt spid="6">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ox(in)">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676400"/>
            <a:ext cx="9144000" cy="4946650"/>
          </a:xfrm>
        </p:spPr>
        <p:txBody>
          <a:bodyPr/>
          <a:lstStyle/>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sz="2000" dirty="0" smtClean="0">
                <a:latin typeface="Arial" pitchFamily="34" charset="0"/>
                <a:cs typeface="Arial" pitchFamily="34" charset="0"/>
              </a:rPr>
              <a:t>How can use read the value from a text box field using JavaScript?</a:t>
            </a:r>
          </a:p>
          <a:p>
            <a:pPr marL="800100" indent="-279400">
              <a:lnSpc>
                <a:spcPct val="150000"/>
              </a:lnSpc>
              <a:buFont typeface="Wingdings" pitchFamily="2" charset="2"/>
              <a:buChar char="§"/>
            </a:pPr>
            <a:r>
              <a:rPr sz="2000" dirty="0" smtClean="0">
                <a:latin typeface="Arial" pitchFamily="34" charset="0"/>
                <a:cs typeface="Arial" pitchFamily="34" charset="0"/>
              </a:rPr>
              <a:t>What is the difference between </a:t>
            </a:r>
            <a:r>
              <a:rPr sz="2000" dirty="0" err="1" smtClean="0">
                <a:latin typeface="Arial" pitchFamily="34" charset="0"/>
                <a:cs typeface="Arial" pitchFamily="34" charset="0"/>
              </a:rPr>
              <a:t>innerHtml</a:t>
            </a:r>
            <a:r>
              <a:rPr sz="2000" dirty="0" smtClean="0">
                <a:latin typeface="Arial" pitchFamily="34" charset="0"/>
                <a:cs typeface="Arial" pitchFamily="34" charset="0"/>
              </a:rPr>
              <a:t> and </a:t>
            </a:r>
            <a:r>
              <a:rPr sz="2000" dirty="0" err="1" smtClean="0">
                <a:latin typeface="Arial" pitchFamily="34" charset="0"/>
                <a:cs typeface="Arial" pitchFamily="34" charset="0"/>
              </a:rPr>
              <a:t>innerText</a:t>
            </a:r>
            <a:r>
              <a:rPr sz="2000" dirty="0" smtClean="0">
                <a:latin typeface="Arial" pitchFamily="34" charset="0"/>
                <a:cs typeface="Arial" pitchFamily="34" charset="0"/>
              </a:rPr>
              <a:t>?</a:t>
            </a:r>
          </a:p>
          <a:p>
            <a:pPr marL="800100" indent="-279400">
              <a:lnSpc>
                <a:spcPct val="150000"/>
              </a:lnSpc>
              <a:buFont typeface="Wingdings" pitchFamily="2" charset="2"/>
              <a:buChar char="§"/>
            </a:pPr>
            <a:r>
              <a:rPr sz="2000" dirty="0" smtClean="0">
                <a:latin typeface="Arial" pitchFamily="34" charset="0"/>
                <a:cs typeface="Arial" pitchFamily="34" charset="0"/>
              </a:rPr>
              <a:t>What is the difference between a alert box and a confirmation box?</a:t>
            </a:r>
          </a:p>
          <a:p>
            <a:pPr marL="800100" indent="-279400">
              <a:lnSpc>
                <a:spcPct val="150000"/>
              </a:lnSpc>
              <a:buFont typeface="Wingdings" pitchFamily="2" charset="2"/>
              <a:buChar char="§"/>
            </a:pPr>
            <a:r>
              <a:rPr lang="en-US" sz="2000" dirty="0" smtClean="0">
                <a:latin typeface="Arial" pitchFamily="34" charset="0"/>
                <a:cs typeface="Arial" pitchFamily="34" charset="0"/>
              </a:rPr>
              <a:t>What are all the ways by which one access the HTML form elements?</a:t>
            </a:r>
            <a:endParaRPr sz="2000" dirty="0" smtClean="0">
              <a:latin typeface="Arial" pitchFamily="34" charset="0"/>
              <a:cs typeface="Arial" pitchFamily="34" charset="0"/>
            </a:endParaRPr>
          </a:p>
          <a:p>
            <a:pPr marL="800100" indent="-279400">
              <a:lnSpc>
                <a:spcPct val="150000"/>
              </a:lnSpc>
              <a:buNone/>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Pop Up boxes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5" name="TextBox 4"/>
          <p:cNvSpPr txBox="1"/>
          <p:nvPr/>
        </p:nvSpPr>
        <p:spPr>
          <a:xfrm>
            <a:off x="152400" y="1620210"/>
            <a:ext cx="8839200" cy="4628190"/>
          </a:xfrm>
          <a:prstGeom prst="rect">
            <a:avLst/>
          </a:prstGeom>
          <a:noFill/>
        </p:spPr>
        <p:txBody>
          <a:bodyPr wrap="square" rtlCol="0">
            <a:spAutoFit/>
          </a:bodyPr>
          <a:lstStyle/>
          <a:p>
            <a:pPr>
              <a:lnSpc>
                <a:spcPct val="150000"/>
              </a:lnSpc>
            </a:pPr>
            <a:r>
              <a:rPr lang="en-US" dirty="0" smtClean="0"/>
              <a:t>Objective: </a:t>
            </a:r>
            <a:r>
              <a:rPr lang="en-US" b="0" dirty="0" smtClean="0"/>
              <a:t>Demonstration to learn the usage of confirm and alert box. </a:t>
            </a:r>
          </a:p>
          <a:p>
            <a:pPr>
              <a:lnSpc>
                <a:spcPct val="150000"/>
              </a:lnSpc>
            </a:pPr>
            <a:r>
              <a:rPr lang="en-US" dirty="0" smtClean="0"/>
              <a:t>Pre-requisite: </a:t>
            </a:r>
            <a:r>
              <a:rPr lang="en-US" b="0" dirty="0" smtClean="0"/>
              <a:t> Remove the display method and the </a:t>
            </a:r>
            <a:r>
              <a:rPr lang="en-US" b="0" dirty="0" err="1" smtClean="0"/>
              <a:t>onBlur</a:t>
            </a:r>
            <a:r>
              <a:rPr lang="en-US" b="0" dirty="0" smtClean="0"/>
              <a:t> event.</a:t>
            </a:r>
            <a:endParaRPr lang="en-US" dirty="0" smtClean="0"/>
          </a:p>
          <a:p>
            <a:pPr>
              <a:lnSpc>
                <a:spcPct val="150000"/>
              </a:lnSpc>
            </a:pPr>
            <a:r>
              <a:rPr lang="en-US" dirty="0" smtClean="0"/>
              <a:t>Problem Statement # 1:</a:t>
            </a:r>
            <a:r>
              <a:rPr lang="en-US" b="0" dirty="0" smtClean="0"/>
              <a:t> Let us extend the previous lend a hand for this demo. If the entered name is empty alert the user stating that the name cannot be empty.</a:t>
            </a:r>
          </a:p>
          <a:p>
            <a:pPr>
              <a:lnSpc>
                <a:spcPct val="150000"/>
              </a:lnSpc>
            </a:pPr>
            <a:r>
              <a:rPr lang="en-US" dirty="0" smtClean="0"/>
              <a:t>Problem Statement # 2: </a:t>
            </a:r>
            <a:r>
              <a:rPr lang="en-US" b="0" dirty="0" smtClean="0"/>
              <a:t> On entering the correct name and clicking “</a:t>
            </a:r>
            <a:r>
              <a:rPr lang="en-US" i="1" dirty="0" smtClean="0"/>
              <a:t>Go</a:t>
            </a:r>
            <a:r>
              <a:rPr lang="en-US" b="0" dirty="0" smtClean="0"/>
              <a:t>” a confirmation box to be displayed clicking “yes” (or) “no” the appropriate messages to be displayed.</a:t>
            </a:r>
          </a:p>
          <a:p>
            <a:pPr>
              <a:lnSpc>
                <a:spcPct val="150000"/>
              </a:lnSpc>
            </a:pPr>
            <a:r>
              <a:rPr lang="en-US" dirty="0" smtClean="0"/>
              <a:t>To be developed:</a:t>
            </a:r>
            <a:endParaRPr lang="en-US" sz="1750" b="0" dirty="0" smtClean="0"/>
          </a:p>
          <a:p>
            <a:pPr marL="342900" indent="-342900">
              <a:lnSpc>
                <a:spcPct val="150000"/>
              </a:lnSpc>
              <a:buFont typeface="+mj-lt"/>
              <a:buAutoNum type="arabicPeriod"/>
            </a:pPr>
            <a:r>
              <a:rPr lang="en-US" sz="1750" b="0" dirty="0" smtClean="0"/>
              <a:t>Add a “ENTER” button to the page </a:t>
            </a:r>
          </a:p>
          <a:p>
            <a:pPr marL="342900" indent="-342900">
              <a:lnSpc>
                <a:spcPct val="150000"/>
              </a:lnSpc>
              <a:buFont typeface="+mj-lt"/>
              <a:buAutoNum type="arabicPeriod"/>
            </a:pPr>
            <a:r>
              <a:rPr lang="en-US" sz="1750" b="0" dirty="0" smtClean="0"/>
              <a:t>Create a java script method </a:t>
            </a:r>
            <a:r>
              <a:rPr lang="en-US" sz="1750" dirty="0" smtClean="0"/>
              <a:t>validate</a:t>
            </a:r>
            <a:r>
              <a:rPr lang="en-US" sz="1750" b="0" dirty="0" smtClean="0"/>
              <a:t> to display alert and confirmation box and invoke the method on the button click.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Design of myPage.html</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7" name="Striped Right Arrow 6"/>
          <p:cNvSpPr/>
          <p:nvPr/>
        </p:nvSpPr>
        <p:spPr>
          <a:xfrm rot="5400000">
            <a:off x="3371850" y="3867150"/>
            <a:ext cx="647700" cy="53340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267200" y="3886200"/>
            <a:ext cx="2819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Empty user name entered</a:t>
            </a:r>
            <a:endParaRPr lang="en-US" b="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447800" y="1828800"/>
            <a:ext cx="5014912" cy="1766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447800" y="4495800"/>
            <a:ext cx="525780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Design myPage.html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6" name="TextBox 5"/>
          <p:cNvSpPr txBox="1"/>
          <p:nvPr/>
        </p:nvSpPr>
        <p:spPr>
          <a:xfrm>
            <a:off x="2743200" y="1688068"/>
            <a:ext cx="2667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latin typeface="Arial" pitchFamily="34" charset="0"/>
                <a:cs typeface="Arial" pitchFamily="34" charset="0"/>
              </a:rPr>
              <a:t>Valid user name</a:t>
            </a:r>
            <a:endParaRPr lang="en-US" dirty="0">
              <a:latin typeface="Arial" pitchFamily="34" charset="0"/>
              <a:cs typeface="Arial" pitchFamily="34" charset="0"/>
            </a:endParaRPr>
          </a:p>
        </p:txBody>
      </p:sp>
      <p:pic>
        <p:nvPicPr>
          <p:cNvPr id="4102" name="Picture 6"/>
          <p:cNvPicPr>
            <a:picLocks noChangeAspect="1" noChangeArrowheads="1"/>
          </p:cNvPicPr>
          <p:nvPr/>
        </p:nvPicPr>
        <p:blipFill>
          <a:blip r:embed="rId2" cstate="print"/>
          <a:srcRect/>
          <a:stretch>
            <a:fillRect/>
          </a:stretch>
        </p:blipFill>
        <p:spPr bwMode="auto">
          <a:xfrm>
            <a:off x="1066800" y="4343400"/>
            <a:ext cx="2390775" cy="18097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3" cstate="print"/>
          <a:srcRect/>
          <a:stretch>
            <a:fillRect/>
          </a:stretch>
        </p:blipFill>
        <p:spPr bwMode="auto">
          <a:xfrm>
            <a:off x="5257800" y="4343400"/>
            <a:ext cx="3124200" cy="1809750"/>
          </a:xfrm>
          <a:prstGeom prst="rect">
            <a:avLst/>
          </a:prstGeom>
          <a:noFill/>
          <a:ln w="9525">
            <a:noFill/>
            <a:miter lim="800000"/>
            <a:headEnd/>
            <a:tailEnd/>
          </a:ln>
          <a:effectLst/>
        </p:spPr>
      </p:pic>
      <p:sp>
        <p:nvSpPr>
          <p:cNvPr id="12" name="Striped Right Arrow 11"/>
          <p:cNvSpPr/>
          <p:nvPr/>
        </p:nvSpPr>
        <p:spPr>
          <a:xfrm rot="5400000">
            <a:off x="1771650" y="3790950"/>
            <a:ext cx="647700" cy="53340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67000" y="3886200"/>
            <a:ext cx="12954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Ok pressed</a:t>
            </a:r>
            <a:endParaRPr lang="en-US" sz="1500" b="0" dirty="0">
              <a:latin typeface="Arial" pitchFamily="34" charset="0"/>
              <a:cs typeface="Arial" pitchFamily="34" charset="0"/>
            </a:endParaRPr>
          </a:p>
        </p:txBody>
      </p:sp>
      <p:sp>
        <p:nvSpPr>
          <p:cNvPr id="14" name="Striped Right Arrow 13"/>
          <p:cNvSpPr/>
          <p:nvPr/>
        </p:nvSpPr>
        <p:spPr>
          <a:xfrm rot="5400000">
            <a:off x="5581650" y="3790950"/>
            <a:ext cx="647700" cy="53340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77000" y="3886200"/>
            <a:ext cx="18288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Cancel pressed</a:t>
            </a:r>
            <a:endParaRPr lang="en-US" sz="1500" b="0" dirty="0">
              <a:latin typeface="Arial" pitchFamily="34" charset="0"/>
              <a:cs typeface="Arial"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1600200" y="2133600"/>
            <a:ext cx="592455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Source Code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838200" y="1676400"/>
            <a:ext cx="6729411" cy="4430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Form Validation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TextBox 4"/>
          <p:cNvSpPr txBox="1"/>
          <p:nvPr/>
        </p:nvSpPr>
        <p:spPr>
          <a:xfrm>
            <a:off x="0" y="1454289"/>
            <a:ext cx="9144000" cy="5632311"/>
          </a:xfrm>
          <a:prstGeom prst="rect">
            <a:avLst/>
          </a:prstGeom>
          <a:noFill/>
        </p:spPr>
        <p:txBody>
          <a:bodyPr wrap="square" rtlCol="0">
            <a:spAutoFit/>
          </a:bodyPr>
          <a:lstStyle/>
          <a:p>
            <a:pPr>
              <a:lnSpc>
                <a:spcPct val="150000"/>
              </a:lnSpc>
            </a:pPr>
            <a:r>
              <a:rPr lang="en-US" sz="1500" dirty="0" smtClean="0"/>
              <a:t>Objective: </a:t>
            </a:r>
            <a:r>
              <a:rPr lang="en-US" sz="1500" b="0" dirty="0" smtClean="0"/>
              <a:t> To learn how to validate HTML form fields using java script.</a:t>
            </a:r>
          </a:p>
          <a:p>
            <a:pPr>
              <a:lnSpc>
                <a:spcPct val="150000"/>
              </a:lnSpc>
            </a:pPr>
            <a:r>
              <a:rPr lang="en-US" sz="1500" dirty="0" smtClean="0"/>
              <a:t>To be Developed : </a:t>
            </a:r>
          </a:p>
          <a:p>
            <a:pPr marL="342900" indent="-342900">
              <a:lnSpc>
                <a:spcPct val="150000"/>
              </a:lnSpc>
              <a:buFont typeface="+mj-lt"/>
              <a:buAutoNum type="alphaUcPeriod"/>
            </a:pPr>
            <a:r>
              <a:rPr lang="en-US" sz="1500" b="0" dirty="0" smtClean="0"/>
              <a:t>We will reuse </a:t>
            </a:r>
            <a:r>
              <a:rPr lang="en-US" sz="1500" dirty="0" smtClean="0"/>
              <a:t>myPage.html </a:t>
            </a:r>
            <a:r>
              <a:rPr lang="en-US" sz="1500" b="0" dirty="0" smtClean="0"/>
              <a:t>by making the necessary modifications as given below</a:t>
            </a:r>
          </a:p>
          <a:p>
            <a:pPr marL="738188" indent="-280988">
              <a:lnSpc>
                <a:spcPct val="150000"/>
              </a:lnSpc>
              <a:buFont typeface="+mj-lt"/>
              <a:buAutoNum type="arabicPeriod"/>
            </a:pPr>
            <a:r>
              <a:rPr lang="en-US" sz="1500" b="0" dirty="0" smtClean="0"/>
              <a:t>Add radio buttons for gender</a:t>
            </a:r>
          </a:p>
          <a:p>
            <a:pPr marL="738188" indent="-280988">
              <a:lnSpc>
                <a:spcPct val="150000"/>
              </a:lnSpc>
              <a:buFont typeface="+mj-lt"/>
              <a:buAutoNum type="arabicPeriod"/>
            </a:pPr>
            <a:r>
              <a:rPr lang="en-US" sz="1500" b="0" dirty="0" smtClean="0"/>
              <a:t>Add the controls inside a HTML form .</a:t>
            </a:r>
          </a:p>
          <a:p>
            <a:pPr marL="738188" indent="-280988">
              <a:lnSpc>
                <a:spcPct val="150000"/>
              </a:lnSpc>
              <a:buFont typeface="+mj-lt"/>
              <a:buAutoNum type="arabicPeriod"/>
            </a:pPr>
            <a:r>
              <a:rPr lang="en-US" sz="1500" b="0" dirty="0" smtClean="0"/>
              <a:t>Change the button type to submit.</a:t>
            </a:r>
          </a:p>
          <a:p>
            <a:pPr marL="393700" indent="-393700">
              <a:lnSpc>
                <a:spcPct val="150000"/>
              </a:lnSpc>
            </a:pPr>
            <a:r>
              <a:rPr lang="en-US" sz="1500" b="0" dirty="0" smtClean="0"/>
              <a:t>B. </a:t>
            </a:r>
            <a:r>
              <a:rPr lang="en-US" sz="1500" dirty="0" err="1" smtClean="0"/>
              <a:t>ActionServlet</a:t>
            </a:r>
            <a:r>
              <a:rPr lang="en-US" sz="1500" dirty="0" smtClean="0"/>
              <a:t> servlet</a:t>
            </a:r>
            <a:r>
              <a:rPr lang="en-US" sz="1500" b="0" dirty="0" smtClean="0"/>
              <a:t> : The action servlet for the</a:t>
            </a:r>
            <a:r>
              <a:rPr lang="en-US" sz="1500" dirty="0" smtClean="0"/>
              <a:t> myPage.html</a:t>
            </a:r>
            <a:r>
              <a:rPr lang="en-US" sz="1500" b="0" dirty="0" smtClean="0"/>
              <a:t> which will be invoked only when the html page passes all the validation checks. </a:t>
            </a:r>
          </a:p>
          <a:p>
            <a:pPr marL="393700" indent="-393700">
              <a:lnSpc>
                <a:spcPct val="150000"/>
              </a:lnSpc>
            </a:pPr>
            <a:endParaRPr lang="en-US" sz="1500" b="0" dirty="0" smtClean="0"/>
          </a:p>
          <a:p>
            <a:pPr marL="393700" indent="-393700">
              <a:lnSpc>
                <a:spcPct val="150000"/>
              </a:lnSpc>
            </a:pPr>
            <a:endParaRPr lang="en-US" sz="1500" b="0" dirty="0" smtClean="0"/>
          </a:p>
          <a:p>
            <a:pPr marL="342900" indent="-342900">
              <a:lnSpc>
                <a:spcPct val="150000"/>
              </a:lnSpc>
            </a:pPr>
            <a:endParaRPr lang="en-US" sz="1500" dirty="0" smtClean="0"/>
          </a:p>
          <a:p>
            <a:pPr marL="342900" indent="-342900">
              <a:lnSpc>
                <a:spcPct val="150000"/>
              </a:lnSpc>
            </a:pPr>
            <a:r>
              <a:rPr lang="en-US" sz="1500" dirty="0" smtClean="0"/>
              <a:t>Problem : </a:t>
            </a:r>
            <a:r>
              <a:rPr lang="en-US" sz="1500" b="0" dirty="0" smtClean="0"/>
              <a:t>User on clicking the enter button the user name needs to be validated for a valid name. If the text field is empty an error </a:t>
            </a:r>
            <a:r>
              <a:rPr lang="en-US" sz="1500" i="1" dirty="0" smtClean="0"/>
              <a:t>“User name cannot be empty”</a:t>
            </a:r>
            <a:r>
              <a:rPr lang="en-US" sz="1500" b="0" dirty="0" smtClean="0"/>
              <a:t> must be displayed. If the gender is not selected throw an error “</a:t>
            </a:r>
            <a:r>
              <a:rPr lang="en-US" sz="1500" i="1" dirty="0" smtClean="0"/>
              <a:t>Please Select a Gender</a:t>
            </a:r>
            <a:r>
              <a:rPr lang="en-US" sz="1500" b="0" dirty="0" smtClean="0"/>
              <a:t>”. If all the validations are passed the page is submitted to  the action servlet </a:t>
            </a:r>
            <a:r>
              <a:rPr lang="en-US" sz="1500" dirty="0" err="1" smtClean="0"/>
              <a:t>ActionServlet</a:t>
            </a:r>
            <a:r>
              <a:rPr lang="en-US" sz="1500" dirty="0" smtClean="0"/>
              <a:t>.</a:t>
            </a:r>
          </a:p>
          <a:p>
            <a:pPr marL="284163" indent="457200">
              <a:lnSpc>
                <a:spcPct val="150000"/>
              </a:lnSpc>
            </a:pPr>
            <a:endParaRPr lang="en-US" sz="1500" b="0" dirty="0"/>
          </a:p>
        </p:txBody>
      </p:sp>
      <p:sp>
        <p:nvSpPr>
          <p:cNvPr id="6" name="Rectangle 5"/>
          <p:cNvSpPr/>
          <p:nvPr/>
        </p:nvSpPr>
        <p:spPr>
          <a:xfrm>
            <a:off x="228600" y="4320057"/>
            <a:ext cx="8610600" cy="7853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nSpc>
                <a:spcPct val="150000"/>
              </a:lnSpc>
            </a:pPr>
            <a:r>
              <a:rPr lang="en-US" sz="1600" b="0" dirty="0" smtClean="0">
                <a:latin typeface="Arial" pitchFamily="34" charset="0"/>
                <a:cs typeface="Arial" pitchFamily="34" charset="0"/>
              </a:rPr>
              <a:t>Since using alert to show validation messages is not a good practice we will use span tags to show the error messages.</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a:t>
            </a:r>
            <a:r>
              <a:rPr lang="en-US" sz="3200" smtClean="0"/>
              <a:t>– Design myPage.html</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36</a:t>
            </a:fld>
            <a:endParaRPr lang="en-US" b="0"/>
          </a:p>
        </p:txBody>
      </p:sp>
      <p:pic>
        <p:nvPicPr>
          <p:cNvPr id="4098" name="Picture 2"/>
          <p:cNvPicPr>
            <a:picLocks noChangeAspect="1" noChangeArrowheads="1"/>
          </p:cNvPicPr>
          <p:nvPr/>
        </p:nvPicPr>
        <p:blipFill>
          <a:blip r:embed="rId2" cstate="print"/>
          <a:srcRect/>
          <a:stretch>
            <a:fillRect/>
          </a:stretch>
        </p:blipFill>
        <p:spPr bwMode="auto">
          <a:xfrm>
            <a:off x="533400" y="1752600"/>
            <a:ext cx="2198914" cy="990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685800" y="3276600"/>
            <a:ext cx="1847850" cy="9334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685800" y="4648200"/>
            <a:ext cx="1866900" cy="857250"/>
          </a:xfrm>
          <a:prstGeom prst="rect">
            <a:avLst/>
          </a:prstGeom>
          <a:noFill/>
          <a:ln w="9525">
            <a:noFill/>
            <a:miter lim="800000"/>
            <a:headEnd/>
            <a:tailEnd/>
          </a:ln>
          <a:effectLst/>
        </p:spPr>
      </p:pic>
      <p:sp>
        <p:nvSpPr>
          <p:cNvPr id="8" name="TextBox 7"/>
          <p:cNvSpPr txBox="1"/>
          <p:nvPr/>
        </p:nvSpPr>
        <p:spPr>
          <a:xfrm>
            <a:off x="2971800" y="1981200"/>
            <a:ext cx="14478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HTML Form</a:t>
            </a:r>
          </a:p>
        </p:txBody>
      </p:sp>
      <p:sp>
        <p:nvSpPr>
          <p:cNvPr id="9" name="TextBox 8"/>
          <p:cNvSpPr txBox="1"/>
          <p:nvPr/>
        </p:nvSpPr>
        <p:spPr>
          <a:xfrm>
            <a:off x="2971800" y="3352800"/>
            <a:ext cx="26670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Name Field Empty</a:t>
            </a:r>
            <a:endParaRPr lang="en-US" sz="1600" b="0" dirty="0">
              <a:latin typeface="Arial" pitchFamily="34" charset="0"/>
              <a:cs typeface="Arial" pitchFamily="34" charset="0"/>
            </a:endParaRPr>
          </a:p>
        </p:txBody>
      </p:sp>
      <p:sp>
        <p:nvSpPr>
          <p:cNvPr id="10" name="TextBox 9"/>
          <p:cNvSpPr txBox="1"/>
          <p:nvPr/>
        </p:nvSpPr>
        <p:spPr>
          <a:xfrm>
            <a:off x="2971800" y="4724400"/>
            <a:ext cx="37338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Gender Radio Button not selected</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6201" y="1628775"/>
            <a:ext cx="6019800" cy="4695825"/>
          </a:xfrm>
          <a:prstGeom prst="rect">
            <a:avLst/>
          </a:prstGeom>
          <a:noFill/>
          <a:ln w="9525">
            <a:noFill/>
            <a:miter lim="800000"/>
            <a:headEnd/>
            <a:tailEnd/>
          </a:ln>
          <a:effectLst/>
        </p:spPr>
      </p:pic>
      <p:sp>
        <p:nvSpPr>
          <p:cNvPr id="25" name="Title 1"/>
          <p:cNvSpPr txBox="1">
            <a:spLocks/>
          </p:cNvSpPr>
          <p:nvPr/>
        </p:nvSpPr>
        <p:spPr>
          <a:xfrm>
            <a:off x="1447800" y="0"/>
            <a:ext cx="7543800" cy="1143000"/>
          </a:xfrm>
          <a:prstGeom prst="rect">
            <a:avLst/>
          </a:prstGeom>
          <a:noFill/>
          <a:ln w="25400" cap="flat" cmpd="sng" algn="ctr">
            <a:no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smtClean="0">
                <a:ln>
                  <a:noFill/>
                </a:ln>
                <a:solidFill>
                  <a:schemeClr val="lt1"/>
                </a:solidFill>
                <a:effectLst/>
                <a:uLnTx/>
                <a:uFillTx/>
                <a:latin typeface="Verdana" pitchFamily="34" charset="0"/>
                <a:ea typeface="+mn-ea"/>
                <a:cs typeface="+mn-cs"/>
              </a:rPr>
              <a:t>Lend a Hand – Solution</a:t>
            </a:r>
            <a:endParaRPr kumimoji="0" lang="en-US" sz="3600" b="0" i="0" u="none" strike="noStrike" kern="1200" cap="none" spc="0" normalizeH="0" baseline="0" noProof="0" dirty="0">
              <a:ln>
                <a:noFill/>
              </a:ln>
              <a:solidFill>
                <a:schemeClr val="lt1"/>
              </a:solidFill>
              <a:effectLst/>
              <a:uLnTx/>
              <a:uFillTx/>
              <a:latin typeface="Verdana" pitchFamily="34" charset="0"/>
              <a:ea typeface="+mn-ea"/>
              <a:cs typeface="+mn-cs"/>
            </a:endParaRPr>
          </a:p>
        </p:txBody>
      </p:sp>
      <p:sp>
        <p:nvSpPr>
          <p:cNvPr id="26"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b="0" smtClean="0"/>
              <a:pPr>
                <a:defRPr/>
              </a:pPr>
              <a:t>37</a:t>
            </a:fld>
            <a:endParaRPr lang="en-US" b="0"/>
          </a:p>
        </p:txBody>
      </p:sp>
      <p:sp>
        <p:nvSpPr>
          <p:cNvPr id="27" name="TextBox 26"/>
          <p:cNvSpPr txBox="1"/>
          <p:nvPr/>
        </p:nvSpPr>
        <p:spPr>
          <a:xfrm>
            <a:off x="4648200" y="1752600"/>
            <a:ext cx="4495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the value of the text box with id </a:t>
            </a:r>
            <a:r>
              <a:rPr lang="en-US" sz="1400" b="0" dirty="0" err="1" smtClean="0">
                <a:latin typeface="Arial" pitchFamily="34" charset="0"/>
                <a:cs typeface="Arial" pitchFamily="34" charset="0"/>
              </a:rPr>
              <a:t>uname</a:t>
            </a:r>
            <a:endParaRPr lang="en-US" sz="1400" b="0" dirty="0">
              <a:latin typeface="Arial" pitchFamily="34" charset="0"/>
              <a:cs typeface="Arial" pitchFamily="34" charset="0"/>
            </a:endParaRPr>
          </a:p>
        </p:txBody>
      </p:sp>
      <p:sp>
        <p:nvSpPr>
          <p:cNvPr id="28" name="TextBox 27"/>
          <p:cNvSpPr txBox="1"/>
          <p:nvPr/>
        </p:nvSpPr>
        <p:spPr>
          <a:xfrm>
            <a:off x="3886200" y="2590800"/>
            <a:ext cx="3886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Iterated through the radio box collection and checks whether a gender is selected or not.</a:t>
            </a:r>
            <a:endParaRPr lang="en-US" sz="1400" b="0" dirty="0">
              <a:latin typeface="Arial" pitchFamily="34" charset="0"/>
              <a:cs typeface="Arial" pitchFamily="34" charset="0"/>
            </a:endParaRPr>
          </a:p>
        </p:txBody>
      </p:sp>
      <p:sp>
        <p:nvSpPr>
          <p:cNvPr id="29" name="Right Brace 28"/>
          <p:cNvSpPr/>
          <p:nvPr/>
        </p:nvSpPr>
        <p:spPr>
          <a:xfrm>
            <a:off x="3505200" y="2667000"/>
            <a:ext cx="228600" cy="4572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6172200" y="4038600"/>
            <a:ext cx="2286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If gender is not selected the error message is set to the error span</a:t>
            </a:r>
            <a:endParaRPr lang="en-US" sz="1400" b="0" dirty="0">
              <a:latin typeface="Arial" pitchFamily="34" charset="0"/>
              <a:cs typeface="Arial" pitchFamily="34" charset="0"/>
            </a:endParaRPr>
          </a:p>
        </p:txBody>
      </p:sp>
      <p:sp>
        <p:nvSpPr>
          <p:cNvPr id="33" name="TextBox 32"/>
          <p:cNvSpPr txBox="1"/>
          <p:nvPr/>
        </p:nvSpPr>
        <p:spPr>
          <a:xfrm>
            <a:off x="3124200" y="4191000"/>
            <a:ext cx="1447800" cy="5334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Returns the validation flag</a:t>
            </a:r>
            <a:endParaRPr lang="en-US" sz="1400" b="0" dirty="0">
              <a:latin typeface="Arial" pitchFamily="34" charset="0"/>
              <a:cs typeface="Arial" pitchFamily="34" charset="0"/>
            </a:endParaRPr>
          </a:p>
        </p:txBody>
      </p:sp>
      <p:sp>
        <p:nvSpPr>
          <p:cNvPr id="34" name="TextBox 33"/>
          <p:cNvSpPr txBox="1"/>
          <p:nvPr/>
        </p:nvSpPr>
        <p:spPr>
          <a:xfrm>
            <a:off x="4038600" y="5410200"/>
            <a:ext cx="51054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err="1" smtClean="0">
                <a:latin typeface="Arial" pitchFamily="34" charset="0"/>
                <a:cs typeface="Arial" pitchFamily="34" charset="0"/>
              </a:rPr>
              <a:t>Onsubmit</a:t>
            </a:r>
            <a:r>
              <a:rPr lang="en-US" sz="1400" b="0" dirty="0" smtClean="0">
                <a:latin typeface="Arial" pitchFamily="34" charset="0"/>
                <a:cs typeface="Arial" pitchFamily="34" charset="0"/>
              </a:rPr>
              <a:t> event invokes the validate method .The form is submitted to the server only if the validate method returns true.</a:t>
            </a:r>
          </a:p>
          <a:p>
            <a:r>
              <a:rPr lang="en-US" sz="1400" b="0" dirty="0" smtClean="0">
                <a:latin typeface="Arial" pitchFamily="34" charset="0"/>
                <a:cs typeface="Arial" pitchFamily="34" charset="0"/>
              </a:rPr>
              <a:t>This method can also be invoked on the  submit button </a:t>
            </a:r>
            <a:r>
              <a:rPr lang="en-US" sz="1400" i="1" dirty="0" err="1" smtClean="0">
                <a:latin typeface="Arial" pitchFamily="34" charset="0"/>
                <a:cs typeface="Arial" pitchFamily="34" charset="0"/>
              </a:rPr>
              <a:t>onClick</a:t>
            </a:r>
            <a:r>
              <a:rPr lang="en-US" sz="1400" i="1" dirty="0" smtClean="0">
                <a:latin typeface="Arial" pitchFamily="34" charset="0"/>
                <a:cs typeface="Arial" pitchFamily="34" charset="0"/>
              </a:rPr>
              <a:t> </a:t>
            </a:r>
            <a:r>
              <a:rPr lang="en-US" sz="1400" b="0" dirty="0" smtClean="0">
                <a:latin typeface="Arial" pitchFamily="34" charset="0"/>
                <a:cs typeface="Arial" pitchFamily="34" charset="0"/>
              </a:rPr>
              <a:t>event.</a:t>
            </a:r>
            <a:endParaRPr lang="en-US" sz="1400" b="0" dirty="0">
              <a:latin typeface="Arial" pitchFamily="34" charset="0"/>
              <a:cs typeface="Arial" pitchFamily="34" charset="0"/>
            </a:endParaRPr>
          </a:p>
        </p:txBody>
      </p:sp>
      <p:sp>
        <p:nvSpPr>
          <p:cNvPr id="14" name="TextBox 13"/>
          <p:cNvSpPr txBox="1"/>
          <p:nvPr/>
        </p:nvSpPr>
        <p:spPr>
          <a:xfrm>
            <a:off x="4648200" y="2133600"/>
            <a:ext cx="4495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the radio box group with name gender</a:t>
            </a:r>
            <a:endParaRPr lang="en-US" sz="1400" b="0" dirty="0">
              <a:latin typeface="Arial" pitchFamily="34" charset="0"/>
              <a:cs typeface="Arial" pitchFamily="34" charset="0"/>
            </a:endParaRPr>
          </a:p>
        </p:txBody>
      </p:sp>
      <p:sp>
        <p:nvSpPr>
          <p:cNvPr id="15" name="TextBox 14"/>
          <p:cNvSpPr txBox="1"/>
          <p:nvPr/>
        </p:nvSpPr>
        <p:spPr>
          <a:xfrm>
            <a:off x="6553200" y="3200400"/>
            <a:ext cx="2286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If user name not entered the error message is set to the error span</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Action 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pic>
        <p:nvPicPr>
          <p:cNvPr id="1026" name="Picture 2"/>
          <p:cNvPicPr>
            <a:picLocks noChangeAspect="1" noChangeArrowheads="1"/>
          </p:cNvPicPr>
          <p:nvPr/>
        </p:nvPicPr>
        <p:blipFill>
          <a:blip r:embed="rId2" cstate="print"/>
          <a:stretch>
            <a:fillRect/>
          </a:stretch>
        </p:blipFill>
        <p:spPr bwMode="auto">
          <a:xfrm>
            <a:off x="172250" y="2819400"/>
            <a:ext cx="8700248" cy="1600200"/>
          </a:xfrm>
          <a:prstGeom prst="rect">
            <a:avLst/>
          </a:prstGeom>
          <a:noFill/>
          <a:ln>
            <a:noFill/>
          </a:ln>
        </p:spPr>
      </p:pic>
      <p:sp>
        <p:nvSpPr>
          <p:cNvPr id="5" name="TextBox 4"/>
          <p:cNvSpPr txBox="1"/>
          <p:nvPr/>
        </p:nvSpPr>
        <p:spPr>
          <a:xfrm>
            <a:off x="609600" y="1916668"/>
            <a:ext cx="7924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Action servlet to handle the response  if all the validations are successful.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5" name="TextBox 4"/>
          <p:cNvSpPr txBox="1"/>
          <p:nvPr/>
        </p:nvSpPr>
        <p:spPr>
          <a:xfrm>
            <a:off x="152400" y="1752600"/>
            <a:ext cx="8686800" cy="3000821"/>
          </a:xfrm>
          <a:prstGeom prst="rect">
            <a:avLst/>
          </a:prstGeom>
          <a:noFill/>
        </p:spPr>
        <p:txBody>
          <a:bodyPr wrap="square" rtlCol="0">
            <a:spAutoFit/>
          </a:bodyPr>
          <a:lstStyle/>
          <a:p>
            <a:pPr marL="342900" indent="-342900">
              <a:lnSpc>
                <a:spcPct val="150000"/>
              </a:lnSpc>
              <a:buFont typeface="+mj-lt"/>
              <a:buAutoNum type="arabicPeriod"/>
            </a:pPr>
            <a:r>
              <a:rPr lang="en-US" b="0" dirty="0" smtClean="0"/>
              <a:t>Open the HTML page in the browser</a:t>
            </a:r>
          </a:p>
          <a:p>
            <a:pPr marL="342900" indent="-342900">
              <a:lnSpc>
                <a:spcPct val="150000"/>
              </a:lnSpc>
              <a:buFont typeface="+mj-lt"/>
              <a:buAutoNum type="arabicPeriod"/>
            </a:pPr>
            <a:r>
              <a:rPr lang="en-US" b="0" dirty="0" smtClean="0"/>
              <a:t>Submit the from without entering the user name. The error message  “User name cannot be empty” should be displayed.</a:t>
            </a:r>
          </a:p>
          <a:p>
            <a:pPr marL="342900" indent="-342900">
              <a:lnSpc>
                <a:spcPct val="150000"/>
              </a:lnSpc>
              <a:buFont typeface="+mj-lt"/>
              <a:buAutoNum type="arabicPeriod"/>
            </a:pPr>
            <a:r>
              <a:rPr lang="en-US" b="0" dirty="0" smtClean="0"/>
              <a:t>Specify a valid user name and try to submit the form without selecting any gender. The error message  “Gender cannot be empty” should be displayed. </a:t>
            </a:r>
          </a:p>
          <a:p>
            <a:pPr marL="342900" indent="-342900">
              <a:lnSpc>
                <a:spcPct val="150000"/>
              </a:lnSpc>
              <a:buFont typeface="+mj-lt"/>
              <a:buAutoNum type="arabicPeriod"/>
            </a:pPr>
            <a:r>
              <a:rPr lang="en-US" b="0" dirty="0" smtClean="0"/>
              <a:t>If all the validations are passes the request hits the action </a:t>
            </a:r>
            <a:r>
              <a:rPr lang="en-US" b="0" dirty="0" err="1" smtClean="0"/>
              <a:t>servlet</a:t>
            </a:r>
            <a:r>
              <a:rPr lang="en-US" b="0" dirty="0" smtClean="0"/>
              <a:t> and the success message is shown.</a:t>
            </a:r>
            <a:endParaRPr lang="en-US"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cs typeface="Arial" pitchFamily="34" charset="0"/>
            </a:endParaRPr>
          </a:p>
          <a:p>
            <a:pPr>
              <a:buNone/>
            </a:pPr>
            <a:r>
              <a:rPr lang="en-US" dirty="0" smtClean="0"/>
              <a:t>After completing this chapter you will be able to understand:</a:t>
            </a:r>
          </a:p>
          <a:p>
            <a:pPr lvl="1" indent="344488">
              <a:spcBef>
                <a:spcPts val="1200"/>
              </a:spcBef>
              <a:buFont typeface="Wingdings" pitchFamily="2" charset="2"/>
              <a:buChar char="§"/>
            </a:pPr>
            <a:r>
              <a:rPr dirty="0" smtClean="0">
                <a:cs typeface="Arial" pitchFamily="34" charset="0"/>
              </a:rPr>
              <a:t>Document Object model of java script.</a:t>
            </a:r>
          </a:p>
          <a:p>
            <a:pPr lvl="1" indent="344488">
              <a:spcBef>
                <a:spcPts val="1200"/>
              </a:spcBef>
              <a:buFont typeface="Wingdings" pitchFamily="2" charset="2"/>
              <a:buChar char="§"/>
            </a:pPr>
            <a:r>
              <a:rPr dirty="0" smtClean="0">
                <a:cs typeface="Arial" pitchFamily="34" charset="0"/>
              </a:rPr>
              <a:t>Java script inbuilt objects.</a:t>
            </a:r>
          </a:p>
          <a:p>
            <a:pPr lvl="1" indent="344488">
              <a:spcBef>
                <a:spcPts val="1200"/>
              </a:spcBef>
              <a:buFont typeface="Wingdings" pitchFamily="2" charset="2"/>
              <a:buChar char="§"/>
            </a:pPr>
            <a:r>
              <a:rPr dirty="0" smtClean="0">
                <a:cs typeface="Arial" pitchFamily="34" charset="0"/>
              </a:rPr>
              <a:t>Java script event handling.</a:t>
            </a:r>
          </a:p>
          <a:p>
            <a:pPr lvl="1" indent="344488">
              <a:spcBef>
                <a:spcPts val="1200"/>
              </a:spcBef>
              <a:buFont typeface="Wingdings" pitchFamily="2" charset="2"/>
              <a:buChar char="§"/>
            </a:pPr>
            <a:r>
              <a:rPr lang="en-US" dirty="0" smtClean="0">
                <a:cs typeface="Arial" pitchFamily="34" charset="0"/>
              </a:rPr>
              <a:t>How to do HTML form validations using java script?</a:t>
            </a:r>
            <a:endParaRPr dirty="0" smtClean="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Lend a Hand – Registration page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TextBox 4"/>
          <p:cNvSpPr txBox="1"/>
          <p:nvPr/>
        </p:nvSpPr>
        <p:spPr>
          <a:xfrm>
            <a:off x="76200" y="1398687"/>
            <a:ext cx="9067800" cy="5078313"/>
          </a:xfrm>
          <a:prstGeom prst="rect">
            <a:avLst/>
          </a:prstGeom>
          <a:noFill/>
        </p:spPr>
        <p:txBody>
          <a:bodyPr wrap="square" rtlCol="0">
            <a:spAutoFit/>
          </a:bodyPr>
          <a:lstStyle/>
          <a:p>
            <a:pPr>
              <a:lnSpc>
                <a:spcPct val="150000"/>
              </a:lnSpc>
            </a:pPr>
            <a:r>
              <a:rPr lang="en-US" b="0" dirty="0" smtClean="0"/>
              <a:t>In this demo we are going to familiarize how JavaScript can be used for form validation. </a:t>
            </a:r>
          </a:p>
          <a:p>
            <a:pPr>
              <a:lnSpc>
                <a:spcPct val="150000"/>
              </a:lnSpc>
            </a:pPr>
            <a:r>
              <a:rPr lang="en-US" dirty="0" smtClean="0"/>
              <a:t>Objective :</a:t>
            </a:r>
          </a:p>
          <a:p>
            <a:pPr>
              <a:lnSpc>
                <a:spcPct val="150000"/>
              </a:lnSpc>
            </a:pPr>
            <a:r>
              <a:rPr lang="en-US" b="0" dirty="0" smtClean="0"/>
              <a:t>Create an user registration page. To reduce the network traffic and to improve the response time the client have asked you to perform client side validation using JavaScript. Only if all the validations passes the form must be submitted to the server.</a:t>
            </a:r>
          </a:p>
          <a:p>
            <a:pPr>
              <a:lnSpc>
                <a:spcPct val="150000"/>
              </a:lnSpc>
            </a:pPr>
            <a:r>
              <a:rPr lang="en-US" dirty="0" smtClean="0"/>
              <a:t>Requirements:</a:t>
            </a:r>
            <a:r>
              <a:rPr lang="en-US" b="0" dirty="0" smtClean="0"/>
              <a:t> </a:t>
            </a:r>
          </a:p>
          <a:p>
            <a:pPr marL="342900" indent="-342900">
              <a:lnSpc>
                <a:spcPct val="150000"/>
              </a:lnSpc>
              <a:buFont typeface="+mj-lt"/>
              <a:buAutoNum type="arabicPeriod"/>
            </a:pPr>
            <a:r>
              <a:rPr lang="en-US" b="0" dirty="0" smtClean="0"/>
              <a:t>The registration page should contain the fields specified.</a:t>
            </a:r>
          </a:p>
          <a:p>
            <a:pPr marL="342900" indent="-342900">
              <a:lnSpc>
                <a:spcPct val="150000"/>
              </a:lnSpc>
              <a:buFont typeface="+mj-lt"/>
              <a:buAutoNum type="arabicPeriod"/>
            </a:pPr>
            <a:r>
              <a:rPr lang="en-US" b="0" dirty="0" smtClean="0"/>
              <a:t>Proper JavaScript validation  should be performed before submitting the form to the server</a:t>
            </a:r>
          </a:p>
          <a:p>
            <a:pPr marL="342900" indent="-342900">
              <a:lnSpc>
                <a:spcPct val="150000"/>
              </a:lnSpc>
              <a:buFont typeface="+mj-lt"/>
              <a:buAutoNum type="arabicPeriod"/>
            </a:pPr>
            <a:r>
              <a:rPr lang="en-US" b="0" dirty="0" smtClean="0"/>
              <a:t>The registration page should contain the current date printed on the top</a:t>
            </a:r>
          </a:p>
          <a:p>
            <a:pPr>
              <a:lnSpc>
                <a:spcPct val="150000"/>
              </a:lnSpc>
            </a:pPr>
            <a:endParaRPr lang="en-US" b="0" dirty="0" smtClean="0"/>
          </a:p>
          <a:p>
            <a:pPr>
              <a:lnSpc>
                <a:spcPct val="150000"/>
              </a:lnSpc>
            </a:pPr>
            <a:endParaRPr lang="en-US" b="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800" dirty="0" smtClean="0"/>
              <a:t>Lend a Hand – Registration Form Fields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a:p>
        </p:txBody>
      </p:sp>
      <p:sp>
        <p:nvSpPr>
          <p:cNvPr id="7" name="Rectangle 6"/>
          <p:cNvSpPr/>
          <p:nvPr/>
        </p:nvSpPr>
        <p:spPr>
          <a:xfrm>
            <a:off x="228600" y="1537186"/>
            <a:ext cx="8686800" cy="4939814"/>
          </a:xfrm>
          <a:prstGeom prst="rect">
            <a:avLst/>
          </a:prstGeom>
        </p:spPr>
        <p:txBody>
          <a:bodyPr wrap="square">
            <a:spAutoFit/>
          </a:bodyPr>
          <a:lstStyle/>
          <a:p>
            <a:pPr marL="342900" indent="-342900">
              <a:lnSpc>
                <a:spcPct val="150000"/>
              </a:lnSpc>
              <a:buFont typeface="+mj-lt"/>
              <a:buAutoNum type="arabicPeriod"/>
            </a:pPr>
            <a:r>
              <a:rPr lang="en-US" sz="1500" dirty="0" smtClean="0"/>
              <a:t>User Name Text box – </a:t>
            </a:r>
            <a:r>
              <a:rPr lang="en-US" sz="1500" b="0" dirty="0" smtClean="0"/>
              <a:t>To enter the user name</a:t>
            </a:r>
          </a:p>
          <a:p>
            <a:pPr marL="342900" indent="-342900">
              <a:lnSpc>
                <a:spcPct val="150000"/>
              </a:lnSpc>
              <a:buFont typeface="+mj-lt"/>
              <a:buAutoNum type="arabicPeriod"/>
            </a:pPr>
            <a:r>
              <a:rPr lang="en-US" sz="1500" dirty="0" smtClean="0"/>
              <a:t>Last Name Text box  </a:t>
            </a:r>
            <a:r>
              <a:rPr lang="en-US" sz="1500" b="0" dirty="0" smtClean="0"/>
              <a:t>- To enter the last name</a:t>
            </a:r>
          </a:p>
          <a:p>
            <a:pPr marL="342900" indent="-342900">
              <a:lnSpc>
                <a:spcPct val="150000"/>
              </a:lnSpc>
              <a:buFont typeface="+mj-lt"/>
              <a:buAutoNum type="arabicPeriod"/>
            </a:pPr>
            <a:r>
              <a:rPr lang="en-US" sz="1500" dirty="0" smtClean="0"/>
              <a:t>Email ID Text box </a:t>
            </a:r>
            <a:r>
              <a:rPr lang="en-US" sz="1500" b="0" dirty="0" smtClean="0"/>
              <a:t>- To enter the email ID</a:t>
            </a:r>
          </a:p>
          <a:p>
            <a:pPr marL="342900" indent="-342900">
              <a:lnSpc>
                <a:spcPct val="150000"/>
              </a:lnSpc>
              <a:buFont typeface="+mj-lt"/>
              <a:buAutoNum type="arabicPeriod"/>
            </a:pPr>
            <a:r>
              <a:rPr lang="en-US" sz="1500" dirty="0" smtClean="0"/>
              <a:t>Phone Number Text box </a:t>
            </a:r>
            <a:r>
              <a:rPr lang="en-US" sz="1500" b="0" dirty="0" smtClean="0"/>
              <a:t>– To enter the phone number</a:t>
            </a:r>
          </a:p>
          <a:p>
            <a:pPr marL="342900" indent="-342900">
              <a:lnSpc>
                <a:spcPct val="150000"/>
              </a:lnSpc>
              <a:buFont typeface="+mj-lt"/>
              <a:buAutoNum type="arabicPeriod"/>
            </a:pPr>
            <a:r>
              <a:rPr lang="en-US" sz="1500" dirty="0" smtClean="0"/>
              <a:t>Country Drop down </a:t>
            </a:r>
            <a:r>
              <a:rPr lang="en-US" sz="1500" b="0" dirty="0" smtClean="0"/>
              <a:t>-Drop down menu to list the countries. There should be an option to enter the country name in a text box if the country name of the user’s choice is not present in this list. For this an option called “Others” should be provided.</a:t>
            </a:r>
          </a:p>
          <a:p>
            <a:pPr marL="342900" indent="-342900">
              <a:lnSpc>
                <a:spcPct val="150000"/>
              </a:lnSpc>
              <a:buFont typeface="+mj-lt"/>
              <a:buAutoNum type="arabicPeriod"/>
            </a:pPr>
            <a:r>
              <a:rPr lang="en-US" sz="1500" dirty="0" smtClean="0"/>
              <a:t>Country Text box : </a:t>
            </a:r>
            <a:r>
              <a:rPr lang="en-US" sz="1500" b="0" dirty="0" smtClean="0"/>
              <a:t>To enter the country name if the user’s choice not available in the country drop down. Should be invisible by default. Should be displayed when the user selects the option “Others” in the drop down.</a:t>
            </a:r>
          </a:p>
          <a:p>
            <a:pPr marL="342900" indent="-342900">
              <a:lnSpc>
                <a:spcPct val="150000"/>
              </a:lnSpc>
              <a:buFont typeface="+mj-lt"/>
              <a:buAutoNum type="arabicPeriod"/>
            </a:pPr>
            <a:r>
              <a:rPr lang="en-US" sz="1500" dirty="0" smtClean="0"/>
              <a:t>Gender radio button : </a:t>
            </a:r>
            <a:r>
              <a:rPr lang="en-US" sz="1500" b="0" dirty="0" smtClean="0"/>
              <a:t>To enter the gender of the user : </a:t>
            </a:r>
          </a:p>
          <a:p>
            <a:pPr marL="342900" indent="-342900">
              <a:lnSpc>
                <a:spcPct val="150000"/>
              </a:lnSpc>
              <a:buFont typeface="+mj-lt"/>
              <a:buAutoNum type="arabicPeriod"/>
            </a:pPr>
            <a:r>
              <a:rPr lang="en-US" sz="1500" dirty="0" smtClean="0"/>
              <a:t>Submit button : </a:t>
            </a:r>
            <a:r>
              <a:rPr lang="en-US" sz="1500" b="0" dirty="0" smtClean="0"/>
              <a:t>To submit the form to the server</a:t>
            </a:r>
          </a:p>
          <a:p>
            <a:pPr marL="342900" indent="-342900">
              <a:lnSpc>
                <a:spcPct val="150000"/>
              </a:lnSpc>
              <a:buFont typeface="+mj-lt"/>
              <a:buAutoNum type="arabicPeriod"/>
            </a:pPr>
            <a:r>
              <a:rPr lang="en-US" sz="1500" dirty="0" smtClean="0"/>
              <a:t>Get Google Help Button : </a:t>
            </a:r>
            <a:r>
              <a:rPr lang="en-US" sz="1500" b="0" dirty="0" smtClean="0"/>
              <a:t>An button which when clicked redirects the user to the Google home page.</a:t>
            </a:r>
            <a:endParaRPr lang="en-US" sz="15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Validation Requirements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a:p>
        </p:txBody>
      </p:sp>
      <p:graphicFrame>
        <p:nvGraphicFramePr>
          <p:cNvPr id="5" name="Table 4"/>
          <p:cNvGraphicFramePr>
            <a:graphicFrameLocks noGrp="1"/>
          </p:cNvGraphicFramePr>
          <p:nvPr/>
        </p:nvGraphicFramePr>
        <p:xfrm>
          <a:off x="381000" y="1828800"/>
          <a:ext cx="8229600" cy="3677920"/>
        </p:xfrm>
        <a:graphic>
          <a:graphicData uri="http://schemas.openxmlformats.org/drawingml/2006/table">
            <a:tbl>
              <a:tblPr firstRow="1" bandRow="1">
                <a:tableStyleId>{7DF18680-E054-41AD-8BC1-D1AEF772440D}</a:tableStyleId>
              </a:tblPr>
              <a:tblGrid>
                <a:gridCol w="2298357"/>
                <a:gridCol w="5931243"/>
              </a:tblGrid>
              <a:tr h="370840">
                <a:tc>
                  <a:txBody>
                    <a:bodyPr/>
                    <a:lstStyle/>
                    <a:p>
                      <a:pPr algn="ctr"/>
                      <a:r>
                        <a:rPr lang="en-US" dirty="0" smtClean="0">
                          <a:solidFill>
                            <a:schemeClr val="tx1"/>
                          </a:solidFill>
                          <a:latin typeface="Arial" pitchFamily="34" charset="0"/>
                          <a:cs typeface="Arial" pitchFamily="34" charset="0"/>
                        </a:rPr>
                        <a:t>Field</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Validation</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User name text box</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Mandatory</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Last Name Text box </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Mandatory</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Email ID Text box</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Mandatory, The email ID should be entered in a valid format for example. xyz@abc.com . </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Phone Number Text Box</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The phone number field should contain only numbers</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Country Drop down </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If the option others is selected, the</a:t>
                      </a:r>
                      <a:r>
                        <a:rPr lang="en-US" baseline="0" dirty="0" smtClean="0">
                          <a:solidFill>
                            <a:schemeClr val="tx1"/>
                          </a:solidFill>
                          <a:latin typeface="Arial" pitchFamily="34" charset="0"/>
                          <a:cs typeface="Arial" pitchFamily="34" charset="0"/>
                        </a:rPr>
                        <a:t> country text box should be made visible on the change event of the drop down.</a:t>
                      </a:r>
                      <a:endParaRPr lang="en-US" dirty="0">
                        <a:solidFill>
                          <a:schemeClr val="tx1"/>
                        </a:solidFill>
                        <a:latin typeface="Arial" pitchFamily="34" charset="0"/>
                        <a:cs typeface="Arial" pitchFamily="34" charset="0"/>
                      </a:endParaRPr>
                    </a:p>
                  </a:txBody>
                  <a:tcPr/>
                </a:tc>
              </a:tr>
              <a:tr h="370840">
                <a:tc>
                  <a:txBody>
                    <a:bodyPr/>
                    <a:lstStyle/>
                    <a:p>
                      <a:pPr algn="ctr"/>
                      <a:r>
                        <a:rPr lang="en-US" dirty="0" smtClean="0">
                          <a:solidFill>
                            <a:schemeClr val="tx1"/>
                          </a:solidFill>
                          <a:latin typeface="Arial" pitchFamily="34" charset="0"/>
                          <a:cs typeface="Arial" pitchFamily="34" charset="0"/>
                        </a:rPr>
                        <a:t>Radio Button</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At least one</a:t>
                      </a:r>
                      <a:r>
                        <a:rPr lang="en-US" baseline="0" dirty="0" smtClean="0">
                          <a:solidFill>
                            <a:schemeClr val="tx1"/>
                          </a:solidFill>
                          <a:latin typeface="Arial" pitchFamily="34" charset="0"/>
                          <a:cs typeface="Arial" pitchFamily="34" charset="0"/>
                        </a:rPr>
                        <a:t> value should be selected.</a:t>
                      </a:r>
                      <a:endParaRPr lang="en-US"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Components to be Created</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a:p>
        </p:txBody>
      </p:sp>
      <p:sp>
        <p:nvSpPr>
          <p:cNvPr id="5" name="Rectangle 4"/>
          <p:cNvSpPr/>
          <p:nvPr/>
        </p:nvSpPr>
        <p:spPr>
          <a:xfrm>
            <a:off x="152400" y="1752600"/>
            <a:ext cx="8839200" cy="4662815"/>
          </a:xfrm>
          <a:prstGeom prst="rect">
            <a:avLst/>
          </a:prstGeom>
        </p:spPr>
        <p:txBody>
          <a:bodyPr wrap="square">
            <a:spAutoFit/>
          </a:bodyPr>
          <a:lstStyle/>
          <a:p>
            <a:pPr marL="342900" indent="-342900">
              <a:lnSpc>
                <a:spcPct val="150000"/>
              </a:lnSpc>
              <a:buFont typeface="+mj-lt"/>
              <a:buAutoNum type="arabicPeriod"/>
            </a:pPr>
            <a:r>
              <a:rPr lang="en-US" dirty="0" smtClean="0"/>
              <a:t>Registration.jsp </a:t>
            </a:r>
            <a:r>
              <a:rPr lang="en-US" b="0" dirty="0" smtClean="0"/>
              <a:t>: The registration page  with all the form controls explained in previous slide.</a:t>
            </a:r>
          </a:p>
          <a:p>
            <a:pPr marL="342900" indent="-342900">
              <a:lnSpc>
                <a:spcPct val="150000"/>
              </a:lnSpc>
              <a:buFont typeface="+mj-lt"/>
              <a:buAutoNum type="arabicPeriod"/>
            </a:pPr>
            <a:r>
              <a:rPr lang="en-US" dirty="0" err="1" smtClean="0"/>
              <a:t>UtilsScript</a:t>
            </a:r>
            <a:r>
              <a:rPr lang="en-US" dirty="0" smtClean="0"/>
              <a:t> . </a:t>
            </a:r>
            <a:r>
              <a:rPr lang="en-US" dirty="0" err="1" smtClean="0"/>
              <a:t>js</a:t>
            </a:r>
            <a:r>
              <a:rPr lang="en-US" dirty="0" smtClean="0"/>
              <a:t>   </a:t>
            </a:r>
            <a:r>
              <a:rPr lang="en-US" b="0" dirty="0" smtClean="0"/>
              <a:t>: Contains the functions for printing the current date and opening  </a:t>
            </a:r>
            <a:r>
              <a:rPr lang="en-US" b="0" dirty="0" err="1" smtClean="0"/>
              <a:t>google</a:t>
            </a:r>
            <a:r>
              <a:rPr lang="en-US" b="0" dirty="0" smtClean="0"/>
              <a:t> site.</a:t>
            </a:r>
          </a:p>
          <a:p>
            <a:pPr marL="342900" indent="-342900">
              <a:lnSpc>
                <a:spcPct val="150000"/>
              </a:lnSpc>
              <a:buFont typeface="+mj-lt"/>
              <a:buAutoNum type="arabicPeriod"/>
            </a:pPr>
            <a:r>
              <a:rPr lang="en-US" dirty="0" smtClean="0"/>
              <a:t>Validations.js    </a:t>
            </a:r>
            <a:r>
              <a:rPr lang="en-US" b="0" dirty="0" smtClean="0"/>
              <a:t>: Contains the java script functions for the required form field validations.</a:t>
            </a:r>
          </a:p>
          <a:p>
            <a:pPr marL="342900" indent="-342900">
              <a:lnSpc>
                <a:spcPct val="150000"/>
              </a:lnSpc>
              <a:buFont typeface="+mj-lt"/>
              <a:buAutoNum type="arabicPeriod"/>
            </a:pPr>
            <a:r>
              <a:rPr lang="en-US" dirty="0" smtClean="0"/>
              <a:t>FormatValidations.js </a:t>
            </a:r>
            <a:r>
              <a:rPr lang="en-US" b="0" dirty="0" smtClean="0"/>
              <a:t>: Contains the java script functions for validating the format of the entered data.</a:t>
            </a:r>
          </a:p>
          <a:p>
            <a:pPr marL="342900" indent="-342900">
              <a:lnSpc>
                <a:spcPct val="150000"/>
              </a:lnSpc>
              <a:buFont typeface="+mj-lt"/>
              <a:buAutoNum type="arabicPeriod"/>
            </a:pPr>
            <a:r>
              <a:rPr lang="en-US" dirty="0" err="1" smtClean="0"/>
              <a:t>ActionServlet</a:t>
            </a:r>
            <a:r>
              <a:rPr lang="en-US" dirty="0" smtClean="0"/>
              <a:t> </a:t>
            </a:r>
            <a:r>
              <a:rPr lang="en-US" dirty="0" err="1" smtClean="0"/>
              <a:t>servlet</a:t>
            </a:r>
            <a:r>
              <a:rPr lang="en-US" b="0" dirty="0" smtClean="0"/>
              <a:t>: The action </a:t>
            </a:r>
            <a:r>
              <a:rPr lang="en-US" b="0" dirty="0" err="1" smtClean="0"/>
              <a:t>servlet</a:t>
            </a:r>
            <a:r>
              <a:rPr lang="en-US" b="0" dirty="0" smtClean="0"/>
              <a:t> for the registration page which will be hit only when all the validations are passed. The </a:t>
            </a:r>
            <a:r>
              <a:rPr lang="en-US" b="0" dirty="0" err="1" smtClean="0"/>
              <a:t>ActionServlet</a:t>
            </a:r>
            <a:r>
              <a:rPr lang="en-US" b="0" dirty="0" smtClean="0"/>
              <a:t> developed in the previous lend a hand can be reused.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Registration page Design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1143000" y="1828800"/>
            <a:ext cx="626745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Registration page with validation messages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a:p>
        </p:txBody>
      </p:sp>
      <p:pic>
        <p:nvPicPr>
          <p:cNvPr id="8195" name="Picture 3"/>
          <p:cNvPicPr>
            <a:picLocks noChangeAspect="1" noChangeArrowheads="1"/>
          </p:cNvPicPr>
          <p:nvPr/>
        </p:nvPicPr>
        <p:blipFill>
          <a:blip r:embed="rId2" cstate="print"/>
          <a:srcRect/>
          <a:stretch>
            <a:fillRect/>
          </a:stretch>
        </p:blipFill>
        <p:spPr bwMode="auto">
          <a:xfrm>
            <a:off x="1447800" y="1752600"/>
            <a:ext cx="6257925"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 y="1295401"/>
            <a:ext cx="6417608" cy="5257799"/>
          </a:xfrm>
          <a:prstGeom prst="rect">
            <a:avLst/>
          </a:prstGeom>
          <a:noFill/>
          <a:ln w="9525">
            <a:noFill/>
            <a:miter lim="800000"/>
            <a:headEnd/>
            <a:tailEnd/>
          </a:ln>
          <a:effectLst/>
        </p:spPr>
      </p:pic>
      <p:sp>
        <p:nvSpPr>
          <p:cNvPr id="19" name="Title 1"/>
          <p:cNvSpPr txBox="1">
            <a:spLocks/>
          </p:cNvSpPr>
          <p:nvPr/>
        </p:nvSpPr>
        <p:spPr>
          <a:xfrm>
            <a:off x="1524000" y="0"/>
            <a:ext cx="7543800" cy="1143000"/>
          </a:xfrm>
          <a:prstGeom prst="rect">
            <a:avLst/>
          </a:prstGeom>
          <a:noFill/>
          <a:ln w="25400" cap="flat" cmpd="sng" algn="ctr">
            <a:no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lt1"/>
                </a:solidFill>
                <a:effectLst/>
                <a:uLnTx/>
                <a:uFillTx/>
                <a:latin typeface="Verdana" pitchFamily="34" charset="0"/>
                <a:ea typeface="+mn-ea"/>
                <a:cs typeface="+mn-cs"/>
              </a:rPr>
              <a:t>Lend a Hand- Registration.jsp Code</a:t>
            </a:r>
            <a:endParaRPr kumimoji="0" lang="en-US" sz="3200" b="0" i="0" u="none" strike="noStrike" kern="1200" cap="none" spc="0" normalizeH="0" baseline="0" noProof="0" dirty="0">
              <a:ln>
                <a:noFill/>
              </a:ln>
              <a:solidFill>
                <a:schemeClr val="lt1"/>
              </a:solidFill>
              <a:effectLst/>
              <a:uLnTx/>
              <a:uFillTx/>
              <a:latin typeface="Verdana" pitchFamily="34" charset="0"/>
              <a:ea typeface="+mn-ea"/>
              <a:cs typeface="+mn-cs"/>
            </a:endParaRPr>
          </a:p>
        </p:txBody>
      </p:sp>
      <p:sp>
        <p:nvSpPr>
          <p:cNvPr id="20"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46</a:t>
            </a:fld>
            <a:endParaRPr lang="en-US"/>
          </a:p>
        </p:txBody>
      </p:sp>
      <p:sp>
        <p:nvSpPr>
          <p:cNvPr id="21" name="Right Brace 20"/>
          <p:cNvSpPr/>
          <p:nvPr/>
        </p:nvSpPr>
        <p:spPr>
          <a:xfrm>
            <a:off x="3886200" y="1752600"/>
            <a:ext cx="228600" cy="5334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267200" y="1905000"/>
            <a:ext cx="30480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External java script files imported</a:t>
            </a:r>
            <a:endParaRPr lang="en-US" sz="1200" b="0" dirty="0">
              <a:latin typeface="Arial" pitchFamily="34" charset="0"/>
              <a:cs typeface="Arial" pitchFamily="34" charset="0"/>
            </a:endParaRPr>
          </a:p>
        </p:txBody>
      </p:sp>
      <p:sp>
        <p:nvSpPr>
          <p:cNvPr id="23" name="TextBox 22"/>
          <p:cNvSpPr txBox="1"/>
          <p:nvPr/>
        </p:nvSpPr>
        <p:spPr>
          <a:xfrm>
            <a:off x="1752600" y="2390001"/>
            <a:ext cx="54102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Invokes the java script method </a:t>
            </a:r>
            <a:r>
              <a:rPr lang="en-US" sz="1200" b="0" dirty="0" err="1" smtClean="0">
                <a:latin typeface="Arial" pitchFamily="34" charset="0"/>
                <a:cs typeface="Arial" pitchFamily="34" charset="0"/>
              </a:rPr>
              <a:t>printDate</a:t>
            </a:r>
            <a:r>
              <a:rPr lang="en-US" sz="1200" b="0" dirty="0" smtClean="0">
                <a:latin typeface="Arial" pitchFamily="34" charset="0"/>
                <a:cs typeface="Arial" pitchFamily="34" charset="0"/>
              </a:rPr>
              <a:t> on the page load event</a:t>
            </a:r>
            <a:endParaRPr lang="en-US" sz="1200" b="0" dirty="0">
              <a:latin typeface="Arial" pitchFamily="34" charset="0"/>
              <a:cs typeface="Arial" pitchFamily="34" charset="0"/>
            </a:endParaRPr>
          </a:p>
        </p:txBody>
      </p:sp>
      <p:sp>
        <p:nvSpPr>
          <p:cNvPr id="24" name="TextBox 23"/>
          <p:cNvSpPr txBox="1"/>
          <p:nvPr/>
        </p:nvSpPr>
        <p:spPr>
          <a:xfrm>
            <a:off x="5257800" y="4191000"/>
            <a:ext cx="3886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Invokes the </a:t>
            </a:r>
            <a:r>
              <a:rPr lang="en-US" sz="1200" b="0" dirty="0" err="1" smtClean="0">
                <a:latin typeface="Arial" pitchFamily="34" charset="0"/>
                <a:cs typeface="Arial" pitchFamily="34" charset="0"/>
              </a:rPr>
              <a:t>checkCountry</a:t>
            </a:r>
            <a:r>
              <a:rPr lang="en-US" sz="1200" b="0" dirty="0" smtClean="0">
                <a:latin typeface="Arial" pitchFamily="34" charset="0"/>
                <a:cs typeface="Arial" pitchFamily="34" charset="0"/>
              </a:rPr>
              <a:t>() method on the change event</a:t>
            </a:r>
            <a:endParaRPr lang="en-US" sz="1200" b="0" dirty="0">
              <a:latin typeface="Arial" pitchFamily="34" charset="0"/>
              <a:cs typeface="Arial" pitchFamily="34" charset="0"/>
            </a:endParaRPr>
          </a:p>
        </p:txBody>
      </p:sp>
      <p:sp>
        <p:nvSpPr>
          <p:cNvPr id="25" name="TextBox 24"/>
          <p:cNvSpPr txBox="1"/>
          <p:nvPr/>
        </p:nvSpPr>
        <p:spPr>
          <a:xfrm>
            <a:off x="5334000" y="5638800"/>
            <a:ext cx="3810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On click invoke the validate method .Since return Validate () is used , form will be submitted only if the validate method returns true</a:t>
            </a:r>
            <a:endParaRPr lang="en-US" sz="1200" b="0" dirty="0">
              <a:latin typeface="Arial" pitchFamily="34" charset="0"/>
              <a:cs typeface="Arial" pitchFamily="34" charset="0"/>
            </a:endParaRPr>
          </a:p>
        </p:txBody>
      </p:sp>
      <p:sp>
        <p:nvSpPr>
          <p:cNvPr id="26" name="TextBox 25"/>
          <p:cNvSpPr txBox="1"/>
          <p:nvPr/>
        </p:nvSpPr>
        <p:spPr>
          <a:xfrm>
            <a:off x="1447800" y="6324600"/>
            <a:ext cx="47244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Invoke the method </a:t>
            </a:r>
            <a:r>
              <a:rPr lang="en-US" sz="1200" b="0" dirty="0" err="1" smtClean="0">
                <a:latin typeface="Arial" pitchFamily="34" charset="0"/>
                <a:cs typeface="Arial" pitchFamily="34" charset="0"/>
              </a:rPr>
              <a:t>getGoogle</a:t>
            </a:r>
            <a:r>
              <a:rPr lang="en-US" sz="1200" b="0" dirty="0" smtClean="0">
                <a:latin typeface="Arial" pitchFamily="34" charset="0"/>
                <a:cs typeface="Arial" pitchFamily="34" charset="0"/>
              </a:rPr>
              <a:t>() which loads </a:t>
            </a:r>
            <a:r>
              <a:rPr lang="en-US" sz="1200" b="0" dirty="0" err="1" smtClean="0">
                <a:latin typeface="Arial" pitchFamily="34" charset="0"/>
                <a:cs typeface="Arial" pitchFamily="34" charset="0"/>
              </a:rPr>
              <a:t>google</a:t>
            </a:r>
            <a:r>
              <a:rPr lang="en-US" sz="1200" b="0" dirty="0" smtClean="0">
                <a:latin typeface="Arial" pitchFamily="34" charset="0"/>
                <a:cs typeface="Arial" pitchFamily="34" charset="0"/>
              </a:rPr>
              <a:t> home page</a:t>
            </a:r>
            <a:endParaRPr lang="en-US" sz="1200" b="0" dirty="0">
              <a:latin typeface="Arial" pitchFamily="34" charset="0"/>
              <a:cs typeface="Arial" pitchFamily="34" charset="0"/>
            </a:endParaRPr>
          </a:p>
        </p:txBody>
      </p:sp>
      <p:cxnSp>
        <p:nvCxnSpPr>
          <p:cNvPr id="28" name="Straight Arrow Connector 27"/>
          <p:cNvCxnSpPr>
            <a:stCxn id="25" idx="1"/>
          </p:cNvCxnSpPr>
          <p:nvPr/>
        </p:nvCxnSpPr>
        <p:spPr>
          <a:xfrm rot="10800000" flipV="1">
            <a:off x="2438400" y="5961966"/>
            <a:ext cx="2895600" cy="578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Creating JavaScript  files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a:p>
        </p:txBody>
      </p:sp>
      <p:sp>
        <p:nvSpPr>
          <p:cNvPr id="5" name="TextBox 4"/>
          <p:cNvSpPr txBox="1"/>
          <p:nvPr/>
        </p:nvSpPr>
        <p:spPr>
          <a:xfrm>
            <a:off x="304800" y="1447800"/>
            <a:ext cx="8229600" cy="1338828"/>
          </a:xfrm>
          <a:prstGeom prst="rect">
            <a:avLst/>
          </a:prstGeom>
          <a:noFill/>
        </p:spPr>
        <p:txBody>
          <a:bodyPr wrap="square" rtlCol="0">
            <a:spAutoFit/>
          </a:bodyPr>
          <a:lstStyle/>
          <a:p>
            <a:pPr>
              <a:lnSpc>
                <a:spcPct val="150000"/>
              </a:lnSpc>
            </a:pPr>
            <a:r>
              <a:rPr lang="en-US" dirty="0" smtClean="0"/>
              <a:t>Step 1 </a:t>
            </a:r>
            <a:r>
              <a:rPr lang="en-US" b="0" dirty="0" smtClean="0"/>
              <a:t>: Create a folder named “scripts” inside the </a:t>
            </a:r>
            <a:r>
              <a:rPr lang="en-US" b="0" dirty="0" err="1" smtClean="0"/>
              <a:t>webcontent</a:t>
            </a:r>
            <a:r>
              <a:rPr lang="en-US" b="0" dirty="0" smtClean="0"/>
              <a:t> directory</a:t>
            </a:r>
          </a:p>
          <a:p>
            <a:pPr>
              <a:lnSpc>
                <a:spcPct val="150000"/>
              </a:lnSpc>
            </a:pPr>
            <a:r>
              <a:rPr lang="en-US" dirty="0" smtClean="0"/>
              <a:t>Step 2 </a:t>
            </a:r>
            <a:r>
              <a:rPr lang="en-US" b="0" dirty="0" smtClean="0"/>
              <a:t>: Right click “scripts”</a:t>
            </a:r>
            <a:r>
              <a:rPr lang="en-US" b="0" dirty="0" smtClean="0">
                <a:sym typeface="Wingdings" pitchFamily="2" charset="2"/>
              </a:rPr>
              <a:t> new Other java script source file</a:t>
            </a:r>
          </a:p>
          <a:p>
            <a:pPr>
              <a:lnSpc>
                <a:spcPct val="150000"/>
              </a:lnSpc>
            </a:pPr>
            <a:r>
              <a:rPr lang="en-US" b="0" dirty="0" smtClean="0">
                <a:sym typeface="Wingdings" pitchFamily="2" charset="2"/>
              </a:rPr>
              <a:t>             Enter the file name and finish</a:t>
            </a:r>
            <a:endParaRPr lang="en-US" b="0" dirty="0"/>
          </a:p>
        </p:txBody>
      </p:sp>
      <p:pic>
        <p:nvPicPr>
          <p:cNvPr id="7170" name="Picture 2"/>
          <p:cNvPicPr>
            <a:picLocks noChangeAspect="1" noChangeArrowheads="1"/>
          </p:cNvPicPr>
          <p:nvPr/>
        </p:nvPicPr>
        <p:blipFill>
          <a:blip r:embed="rId2" cstate="print"/>
          <a:srcRect/>
          <a:stretch>
            <a:fillRect/>
          </a:stretch>
        </p:blipFill>
        <p:spPr bwMode="auto">
          <a:xfrm>
            <a:off x="381000" y="2743200"/>
            <a:ext cx="3200400" cy="320683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4953000" y="2743200"/>
            <a:ext cx="3895725" cy="3048000"/>
          </a:xfrm>
          <a:prstGeom prst="rect">
            <a:avLst/>
          </a:prstGeom>
          <a:noFill/>
          <a:ln w="9525">
            <a:noFill/>
            <a:miter lim="800000"/>
            <a:headEnd/>
            <a:tailEnd/>
          </a:ln>
          <a:effectLst/>
        </p:spPr>
      </p:pic>
      <p:sp>
        <p:nvSpPr>
          <p:cNvPr id="8" name="Striped Right Arrow 7"/>
          <p:cNvSpPr/>
          <p:nvPr/>
        </p:nvSpPr>
        <p:spPr>
          <a:xfrm>
            <a:off x="3822192" y="3962400"/>
            <a:ext cx="978408" cy="484632"/>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2057400"/>
            <a:ext cx="5972175" cy="37052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Lend a Hand – Validate.js – validate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48</a:t>
            </a:fld>
            <a:endParaRPr lang="en-US"/>
          </a:p>
        </p:txBody>
      </p:sp>
      <p:sp>
        <p:nvSpPr>
          <p:cNvPr id="10" name="Right Brace 9"/>
          <p:cNvSpPr/>
          <p:nvPr/>
        </p:nvSpPr>
        <p:spPr>
          <a:xfrm>
            <a:off x="6477000" y="4038600"/>
            <a:ext cx="152400" cy="2286000"/>
          </a:xfrm>
          <a:prstGeom prst="rightBrace">
            <a:avLst>
              <a:gd name="adj1" fmla="val 8333"/>
              <a:gd name="adj2" fmla="val 45778"/>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4876800" y="2438400"/>
            <a:ext cx="304800" cy="7620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257800" y="2362200"/>
            <a:ext cx="34290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Reads the form element values</a:t>
            </a:r>
            <a:endParaRPr lang="en-US" sz="1500" b="0" dirty="0">
              <a:latin typeface="Arial" pitchFamily="34" charset="0"/>
              <a:cs typeface="Arial" pitchFamily="34" charset="0"/>
            </a:endParaRPr>
          </a:p>
        </p:txBody>
      </p:sp>
      <p:sp>
        <p:nvSpPr>
          <p:cNvPr id="14" name="Right Brace 13"/>
          <p:cNvSpPr/>
          <p:nvPr/>
        </p:nvSpPr>
        <p:spPr>
          <a:xfrm>
            <a:off x="4114800" y="3505200"/>
            <a:ext cx="152400" cy="5334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343400" y="3581400"/>
            <a:ext cx="34290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Gets the radio button check status</a:t>
            </a:r>
            <a:endParaRPr lang="en-US" sz="1500" b="0" dirty="0">
              <a:latin typeface="Arial" pitchFamily="34" charset="0"/>
              <a:cs typeface="Arial" pitchFamily="34" charset="0"/>
            </a:endParaRPr>
          </a:p>
        </p:txBody>
      </p:sp>
      <p:sp>
        <p:nvSpPr>
          <p:cNvPr id="16" name="TextBox 15"/>
          <p:cNvSpPr txBox="1"/>
          <p:nvPr/>
        </p:nvSpPr>
        <p:spPr>
          <a:xfrm>
            <a:off x="4724400" y="3200400"/>
            <a:ext cx="34290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Reads the radio button group</a:t>
            </a:r>
            <a:endParaRPr lang="en-US" sz="1500" b="0" dirty="0">
              <a:latin typeface="Arial" pitchFamily="34" charset="0"/>
              <a:cs typeface="Arial" pitchFamily="34" charset="0"/>
            </a:endParaRPr>
          </a:p>
        </p:txBody>
      </p:sp>
      <p:sp>
        <p:nvSpPr>
          <p:cNvPr id="17" name="TextBox 16"/>
          <p:cNvSpPr txBox="1"/>
          <p:nvPr/>
        </p:nvSpPr>
        <p:spPr>
          <a:xfrm>
            <a:off x="6858000" y="5029200"/>
            <a:ext cx="18288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Calls the other </a:t>
            </a:r>
            <a:r>
              <a:rPr lang="en-US" sz="1500" b="0" dirty="0" err="1" smtClean="0">
                <a:latin typeface="Arial" pitchFamily="34" charset="0"/>
                <a:cs typeface="Arial" pitchFamily="34" charset="0"/>
              </a:rPr>
              <a:t>validator</a:t>
            </a:r>
            <a:r>
              <a:rPr lang="en-US" sz="1500" b="0" dirty="0" smtClean="0">
                <a:latin typeface="Arial" pitchFamily="34" charset="0"/>
                <a:cs typeface="Arial" pitchFamily="34" charset="0"/>
              </a:rPr>
              <a:t> methods</a:t>
            </a:r>
            <a:endParaRPr lang="en-US" sz="1500" b="0" dirty="0">
              <a:latin typeface="Arial" pitchFamily="34" charset="0"/>
              <a:cs typeface="Arial" pitchFamily="34" charset="0"/>
            </a:endParaRPr>
          </a:p>
        </p:txBody>
      </p:sp>
      <p:sp>
        <p:nvSpPr>
          <p:cNvPr id="18" name="TextBox 17"/>
          <p:cNvSpPr txBox="1"/>
          <p:nvPr/>
        </p:nvSpPr>
        <p:spPr>
          <a:xfrm>
            <a:off x="533400" y="1600200"/>
            <a:ext cx="7772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Add the following function to validate.js file</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8600" y="2209800"/>
            <a:ext cx="5791200" cy="4114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Lend a Hand – Validate.js – validate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49</a:t>
            </a:fld>
            <a:endParaRPr lang="en-US"/>
          </a:p>
        </p:txBody>
      </p:sp>
      <p:sp>
        <p:nvSpPr>
          <p:cNvPr id="10" name="Right Brace 9"/>
          <p:cNvSpPr/>
          <p:nvPr/>
        </p:nvSpPr>
        <p:spPr>
          <a:xfrm>
            <a:off x="5943600" y="2895600"/>
            <a:ext cx="228600" cy="2819400"/>
          </a:xfrm>
          <a:prstGeom prst="rightBrace">
            <a:avLst>
              <a:gd name="adj1" fmla="val 8333"/>
              <a:gd name="adj2" fmla="val 45778"/>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96000" y="3581400"/>
            <a:ext cx="3048000" cy="12464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Checks if the fields are null. Then set the error messages to the corresponding error spans and returns false. Else clears the error message span</a:t>
            </a:r>
            <a:endParaRPr lang="en-US" sz="1500" b="0" dirty="0">
              <a:latin typeface="Arial" pitchFamily="34" charset="0"/>
              <a:cs typeface="Arial" pitchFamily="34" charset="0"/>
            </a:endParaRPr>
          </a:p>
        </p:txBody>
      </p:sp>
      <p:sp>
        <p:nvSpPr>
          <p:cNvPr id="18" name="TextBox 17"/>
          <p:cNvSpPr txBox="1"/>
          <p:nvPr/>
        </p:nvSpPr>
        <p:spPr>
          <a:xfrm>
            <a:off x="381000" y="1676400"/>
            <a:ext cx="7772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Add the following function to validate.js file</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Rectangle 4"/>
          <p:cNvSpPr/>
          <p:nvPr/>
        </p:nvSpPr>
        <p:spPr>
          <a:xfrm>
            <a:off x="152400" y="1752600"/>
            <a:ext cx="8991600" cy="3416320"/>
          </a:xfrm>
          <a:prstGeom prst="rect">
            <a:avLst/>
          </a:prstGeom>
        </p:spPr>
        <p:txBody>
          <a:bodyPr wrap="square">
            <a:spAutoFit/>
          </a:bodyPr>
          <a:lstStyle/>
          <a:p>
            <a:pPr marL="284163" indent="-220663">
              <a:lnSpc>
                <a:spcPct val="150000"/>
              </a:lnSpc>
              <a:buFont typeface="Wingdings" pitchFamily="2" charset="2"/>
              <a:buChar char="§"/>
            </a:pPr>
            <a:r>
              <a:rPr lang="en-US" sz="2400" b="0" dirty="0" smtClean="0"/>
              <a:t>JavaScript is designed on a simple object-based paradigm.</a:t>
            </a:r>
          </a:p>
          <a:p>
            <a:pPr marL="284163" indent="-220663">
              <a:lnSpc>
                <a:spcPct val="150000"/>
              </a:lnSpc>
              <a:buFont typeface="Wingdings" pitchFamily="2" charset="2"/>
              <a:buChar char="§"/>
            </a:pPr>
            <a:r>
              <a:rPr lang="en-US" sz="2400" b="0" dirty="0" smtClean="0"/>
              <a:t>An object is a construct with properties (variables),methods or other objects.</a:t>
            </a:r>
          </a:p>
          <a:p>
            <a:pPr marL="284163" indent="-220663">
              <a:lnSpc>
                <a:spcPct val="150000"/>
              </a:lnSpc>
              <a:buFont typeface="Wingdings" pitchFamily="2" charset="2"/>
              <a:buChar char="§"/>
            </a:pPr>
            <a:r>
              <a:rPr lang="en-US" sz="2400" b="0" dirty="0" smtClean="0"/>
              <a:t>JavaScript uses an object model known as </a:t>
            </a:r>
            <a:r>
              <a:rPr lang="en-US" sz="2400" dirty="0" smtClean="0">
                <a:solidFill>
                  <a:srgbClr val="C00000"/>
                </a:solidFill>
              </a:rPr>
              <a:t>D</a:t>
            </a:r>
            <a:r>
              <a:rPr lang="en-US" sz="2400" b="0" dirty="0" smtClean="0"/>
              <a:t>ocument </a:t>
            </a:r>
            <a:r>
              <a:rPr lang="en-US" sz="2400" dirty="0" smtClean="0">
                <a:solidFill>
                  <a:srgbClr val="C00000"/>
                </a:solidFill>
              </a:rPr>
              <a:t>O</a:t>
            </a:r>
            <a:r>
              <a:rPr lang="en-US" sz="2400" b="0" dirty="0" smtClean="0"/>
              <a:t>bject </a:t>
            </a:r>
            <a:r>
              <a:rPr lang="en-US" sz="2400" dirty="0" smtClean="0">
                <a:solidFill>
                  <a:srgbClr val="C00000"/>
                </a:solidFill>
              </a:rPr>
              <a:t>M</a:t>
            </a:r>
            <a:r>
              <a:rPr lang="en-US" sz="2400" b="0" dirty="0" smtClean="0"/>
              <a:t>odel (DOM) to navigate through the HTML document in an hierarchy.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FormatValidations.js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50</a:t>
            </a:fld>
            <a:endParaRPr lang="en-US"/>
          </a:p>
        </p:txBody>
      </p:sp>
      <p:pic>
        <p:nvPicPr>
          <p:cNvPr id="5123" name="Picture 3"/>
          <p:cNvPicPr>
            <a:picLocks noChangeAspect="1" noChangeArrowheads="1"/>
          </p:cNvPicPr>
          <p:nvPr/>
        </p:nvPicPr>
        <p:blipFill>
          <a:blip r:embed="rId2" cstate="print"/>
          <a:srcRect/>
          <a:stretch>
            <a:fillRect/>
          </a:stretch>
        </p:blipFill>
        <p:spPr bwMode="auto">
          <a:xfrm>
            <a:off x="304800" y="1600202"/>
            <a:ext cx="5181600" cy="4687836"/>
          </a:xfrm>
          <a:prstGeom prst="rect">
            <a:avLst/>
          </a:prstGeom>
          <a:noFill/>
          <a:ln w="9525">
            <a:noFill/>
            <a:miter lim="800000"/>
            <a:headEnd/>
            <a:tailEnd/>
          </a:ln>
          <a:effectLst/>
        </p:spPr>
      </p:pic>
      <p:sp>
        <p:nvSpPr>
          <p:cNvPr id="7" name="Right Brace 6"/>
          <p:cNvSpPr/>
          <p:nvPr/>
        </p:nvSpPr>
        <p:spPr>
          <a:xfrm>
            <a:off x="5257800" y="1600200"/>
            <a:ext cx="152400" cy="14478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486400" y="1600200"/>
            <a:ext cx="365760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Checks the email format. </a:t>
            </a:r>
          </a:p>
          <a:p>
            <a:r>
              <a:rPr lang="en-US" sz="1400" dirty="0" smtClean="0">
                <a:latin typeface="Arial" pitchFamily="34" charset="0"/>
                <a:cs typeface="Arial" pitchFamily="34" charset="0"/>
              </a:rPr>
              <a:t>Valid format: </a:t>
            </a:r>
            <a:r>
              <a:rPr lang="en-US" sz="1400" b="0" dirty="0" smtClean="0">
                <a:latin typeface="Arial" pitchFamily="34" charset="0"/>
                <a:cs typeface="Arial" pitchFamily="34" charset="0"/>
              </a:rPr>
              <a:t>Email must contain an @ sign and at least one dot (.). The @ must not be the first character of the email address, the dot must be present after the @ sign and minimum 2 characters before the end</a:t>
            </a:r>
            <a:endParaRPr lang="en-US" sz="1400" b="0" dirty="0">
              <a:latin typeface="Arial" pitchFamily="34" charset="0"/>
              <a:cs typeface="Arial" pitchFamily="34" charset="0"/>
            </a:endParaRPr>
          </a:p>
        </p:txBody>
      </p:sp>
      <p:sp>
        <p:nvSpPr>
          <p:cNvPr id="9" name="Right Brace 8"/>
          <p:cNvSpPr/>
          <p:nvPr/>
        </p:nvSpPr>
        <p:spPr>
          <a:xfrm>
            <a:off x="5410200" y="3428762"/>
            <a:ext cx="152400" cy="14478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15000" y="3554849"/>
            <a:ext cx="259080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Checks if the entered phone number is an integer . </a:t>
            </a:r>
            <a:r>
              <a:rPr lang="en-US" sz="1400" i="1" dirty="0" err="1" smtClean="0">
                <a:latin typeface="Arial" pitchFamily="34" charset="0"/>
                <a:cs typeface="Arial" pitchFamily="34" charset="0"/>
              </a:rPr>
              <a:t>isNaN</a:t>
            </a:r>
            <a:r>
              <a:rPr lang="en-US" sz="1400" i="1" dirty="0" smtClean="0">
                <a:latin typeface="Arial" pitchFamily="34" charset="0"/>
                <a:cs typeface="Arial" pitchFamily="34" charset="0"/>
              </a:rPr>
              <a:t>()</a:t>
            </a:r>
            <a:r>
              <a:rPr lang="en-US" sz="1400" b="0" dirty="0" smtClean="0">
                <a:latin typeface="Arial" pitchFamily="34" charset="0"/>
                <a:cs typeface="Arial" pitchFamily="34" charset="0"/>
              </a:rPr>
              <a:t> function return true if the entered data is not a valid number</a:t>
            </a:r>
            <a:endParaRPr lang="en-US" sz="1400" b="0" dirty="0">
              <a:latin typeface="Arial" pitchFamily="34" charset="0"/>
              <a:cs typeface="Arial" pitchFamily="34" charset="0"/>
            </a:endParaRPr>
          </a:p>
        </p:txBody>
      </p:sp>
      <p:sp>
        <p:nvSpPr>
          <p:cNvPr id="11" name="Right Brace 10"/>
          <p:cNvSpPr/>
          <p:nvPr/>
        </p:nvSpPr>
        <p:spPr>
          <a:xfrm>
            <a:off x="4495800" y="4876800"/>
            <a:ext cx="152400" cy="13716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800600" y="5029200"/>
            <a:ext cx="259080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Displays the text box if the </a:t>
            </a:r>
            <a:r>
              <a:rPr lang="en-US" sz="1400" i="1" dirty="0" smtClean="0">
                <a:latin typeface="Arial" pitchFamily="34" charset="0"/>
                <a:cs typeface="Arial" pitchFamily="34" charset="0"/>
              </a:rPr>
              <a:t>“other” </a:t>
            </a:r>
            <a:r>
              <a:rPr lang="en-US" sz="1400" b="0" dirty="0" smtClean="0">
                <a:latin typeface="Arial" pitchFamily="34" charset="0"/>
                <a:cs typeface="Arial" pitchFamily="34" charset="0"/>
              </a:rPr>
              <a:t>option is selected in the drop down. This is done by setting the display property of text box as </a:t>
            </a:r>
            <a:r>
              <a:rPr lang="en-US" sz="1400" i="1" dirty="0" smtClean="0">
                <a:latin typeface="Arial" pitchFamily="34" charset="0"/>
                <a:cs typeface="Arial" pitchFamily="34" charset="0"/>
              </a:rPr>
              <a:t>“block”</a:t>
            </a:r>
            <a:endParaRPr lang="en-US" sz="14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UtilScripts.js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51</a:t>
            </a:fld>
            <a:endParaRPr lang="en-US"/>
          </a:p>
        </p:txBody>
      </p:sp>
      <p:pic>
        <p:nvPicPr>
          <p:cNvPr id="2050" name="Picture 2"/>
          <p:cNvPicPr>
            <a:picLocks noChangeAspect="1" noChangeArrowheads="1"/>
          </p:cNvPicPr>
          <p:nvPr/>
        </p:nvPicPr>
        <p:blipFill>
          <a:blip r:embed="rId2" cstate="print"/>
          <a:stretch>
            <a:fillRect/>
          </a:stretch>
        </p:blipFill>
        <p:spPr bwMode="auto">
          <a:xfrm>
            <a:off x="304801" y="1905000"/>
            <a:ext cx="7397630" cy="2590800"/>
          </a:xfrm>
          <a:prstGeom prst="rect">
            <a:avLst/>
          </a:prstGeom>
          <a:noFill/>
          <a:ln>
            <a:noFill/>
          </a:ln>
        </p:spPr>
      </p:pic>
      <p:sp>
        <p:nvSpPr>
          <p:cNvPr id="6" name="TextBox 5"/>
          <p:cNvSpPr txBox="1"/>
          <p:nvPr/>
        </p:nvSpPr>
        <p:spPr>
          <a:xfrm>
            <a:off x="6019800" y="1639669"/>
            <a:ext cx="2667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Gets the current date and sets it to the date element in the page</a:t>
            </a:r>
            <a:endParaRPr lang="en-US" sz="1400" b="0" dirty="0">
              <a:latin typeface="Arial" pitchFamily="34" charset="0"/>
              <a:cs typeface="Arial" pitchFamily="34" charset="0"/>
            </a:endParaRPr>
          </a:p>
        </p:txBody>
      </p:sp>
      <p:sp>
        <p:nvSpPr>
          <p:cNvPr id="7" name="TextBox 6"/>
          <p:cNvSpPr txBox="1"/>
          <p:nvPr/>
        </p:nvSpPr>
        <p:spPr>
          <a:xfrm>
            <a:off x="6324600" y="3502223"/>
            <a:ext cx="2209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Loads </a:t>
            </a:r>
            <a:r>
              <a:rPr lang="en-US" sz="1400" b="0" dirty="0" err="1" smtClean="0">
                <a:latin typeface="Arial" pitchFamily="34" charset="0"/>
                <a:cs typeface="Arial" pitchFamily="34" charset="0"/>
              </a:rPr>
              <a:t>google</a:t>
            </a:r>
            <a:r>
              <a:rPr lang="en-US" sz="1400" b="0" dirty="0" smtClean="0">
                <a:latin typeface="Arial" pitchFamily="34" charset="0"/>
                <a:cs typeface="Arial" pitchFamily="34" charset="0"/>
              </a:rPr>
              <a:t> home page</a:t>
            </a:r>
            <a:endParaRPr lang="en-US" sz="1400" b="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Action 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52</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990600" y="2514600"/>
            <a:ext cx="6219825" cy="1152525"/>
          </a:xfrm>
          <a:prstGeom prst="rect">
            <a:avLst/>
          </a:prstGeom>
          <a:noFill/>
          <a:ln w="9525">
            <a:noFill/>
            <a:miter lim="800000"/>
            <a:headEnd/>
            <a:tailEnd/>
          </a:ln>
          <a:effectLst/>
        </p:spPr>
      </p:pic>
      <p:sp>
        <p:nvSpPr>
          <p:cNvPr id="5" name="TextBox 4"/>
          <p:cNvSpPr txBox="1"/>
          <p:nvPr/>
        </p:nvSpPr>
        <p:spPr>
          <a:xfrm>
            <a:off x="533400" y="1828800"/>
            <a:ext cx="7924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Action servlet to handle the response  if all the validations are successful.</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53</a:t>
            </a:fld>
            <a:endParaRPr lang="en-US"/>
          </a:p>
        </p:txBody>
      </p:sp>
      <p:sp>
        <p:nvSpPr>
          <p:cNvPr id="5" name="TextBox 4"/>
          <p:cNvSpPr txBox="1"/>
          <p:nvPr/>
        </p:nvSpPr>
        <p:spPr>
          <a:xfrm>
            <a:off x="228600" y="1600200"/>
            <a:ext cx="8839200" cy="5078313"/>
          </a:xfrm>
          <a:prstGeom prst="rect">
            <a:avLst/>
          </a:prstGeom>
          <a:noFill/>
        </p:spPr>
        <p:txBody>
          <a:bodyPr wrap="square" rtlCol="0">
            <a:spAutoFit/>
          </a:bodyPr>
          <a:lstStyle/>
          <a:p>
            <a:pPr>
              <a:lnSpc>
                <a:spcPct val="150000"/>
              </a:lnSpc>
            </a:pPr>
            <a:r>
              <a:rPr lang="en-US" dirty="0" smtClean="0"/>
              <a:t>Step 1 </a:t>
            </a:r>
            <a:r>
              <a:rPr lang="en-US" b="0" dirty="0" smtClean="0"/>
              <a:t>: Deploy and run the application</a:t>
            </a:r>
          </a:p>
          <a:p>
            <a:pPr>
              <a:lnSpc>
                <a:spcPct val="150000"/>
              </a:lnSpc>
            </a:pPr>
            <a:r>
              <a:rPr lang="en-US" dirty="0" smtClean="0"/>
              <a:t>Step 2 : </a:t>
            </a:r>
            <a:r>
              <a:rPr lang="en-US" b="0" dirty="0" smtClean="0"/>
              <a:t>Invoke registration.jsp from the browser</a:t>
            </a:r>
          </a:p>
          <a:p>
            <a:pPr>
              <a:lnSpc>
                <a:spcPct val="150000"/>
              </a:lnSpc>
            </a:pPr>
            <a:r>
              <a:rPr lang="en-US" dirty="0" smtClean="0"/>
              <a:t>Step 3 : </a:t>
            </a:r>
            <a:r>
              <a:rPr lang="en-US" b="0" dirty="0" smtClean="0"/>
              <a:t>Submit the page with some null values and check whether the error messages are getting printed </a:t>
            </a:r>
          </a:p>
          <a:p>
            <a:pPr>
              <a:lnSpc>
                <a:spcPct val="150000"/>
              </a:lnSpc>
            </a:pPr>
            <a:r>
              <a:rPr lang="en-US" dirty="0" smtClean="0"/>
              <a:t>Step 4 </a:t>
            </a:r>
            <a:r>
              <a:rPr lang="en-US" b="0" dirty="0" smtClean="0"/>
              <a:t>: Enter invalid email format and check whether email validation is happening properly.</a:t>
            </a:r>
          </a:p>
          <a:p>
            <a:pPr>
              <a:lnSpc>
                <a:spcPct val="150000"/>
              </a:lnSpc>
            </a:pPr>
            <a:r>
              <a:rPr lang="en-US" dirty="0" smtClean="0"/>
              <a:t>Step 5 : </a:t>
            </a:r>
            <a:r>
              <a:rPr lang="en-US" b="0" dirty="0" smtClean="0"/>
              <a:t>Enter character in phone number field and check for phone number validation.</a:t>
            </a:r>
          </a:p>
          <a:p>
            <a:pPr>
              <a:lnSpc>
                <a:spcPct val="150000"/>
              </a:lnSpc>
            </a:pPr>
            <a:r>
              <a:rPr lang="en-US" dirty="0" smtClean="0"/>
              <a:t>Step 6 </a:t>
            </a:r>
            <a:r>
              <a:rPr lang="en-US" b="0" dirty="0" smtClean="0"/>
              <a:t>: Select the option “Other” in the country list and see whether the textbox is getting displayed.</a:t>
            </a:r>
          </a:p>
          <a:p>
            <a:pPr>
              <a:lnSpc>
                <a:spcPct val="150000"/>
              </a:lnSpc>
            </a:pPr>
            <a:r>
              <a:rPr lang="en-US" dirty="0" smtClean="0"/>
              <a:t>Step 7: </a:t>
            </a:r>
            <a:r>
              <a:rPr lang="en-US" b="0" dirty="0" smtClean="0"/>
              <a:t> Enter valid values in all the fields and check whether the success page is displayed.</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Advance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r>
              <a:rPr lang="en-US" sz="2400" dirty="0" smtClean="0">
                <a:solidFill>
                  <a:schemeClr val="bg1"/>
                </a:solidFill>
                <a:latin typeface="Cambria" pitchFamily="18" charset="0"/>
                <a:ea typeface="+mj-ea"/>
                <a:cs typeface="+mj-cs"/>
              </a:rPr>
              <a:t>You have successfully completed – </a:t>
            </a:r>
            <a:r>
              <a:rPr lang="en-US" sz="2400" smtClean="0">
                <a:solidFill>
                  <a:schemeClr val="bg1"/>
                </a:solidFill>
                <a:latin typeface="Cambria" pitchFamily="18" charset="0"/>
                <a:ea typeface="+mj-ea"/>
                <a:cs typeface="+mj-cs"/>
              </a:rPr>
              <a:t>JavaScript Basics</a:t>
            </a:r>
            <a:endParaRPr lang="en-US" sz="2400" dirty="0" smtClean="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Document Object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Rectangle 4"/>
          <p:cNvSpPr/>
          <p:nvPr/>
        </p:nvSpPr>
        <p:spPr>
          <a:xfrm>
            <a:off x="152400" y="1557531"/>
            <a:ext cx="8915400" cy="3624069"/>
          </a:xfrm>
          <a:prstGeom prst="rect">
            <a:avLst/>
          </a:prstGeom>
        </p:spPr>
        <p:txBody>
          <a:bodyPr wrap="square">
            <a:spAutoFit/>
          </a:bodyPr>
          <a:lstStyle/>
          <a:p>
            <a:pPr marL="457200" indent="-457200">
              <a:lnSpc>
                <a:spcPct val="150000"/>
              </a:lnSpc>
              <a:buFont typeface="Wingdings" pitchFamily="2" charset="2"/>
              <a:buChar char="§"/>
              <a:tabLst>
                <a:tab pos="568325" algn="l"/>
              </a:tabLst>
            </a:pPr>
            <a:r>
              <a:rPr lang="en-US" sz="1700" b="0" dirty="0" smtClean="0"/>
              <a:t>Each HTML document loaded into a browser window becomes a Document object.</a:t>
            </a:r>
          </a:p>
          <a:p>
            <a:pPr marL="457200" indent="-457200">
              <a:lnSpc>
                <a:spcPct val="150000"/>
              </a:lnSpc>
              <a:buFont typeface="Wingdings" pitchFamily="2" charset="2"/>
              <a:buChar char="§"/>
            </a:pPr>
            <a:r>
              <a:rPr lang="en-US" sz="1700" b="0" dirty="0" smtClean="0"/>
              <a:t>DOM represents HTML elements in a Tree structure.</a:t>
            </a:r>
          </a:p>
          <a:p>
            <a:pPr marL="457200" indent="-457200">
              <a:lnSpc>
                <a:spcPct val="150000"/>
              </a:lnSpc>
              <a:buFont typeface="Wingdings" pitchFamily="2" charset="2"/>
              <a:buChar char="§"/>
            </a:pPr>
            <a:r>
              <a:rPr lang="en-US" sz="1700" b="0" dirty="0" smtClean="0"/>
              <a:t>Every elements in a HTML document is represented as a node.</a:t>
            </a:r>
          </a:p>
          <a:p>
            <a:pPr marL="457200" indent="-457200">
              <a:lnSpc>
                <a:spcPct val="150000"/>
              </a:lnSpc>
              <a:buFont typeface="Wingdings" pitchFamily="2" charset="2"/>
              <a:buChar char="§"/>
            </a:pPr>
            <a:r>
              <a:rPr lang="en-US" sz="1700" b="0" dirty="0" smtClean="0"/>
              <a:t>DOM can be used to change, add, or delete HTML elements.</a:t>
            </a:r>
          </a:p>
          <a:p>
            <a:pPr marL="457200" indent="-457200">
              <a:lnSpc>
                <a:spcPct val="150000"/>
              </a:lnSpc>
              <a:buFont typeface="Wingdings" pitchFamily="2" charset="2"/>
              <a:buChar char="§"/>
            </a:pPr>
            <a:r>
              <a:rPr lang="en-US" sz="1700" b="0" dirty="0" smtClean="0"/>
              <a:t>Java Script access elements of the HTML document using the document object.</a:t>
            </a:r>
          </a:p>
          <a:p>
            <a:pPr marL="457200" indent="-457200">
              <a:lnSpc>
                <a:spcPct val="150000"/>
              </a:lnSpc>
              <a:buFont typeface="Wingdings" pitchFamily="2" charset="2"/>
              <a:buChar char="§"/>
              <a:tabLst>
                <a:tab pos="568325" algn="l"/>
              </a:tabLst>
            </a:pPr>
            <a:r>
              <a:rPr lang="en-US" sz="1700" b="0" dirty="0" smtClean="0"/>
              <a:t>DOM nodes accessed through the following methods,</a:t>
            </a:r>
          </a:p>
          <a:p>
            <a:pPr marL="863600" indent="-342900">
              <a:lnSpc>
                <a:spcPct val="150000"/>
              </a:lnSpc>
              <a:buFont typeface="+mj-lt"/>
              <a:buAutoNum type="arabicPeriod"/>
            </a:pPr>
            <a:r>
              <a:rPr lang="en-US" sz="1700" dirty="0" err="1" smtClean="0"/>
              <a:t>getElementById</a:t>
            </a:r>
            <a:r>
              <a:rPr lang="en-US" sz="1700" dirty="0" smtClean="0"/>
              <a:t>() :</a:t>
            </a:r>
            <a:r>
              <a:rPr lang="en-US" sz="1700" b="0" dirty="0" smtClean="0"/>
              <a:t> Returns the element specified by the ID</a:t>
            </a:r>
          </a:p>
          <a:p>
            <a:pPr marL="863600" indent="-342900">
              <a:lnSpc>
                <a:spcPct val="150000"/>
              </a:lnSpc>
              <a:buFont typeface="+mj-lt"/>
              <a:buAutoNum type="arabicPeriod"/>
            </a:pPr>
            <a:r>
              <a:rPr lang="en-US" sz="1700" dirty="0" err="1" smtClean="0"/>
              <a:t>getElementsByTagName</a:t>
            </a:r>
            <a:r>
              <a:rPr lang="en-US" sz="1700" dirty="0" smtClean="0"/>
              <a:t>() : </a:t>
            </a:r>
            <a:r>
              <a:rPr lang="en-US" sz="1700" b="0" dirty="0" smtClean="0"/>
              <a:t>Returns the list of elements with the specified tag name.</a:t>
            </a:r>
            <a:endParaRPr lang="en-US" sz="1700" b="0" dirty="0"/>
          </a:p>
        </p:txBody>
      </p:sp>
      <p:sp>
        <p:nvSpPr>
          <p:cNvPr id="6" name="TextBox 5"/>
          <p:cNvSpPr txBox="1"/>
          <p:nvPr/>
        </p:nvSpPr>
        <p:spPr>
          <a:xfrm>
            <a:off x="228600" y="5181600"/>
            <a:ext cx="8458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For more Details on DOM visit</a:t>
            </a:r>
          </a:p>
          <a:p>
            <a:pPr algn="ctr"/>
            <a:r>
              <a:rPr lang="en-US" b="0" dirty="0" smtClean="0">
                <a:latin typeface="Arial" pitchFamily="34" charset="0"/>
                <a:cs typeface="Arial" pitchFamily="34" charset="0"/>
                <a:hlinkClick r:id="rId2"/>
              </a:rPr>
              <a:t>http://www.w3schools.com/htmldom/default.asp</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ox(in)">
                                      <p:cBhvr>
                                        <p:cTn id="16" dur="500"/>
                                        <p:tgtEl>
                                          <p:spTgt spid="5">
                                            <p:txEl>
                                              <p:pRg st="7" end="7"/>
                                            </p:txEl>
                                          </p:spTgt>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DOM Structure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76200" y="2324100"/>
            <a:ext cx="4724400" cy="4381500"/>
          </a:xfrm>
          <a:prstGeom prst="rect">
            <a:avLst/>
          </a:prstGeom>
          <a:noFill/>
          <a:ln w="9525">
            <a:noFill/>
            <a:miter lim="800000"/>
            <a:headEnd/>
            <a:tailEnd/>
          </a:ln>
          <a:effectLst/>
        </p:spPr>
      </p:pic>
      <p:sp>
        <p:nvSpPr>
          <p:cNvPr id="6" name="TextBox 5"/>
          <p:cNvSpPr txBox="1"/>
          <p:nvPr/>
        </p:nvSpPr>
        <p:spPr>
          <a:xfrm>
            <a:off x="3581400" y="1578635"/>
            <a:ext cx="5334000" cy="45935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36538" indent="-236538">
              <a:lnSpc>
                <a:spcPct val="150000"/>
              </a:lnSpc>
              <a:buFont typeface="Wingdings" pitchFamily="2" charset="2"/>
              <a:buChar char="§"/>
            </a:pPr>
            <a:r>
              <a:rPr lang="en-US" sz="1500" b="0" dirty="0" smtClean="0">
                <a:latin typeface="Arial" pitchFamily="34" charset="0"/>
                <a:cs typeface="Arial" pitchFamily="34" charset="0"/>
              </a:rPr>
              <a:t>The nodes in the node tree are placed in a hierarchy.</a:t>
            </a:r>
          </a:p>
          <a:p>
            <a:pPr marL="236538" indent="-236538">
              <a:lnSpc>
                <a:spcPct val="150000"/>
              </a:lnSpc>
              <a:buFont typeface="Wingdings" pitchFamily="2" charset="2"/>
              <a:buChar char="§"/>
            </a:pPr>
            <a:r>
              <a:rPr lang="en-US" sz="1500" b="0" dirty="0" smtClean="0">
                <a:latin typeface="Arial" pitchFamily="34" charset="0"/>
                <a:cs typeface="Arial" pitchFamily="34" charset="0"/>
              </a:rPr>
              <a:t>The terms parent, child, and sibling are used to describe the relationships.</a:t>
            </a:r>
          </a:p>
          <a:p>
            <a:pPr marL="236538" indent="-236538">
              <a:lnSpc>
                <a:spcPct val="150000"/>
              </a:lnSpc>
              <a:buFont typeface="Wingdings" pitchFamily="2" charset="2"/>
              <a:buChar char="§"/>
            </a:pPr>
            <a:r>
              <a:rPr lang="en-US" sz="1500" i="1" dirty="0" smtClean="0">
                <a:latin typeface="Arial" pitchFamily="34" charset="0"/>
                <a:cs typeface="Arial" pitchFamily="34" charset="0"/>
              </a:rPr>
              <a:t>Parent </a:t>
            </a:r>
            <a:r>
              <a:rPr lang="en-US" sz="1500" b="0" dirty="0" smtClean="0">
                <a:latin typeface="Arial" pitchFamily="34" charset="0"/>
                <a:cs typeface="Arial" pitchFamily="34" charset="0"/>
              </a:rPr>
              <a:t>nodes have children.</a:t>
            </a:r>
          </a:p>
          <a:p>
            <a:pPr marL="236538" indent="-236538">
              <a:lnSpc>
                <a:spcPct val="150000"/>
              </a:lnSpc>
              <a:buFont typeface="Wingdings" pitchFamily="2" charset="2"/>
              <a:buChar char="§"/>
            </a:pPr>
            <a:r>
              <a:rPr lang="en-US" sz="1500" b="0" dirty="0" smtClean="0">
                <a:latin typeface="Arial" pitchFamily="34" charset="0"/>
                <a:cs typeface="Arial" pitchFamily="34" charset="0"/>
              </a:rPr>
              <a:t>Children on the same level are called </a:t>
            </a:r>
            <a:r>
              <a:rPr lang="en-US" sz="1500" i="1" dirty="0" smtClean="0">
                <a:latin typeface="Arial" pitchFamily="34" charset="0"/>
                <a:cs typeface="Arial" pitchFamily="34" charset="0"/>
              </a:rPr>
              <a:t>siblings</a:t>
            </a:r>
            <a:r>
              <a:rPr lang="en-US" sz="1500" b="0" dirty="0" smtClean="0">
                <a:latin typeface="Arial" pitchFamily="34" charset="0"/>
                <a:cs typeface="Arial" pitchFamily="34" charset="0"/>
              </a:rPr>
              <a:t>, are nodes with the same parent.</a:t>
            </a:r>
          </a:p>
          <a:p>
            <a:pPr marL="236538" indent="-236538">
              <a:lnSpc>
                <a:spcPct val="150000"/>
              </a:lnSpc>
              <a:buFont typeface="Wingdings" pitchFamily="2" charset="2"/>
              <a:buChar char="§"/>
            </a:pPr>
            <a:r>
              <a:rPr lang="en-US" sz="1500" b="0" dirty="0" smtClean="0">
                <a:latin typeface="Arial" pitchFamily="34" charset="0"/>
                <a:cs typeface="Arial" pitchFamily="34" charset="0"/>
              </a:rPr>
              <a:t>In a node tree, the top node is called the </a:t>
            </a:r>
            <a:r>
              <a:rPr lang="en-US" sz="1500" i="1" dirty="0" smtClean="0">
                <a:latin typeface="Arial" pitchFamily="34" charset="0"/>
                <a:cs typeface="Arial" pitchFamily="34" charset="0"/>
              </a:rPr>
              <a:t>root</a:t>
            </a:r>
            <a:r>
              <a:rPr lang="en-US" sz="1500" b="0" dirty="0" smtClean="0">
                <a:latin typeface="Arial" pitchFamily="34" charset="0"/>
                <a:cs typeface="Arial" pitchFamily="34" charset="0"/>
              </a:rPr>
              <a:t>. </a:t>
            </a:r>
          </a:p>
          <a:p>
            <a:pPr marL="236538" indent="-236538">
              <a:lnSpc>
                <a:spcPct val="150000"/>
              </a:lnSpc>
              <a:buFont typeface="Wingdings" pitchFamily="2" charset="2"/>
              <a:buChar char="§"/>
            </a:pPr>
            <a:r>
              <a:rPr lang="en-US" sz="1500" b="0" dirty="0" smtClean="0">
                <a:latin typeface="Arial" pitchFamily="34" charset="0"/>
                <a:cs typeface="Arial" pitchFamily="34" charset="0"/>
              </a:rPr>
              <a:t>Every node, except the root, has exactly one parent node.</a:t>
            </a:r>
          </a:p>
          <a:p>
            <a:pPr marL="236538" indent="-236538">
              <a:lnSpc>
                <a:spcPct val="150000"/>
              </a:lnSpc>
              <a:buFont typeface="Wingdings" pitchFamily="2" charset="2"/>
              <a:buChar char="§"/>
            </a:pPr>
            <a:r>
              <a:rPr lang="en-US" sz="1500" b="0" dirty="0" smtClean="0">
                <a:latin typeface="Arial" pitchFamily="34" charset="0"/>
                <a:cs typeface="Arial" pitchFamily="34" charset="0"/>
              </a:rPr>
              <a:t>A node can have any number of children .</a:t>
            </a:r>
          </a:p>
          <a:p>
            <a:pPr marL="236538" indent="-236538">
              <a:lnSpc>
                <a:spcPct val="150000"/>
              </a:lnSpc>
              <a:buFont typeface="Wingdings" pitchFamily="2" charset="2"/>
              <a:buChar char="§"/>
            </a:pPr>
            <a:r>
              <a:rPr lang="en-US" sz="1500" b="0" dirty="0" smtClean="0">
                <a:latin typeface="Arial" pitchFamily="34" charset="0"/>
                <a:cs typeface="Arial" pitchFamily="34" charset="0"/>
              </a:rPr>
              <a:t>A leaf is a node with no children.</a:t>
            </a:r>
          </a:p>
          <a:p>
            <a:pPr marL="236538" indent="-236538">
              <a:lnSpc>
                <a:spcPct val="150000"/>
              </a:lnSpc>
              <a:buFont typeface="Wingdings" pitchFamily="2" charset="2"/>
              <a:buChar char="§"/>
            </a:pPr>
            <a:r>
              <a:rPr lang="en-US" sz="1500" b="0" dirty="0" smtClean="0">
                <a:latin typeface="Arial" pitchFamily="34" charset="0"/>
                <a:cs typeface="Arial" pitchFamily="34" charset="0"/>
              </a:rPr>
              <a:t>Elements can be accessed by moving through the tree nodes. </a:t>
            </a:r>
            <a:r>
              <a:rPr lang="en-US" sz="1500" dirty="0" smtClean="0">
                <a:latin typeface="Arial" pitchFamily="34" charset="0"/>
                <a:cs typeface="Arial" pitchFamily="34" charset="0"/>
              </a:rPr>
              <a:t>Example: </a:t>
            </a:r>
            <a:r>
              <a:rPr lang="en-US" sz="1500" b="0" dirty="0" smtClean="0">
                <a:latin typeface="Arial" pitchFamily="34" charset="0"/>
                <a:cs typeface="Arial" pitchFamily="34" charset="0"/>
              </a:rPr>
              <a:t>To access the text field element we use </a:t>
            </a:r>
            <a:r>
              <a:rPr lang="en-US" sz="1500" i="1" dirty="0" err="1" smtClean="0">
                <a:latin typeface="Arial" pitchFamily="34" charset="0"/>
                <a:cs typeface="Arial" pitchFamily="34" charset="0"/>
              </a:rPr>
              <a:t>document.form.text</a:t>
            </a:r>
            <a:r>
              <a:rPr lang="en-US" sz="1500" i="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391400" cy="1143000"/>
          </a:xfrm>
        </p:spPr>
        <p:txBody>
          <a:bodyPr/>
          <a:lstStyle/>
          <a:p>
            <a:r>
              <a:rPr lang="en-US" sz="2800" dirty="0" smtClean="0"/>
              <a:t>Accessing Elements Using </a:t>
            </a:r>
            <a:br>
              <a:rPr lang="en-US" sz="2800" dirty="0" smtClean="0"/>
            </a:br>
            <a:r>
              <a:rPr lang="en-US" sz="2800" dirty="0" err="1" smtClean="0"/>
              <a:t>getElementsByTagName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Rectangle 4"/>
          <p:cNvSpPr/>
          <p:nvPr/>
        </p:nvSpPr>
        <p:spPr>
          <a:xfrm>
            <a:off x="152400" y="1600200"/>
            <a:ext cx="8763000" cy="4909036"/>
          </a:xfrm>
          <a:prstGeom prst="rect">
            <a:avLst/>
          </a:prstGeom>
        </p:spPr>
        <p:txBody>
          <a:bodyPr wrap="square">
            <a:spAutoFit/>
          </a:bodyPr>
          <a:lstStyle/>
          <a:p>
            <a:pPr>
              <a:lnSpc>
                <a:spcPct val="150000"/>
              </a:lnSpc>
              <a:spcBef>
                <a:spcPts val="1200"/>
              </a:spcBef>
            </a:pPr>
            <a:r>
              <a:rPr lang="en-US" dirty="0" err="1" smtClean="0"/>
              <a:t>getElementsByTagName</a:t>
            </a:r>
            <a:r>
              <a:rPr lang="en-US" dirty="0" smtClean="0"/>
              <a:t>() </a:t>
            </a:r>
            <a:r>
              <a:rPr lang="en-US" b="0" dirty="0" smtClean="0"/>
              <a:t> retrieves all the elements with a </a:t>
            </a:r>
            <a:r>
              <a:rPr lang="en-US" i="1" dirty="0" smtClean="0"/>
              <a:t>specified tag name</a:t>
            </a:r>
            <a:r>
              <a:rPr lang="en-US" b="0" dirty="0" smtClean="0"/>
              <a:t>.</a:t>
            </a:r>
            <a:endParaRPr lang="en-US" dirty="0" smtClean="0"/>
          </a:p>
          <a:p>
            <a:pPr>
              <a:lnSpc>
                <a:spcPct val="150000"/>
              </a:lnSpc>
              <a:spcBef>
                <a:spcPts val="1200"/>
              </a:spcBef>
            </a:pPr>
            <a:r>
              <a:rPr lang="en-US" dirty="0" smtClean="0"/>
              <a:t>Scenario: </a:t>
            </a:r>
            <a:r>
              <a:rPr lang="en-US" b="0" dirty="0" smtClean="0"/>
              <a:t>Assume that there is a HTML with many paragraph elements </a:t>
            </a:r>
            <a:r>
              <a:rPr lang="en-US" i="1" dirty="0" smtClean="0"/>
              <a:t>&lt;P&gt;&lt;/P&gt;</a:t>
            </a:r>
            <a:r>
              <a:rPr lang="en-US" b="0" dirty="0" smtClean="0"/>
              <a:t>. </a:t>
            </a:r>
          </a:p>
          <a:p>
            <a:pPr>
              <a:lnSpc>
                <a:spcPct val="150000"/>
              </a:lnSpc>
              <a:spcBef>
                <a:spcPts val="1200"/>
              </a:spcBef>
            </a:pPr>
            <a:r>
              <a:rPr lang="en-US" dirty="0" smtClean="0"/>
              <a:t>How can one access the first paragraph tag in the document?</a:t>
            </a:r>
          </a:p>
          <a:p>
            <a:pPr>
              <a:lnSpc>
                <a:spcPct val="150000"/>
              </a:lnSpc>
              <a:spcBef>
                <a:spcPts val="1200"/>
              </a:spcBef>
            </a:pPr>
            <a:r>
              <a:rPr lang="en-US" dirty="0" smtClean="0">
                <a:solidFill>
                  <a:srgbClr val="7030A0"/>
                </a:solidFill>
              </a:rPr>
              <a:t>	</a:t>
            </a:r>
            <a:r>
              <a:rPr lang="en-US" dirty="0" err="1" smtClean="0">
                <a:solidFill>
                  <a:srgbClr val="7030A0"/>
                </a:solidFill>
              </a:rPr>
              <a:t>document.getElementsByTagName</a:t>
            </a:r>
            <a:r>
              <a:rPr lang="en-US" dirty="0" smtClean="0">
                <a:solidFill>
                  <a:srgbClr val="7030A0"/>
                </a:solidFill>
              </a:rPr>
              <a:t>("</a:t>
            </a:r>
            <a:r>
              <a:rPr lang="en-US" dirty="0" smtClean="0">
                <a:solidFill>
                  <a:srgbClr val="00B050"/>
                </a:solidFill>
              </a:rPr>
              <a:t>p</a:t>
            </a:r>
            <a:r>
              <a:rPr lang="en-US" dirty="0" smtClean="0">
                <a:solidFill>
                  <a:srgbClr val="7030A0"/>
                </a:solidFill>
              </a:rPr>
              <a:t>")[</a:t>
            </a:r>
            <a:r>
              <a:rPr lang="en-US" dirty="0" smtClean="0">
                <a:solidFill>
                  <a:srgbClr val="C00000"/>
                </a:solidFill>
              </a:rPr>
              <a:t>0</a:t>
            </a:r>
            <a:r>
              <a:rPr lang="en-US" dirty="0" smtClean="0">
                <a:solidFill>
                  <a:srgbClr val="7030A0"/>
                </a:solidFill>
              </a:rPr>
              <a:t>];</a:t>
            </a:r>
          </a:p>
          <a:p>
            <a:pPr>
              <a:lnSpc>
                <a:spcPct val="150000"/>
              </a:lnSpc>
              <a:spcBef>
                <a:spcPts val="1200"/>
              </a:spcBef>
            </a:pPr>
            <a:r>
              <a:rPr lang="en-US" b="0" dirty="0" smtClean="0"/>
              <a:t>Where,</a:t>
            </a:r>
          </a:p>
          <a:p>
            <a:pPr>
              <a:lnSpc>
                <a:spcPct val="150000"/>
              </a:lnSpc>
              <a:spcBef>
                <a:spcPts val="1200"/>
              </a:spcBef>
            </a:pPr>
            <a:r>
              <a:rPr lang="en-US" b="0" dirty="0" smtClean="0"/>
              <a:t>	</a:t>
            </a:r>
            <a:r>
              <a:rPr lang="en-US" dirty="0" err="1" smtClean="0">
                <a:solidFill>
                  <a:srgbClr val="7030A0"/>
                </a:solidFill>
              </a:rPr>
              <a:t>document.getElementByTagName</a:t>
            </a:r>
            <a:r>
              <a:rPr lang="en-US" dirty="0" smtClean="0">
                <a:solidFill>
                  <a:srgbClr val="7030A0"/>
                </a:solidFill>
              </a:rPr>
              <a:t>(“</a:t>
            </a:r>
            <a:r>
              <a:rPr lang="en-US" dirty="0" smtClean="0">
                <a:solidFill>
                  <a:srgbClr val="00B050"/>
                </a:solidFill>
              </a:rPr>
              <a:t>p</a:t>
            </a:r>
            <a:r>
              <a:rPr lang="en-US" dirty="0" smtClean="0">
                <a:solidFill>
                  <a:srgbClr val="7030A0"/>
                </a:solidFill>
              </a:rPr>
              <a:t>”) </a:t>
            </a:r>
            <a:r>
              <a:rPr lang="en-US" b="0" dirty="0" smtClean="0"/>
              <a:t>return a list of all the paragraph tags in the page and index </a:t>
            </a:r>
            <a:r>
              <a:rPr lang="en-US" dirty="0" smtClean="0"/>
              <a:t>[</a:t>
            </a:r>
            <a:r>
              <a:rPr lang="en-US" dirty="0" smtClean="0">
                <a:solidFill>
                  <a:srgbClr val="C00000"/>
                </a:solidFill>
              </a:rPr>
              <a:t>0</a:t>
            </a:r>
            <a:r>
              <a:rPr lang="en-US" dirty="0" smtClean="0"/>
              <a:t>]</a:t>
            </a:r>
            <a:r>
              <a:rPr lang="en-US" b="0" dirty="0" smtClean="0"/>
              <a:t> returns the first tag in the list. </a:t>
            </a:r>
          </a:p>
          <a:p>
            <a:pPr>
              <a:lnSpc>
                <a:spcPct val="150000"/>
              </a:lnSpc>
              <a:spcBef>
                <a:spcPts val="1200"/>
              </a:spcBef>
            </a:pPr>
            <a:r>
              <a:rPr lang="en-US" dirty="0" smtClean="0"/>
              <a:t>How read the contents inside the first paragraph tag in the document?</a:t>
            </a:r>
          </a:p>
          <a:p>
            <a:pPr>
              <a:lnSpc>
                <a:spcPct val="150000"/>
              </a:lnSpc>
              <a:spcBef>
                <a:spcPts val="1200"/>
              </a:spcBef>
            </a:pPr>
            <a:r>
              <a:rPr lang="en-US" b="0" dirty="0" err="1" smtClean="0"/>
              <a:t>var</a:t>
            </a:r>
            <a:r>
              <a:rPr lang="en-US" b="0" dirty="0" smtClean="0"/>
              <a:t> content=</a:t>
            </a:r>
            <a:r>
              <a:rPr lang="en-US" dirty="0" err="1" smtClean="0">
                <a:solidFill>
                  <a:srgbClr val="7030A0"/>
                </a:solidFill>
              </a:rPr>
              <a:t>document.getElementsByTagName</a:t>
            </a:r>
            <a:r>
              <a:rPr lang="en-US" dirty="0" smtClean="0">
                <a:solidFill>
                  <a:srgbClr val="7030A0"/>
                </a:solidFill>
              </a:rPr>
              <a:t>("</a:t>
            </a:r>
            <a:r>
              <a:rPr lang="en-US" dirty="0" smtClean="0">
                <a:solidFill>
                  <a:srgbClr val="00B050"/>
                </a:solidFill>
              </a:rPr>
              <a:t>p</a:t>
            </a:r>
            <a:r>
              <a:rPr lang="en-US" dirty="0" smtClean="0">
                <a:solidFill>
                  <a:srgbClr val="7030A0"/>
                </a:solidFill>
              </a:rPr>
              <a:t>")[</a:t>
            </a:r>
            <a:r>
              <a:rPr lang="en-US" dirty="0" smtClean="0">
                <a:solidFill>
                  <a:srgbClr val="C00000"/>
                </a:solidFill>
              </a:rPr>
              <a:t>0</a:t>
            </a:r>
            <a:r>
              <a:rPr lang="en-US" dirty="0" smtClean="0">
                <a:solidFill>
                  <a:srgbClr val="7030A0"/>
                </a:solidFill>
              </a:rPr>
              <a:t>].</a:t>
            </a:r>
            <a:r>
              <a:rPr lang="en-US" dirty="0" err="1" smtClean="0">
                <a:solidFill>
                  <a:srgbClr val="7030A0"/>
                </a:solidFill>
              </a:rPr>
              <a:t>innerText</a:t>
            </a:r>
            <a:r>
              <a:rPr lang="en-US" dirty="0" smtClean="0">
                <a:solidFill>
                  <a:srgbClr val="7030A0"/>
                </a:solidFill>
              </a:rPr>
              <a:t>;</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ox(in)">
                                      <p:cBhvr>
                                        <p:cTn id="15" dur="500"/>
                                        <p:tgtEl>
                                          <p:spTgt spid="5">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ox(in)">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ox(in)">
                                      <p:cBhvr>
                                        <p:cTn id="23" dur="500"/>
                                        <p:tgtEl>
                                          <p:spTgt spid="5">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ox(in)">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Elements Using </a:t>
            </a:r>
            <a:br>
              <a:rPr lang="en-US" dirty="0" smtClean="0"/>
            </a:br>
            <a:r>
              <a:rPr lang="en-US" dirty="0" err="1" smtClean="0"/>
              <a:t>getElementsByName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Rectangle 4"/>
          <p:cNvSpPr/>
          <p:nvPr/>
        </p:nvSpPr>
        <p:spPr>
          <a:xfrm>
            <a:off x="76200" y="1418292"/>
            <a:ext cx="9144000" cy="5632311"/>
          </a:xfrm>
          <a:prstGeom prst="rect">
            <a:avLst/>
          </a:prstGeom>
        </p:spPr>
        <p:txBody>
          <a:bodyPr wrap="square">
            <a:spAutoFit/>
          </a:bodyPr>
          <a:lstStyle/>
          <a:p>
            <a:pPr marL="284163" indent="-284163">
              <a:lnSpc>
                <a:spcPct val="150000"/>
              </a:lnSpc>
            </a:pPr>
            <a:r>
              <a:rPr lang="en-US" sz="1600" i="1" dirty="0" err="1" smtClean="0"/>
              <a:t>getElementsByName</a:t>
            </a:r>
            <a:r>
              <a:rPr lang="en-US" sz="1600" i="1" dirty="0" smtClean="0"/>
              <a:t>() </a:t>
            </a:r>
            <a:r>
              <a:rPr lang="en-US" sz="1600" b="0" dirty="0" smtClean="0"/>
              <a:t>method used for accessing a specific element using its </a:t>
            </a:r>
            <a:r>
              <a:rPr lang="en-US" sz="1600" i="1" dirty="0" smtClean="0"/>
              <a:t>name</a:t>
            </a:r>
            <a:r>
              <a:rPr lang="en-US" sz="1600" b="0" dirty="0" smtClean="0"/>
              <a:t>.</a:t>
            </a:r>
          </a:p>
          <a:p>
            <a:pPr marL="1025525">
              <a:lnSpc>
                <a:spcPct val="150000"/>
              </a:lnSpc>
            </a:pPr>
            <a:r>
              <a:rPr lang="en-US" sz="1600" dirty="0" err="1" smtClean="0">
                <a:solidFill>
                  <a:srgbClr val="7030A0"/>
                </a:solidFill>
              </a:rPr>
              <a:t>var</a:t>
            </a:r>
            <a:r>
              <a:rPr lang="en-US" sz="1600" dirty="0" smtClean="0">
                <a:solidFill>
                  <a:srgbClr val="7030A0"/>
                </a:solidFill>
              </a:rPr>
              <a:t> choice=</a:t>
            </a:r>
            <a:r>
              <a:rPr lang="en-US" sz="1600" dirty="0" err="1" smtClean="0">
                <a:solidFill>
                  <a:srgbClr val="7030A0"/>
                </a:solidFill>
              </a:rPr>
              <a:t>document.getElementsByName</a:t>
            </a:r>
            <a:r>
              <a:rPr lang="en-US" sz="1600" dirty="0" smtClean="0">
                <a:solidFill>
                  <a:srgbClr val="7030A0"/>
                </a:solidFill>
              </a:rPr>
              <a:t>(“</a:t>
            </a:r>
            <a:r>
              <a:rPr lang="en-US" sz="1600" dirty="0" smtClean="0">
                <a:solidFill>
                  <a:srgbClr val="00B050"/>
                </a:solidFill>
              </a:rPr>
              <a:t>hobby</a:t>
            </a:r>
            <a:r>
              <a:rPr lang="en-US" sz="1600" dirty="0" smtClean="0">
                <a:solidFill>
                  <a:srgbClr val="7030A0"/>
                </a:solidFill>
              </a:rPr>
              <a:t>”); </a:t>
            </a:r>
            <a:r>
              <a:rPr lang="en-US" sz="1600" b="0" dirty="0" smtClean="0"/>
              <a:t>Gets all the elements with the name “</a:t>
            </a:r>
            <a:r>
              <a:rPr lang="en-US" sz="1600" dirty="0" smtClean="0">
                <a:solidFill>
                  <a:srgbClr val="00B050"/>
                </a:solidFill>
              </a:rPr>
              <a:t>hobby</a:t>
            </a:r>
            <a:r>
              <a:rPr lang="en-US" sz="1600" b="0" dirty="0" smtClean="0"/>
              <a:t>”.</a:t>
            </a:r>
          </a:p>
          <a:p>
            <a:pPr marL="457200">
              <a:lnSpc>
                <a:spcPct val="150000"/>
              </a:lnSpc>
            </a:pPr>
            <a:r>
              <a:rPr lang="en-US" sz="1600" b="0" dirty="0" smtClean="0"/>
              <a:t>Individual elements can be accessed from the collection using the index.</a:t>
            </a:r>
          </a:p>
          <a:p>
            <a:pPr marL="457200">
              <a:lnSpc>
                <a:spcPct val="150000"/>
              </a:lnSpc>
            </a:pPr>
            <a:r>
              <a:rPr lang="en-US" sz="1600" dirty="0" smtClean="0">
                <a:solidFill>
                  <a:srgbClr val="00B050"/>
                </a:solidFill>
              </a:rPr>
              <a:t>hobby</a:t>
            </a:r>
            <a:r>
              <a:rPr lang="en-US" sz="1600" dirty="0" smtClean="0">
                <a:solidFill>
                  <a:srgbClr val="7030A0"/>
                </a:solidFill>
              </a:rPr>
              <a:t>[0] </a:t>
            </a:r>
            <a:r>
              <a:rPr lang="en-US" sz="1600" b="0" dirty="0" smtClean="0"/>
              <a:t>returns the first element in the collection </a:t>
            </a:r>
            <a:r>
              <a:rPr lang="en-US" sz="1600" dirty="0" smtClean="0">
                <a:solidFill>
                  <a:srgbClr val="7030A0"/>
                </a:solidFill>
              </a:rPr>
              <a:t>choice</a:t>
            </a:r>
          </a:p>
          <a:p>
            <a:pPr marL="236538" indent="-236538">
              <a:lnSpc>
                <a:spcPct val="150000"/>
              </a:lnSpc>
              <a:buFont typeface="Arial" pitchFamily="34" charset="0"/>
              <a:buChar char="•"/>
            </a:pPr>
            <a:r>
              <a:rPr lang="en-US" sz="1600" i="1" dirty="0" smtClean="0"/>
              <a:t>Length</a:t>
            </a:r>
            <a:r>
              <a:rPr lang="en-US" sz="1600" b="0" dirty="0" smtClean="0"/>
              <a:t> property gives the number of elements in the collection can be used to iterate through the entire list of elements.</a:t>
            </a:r>
          </a:p>
          <a:p>
            <a:pPr marL="236538" indent="-236538">
              <a:lnSpc>
                <a:spcPct val="150000"/>
              </a:lnSpc>
              <a:buFont typeface="Arial" pitchFamily="34" charset="0"/>
              <a:buChar char="•"/>
            </a:pPr>
            <a:r>
              <a:rPr lang="en-US" sz="1600" i="1" dirty="0" smtClean="0"/>
              <a:t>Value </a:t>
            </a:r>
            <a:r>
              <a:rPr lang="en-US" sz="1600" b="0" dirty="0" smtClean="0"/>
              <a:t>of the individual elements can be retrieved using the value property.</a:t>
            </a:r>
          </a:p>
          <a:p>
            <a:pPr>
              <a:lnSpc>
                <a:spcPct val="150000"/>
              </a:lnSpc>
            </a:pPr>
            <a:r>
              <a:rPr lang="en-US" sz="1600" dirty="0" smtClean="0"/>
              <a:t>Scenario : </a:t>
            </a:r>
            <a:r>
              <a:rPr lang="en-US" sz="1600" b="0" dirty="0" smtClean="0"/>
              <a:t>Assume “</a:t>
            </a:r>
            <a:r>
              <a:rPr lang="en-US" sz="1600" dirty="0" smtClean="0">
                <a:solidFill>
                  <a:srgbClr val="00B050"/>
                </a:solidFill>
              </a:rPr>
              <a:t>hobby</a:t>
            </a:r>
            <a:r>
              <a:rPr lang="en-US" sz="1600" b="0" dirty="0" smtClean="0"/>
              <a:t>” is the name of a collection of check boxes with values “Singing, Dancing, Cricket” in a html page.</a:t>
            </a:r>
          </a:p>
          <a:p>
            <a:pPr>
              <a:lnSpc>
                <a:spcPct val="150000"/>
              </a:lnSpc>
            </a:pPr>
            <a:r>
              <a:rPr lang="en-US" sz="1600" dirty="0" smtClean="0"/>
              <a:t>How to identify which hobbies are selected?</a:t>
            </a:r>
          </a:p>
          <a:p>
            <a:pPr marL="236538" indent="109538">
              <a:lnSpc>
                <a:spcPct val="150000"/>
              </a:lnSpc>
            </a:pPr>
            <a:r>
              <a:rPr lang="en-US" sz="1600" b="0" dirty="0" err="1" smtClean="0">
                <a:solidFill>
                  <a:srgbClr val="7030A0"/>
                </a:solidFill>
              </a:rPr>
              <a:t>var</a:t>
            </a:r>
            <a:r>
              <a:rPr lang="en-US" sz="1600" b="0" dirty="0" smtClean="0">
                <a:solidFill>
                  <a:srgbClr val="7030A0"/>
                </a:solidFill>
              </a:rPr>
              <a:t> choice=</a:t>
            </a:r>
            <a:r>
              <a:rPr lang="en-US" sz="1600" b="0" dirty="0" err="1" smtClean="0">
                <a:solidFill>
                  <a:srgbClr val="7030A0"/>
                </a:solidFill>
              </a:rPr>
              <a:t>document.getElementsByName</a:t>
            </a:r>
            <a:r>
              <a:rPr lang="en-US" sz="1600" b="0" dirty="0" smtClean="0">
                <a:solidFill>
                  <a:srgbClr val="7030A0"/>
                </a:solidFill>
              </a:rPr>
              <a:t>(“hobby”);  </a:t>
            </a:r>
          </a:p>
          <a:p>
            <a:pPr marL="236538" indent="109538">
              <a:lnSpc>
                <a:spcPct val="150000"/>
              </a:lnSpc>
            </a:pPr>
            <a:r>
              <a:rPr lang="en-US" sz="1600" b="0" dirty="0" smtClean="0">
                <a:solidFill>
                  <a:srgbClr val="7030A0"/>
                </a:solidFill>
              </a:rPr>
              <a:t>for(</a:t>
            </a:r>
            <a:r>
              <a:rPr lang="en-US" sz="1600" b="0" dirty="0" err="1" smtClean="0">
                <a:solidFill>
                  <a:srgbClr val="7030A0"/>
                </a:solidFill>
              </a:rPr>
              <a:t>var</a:t>
            </a:r>
            <a:r>
              <a:rPr lang="en-US" sz="1600" b="0" dirty="0" smtClean="0">
                <a:solidFill>
                  <a:srgbClr val="7030A0"/>
                </a:solidFill>
              </a:rPr>
              <a:t> </a:t>
            </a:r>
            <a:r>
              <a:rPr lang="en-US" sz="1600" b="0" dirty="0" err="1" smtClean="0">
                <a:solidFill>
                  <a:srgbClr val="7030A0"/>
                </a:solidFill>
              </a:rPr>
              <a:t>i</a:t>
            </a:r>
            <a:r>
              <a:rPr lang="en-US" sz="1600" b="0" dirty="0" smtClean="0">
                <a:solidFill>
                  <a:srgbClr val="7030A0"/>
                </a:solidFill>
              </a:rPr>
              <a:t>=0;i&lt;</a:t>
            </a:r>
            <a:r>
              <a:rPr lang="en-US" sz="1600" b="0" dirty="0" err="1" smtClean="0">
                <a:solidFill>
                  <a:srgbClr val="7030A0"/>
                </a:solidFill>
              </a:rPr>
              <a:t>choice.length;i</a:t>
            </a:r>
            <a:r>
              <a:rPr lang="en-US" sz="1600" b="0" dirty="0" smtClean="0">
                <a:solidFill>
                  <a:srgbClr val="7030A0"/>
                </a:solidFill>
              </a:rPr>
              <a:t>++){</a:t>
            </a:r>
          </a:p>
          <a:p>
            <a:pPr marL="236538" indent="109538">
              <a:lnSpc>
                <a:spcPct val="150000"/>
              </a:lnSpc>
            </a:pPr>
            <a:r>
              <a:rPr lang="en-US" sz="1600" b="0" dirty="0" smtClean="0">
                <a:solidFill>
                  <a:srgbClr val="7030A0"/>
                </a:solidFill>
              </a:rPr>
              <a:t> alert(choice[</a:t>
            </a:r>
            <a:r>
              <a:rPr lang="en-US" sz="1600" b="0" dirty="0" err="1" smtClean="0">
                <a:solidFill>
                  <a:srgbClr val="7030A0"/>
                </a:solidFill>
              </a:rPr>
              <a:t>i</a:t>
            </a:r>
            <a:r>
              <a:rPr lang="en-US" sz="1600" b="0" dirty="0" smtClean="0">
                <a:solidFill>
                  <a:srgbClr val="7030A0"/>
                </a:solidFill>
              </a:rPr>
              <a:t>].checked);}</a:t>
            </a:r>
          </a:p>
          <a:p>
            <a:pPr>
              <a:lnSpc>
                <a:spcPct val="150000"/>
              </a:lnSpc>
            </a:pPr>
            <a:endParaRPr lang="en-US" sz="1600" b="0" dirty="0"/>
          </a:p>
        </p:txBody>
      </p:sp>
      <p:sp>
        <p:nvSpPr>
          <p:cNvPr id="6" name="Right Brace 5"/>
          <p:cNvSpPr/>
          <p:nvPr/>
        </p:nvSpPr>
        <p:spPr>
          <a:xfrm>
            <a:off x="5257800" y="5638800"/>
            <a:ext cx="304800" cy="6391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638800" y="5181600"/>
            <a:ext cx="29718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This iterates through the </a:t>
            </a:r>
            <a:r>
              <a:rPr lang="en-US" sz="1500" i="1" dirty="0" smtClean="0">
                <a:latin typeface="Arial" pitchFamily="34" charset="0"/>
                <a:cs typeface="Arial" pitchFamily="34" charset="0"/>
              </a:rPr>
              <a:t>hobbies </a:t>
            </a:r>
            <a:r>
              <a:rPr lang="en-US" sz="1500" b="0" dirty="0" smtClean="0">
                <a:latin typeface="Arial" pitchFamily="34" charset="0"/>
                <a:cs typeface="Arial" pitchFamily="34" charset="0"/>
              </a:rPr>
              <a:t>check boxes and using the </a:t>
            </a:r>
            <a:r>
              <a:rPr lang="en-US" sz="1500" i="1" dirty="0" smtClean="0">
                <a:latin typeface="Arial" pitchFamily="34" charset="0"/>
                <a:cs typeface="Arial" pitchFamily="34" charset="0"/>
              </a:rPr>
              <a:t>checked  </a:t>
            </a:r>
            <a:r>
              <a:rPr lang="en-US" sz="1500" b="0" dirty="0" smtClean="0">
                <a:latin typeface="Arial" pitchFamily="34" charset="0"/>
                <a:cs typeface="Arial" pitchFamily="34" charset="0"/>
              </a:rPr>
              <a:t>attribute and alerts whether it is checked or not.</a:t>
            </a:r>
            <a:endParaRPr lang="en-US" sz="1500" i="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box(in)">
                                      <p:cBhvr>
                                        <p:cTn id="15" dur="500"/>
                                        <p:tgtEl>
                                          <p:spTgt spid="5">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box(in)">
                                      <p:cBhvr>
                                        <p:cTn id="18" dur="500"/>
                                        <p:tgtEl>
                                          <p:spTgt spid="5">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box(in)">
                                      <p:cBhvr>
                                        <p:cTn id="23" dur="500"/>
                                        <p:tgtEl>
                                          <p:spTgt spid="5">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box(in)">
                                      <p:cBhvr>
                                        <p:cTn id="26" dur="500"/>
                                        <p:tgtEl>
                                          <p:spTgt spid="5">
                                            <p:txEl>
                                              <p:pRg st="9" end="9"/>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box(in)">
                                      <p:cBhvr>
                                        <p:cTn id="29" dur="500"/>
                                        <p:tgtEl>
                                          <p:spTgt spid="5">
                                            <p:txEl>
                                              <p:pRg st="10" end="10"/>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3B218-E5D9-452D-B903-1EAC1489FEAE}"/>
</file>

<file path=customXml/itemProps2.xml><?xml version="1.0" encoding="utf-8"?>
<ds:datastoreItem xmlns:ds="http://schemas.openxmlformats.org/officeDocument/2006/customXml" ds:itemID="{D6CE3420-51B5-45D0-AA94-470C87CA3DB9}"/>
</file>

<file path=customXml/itemProps3.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CATP_2.1</Template>
  <TotalTime>48910</TotalTime>
  <Words>4761</Words>
  <Application>Microsoft Office PowerPoint</Application>
  <PresentationFormat>On-screen Show (4:3)</PresentationFormat>
  <Paragraphs>658</Paragraphs>
  <Slides>54</Slides>
  <Notes>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CATP_2.1</vt:lpstr>
      <vt:lpstr>Slide 1</vt:lpstr>
      <vt:lpstr>About the Author</vt:lpstr>
      <vt:lpstr>Slide 3</vt:lpstr>
      <vt:lpstr>Objectives</vt:lpstr>
      <vt:lpstr>JavaScript DOM</vt:lpstr>
      <vt:lpstr>Document Object</vt:lpstr>
      <vt:lpstr>HTML DOM Structure</vt:lpstr>
      <vt:lpstr>Accessing Elements Using  getElementsByTagName</vt:lpstr>
      <vt:lpstr>Accessing Elements Using  getElementsByName</vt:lpstr>
      <vt:lpstr>Slide 10</vt:lpstr>
      <vt:lpstr>Slide 11</vt:lpstr>
      <vt:lpstr>How To set the element inner text? </vt:lpstr>
      <vt:lpstr>Before We Proceed</vt:lpstr>
      <vt:lpstr>InnerText Vs InnerHTML</vt:lpstr>
      <vt:lpstr>JavaScript Events</vt:lpstr>
      <vt:lpstr>JavaScript Events</vt:lpstr>
      <vt:lpstr>Lend a Hand</vt:lpstr>
      <vt:lpstr>Lend a Hand – myPage.html Design</vt:lpstr>
      <vt:lpstr>Lend a Hand – myPage.html Source</vt:lpstr>
      <vt:lpstr>JavaScript Built-in Objects</vt:lpstr>
      <vt:lpstr>Date Object</vt:lpstr>
      <vt:lpstr>Date Object –Some Important Methods</vt:lpstr>
      <vt:lpstr>Math Object</vt:lpstr>
      <vt:lpstr>String Object</vt:lpstr>
      <vt:lpstr>String Object Methods</vt:lpstr>
      <vt:lpstr>String Object Methods</vt:lpstr>
      <vt:lpstr>Pop up windows</vt:lpstr>
      <vt:lpstr>Pop Up Window – Confirm Box</vt:lpstr>
      <vt:lpstr>Pop Up Window- Prompt Box</vt:lpstr>
      <vt:lpstr>Time To Reflect</vt:lpstr>
      <vt:lpstr>Lend a Hand – Pop Up boxes</vt:lpstr>
      <vt:lpstr>Lend a Hand – Design of myPage.html</vt:lpstr>
      <vt:lpstr>Lend a Hand – Design myPage.html </vt:lpstr>
      <vt:lpstr>Lend a Hand – Source Code</vt:lpstr>
      <vt:lpstr>Lend a Hand – Form Validation</vt:lpstr>
      <vt:lpstr>Lend a Hand – Design myPage.html</vt:lpstr>
      <vt:lpstr>Slide 37</vt:lpstr>
      <vt:lpstr>Lend a Hand- Action Servlet</vt:lpstr>
      <vt:lpstr>Lend a Hand-Deploy and Run</vt:lpstr>
      <vt:lpstr>Lend a Hand – Registration page</vt:lpstr>
      <vt:lpstr>Lend a Hand – Registration Form Fields</vt:lpstr>
      <vt:lpstr>Lend a Hand – Validation Requirements</vt:lpstr>
      <vt:lpstr>Lend a Hand – Components to be Created</vt:lpstr>
      <vt:lpstr>Lend a Hand – Registration page Design</vt:lpstr>
      <vt:lpstr>Lend a Hand – Registration page with validation messages</vt:lpstr>
      <vt:lpstr>Slide 46</vt:lpstr>
      <vt:lpstr>Lend a Hand- Creating JavaScript  files</vt:lpstr>
      <vt:lpstr>Lend a Hand – Validate.js – validate Method</vt:lpstr>
      <vt:lpstr>Lend a Hand – Validate.js – validate Method</vt:lpstr>
      <vt:lpstr>Lend a Hand- FormatValidations.js</vt:lpstr>
      <vt:lpstr>Lend a Hand- UtilScripts.js</vt:lpstr>
      <vt:lpstr>Lend a Hand- Action Servlet</vt:lpstr>
      <vt:lpstr>Lend a Hand - Deploy and Run</vt:lpstr>
      <vt:lpstr>Slide 54</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121246</dc:creator>
  <cp:lastModifiedBy>training</cp:lastModifiedBy>
  <cp:revision>3255</cp:revision>
  <dcterms:created xsi:type="dcterms:W3CDTF">2006-08-07T10:58:16Z</dcterms:created>
  <dcterms:modified xsi:type="dcterms:W3CDTF">2012-03-30T04:45:28Z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