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8" r:id="rId5"/>
    <p:sldId id="269" r:id="rId6"/>
    <p:sldId id="260" r:id="rId7"/>
    <p:sldId id="270" r:id="rId8"/>
    <p:sldId id="264" r:id="rId9"/>
    <p:sldId id="271" r:id="rId10"/>
    <p:sldId id="265" r:id="rId11"/>
    <p:sldId id="272" r:id="rId12"/>
    <p:sldId id="273" r:id="rId13"/>
    <p:sldId id="266" r:id="rId14"/>
    <p:sldId id="274" r:id="rId15"/>
    <p:sldId id="275" r:id="rId16"/>
    <p:sldId id="276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74B000"/>
    <a:srgbClr val="00ACAE"/>
    <a:srgbClr val="009900"/>
    <a:srgbClr val="339933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F-A529-4F21-AB83-EF880A865A45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F92-A36D-4D67-A982-F0921F3C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1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F-A529-4F21-AB83-EF880A865A45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F92-A36D-4D67-A982-F0921F3C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0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F-A529-4F21-AB83-EF880A865A45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F92-A36D-4D67-A982-F0921F3C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92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F-A529-4F21-AB83-EF880A865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F92-A36D-4D67-A982-F0921F3C8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194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F-A529-4F21-AB83-EF880A865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F92-A36D-4D67-A982-F0921F3C8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910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F-A529-4F21-AB83-EF880A865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F92-A36D-4D67-A982-F0921F3C8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01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F-A529-4F21-AB83-EF880A865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F92-A36D-4D67-A982-F0921F3C8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355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F-A529-4F21-AB83-EF880A865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F92-A36D-4D67-A982-F0921F3C8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88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F-A529-4F21-AB83-EF880A865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F92-A36D-4D67-A982-F0921F3C8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26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F-A529-4F21-AB83-EF880A865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F92-A36D-4D67-A982-F0921F3C8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145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F-A529-4F21-AB83-EF880A865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F92-A36D-4D67-A982-F0921F3C8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0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F-A529-4F21-AB83-EF880A865A45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F92-A36D-4D67-A982-F0921F3C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4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F-A529-4F21-AB83-EF880A865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F92-A36D-4D67-A982-F0921F3C8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99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F-A529-4F21-AB83-EF880A865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F92-A36D-4D67-A982-F0921F3C8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684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F-A529-4F21-AB83-EF880A865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F92-A36D-4D67-A982-F0921F3C8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0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F-A529-4F21-AB83-EF880A865A45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F92-A36D-4D67-A982-F0921F3C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F-A529-4F21-AB83-EF880A865A45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F92-A36D-4D67-A982-F0921F3C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2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F-A529-4F21-AB83-EF880A865A45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F92-A36D-4D67-A982-F0921F3C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4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F-A529-4F21-AB83-EF880A865A45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F92-A36D-4D67-A982-F0921F3C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1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F-A529-4F21-AB83-EF880A865A45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F92-A36D-4D67-A982-F0921F3C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7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F-A529-4F21-AB83-EF880A865A45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F92-A36D-4D67-A982-F0921F3C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9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F-A529-4F21-AB83-EF880A865A45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F92-A36D-4D67-A982-F0921F3C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1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CCAF-A529-4F21-AB83-EF880A865A45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34F92-A36D-4D67-A982-F0921F3C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2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CCAF-A529-4F21-AB83-EF880A865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34F92-A36D-4D67-A982-F0921F3C8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30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query.com/using-jquery-core/jquery-obje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query.com/using-jquery-core/utility-method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chaining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query/jquery-basics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callback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 noGrp="1"/>
          </p:cNvSpPr>
          <p:nvPr>
            <p:ph type="ctrTitle"/>
          </p:nvPr>
        </p:nvSpPr>
        <p:spPr>
          <a:xfrm>
            <a:off x="212464" y="2130426"/>
            <a:ext cx="4865145" cy="147002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339933"/>
                </a:solidFill>
                <a:latin typeface="Arial Black" panose="020B0A04020102020204" pitchFamily="34" charset="0"/>
              </a:rPr>
              <a:t>j</a:t>
            </a:r>
            <a:r>
              <a:rPr lang="en-US" dirty="0" smtClean="0">
                <a:solidFill>
                  <a:srgbClr val="339933"/>
                </a:solidFill>
                <a:latin typeface="Arial Black" panose="020B0A04020102020204" pitchFamily="34" charset="0"/>
              </a:rPr>
              <a:t>Query</a:t>
            </a:r>
            <a:endParaRPr lang="en-GB" dirty="0">
              <a:solidFill>
                <a:srgbClr val="339933"/>
              </a:solidFill>
              <a:latin typeface="Segoe UI Light" panose="020B0502040204020203" pitchFamily="34" charset="0"/>
            </a:endParaRPr>
          </a:p>
        </p:txBody>
      </p:sp>
      <p:sp>
        <p:nvSpPr>
          <p:cNvPr id="5" name="Subtitle 8"/>
          <p:cNvSpPr>
            <a:spLocks noGrp="1"/>
          </p:cNvSpPr>
          <p:nvPr>
            <p:ph type="subTitle" idx="1"/>
          </p:nvPr>
        </p:nvSpPr>
        <p:spPr>
          <a:xfrm>
            <a:off x="231289" y="3638774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GB" sz="2000" dirty="0" smtClean="0">
                <a:solidFill>
                  <a:srgbClr val="006666"/>
                </a:solidFill>
              </a:rPr>
              <a:t>S </a:t>
            </a:r>
            <a:r>
              <a:rPr lang="en-GB" sz="2000" dirty="0" err="1" smtClean="0">
                <a:solidFill>
                  <a:srgbClr val="006666"/>
                </a:solidFill>
              </a:rPr>
              <a:t>Archana</a:t>
            </a:r>
            <a:r>
              <a:rPr lang="en-GB" sz="2000" dirty="0" smtClean="0">
                <a:solidFill>
                  <a:srgbClr val="006666"/>
                </a:solidFill>
              </a:rPr>
              <a:t>| 299788| CI</a:t>
            </a:r>
            <a:endParaRPr lang="en-GB" sz="2000" dirty="0">
              <a:solidFill>
                <a:srgbClr val="006666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2024" y="6281920"/>
            <a:ext cx="2133600" cy="365125"/>
          </a:xfrm>
        </p:spPr>
        <p:txBody>
          <a:bodyPr/>
          <a:lstStyle/>
          <a:p>
            <a:fld id="{671C97F3-19C9-4063-AC16-963CB8D9C4F0}" type="slidenum">
              <a:rPr lang="en-US" sz="1800" smtClean="0">
                <a:solidFill>
                  <a:schemeClr val="tx1"/>
                </a:solidFill>
              </a:rPr>
              <a:pPr/>
              <a:t>1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8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34471" y="113273"/>
            <a:ext cx="8229600" cy="496327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00ACAE"/>
                </a:solidFill>
              </a:rPr>
              <a:t>jQuery Objects</a:t>
            </a:r>
            <a:endParaRPr lang="en-GB" sz="3200" dirty="0">
              <a:solidFill>
                <a:srgbClr val="00ACAE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2024" y="6281920"/>
            <a:ext cx="2133600" cy="365125"/>
          </a:xfrm>
        </p:spPr>
        <p:txBody>
          <a:bodyPr/>
          <a:lstStyle/>
          <a:p>
            <a:fld id="{671C97F3-19C9-4063-AC16-963CB8D9C4F0}" type="slidenum">
              <a:rPr lang="en-US" sz="1800" smtClean="0">
                <a:solidFill>
                  <a:schemeClr val="tx1"/>
                </a:solidFill>
              </a:rPr>
              <a:pPr/>
              <a:t>10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685800"/>
            <a:ext cx="71628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Example</a:t>
            </a:r>
          </a:p>
          <a:p>
            <a:pPr lvl="1"/>
            <a:r>
              <a:rPr lang="en-US" dirty="0">
                <a:solidFill>
                  <a:srgbClr val="74B000"/>
                </a:solidFill>
              </a:rPr>
              <a:t>// Selecting all &lt;h1&gt; tags. – JQuery Object</a:t>
            </a:r>
          </a:p>
          <a:p>
            <a:pPr lvl="1"/>
            <a:r>
              <a:rPr lang="en-US" dirty="0">
                <a:solidFill>
                  <a:srgbClr val="FF0066"/>
                </a:solidFill>
              </a:rPr>
              <a:t>$( "h1" )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74B000"/>
                </a:solidFill>
              </a:rPr>
              <a:t>// Selecting all &lt;h1&gt; tags.</a:t>
            </a:r>
          </a:p>
          <a:p>
            <a:pPr lvl="1"/>
            <a:r>
              <a:rPr lang="en-US" dirty="0">
                <a:solidFill>
                  <a:srgbClr val="FF0066"/>
                </a:solidFill>
              </a:rPr>
              <a:t>var headings = $( "h1" );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7030A0"/>
              </a:solidFill>
            </a:endParaRPr>
          </a:p>
          <a:p>
            <a:pPr marL="285750" lvl="3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can be verified by inspecting the .length </a:t>
            </a:r>
            <a:r>
              <a:rPr lang="en-US" i="1" dirty="0"/>
              <a:t>property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0" lvl="3">
              <a:spcAft>
                <a:spcPts val="1200"/>
              </a:spcAft>
            </a:pPr>
            <a:r>
              <a:rPr lang="en-US" dirty="0" smtClean="0">
                <a:solidFill>
                  <a:srgbClr val="74B000"/>
                </a:solidFill>
              </a:rPr>
              <a:t>         // </a:t>
            </a:r>
            <a:r>
              <a:rPr lang="en-US" dirty="0">
                <a:solidFill>
                  <a:srgbClr val="74B000"/>
                </a:solidFill>
              </a:rPr>
              <a:t>Viewing the number of &lt;h1&gt; tags on the </a:t>
            </a:r>
            <a:r>
              <a:rPr lang="en-US" dirty="0" smtClean="0">
                <a:solidFill>
                  <a:srgbClr val="74B000"/>
                </a:solidFill>
              </a:rPr>
              <a:t>page.</a:t>
            </a:r>
          </a:p>
          <a:p>
            <a:pPr marL="628650" lvl="2"/>
            <a:r>
              <a:rPr lang="en-US" dirty="0" smtClean="0">
                <a:solidFill>
                  <a:srgbClr val="FF0066"/>
                </a:solidFill>
              </a:rPr>
              <a:t>var headings = $( "h1" );</a:t>
            </a:r>
          </a:p>
          <a:p>
            <a:pPr marL="628650" lvl="2"/>
            <a:r>
              <a:rPr lang="en-US" dirty="0" smtClean="0">
                <a:solidFill>
                  <a:srgbClr val="FF0066"/>
                </a:solidFill>
              </a:rPr>
              <a:t>alert(headings </a:t>
            </a:r>
            <a:r>
              <a:rPr lang="en-US" dirty="0">
                <a:solidFill>
                  <a:srgbClr val="FF0066"/>
                </a:solidFill>
              </a:rPr>
              <a:t>.length );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Link:</a:t>
            </a:r>
          </a:p>
          <a:p>
            <a:r>
              <a:rPr lang="en-US" sz="2000" dirty="0">
                <a:hlinkClick r:id="rId3"/>
              </a:rPr>
              <a:t>https://learn.jquery.com/using-jquery-core/jquery-object</a:t>
            </a:r>
            <a:endParaRPr lang="en-US" sz="2000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81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34471" y="113273"/>
            <a:ext cx="8229600" cy="496327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00ACAE"/>
                </a:solidFill>
              </a:rPr>
              <a:t>jQuery Objects</a:t>
            </a:r>
            <a:endParaRPr lang="en-GB" sz="3200" dirty="0">
              <a:solidFill>
                <a:srgbClr val="00ACAE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2024" y="6281920"/>
            <a:ext cx="2133600" cy="365125"/>
          </a:xfrm>
        </p:spPr>
        <p:txBody>
          <a:bodyPr/>
          <a:lstStyle/>
          <a:p>
            <a:fld id="{671C97F3-19C9-4063-AC16-963CB8D9C4F0}" type="slidenum">
              <a:rPr lang="en-US" sz="1800" smtClean="0">
                <a:solidFill>
                  <a:schemeClr val="tx1"/>
                </a:solidFill>
              </a:rPr>
              <a:pPr/>
              <a:t>11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685800"/>
            <a:ext cx="7162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rgbClr val="FF0066"/>
                </a:solidFill>
              </a:rPr>
              <a:t>Small hands-on to understand the </a:t>
            </a:r>
            <a:r>
              <a:rPr lang="en-US" sz="2000" b="1" dirty="0" smtClean="0">
                <a:solidFill>
                  <a:srgbClr val="FF0066"/>
                </a:solidFill>
              </a:rPr>
              <a:t>jQuery Objects</a:t>
            </a:r>
            <a:endParaRPr lang="en-US" sz="2000" b="1" dirty="0">
              <a:solidFill>
                <a:srgbClr val="FF006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Try accessing the properties of a jQuery object</a:t>
            </a:r>
            <a:endParaRPr lang="en-US" dirty="0"/>
          </a:p>
          <a:p>
            <a:pPr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28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34471" y="113273"/>
            <a:ext cx="8229600" cy="496327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00ACAE"/>
                </a:solidFill>
              </a:rPr>
              <a:t>jQuery Utilities</a:t>
            </a:r>
            <a:endParaRPr lang="en-GB" sz="3200" dirty="0">
              <a:solidFill>
                <a:srgbClr val="00ACAE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2024" y="6281920"/>
            <a:ext cx="2133600" cy="365125"/>
          </a:xfrm>
        </p:spPr>
        <p:txBody>
          <a:bodyPr/>
          <a:lstStyle/>
          <a:p>
            <a:fld id="{671C97F3-19C9-4063-AC16-963CB8D9C4F0}" type="slidenum">
              <a:rPr lang="en-US" sz="1800" smtClean="0">
                <a:solidFill>
                  <a:schemeClr val="tx1"/>
                </a:solidFill>
              </a:rPr>
              <a:pPr/>
              <a:t>12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1538844"/>
            <a:ext cx="7162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jQuery offers several utility methods in the $ namespace.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These methods are helpful for accomplishing routine programming tasks.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Examples</a:t>
            </a:r>
          </a:p>
          <a:p>
            <a:pPr lvl="1"/>
            <a:r>
              <a:rPr lang="en-US" sz="2000" dirty="0"/>
              <a:t>$.trim()</a:t>
            </a:r>
          </a:p>
          <a:p>
            <a:pPr lvl="1"/>
            <a:r>
              <a:rPr lang="en-US" sz="2000" dirty="0"/>
              <a:t>$.each()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Link:</a:t>
            </a:r>
            <a:endParaRPr lang="en-US" sz="2000" dirty="0">
              <a:hlinkClick r:id="rId3"/>
            </a:endParaRPr>
          </a:p>
          <a:p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://learn.jquery.com/using-jquery-core/utility-methods/</a:t>
            </a:r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968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34471" y="113273"/>
            <a:ext cx="8229600" cy="496327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00ACAE"/>
                </a:solidFill>
              </a:rPr>
              <a:t>jQuery Utilities</a:t>
            </a:r>
            <a:endParaRPr lang="en-GB" sz="3200" dirty="0">
              <a:solidFill>
                <a:srgbClr val="00ACAE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2024" y="6281920"/>
            <a:ext cx="2133600" cy="365125"/>
          </a:xfrm>
        </p:spPr>
        <p:txBody>
          <a:bodyPr/>
          <a:lstStyle/>
          <a:p>
            <a:fld id="{671C97F3-19C9-4063-AC16-963CB8D9C4F0}" type="slidenum">
              <a:rPr lang="en-US" sz="1800" smtClean="0">
                <a:solidFill>
                  <a:schemeClr val="tx1"/>
                </a:solidFill>
              </a:rPr>
              <a:pPr/>
              <a:t>13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990600"/>
            <a:ext cx="7162800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$.isFunction(Object): Returns true if the object is a function.</a:t>
            </a:r>
          </a:p>
          <a:p>
            <a:pPr lvl="1"/>
            <a:r>
              <a:rPr lang="en-US" dirty="0">
                <a:solidFill>
                  <a:srgbClr val="FF0066"/>
                </a:solidFill>
              </a:rPr>
              <a:t>function myFunc() {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      </a:t>
            </a:r>
            <a:r>
              <a:rPr lang="en-US" dirty="0">
                <a:solidFill>
                  <a:srgbClr val="74B000"/>
                </a:solidFill>
              </a:rPr>
              <a:t>//function code</a:t>
            </a:r>
          </a:p>
          <a:p>
            <a:pPr lvl="1"/>
            <a:r>
              <a:rPr lang="en-US" dirty="0">
                <a:solidFill>
                  <a:srgbClr val="FF0066"/>
                </a:solidFill>
              </a:rPr>
              <a:t>}</a:t>
            </a:r>
          </a:p>
          <a:p>
            <a:pPr lvl="1"/>
            <a:r>
              <a:rPr lang="en-US" dirty="0">
                <a:solidFill>
                  <a:srgbClr val="FF0066"/>
                </a:solidFill>
              </a:rPr>
              <a:t>var isFunction = $.isFunction(myFunc); </a:t>
            </a:r>
            <a:r>
              <a:rPr lang="en-US" dirty="0">
                <a:solidFill>
                  <a:srgbClr val="74B000"/>
                </a:solidFill>
              </a:rPr>
              <a:t>// returns true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74B000"/>
              </a:solidFill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$.isNumeric(Object): Returns true if the object is a number.</a:t>
            </a:r>
          </a:p>
          <a:p>
            <a:pPr marL="628650" lvl="2"/>
            <a:r>
              <a:rPr lang="pt-BR" dirty="0">
                <a:solidFill>
                  <a:srgbClr val="FF0066"/>
                </a:solidFill>
              </a:rPr>
              <a:t>var num = 1;</a:t>
            </a:r>
          </a:p>
          <a:p>
            <a:pPr marL="628650" lvl="2"/>
            <a:r>
              <a:rPr lang="pt-BR" dirty="0">
                <a:solidFill>
                  <a:srgbClr val="FF0066"/>
                </a:solidFill>
              </a:rPr>
              <a:t>var isNumeric = $.isNumeric(num);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4B000"/>
                </a:solidFill>
              </a:rPr>
              <a:t>// returns true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$.isXMLDoc(Object): Returns true if the object is an XML document. Check to see if a DOM node is within an XML document (or is an XML document).</a:t>
            </a:r>
          </a:p>
          <a:p>
            <a:pPr marL="342900" lvl="2"/>
            <a:r>
              <a:rPr lang="en-US" dirty="0">
                <a:solidFill>
                  <a:srgbClr val="FF0066"/>
                </a:solidFill>
              </a:rPr>
              <a:t>$(document).ready(function(){</a:t>
            </a:r>
          </a:p>
          <a:p>
            <a:pPr marL="914400" lvl="3"/>
            <a:r>
              <a:rPr lang="en-US" dirty="0">
                <a:solidFill>
                  <a:srgbClr val="FF0066"/>
                </a:solidFill>
              </a:rPr>
              <a:t>$.isXMLDoc(document) </a:t>
            </a:r>
            <a:r>
              <a:rPr lang="en-US" dirty="0">
                <a:solidFill>
                  <a:srgbClr val="74B000"/>
                </a:solidFill>
              </a:rPr>
              <a:t>// false</a:t>
            </a:r>
          </a:p>
          <a:p>
            <a:pPr marL="914400" lvl="3"/>
            <a:r>
              <a:rPr lang="en-US" dirty="0">
                <a:solidFill>
                  <a:srgbClr val="FF0066"/>
                </a:solidFill>
              </a:rPr>
              <a:t>$.isXMLDoc(</a:t>
            </a:r>
            <a:r>
              <a:rPr lang="en-US" dirty="0" err="1">
                <a:solidFill>
                  <a:srgbClr val="FF0066"/>
                </a:solidFill>
              </a:rPr>
              <a:t>document.body</a:t>
            </a:r>
            <a:r>
              <a:rPr lang="en-US" dirty="0">
                <a:solidFill>
                  <a:srgbClr val="FF0066"/>
                </a:solidFill>
              </a:rPr>
              <a:t>) </a:t>
            </a:r>
            <a:r>
              <a:rPr lang="en-US" dirty="0">
                <a:solidFill>
                  <a:srgbClr val="74B000"/>
                </a:solidFill>
              </a:rPr>
              <a:t>// false</a:t>
            </a:r>
          </a:p>
          <a:p>
            <a:pPr marL="342900" lvl="2"/>
            <a:r>
              <a:rPr lang="en-US" dirty="0">
                <a:solidFill>
                  <a:srgbClr val="FF0066"/>
                </a:solidFill>
              </a:rPr>
              <a:t>});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507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34471" y="113273"/>
            <a:ext cx="8229600" cy="496327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00ACAE"/>
                </a:solidFill>
              </a:rPr>
              <a:t>jQuery Utilities</a:t>
            </a:r>
            <a:endParaRPr lang="en-GB" sz="3200" dirty="0">
              <a:solidFill>
                <a:srgbClr val="00ACAE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2024" y="6281920"/>
            <a:ext cx="2133600" cy="365125"/>
          </a:xfrm>
        </p:spPr>
        <p:txBody>
          <a:bodyPr/>
          <a:lstStyle/>
          <a:p>
            <a:fld id="{671C97F3-19C9-4063-AC16-963CB8D9C4F0}" type="slidenum">
              <a:rPr lang="en-US" sz="1800" smtClean="0">
                <a:solidFill>
                  <a:schemeClr val="tx1"/>
                </a:solidFill>
              </a:rPr>
              <a:pPr/>
              <a:t>14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990600"/>
            <a:ext cx="7162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$.isArray(Object): Returns true if the object is an array.</a:t>
            </a:r>
          </a:p>
          <a:p>
            <a:pPr lvl="2"/>
            <a:r>
              <a:rPr lang="en-US" dirty="0">
                <a:solidFill>
                  <a:srgbClr val="FF0066"/>
                </a:solidFill>
              </a:rPr>
              <a:t>var arrFirst = [50, 22, 10, 19, 22, 10];</a:t>
            </a:r>
          </a:p>
          <a:p>
            <a:pPr lvl="2"/>
            <a:r>
              <a:rPr lang="en-US" dirty="0">
                <a:solidFill>
                  <a:srgbClr val="FF0066"/>
                </a:solidFill>
              </a:rPr>
              <a:t>var isArray = $.isArray(arrFirst); </a:t>
            </a:r>
            <a:r>
              <a:rPr lang="en-US" dirty="0">
                <a:solidFill>
                  <a:srgbClr val="74B000"/>
                </a:solidFill>
              </a:rPr>
              <a:t>// returns true</a:t>
            </a:r>
          </a:p>
          <a:p>
            <a:pPr marL="285750" lvl="2" indent="-28575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$.isEmptyObject(Object): Returns true if the object doesn’t define any methods or properties.</a:t>
            </a:r>
          </a:p>
          <a:p>
            <a:pPr marL="628650" lvl="2"/>
            <a:r>
              <a:rPr lang="en-US" dirty="0">
                <a:solidFill>
                  <a:srgbClr val="FF0066"/>
                </a:solidFill>
              </a:rPr>
              <a:t>var arrFirst = [50, 22, 10, 19, 22, 10];</a:t>
            </a:r>
          </a:p>
          <a:p>
            <a:pPr marL="628650" lvl="2"/>
            <a:r>
              <a:rPr lang="en-US" dirty="0">
                <a:solidFill>
                  <a:srgbClr val="FF0066"/>
                </a:solidFill>
              </a:rPr>
              <a:t>var isObject = $.isEmptyObject(arrFirst);  </a:t>
            </a:r>
            <a:r>
              <a:rPr lang="en-US" dirty="0">
                <a:solidFill>
                  <a:srgbClr val="74B000"/>
                </a:solidFill>
              </a:rPr>
              <a:t>//In this case, isObject will be false.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281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34471" y="113273"/>
            <a:ext cx="8229600" cy="496327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00ACAE"/>
                </a:solidFill>
              </a:rPr>
              <a:t>Hands On</a:t>
            </a:r>
            <a:endParaRPr lang="en-GB" sz="3200" dirty="0">
              <a:solidFill>
                <a:srgbClr val="00ACAE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2024" y="6281920"/>
            <a:ext cx="2133600" cy="365125"/>
          </a:xfrm>
        </p:spPr>
        <p:txBody>
          <a:bodyPr/>
          <a:lstStyle/>
          <a:p>
            <a:fld id="{671C97F3-19C9-4063-AC16-963CB8D9C4F0}" type="slidenum">
              <a:rPr lang="en-US" sz="1800" smtClean="0">
                <a:solidFill>
                  <a:schemeClr val="tx1"/>
                </a:solidFill>
              </a:rPr>
              <a:pPr/>
              <a:t>15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990600"/>
            <a:ext cx="71628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Provide an end to end </a:t>
            </a:r>
            <a:r>
              <a:rPr lang="en-US" dirty="0" smtClean="0"/>
              <a:t>application. (</a:t>
            </a:r>
            <a:r>
              <a:rPr lang="en-US" dirty="0"/>
              <a:t>HTML layout + </a:t>
            </a:r>
            <a:r>
              <a:rPr lang="en-US" dirty="0" err="1"/>
              <a:t>Jquery</a:t>
            </a:r>
            <a:r>
              <a:rPr lang="en-US" dirty="0"/>
              <a:t>)</a:t>
            </a:r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615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2952" y="1547446"/>
            <a:ext cx="6995172" cy="3106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-13648" y="2862405"/>
            <a:ext cx="2156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Thank You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2024" y="6281920"/>
            <a:ext cx="2133600" cy="365125"/>
          </a:xfrm>
        </p:spPr>
        <p:txBody>
          <a:bodyPr/>
          <a:lstStyle/>
          <a:p>
            <a:fld id="{671C97F3-19C9-4063-AC16-963CB8D9C4F0}" type="slidenum">
              <a:rPr lang="en-US" sz="1800" smtClean="0">
                <a:solidFill>
                  <a:schemeClr val="tx1"/>
                </a:solidFill>
              </a:rPr>
              <a:pPr/>
              <a:t>16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7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34471" y="113273"/>
            <a:ext cx="8229600" cy="496327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00ACAE"/>
                </a:solidFill>
              </a:rPr>
              <a:t>Topics - JQuery</a:t>
            </a:r>
            <a:endParaRPr lang="en-GB" sz="3200" dirty="0">
              <a:solidFill>
                <a:srgbClr val="00ACAE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2024" y="6281920"/>
            <a:ext cx="2133600" cy="365125"/>
          </a:xfrm>
        </p:spPr>
        <p:txBody>
          <a:bodyPr/>
          <a:lstStyle/>
          <a:p>
            <a:fld id="{671C97F3-19C9-4063-AC16-963CB8D9C4F0}" type="slidenum">
              <a:rPr lang="en-US" sz="1800" smtClean="0">
                <a:solidFill>
                  <a:schemeClr val="tx1"/>
                </a:solidFill>
              </a:rPr>
              <a:pPr/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1447800"/>
            <a:ext cx="7162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Chaining Mechanism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Anonymous Functions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Callback Functions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Objects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Utilities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Hands-on</a:t>
            </a:r>
          </a:p>
          <a:p>
            <a:r>
              <a:rPr lang="en-US" sz="2000" dirty="0" smtClean="0"/>
              <a:t>     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256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34471" y="113273"/>
            <a:ext cx="8229600" cy="496327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solidFill>
                  <a:srgbClr val="00ACAE"/>
                </a:solidFill>
              </a:rPr>
              <a:t>j</a:t>
            </a:r>
            <a:r>
              <a:rPr lang="en-GB" sz="3200" dirty="0" smtClean="0">
                <a:solidFill>
                  <a:srgbClr val="00ACAE"/>
                </a:solidFill>
              </a:rPr>
              <a:t>Query Chaining Mechanism </a:t>
            </a:r>
            <a:endParaRPr lang="en-GB" sz="3200" dirty="0">
              <a:solidFill>
                <a:srgbClr val="00ACAE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2024" y="6281920"/>
            <a:ext cx="2133600" cy="365125"/>
          </a:xfrm>
        </p:spPr>
        <p:txBody>
          <a:bodyPr/>
          <a:lstStyle/>
          <a:p>
            <a:fld id="{671C97F3-19C9-4063-AC16-963CB8D9C4F0}" type="slidenum">
              <a:rPr lang="en-US" sz="1800" smtClean="0">
                <a:solidFill>
                  <a:schemeClr val="tx1"/>
                </a:solidFill>
              </a:rPr>
              <a:pPr/>
              <a:t>3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914400"/>
            <a:ext cx="7162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With jQuery, you can chain together actions/methods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Chaining allows us to run multiple jQuery methods (on the same element) within a single statement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To chain an action, you simply append the action to the previous action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Example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	      </a:t>
            </a:r>
            <a:r>
              <a:rPr lang="en-US" sz="2000" dirty="0" smtClean="0">
                <a:solidFill>
                  <a:srgbClr val="FF0066"/>
                </a:solidFill>
              </a:rPr>
              <a:t>$("#</a:t>
            </a:r>
            <a:r>
              <a:rPr lang="en-US" sz="2000" dirty="0">
                <a:solidFill>
                  <a:srgbClr val="FF0066"/>
                </a:solidFill>
              </a:rPr>
              <a:t>p1").</a:t>
            </a:r>
            <a:r>
              <a:rPr lang="en-US" sz="2000" dirty="0" err="1">
                <a:solidFill>
                  <a:srgbClr val="FF0066"/>
                </a:solidFill>
              </a:rPr>
              <a:t>css</a:t>
            </a:r>
            <a:r>
              <a:rPr lang="en-US" sz="2000" dirty="0">
                <a:solidFill>
                  <a:srgbClr val="FF0066"/>
                </a:solidFill>
              </a:rPr>
              <a:t>("</a:t>
            </a:r>
            <a:r>
              <a:rPr lang="en-US" sz="2000" dirty="0" err="1">
                <a:solidFill>
                  <a:srgbClr val="FF0066"/>
                </a:solidFill>
              </a:rPr>
              <a:t>color","red</a:t>
            </a:r>
            <a:r>
              <a:rPr lang="en-US" sz="2000" dirty="0">
                <a:solidFill>
                  <a:srgbClr val="FF0066"/>
                </a:solidFill>
              </a:rPr>
              <a:t>").</a:t>
            </a:r>
            <a:r>
              <a:rPr lang="en-US" sz="2000" dirty="0" err="1">
                <a:solidFill>
                  <a:srgbClr val="FF0066"/>
                </a:solidFill>
              </a:rPr>
              <a:t>slideUp</a:t>
            </a:r>
            <a:r>
              <a:rPr lang="en-US" sz="2000" dirty="0">
                <a:solidFill>
                  <a:srgbClr val="FF0066"/>
                </a:solidFill>
              </a:rPr>
              <a:t>(2000).</a:t>
            </a:r>
            <a:r>
              <a:rPr lang="en-US" sz="2000" dirty="0" err="1">
                <a:solidFill>
                  <a:srgbClr val="FF0066"/>
                </a:solidFill>
              </a:rPr>
              <a:t>slideDown</a:t>
            </a:r>
            <a:r>
              <a:rPr lang="en-US" sz="2000" dirty="0">
                <a:solidFill>
                  <a:srgbClr val="FF0066"/>
                </a:solidFill>
              </a:rPr>
              <a:t>(2000);</a:t>
            </a:r>
            <a:endParaRPr lang="en-US" sz="2000" dirty="0" smtClean="0">
              <a:solidFill>
                <a:srgbClr val="FF0066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Link:</a:t>
            </a:r>
          </a:p>
          <a:p>
            <a:r>
              <a:rPr lang="en-US" sz="2000" dirty="0">
                <a:hlinkClick r:id="rId3"/>
              </a:rPr>
              <a:t>http://www.w3schools.com/jquery/jquery_chaining.asp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r>
              <a:rPr lang="en-US" sz="2000" dirty="0" smtClean="0"/>
              <a:t>     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76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34471" y="113273"/>
            <a:ext cx="8229600" cy="496327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solidFill>
                  <a:srgbClr val="00ACAE"/>
                </a:solidFill>
              </a:rPr>
              <a:t>j</a:t>
            </a:r>
            <a:r>
              <a:rPr lang="en-GB" sz="3200" dirty="0" smtClean="0">
                <a:solidFill>
                  <a:srgbClr val="00ACAE"/>
                </a:solidFill>
              </a:rPr>
              <a:t>Query Chaining Mechanism </a:t>
            </a:r>
            <a:endParaRPr lang="en-GB" sz="3200" dirty="0">
              <a:solidFill>
                <a:srgbClr val="00ACAE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2024" y="6281920"/>
            <a:ext cx="2133600" cy="365125"/>
          </a:xfrm>
        </p:spPr>
        <p:txBody>
          <a:bodyPr/>
          <a:lstStyle/>
          <a:p>
            <a:fld id="{671C97F3-19C9-4063-AC16-963CB8D9C4F0}" type="slidenum">
              <a:rPr lang="en-US" sz="1800" smtClean="0">
                <a:solidFill>
                  <a:schemeClr val="tx1"/>
                </a:solidFill>
              </a:rPr>
              <a:pPr/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6302" y="914400"/>
            <a:ext cx="7162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rgbClr val="FF0066"/>
                </a:solidFill>
              </a:rPr>
              <a:t>Small hands-on to understand the chaining mechanism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Implement some JQuery effect to a container with the help of JQuery chaining mechanism.</a:t>
            </a:r>
          </a:p>
          <a:p>
            <a:r>
              <a:rPr lang="en-US" sz="2000" dirty="0" smtClean="0"/>
              <a:t>     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532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34471" y="113273"/>
            <a:ext cx="8229600" cy="496327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00ACAE"/>
                </a:solidFill>
              </a:rPr>
              <a:t>jQuery Anonymous </a:t>
            </a:r>
            <a:r>
              <a:rPr lang="en-GB" sz="3200" dirty="0">
                <a:solidFill>
                  <a:srgbClr val="00ACAE"/>
                </a:solidFill>
              </a:rPr>
              <a:t>Functions</a:t>
            </a:r>
            <a:endParaRPr lang="en-US" sz="3200" dirty="0">
              <a:solidFill>
                <a:srgbClr val="00ACAE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2024" y="6281920"/>
            <a:ext cx="2133600" cy="365125"/>
          </a:xfrm>
        </p:spPr>
        <p:txBody>
          <a:bodyPr/>
          <a:lstStyle/>
          <a:p>
            <a:fld id="{671C97F3-19C9-4063-AC16-963CB8D9C4F0}" type="slidenum">
              <a:rPr lang="en-US" sz="1800" smtClean="0">
                <a:solidFill>
                  <a:prstClr val="black"/>
                </a:solidFill>
              </a:rPr>
              <a:pPr/>
              <a:t>5</a:t>
            </a:fld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39636" y="990600"/>
            <a:ext cx="7162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An anonymous function can be defined in similar way as a normal function but it would not have any name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An </a:t>
            </a:r>
            <a:r>
              <a:rPr lang="en-US" sz="2000" dirty="0"/>
              <a:t>anonymous function can be assigned to a variable or passed to a </a:t>
            </a:r>
            <a:r>
              <a:rPr lang="en-US" sz="2000" dirty="0" smtClean="0"/>
              <a:t>method</a:t>
            </a:r>
          </a:p>
          <a:p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rgbClr val="FF0066"/>
                </a:solidFill>
              </a:rPr>
              <a:t>var </a:t>
            </a:r>
            <a:r>
              <a:rPr lang="en-US" sz="2000" dirty="0">
                <a:solidFill>
                  <a:srgbClr val="FF0066"/>
                </a:solidFill>
              </a:rPr>
              <a:t>handler = function (){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4B000"/>
                </a:solidFill>
              </a:rPr>
              <a:t>// do some stuff here </a:t>
            </a:r>
            <a:r>
              <a:rPr lang="en-US" sz="2000" dirty="0">
                <a:solidFill>
                  <a:srgbClr val="FF0066"/>
                </a:solidFill>
              </a:rPr>
              <a:t>}</a:t>
            </a:r>
            <a:endParaRPr lang="en-US" sz="2000" dirty="0" smtClean="0">
              <a:solidFill>
                <a:srgbClr val="FF0066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JQuery makes </a:t>
            </a:r>
            <a:r>
              <a:rPr lang="en-US" sz="2000" dirty="0" smtClean="0"/>
              <a:t>use </a:t>
            </a:r>
            <a:r>
              <a:rPr lang="en-US" sz="2000" dirty="0"/>
              <a:t>of anonymous functions very frequently as follows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>
                <a:solidFill>
                  <a:srgbClr val="FF0066"/>
                </a:solidFill>
              </a:rPr>
              <a:t>     $(</a:t>
            </a:r>
            <a:r>
              <a:rPr lang="en-US" sz="2000" dirty="0">
                <a:solidFill>
                  <a:srgbClr val="FF0066"/>
                </a:solidFill>
              </a:rPr>
              <a:t>document).ready(function</a:t>
            </a:r>
            <a:r>
              <a:rPr lang="en-US" sz="2000" dirty="0" smtClean="0">
                <a:solidFill>
                  <a:srgbClr val="FF0066"/>
                </a:solidFill>
              </a:rPr>
              <a:t>(){</a:t>
            </a:r>
          </a:p>
          <a:p>
            <a:pPr lvl="1"/>
            <a:r>
              <a:rPr lang="en-US" sz="2000" dirty="0" smtClean="0">
                <a:solidFill>
                  <a:srgbClr val="FF0066"/>
                </a:solidFill>
              </a:rPr>
              <a:t> 	// do some stuff here </a:t>
            </a:r>
          </a:p>
          <a:p>
            <a:pPr lvl="1"/>
            <a:r>
              <a:rPr lang="en-US" sz="2000" dirty="0" smtClean="0">
                <a:solidFill>
                  <a:srgbClr val="FF0066"/>
                </a:solidFill>
              </a:rPr>
              <a:t>      });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Link:</a:t>
            </a:r>
          </a:p>
          <a:p>
            <a:r>
              <a:rPr lang="en-US" sz="2000" dirty="0">
                <a:hlinkClick r:id="rId3"/>
              </a:rPr>
              <a:t>http://www.tutorialspoint.com/jquery/jquery-basics.htm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8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34471" y="113273"/>
            <a:ext cx="8229600" cy="496327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00ACAE"/>
                </a:solidFill>
              </a:rPr>
              <a:t>jQuery Anonymous </a:t>
            </a:r>
            <a:r>
              <a:rPr lang="en-GB" sz="3200" dirty="0">
                <a:solidFill>
                  <a:srgbClr val="00ACAE"/>
                </a:solidFill>
              </a:rPr>
              <a:t>Functions</a:t>
            </a:r>
            <a:endParaRPr lang="en-US" sz="3200" dirty="0">
              <a:solidFill>
                <a:srgbClr val="00ACAE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2024" y="6281920"/>
            <a:ext cx="2133600" cy="365125"/>
          </a:xfrm>
        </p:spPr>
        <p:txBody>
          <a:bodyPr/>
          <a:lstStyle/>
          <a:p>
            <a:fld id="{671C97F3-19C9-4063-AC16-963CB8D9C4F0}" type="slidenum">
              <a:rPr lang="en-US" sz="1800" smtClean="0">
                <a:solidFill>
                  <a:prstClr val="black"/>
                </a:solidFill>
              </a:rPr>
              <a:pPr/>
              <a:t>6</a:t>
            </a:fld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39636" y="9906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rgbClr val="FF0066"/>
                </a:solidFill>
              </a:rPr>
              <a:t>Small hands-on to understand the Anonymous Function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Use some </a:t>
            </a:r>
            <a:r>
              <a:rPr lang="en-US" sz="2000" dirty="0" smtClean="0"/>
              <a:t>variable </a:t>
            </a:r>
            <a:r>
              <a:rPr lang="en-US" sz="2000" dirty="0"/>
              <a:t>and </a:t>
            </a:r>
            <a:r>
              <a:rPr lang="en-US" sz="2000" dirty="0" smtClean="0"/>
              <a:t>declare an anonymous </a:t>
            </a:r>
            <a:r>
              <a:rPr lang="en-US" sz="2000" dirty="0" err="1" smtClean="0"/>
              <a:t>function,use</a:t>
            </a:r>
            <a:r>
              <a:rPr lang="en-US" sz="2000" dirty="0" smtClean="0"/>
              <a:t> </a:t>
            </a:r>
            <a:r>
              <a:rPr lang="en-US" sz="2000" dirty="0"/>
              <a:t>that variable outside </a:t>
            </a:r>
            <a:r>
              <a:rPr lang="en-US" sz="2000" dirty="0" smtClean="0"/>
              <a:t>to call the function.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235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34471" y="113273"/>
            <a:ext cx="8229600" cy="496327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00ACAE"/>
                </a:solidFill>
              </a:rPr>
              <a:t>jQuery Callback Functions</a:t>
            </a:r>
            <a:endParaRPr lang="en-GB" sz="3200" dirty="0">
              <a:solidFill>
                <a:srgbClr val="00ACAE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2024" y="6281920"/>
            <a:ext cx="2133600" cy="365125"/>
          </a:xfrm>
        </p:spPr>
        <p:txBody>
          <a:bodyPr/>
          <a:lstStyle/>
          <a:p>
            <a:fld id="{671C97F3-19C9-4063-AC16-963CB8D9C4F0}" type="slidenum">
              <a:rPr lang="en-US" sz="1800" smtClean="0">
                <a:solidFill>
                  <a:schemeClr val="tx1"/>
                </a:solidFill>
              </a:rPr>
              <a:pPr/>
              <a:t>7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34688" y="990600"/>
            <a:ext cx="7162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 callback function is executed after the current effect is finished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Example: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/>
            <a:r>
              <a:rPr lang="en-US" sz="2000" dirty="0">
                <a:solidFill>
                  <a:srgbClr val="FF0066"/>
                </a:solidFill>
              </a:rPr>
              <a:t>$("button").click(function(){</a:t>
            </a:r>
            <a:br>
              <a:rPr lang="en-US" sz="2000" dirty="0">
                <a:solidFill>
                  <a:srgbClr val="FF0066"/>
                </a:solidFill>
              </a:rPr>
            </a:br>
            <a:r>
              <a:rPr lang="en-US" sz="2000" dirty="0">
                <a:solidFill>
                  <a:srgbClr val="FF0066"/>
                </a:solidFill>
              </a:rPr>
              <a:t>  $("p").hide("</a:t>
            </a:r>
            <a:r>
              <a:rPr lang="en-US" sz="2000" dirty="0" err="1">
                <a:solidFill>
                  <a:srgbClr val="FF0066"/>
                </a:solidFill>
              </a:rPr>
              <a:t>slow",function</a:t>
            </a:r>
            <a:r>
              <a:rPr lang="en-US" sz="2000" dirty="0">
                <a:solidFill>
                  <a:srgbClr val="FF0066"/>
                </a:solidFill>
              </a:rPr>
              <a:t>(){</a:t>
            </a:r>
            <a:br>
              <a:rPr lang="en-US" sz="2000" dirty="0">
                <a:solidFill>
                  <a:srgbClr val="FF0066"/>
                </a:solidFill>
              </a:rPr>
            </a:br>
            <a:r>
              <a:rPr lang="en-US" sz="2000" dirty="0">
                <a:solidFill>
                  <a:srgbClr val="FF0066"/>
                </a:solidFill>
              </a:rPr>
              <a:t>    alert("The paragraph is now hidden");</a:t>
            </a:r>
            <a:br>
              <a:rPr lang="en-US" sz="2000" dirty="0">
                <a:solidFill>
                  <a:srgbClr val="FF0066"/>
                </a:solidFill>
              </a:rPr>
            </a:br>
            <a:r>
              <a:rPr lang="en-US" sz="2000" dirty="0">
                <a:solidFill>
                  <a:srgbClr val="FF0066"/>
                </a:solidFill>
              </a:rPr>
              <a:t>  });</a:t>
            </a:r>
            <a:br>
              <a:rPr lang="en-US" sz="2000" dirty="0">
                <a:solidFill>
                  <a:srgbClr val="FF0066"/>
                </a:solidFill>
              </a:rPr>
            </a:br>
            <a:r>
              <a:rPr lang="en-US" sz="2000" dirty="0" smtClean="0">
                <a:solidFill>
                  <a:srgbClr val="FF0066"/>
                </a:solidFill>
              </a:rPr>
              <a:t>});</a:t>
            </a:r>
          </a:p>
          <a:p>
            <a:pPr lvl="1"/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Link:</a:t>
            </a:r>
          </a:p>
          <a:p>
            <a:r>
              <a:rPr lang="en-US" sz="2000" dirty="0">
                <a:hlinkClick r:id="rId3"/>
              </a:rPr>
              <a:t>http://www.w3schools.com/jquery/jquery_callback.asp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381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34471" y="113273"/>
            <a:ext cx="8229600" cy="496327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00ACAE"/>
                </a:solidFill>
              </a:rPr>
              <a:t>jQuery Callback Functions</a:t>
            </a:r>
            <a:endParaRPr lang="en-GB" sz="3200" dirty="0">
              <a:solidFill>
                <a:srgbClr val="00ACAE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2024" y="6281920"/>
            <a:ext cx="2133600" cy="365125"/>
          </a:xfrm>
        </p:spPr>
        <p:txBody>
          <a:bodyPr/>
          <a:lstStyle/>
          <a:p>
            <a:fld id="{671C97F3-19C9-4063-AC16-963CB8D9C4F0}" type="slidenum">
              <a:rPr lang="en-US" sz="1800" smtClean="0">
                <a:solidFill>
                  <a:schemeClr val="tx1"/>
                </a:solidFill>
              </a:rPr>
              <a:pPr/>
              <a:t>8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34688" y="1039076"/>
            <a:ext cx="7162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rgbClr val="FF0066"/>
                </a:solidFill>
              </a:rPr>
              <a:t>Small hands-on to understand the callback Function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Implement some JQuery effect to an object and use custom call back function for that.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95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34471" y="113273"/>
            <a:ext cx="8229600" cy="496327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00ACAE"/>
                </a:solidFill>
              </a:rPr>
              <a:t>jQuery Objects</a:t>
            </a:r>
            <a:endParaRPr lang="en-GB" sz="3200" dirty="0">
              <a:solidFill>
                <a:srgbClr val="00ACAE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2024" y="6281920"/>
            <a:ext cx="2133600" cy="365125"/>
          </a:xfrm>
        </p:spPr>
        <p:txBody>
          <a:bodyPr/>
          <a:lstStyle/>
          <a:p>
            <a:fld id="{671C97F3-19C9-4063-AC16-963CB8D9C4F0}" type="slidenum">
              <a:rPr lang="en-US" sz="1800" smtClean="0">
                <a:solidFill>
                  <a:schemeClr val="tx1"/>
                </a:solidFill>
              </a:rPr>
              <a:pPr/>
              <a:t>9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685800"/>
            <a:ext cx="716280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FF0066"/>
                </a:solidFill>
              </a:rPr>
              <a:t>Objects</a:t>
            </a:r>
          </a:p>
          <a:p>
            <a:r>
              <a:rPr lang="en-US" sz="2000" dirty="0"/>
              <a:t>An object is just a special kind of data, with properties and methods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FF0066"/>
                </a:solidFill>
              </a:rPr>
              <a:t>Properties</a:t>
            </a:r>
          </a:p>
          <a:p>
            <a:r>
              <a:rPr lang="en-US" sz="2000" dirty="0"/>
              <a:t>Properties are the values associated with an object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FF0066"/>
                </a:solidFill>
              </a:rPr>
              <a:t>Methods</a:t>
            </a:r>
          </a:p>
          <a:p>
            <a:r>
              <a:rPr lang="en-US" sz="2000" dirty="0"/>
              <a:t>Methods are the actions that can be performed on objects</a:t>
            </a:r>
            <a:r>
              <a:rPr lang="en-US" sz="2000" dirty="0" smtClean="0"/>
              <a:t>.</a:t>
            </a:r>
          </a:p>
          <a:p>
            <a:endParaRPr lang="en-US" sz="2000" dirty="0">
              <a:solidFill>
                <a:srgbClr val="7030A0"/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The main jQuery function is the $() function (the jQuery function).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If you pass DOM objects to this function, it returns jQuery objects, with jQuery functionality added to them. </a:t>
            </a:r>
          </a:p>
        </p:txBody>
      </p:sp>
    </p:spTree>
    <p:extLst>
      <p:ext uri="{BB962C8B-B14F-4D97-AF65-F5344CB8AC3E}">
        <p14:creationId xmlns:p14="http://schemas.microsoft.com/office/powerpoint/2010/main" val="277810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5445</TotalTime>
  <Words>638</Words>
  <Application>Microsoft Office PowerPoint</Application>
  <PresentationFormat>On-screen Show (4:3)</PresentationFormat>
  <Paragraphs>135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1_Office Theme</vt:lpstr>
      <vt:lpstr>jQuery</vt:lpstr>
      <vt:lpstr>Topics - JQuery</vt:lpstr>
      <vt:lpstr>jQuery Chaining Mechanism </vt:lpstr>
      <vt:lpstr>jQuery Chaining Mechanism </vt:lpstr>
      <vt:lpstr>jQuery Anonymous Functions</vt:lpstr>
      <vt:lpstr>jQuery Anonymous Functions</vt:lpstr>
      <vt:lpstr>jQuery Callback Functions</vt:lpstr>
      <vt:lpstr>jQuery Callback Functions</vt:lpstr>
      <vt:lpstr>jQuery Objects</vt:lpstr>
      <vt:lpstr>jQuery Objects</vt:lpstr>
      <vt:lpstr>jQuery Objects</vt:lpstr>
      <vt:lpstr>jQuery Utilities</vt:lpstr>
      <vt:lpstr>jQuery Utilities</vt:lpstr>
      <vt:lpstr>jQuery Utilities</vt:lpstr>
      <vt:lpstr>Hands On</vt:lpstr>
      <vt:lpstr>PowerPoint Presentation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S, Baskar (Cognizant)</dc:creator>
  <cp:lastModifiedBy>S, Archana (Cognizant)</cp:lastModifiedBy>
  <cp:revision>553</cp:revision>
  <dcterms:created xsi:type="dcterms:W3CDTF">2014-01-08T09:42:25Z</dcterms:created>
  <dcterms:modified xsi:type="dcterms:W3CDTF">2014-03-26T08:39:57Z</dcterms:modified>
</cp:coreProperties>
</file>