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8" r:id="rId5"/>
    <p:sldId id="269" r:id="rId6"/>
    <p:sldId id="260" r:id="rId7"/>
    <p:sldId id="270" r:id="rId8"/>
    <p:sldId id="264" r:id="rId9"/>
    <p:sldId id="271" r:id="rId10"/>
    <p:sldId id="265" r:id="rId11"/>
    <p:sldId id="272" r:id="rId12"/>
    <p:sldId id="273" r:id="rId13"/>
    <p:sldId id="278" r:id="rId14"/>
    <p:sldId id="279" r:id="rId15"/>
    <p:sldId id="280" r:id="rId16"/>
    <p:sldId id="281" r:id="rId17"/>
    <p:sldId id="282" r:id="rId18"/>
    <p:sldId id="283" r:id="rId19"/>
    <p:sldId id="266" r:id="rId20"/>
    <p:sldId id="276" r:id="rId21"/>
    <p:sldId id="25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74B000"/>
    <a:srgbClr val="00ACAE"/>
    <a:srgbClr val="009900"/>
    <a:srgbClr val="339933"/>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55CCAF-A529-4F21-AB83-EF880A865A45}"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34F92-A36D-4D67-A982-F0921F3C8ABF}" type="slidenum">
              <a:rPr lang="en-US" smtClean="0"/>
              <a:t>‹#›</a:t>
            </a:fld>
            <a:endParaRPr lang="en-US"/>
          </a:p>
        </p:txBody>
      </p:sp>
    </p:spTree>
    <p:extLst>
      <p:ext uri="{BB962C8B-B14F-4D97-AF65-F5344CB8AC3E}">
        <p14:creationId xmlns:p14="http://schemas.microsoft.com/office/powerpoint/2010/main" val="91631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5CCAF-A529-4F21-AB83-EF880A865A45}"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34F92-A36D-4D67-A982-F0921F3C8ABF}" type="slidenum">
              <a:rPr lang="en-US" smtClean="0"/>
              <a:t>‹#›</a:t>
            </a:fld>
            <a:endParaRPr lang="en-US"/>
          </a:p>
        </p:txBody>
      </p:sp>
    </p:spTree>
    <p:extLst>
      <p:ext uri="{BB962C8B-B14F-4D97-AF65-F5344CB8AC3E}">
        <p14:creationId xmlns:p14="http://schemas.microsoft.com/office/powerpoint/2010/main" val="142260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5CCAF-A529-4F21-AB83-EF880A865A45}"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34F92-A36D-4D67-A982-F0921F3C8ABF}" type="slidenum">
              <a:rPr lang="en-US" smtClean="0"/>
              <a:t>‹#›</a:t>
            </a:fld>
            <a:endParaRPr lang="en-US"/>
          </a:p>
        </p:txBody>
      </p:sp>
    </p:spTree>
    <p:extLst>
      <p:ext uri="{BB962C8B-B14F-4D97-AF65-F5344CB8AC3E}">
        <p14:creationId xmlns:p14="http://schemas.microsoft.com/office/powerpoint/2010/main" val="253919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55CCAF-A529-4F21-AB83-EF880A865A45}" type="datetimeFigureOut">
              <a:rPr lang="en-US" smtClean="0">
                <a:solidFill>
                  <a:prstClr val="black">
                    <a:tint val="75000"/>
                  </a:prstClr>
                </a:solidFill>
              </a:rPr>
              <a:pPr/>
              <a:t>4/23/2015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334F92-A36D-4D67-A982-F0921F3C8AB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7194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5CCAF-A529-4F21-AB83-EF880A865A45}" type="datetimeFigureOut">
              <a:rPr lang="en-US" smtClean="0">
                <a:solidFill>
                  <a:prstClr val="black">
                    <a:tint val="75000"/>
                  </a:prstClr>
                </a:solidFill>
              </a:rPr>
              <a:pPr/>
              <a:t>4/23/2015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334F92-A36D-4D67-A982-F0921F3C8AB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0910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55CCAF-A529-4F21-AB83-EF880A865A45}" type="datetimeFigureOut">
              <a:rPr lang="en-US" smtClean="0">
                <a:solidFill>
                  <a:prstClr val="black">
                    <a:tint val="75000"/>
                  </a:prstClr>
                </a:solidFill>
              </a:rPr>
              <a:pPr/>
              <a:t>4/23/2015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334F92-A36D-4D67-A982-F0921F3C8AB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4201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55CCAF-A529-4F21-AB83-EF880A865A45}" type="datetimeFigureOut">
              <a:rPr lang="en-US" smtClean="0">
                <a:solidFill>
                  <a:prstClr val="black">
                    <a:tint val="75000"/>
                  </a:prstClr>
                </a:solidFill>
              </a:rPr>
              <a:pPr/>
              <a:t>4/23/2015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334F92-A36D-4D67-A982-F0921F3C8AB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735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55CCAF-A529-4F21-AB83-EF880A865A45}" type="datetimeFigureOut">
              <a:rPr lang="en-US" smtClean="0">
                <a:solidFill>
                  <a:prstClr val="black">
                    <a:tint val="75000"/>
                  </a:prstClr>
                </a:solidFill>
              </a:rPr>
              <a:pPr/>
              <a:t>4/23/2015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5334F92-A36D-4D67-A982-F0921F3C8AB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9788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55CCAF-A529-4F21-AB83-EF880A865A45}" type="datetimeFigureOut">
              <a:rPr lang="en-US" smtClean="0">
                <a:solidFill>
                  <a:prstClr val="black">
                    <a:tint val="75000"/>
                  </a:prstClr>
                </a:solidFill>
              </a:rPr>
              <a:pPr/>
              <a:t>4/23/2015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334F92-A36D-4D67-A982-F0921F3C8AB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526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5CCAF-A529-4F21-AB83-EF880A865A45}" type="datetimeFigureOut">
              <a:rPr lang="en-US" smtClean="0">
                <a:solidFill>
                  <a:prstClr val="black">
                    <a:tint val="75000"/>
                  </a:prstClr>
                </a:solidFill>
              </a:rPr>
              <a:pPr/>
              <a:t>4/23/2015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5334F92-A36D-4D67-A982-F0921F3C8AB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9145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5CCAF-A529-4F21-AB83-EF880A865A45}" type="datetimeFigureOut">
              <a:rPr lang="en-US" smtClean="0">
                <a:solidFill>
                  <a:prstClr val="black">
                    <a:tint val="75000"/>
                  </a:prstClr>
                </a:solidFill>
              </a:rPr>
              <a:pPr/>
              <a:t>4/23/2015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334F92-A36D-4D67-A982-F0921F3C8AB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70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5CCAF-A529-4F21-AB83-EF880A865A45}"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34F92-A36D-4D67-A982-F0921F3C8ABF}" type="slidenum">
              <a:rPr lang="en-US" smtClean="0"/>
              <a:t>‹#›</a:t>
            </a:fld>
            <a:endParaRPr lang="en-US"/>
          </a:p>
        </p:txBody>
      </p:sp>
    </p:spTree>
    <p:extLst>
      <p:ext uri="{BB962C8B-B14F-4D97-AF65-F5344CB8AC3E}">
        <p14:creationId xmlns:p14="http://schemas.microsoft.com/office/powerpoint/2010/main" val="259424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5CCAF-A529-4F21-AB83-EF880A865A45}" type="datetimeFigureOut">
              <a:rPr lang="en-US" smtClean="0">
                <a:solidFill>
                  <a:prstClr val="black">
                    <a:tint val="75000"/>
                  </a:prstClr>
                </a:solidFill>
              </a:rPr>
              <a:pPr/>
              <a:t>4/23/2015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334F92-A36D-4D67-A982-F0921F3C8AB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24999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5CCAF-A529-4F21-AB83-EF880A865A45}" type="datetimeFigureOut">
              <a:rPr lang="en-US" smtClean="0">
                <a:solidFill>
                  <a:prstClr val="black">
                    <a:tint val="75000"/>
                  </a:prstClr>
                </a:solidFill>
              </a:rPr>
              <a:pPr/>
              <a:t>4/23/2015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334F92-A36D-4D67-A982-F0921F3C8AB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8068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5CCAF-A529-4F21-AB83-EF880A865A45}" type="datetimeFigureOut">
              <a:rPr lang="en-US" smtClean="0">
                <a:solidFill>
                  <a:prstClr val="black">
                    <a:tint val="75000"/>
                  </a:prstClr>
                </a:solidFill>
              </a:rPr>
              <a:pPr/>
              <a:t>4/23/2015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334F92-A36D-4D67-A982-F0921F3C8AB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260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55CCAF-A529-4F21-AB83-EF880A865A45}" type="datetimeFigureOut">
              <a:rPr lang="en-US" smtClean="0"/>
              <a:t>4/23/2015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334F92-A36D-4D67-A982-F0921F3C8ABF}" type="slidenum">
              <a:rPr lang="en-US" smtClean="0"/>
              <a:t>‹#›</a:t>
            </a:fld>
            <a:endParaRPr lang="en-US"/>
          </a:p>
        </p:txBody>
      </p:sp>
    </p:spTree>
    <p:extLst>
      <p:ext uri="{BB962C8B-B14F-4D97-AF65-F5344CB8AC3E}">
        <p14:creationId xmlns:p14="http://schemas.microsoft.com/office/powerpoint/2010/main" val="4214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55CCAF-A529-4F21-AB83-EF880A865A45}"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34F92-A36D-4D67-A982-F0921F3C8ABF}" type="slidenum">
              <a:rPr lang="en-US" smtClean="0"/>
              <a:t>‹#›</a:t>
            </a:fld>
            <a:endParaRPr lang="en-US"/>
          </a:p>
        </p:txBody>
      </p:sp>
    </p:spTree>
    <p:extLst>
      <p:ext uri="{BB962C8B-B14F-4D97-AF65-F5344CB8AC3E}">
        <p14:creationId xmlns:p14="http://schemas.microsoft.com/office/powerpoint/2010/main" val="419412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55CCAF-A529-4F21-AB83-EF880A865A45}" type="datetimeFigureOut">
              <a:rPr lang="en-US" smtClean="0"/>
              <a:t>4/23/2015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334F92-A36D-4D67-A982-F0921F3C8ABF}" type="slidenum">
              <a:rPr lang="en-US" smtClean="0"/>
              <a:t>‹#›</a:t>
            </a:fld>
            <a:endParaRPr lang="en-US"/>
          </a:p>
        </p:txBody>
      </p:sp>
    </p:spTree>
    <p:extLst>
      <p:ext uri="{BB962C8B-B14F-4D97-AF65-F5344CB8AC3E}">
        <p14:creationId xmlns:p14="http://schemas.microsoft.com/office/powerpoint/2010/main" val="55904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55CCAF-A529-4F21-AB83-EF880A865A45}" type="datetimeFigureOut">
              <a:rPr lang="en-US" smtClean="0"/>
              <a:t>4/23/2015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334F92-A36D-4D67-A982-F0921F3C8ABF}" type="slidenum">
              <a:rPr lang="en-US" smtClean="0"/>
              <a:t>‹#›</a:t>
            </a:fld>
            <a:endParaRPr lang="en-US"/>
          </a:p>
        </p:txBody>
      </p:sp>
    </p:spTree>
    <p:extLst>
      <p:ext uri="{BB962C8B-B14F-4D97-AF65-F5344CB8AC3E}">
        <p14:creationId xmlns:p14="http://schemas.microsoft.com/office/powerpoint/2010/main" val="132191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5CCAF-A529-4F21-AB83-EF880A865A45}" type="datetimeFigureOut">
              <a:rPr lang="en-US" smtClean="0"/>
              <a:t>4/23/2015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334F92-A36D-4D67-A982-F0921F3C8ABF}" type="slidenum">
              <a:rPr lang="en-US" smtClean="0"/>
              <a:t>‹#›</a:t>
            </a:fld>
            <a:endParaRPr lang="en-US"/>
          </a:p>
        </p:txBody>
      </p:sp>
    </p:spTree>
    <p:extLst>
      <p:ext uri="{BB962C8B-B14F-4D97-AF65-F5344CB8AC3E}">
        <p14:creationId xmlns:p14="http://schemas.microsoft.com/office/powerpoint/2010/main" val="130887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5CCAF-A529-4F21-AB83-EF880A865A45}"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34F92-A36D-4D67-A982-F0921F3C8ABF}" type="slidenum">
              <a:rPr lang="en-US" smtClean="0"/>
              <a:t>‹#›</a:t>
            </a:fld>
            <a:endParaRPr lang="en-US"/>
          </a:p>
        </p:txBody>
      </p:sp>
    </p:spTree>
    <p:extLst>
      <p:ext uri="{BB962C8B-B14F-4D97-AF65-F5344CB8AC3E}">
        <p14:creationId xmlns:p14="http://schemas.microsoft.com/office/powerpoint/2010/main" val="182769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55CCAF-A529-4F21-AB83-EF880A865A45}" type="datetimeFigureOut">
              <a:rPr lang="en-US" smtClean="0"/>
              <a:t>4/23/2015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334F92-A36D-4D67-A982-F0921F3C8ABF}" type="slidenum">
              <a:rPr lang="en-US" smtClean="0"/>
              <a:t>‹#›</a:t>
            </a:fld>
            <a:endParaRPr lang="en-US"/>
          </a:p>
        </p:txBody>
      </p:sp>
    </p:spTree>
    <p:extLst>
      <p:ext uri="{BB962C8B-B14F-4D97-AF65-F5344CB8AC3E}">
        <p14:creationId xmlns:p14="http://schemas.microsoft.com/office/powerpoint/2010/main" val="413741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5CCAF-A529-4F21-AB83-EF880A865A45}" type="datetimeFigureOut">
              <a:rPr lang="en-US" smtClean="0"/>
              <a:t>4/23/2015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34F92-A36D-4D67-A982-F0921F3C8ABF}" type="slidenum">
              <a:rPr lang="en-US" smtClean="0"/>
              <a:t>‹#›</a:t>
            </a:fld>
            <a:endParaRPr lang="en-US"/>
          </a:p>
        </p:txBody>
      </p:sp>
    </p:spTree>
    <p:extLst>
      <p:ext uri="{BB962C8B-B14F-4D97-AF65-F5344CB8AC3E}">
        <p14:creationId xmlns:p14="http://schemas.microsoft.com/office/powerpoint/2010/main" val="1353620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5CCAF-A529-4F21-AB83-EF880A865A45}" type="datetimeFigureOut">
              <a:rPr lang="en-US" smtClean="0">
                <a:solidFill>
                  <a:prstClr val="black">
                    <a:tint val="75000"/>
                  </a:prstClr>
                </a:solidFill>
              </a:rPr>
              <a:pPr/>
              <a:t>4/23/2015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34F92-A36D-4D67-A982-F0921F3C8AB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8308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7"/>
          <p:cNvSpPr>
            <a:spLocks noGrp="1"/>
          </p:cNvSpPr>
          <p:nvPr>
            <p:ph type="ctrTitle"/>
          </p:nvPr>
        </p:nvSpPr>
        <p:spPr>
          <a:xfrm>
            <a:off x="212464" y="2130426"/>
            <a:ext cx="4865145" cy="1470025"/>
          </a:xfrm>
        </p:spPr>
        <p:txBody>
          <a:bodyPr>
            <a:normAutofit/>
          </a:bodyPr>
          <a:lstStyle/>
          <a:p>
            <a:pPr algn="l"/>
            <a:r>
              <a:rPr lang="en-US" dirty="0">
                <a:solidFill>
                  <a:srgbClr val="339933"/>
                </a:solidFill>
                <a:latin typeface="Arial Black" panose="020B0A04020102020204" pitchFamily="34" charset="0"/>
              </a:rPr>
              <a:t>j</a:t>
            </a:r>
            <a:r>
              <a:rPr lang="en-US" dirty="0" smtClean="0">
                <a:solidFill>
                  <a:srgbClr val="339933"/>
                </a:solidFill>
                <a:latin typeface="Arial Black" panose="020B0A04020102020204" pitchFamily="34" charset="0"/>
              </a:rPr>
              <a:t>Query</a:t>
            </a:r>
            <a:endParaRPr lang="en-GB" dirty="0">
              <a:solidFill>
                <a:srgbClr val="339933"/>
              </a:solidFill>
              <a:latin typeface="Segoe UI Light" panose="020B0502040204020203" pitchFamily="34" charset="0"/>
            </a:endParaRPr>
          </a:p>
        </p:txBody>
      </p:sp>
      <p:sp>
        <p:nvSpPr>
          <p:cNvPr id="5" name="Subtitle 8"/>
          <p:cNvSpPr>
            <a:spLocks noGrp="1"/>
          </p:cNvSpPr>
          <p:nvPr>
            <p:ph type="subTitle" idx="1"/>
          </p:nvPr>
        </p:nvSpPr>
        <p:spPr>
          <a:xfrm>
            <a:off x="231289" y="3638774"/>
            <a:ext cx="6400800" cy="1752600"/>
          </a:xfrm>
        </p:spPr>
        <p:txBody>
          <a:bodyPr>
            <a:normAutofit/>
          </a:bodyPr>
          <a:lstStyle/>
          <a:p>
            <a:pPr algn="l"/>
            <a:r>
              <a:rPr lang="en-GB" sz="2000" dirty="0" smtClean="0">
                <a:solidFill>
                  <a:srgbClr val="006666"/>
                </a:solidFill>
              </a:rPr>
              <a:t>S </a:t>
            </a:r>
            <a:r>
              <a:rPr lang="en-GB" sz="2000" dirty="0" err="1" smtClean="0">
                <a:solidFill>
                  <a:srgbClr val="006666"/>
                </a:solidFill>
              </a:rPr>
              <a:t>Archana</a:t>
            </a:r>
            <a:r>
              <a:rPr lang="en-GB" sz="2000" dirty="0" smtClean="0">
                <a:solidFill>
                  <a:srgbClr val="006666"/>
                </a:solidFill>
              </a:rPr>
              <a:t>| 299788| CI</a:t>
            </a:r>
            <a:endParaRPr lang="en-GB" sz="2000" dirty="0">
              <a:solidFill>
                <a:srgbClr val="006666"/>
              </a:solidFill>
            </a:endParaRPr>
          </a:p>
        </p:txBody>
      </p:sp>
      <p:sp>
        <p:nvSpPr>
          <p:cNvPr id="6"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1</a:t>
            </a:fld>
            <a:endParaRPr lang="en-US" sz="1800" dirty="0">
              <a:solidFill>
                <a:schemeClr val="tx1"/>
              </a:solidFill>
            </a:endParaRPr>
          </a:p>
        </p:txBody>
      </p:sp>
    </p:spTree>
    <p:extLst>
      <p:ext uri="{BB962C8B-B14F-4D97-AF65-F5344CB8AC3E}">
        <p14:creationId xmlns:p14="http://schemas.microsoft.com/office/powerpoint/2010/main" val="1306888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a:solidFill>
                  <a:srgbClr val="00ACAE"/>
                </a:solidFill>
              </a:rPr>
              <a:t>jQuery CSS Manipulations</a:t>
            </a: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10</a:t>
            </a:fld>
            <a:endParaRPr lang="en-US" sz="1800" dirty="0">
              <a:solidFill>
                <a:schemeClr val="tx1"/>
              </a:solidFill>
            </a:endParaRPr>
          </a:p>
        </p:txBody>
      </p:sp>
      <p:sp>
        <p:nvSpPr>
          <p:cNvPr id="2" name="TextBox 1"/>
          <p:cNvSpPr txBox="1"/>
          <p:nvPr/>
        </p:nvSpPr>
        <p:spPr>
          <a:xfrm>
            <a:off x="304800" y="1122218"/>
            <a:ext cx="7848600" cy="5093702"/>
          </a:xfrm>
          <a:prstGeom prst="rect">
            <a:avLst/>
          </a:prstGeom>
          <a:noFill/>
        </p:spPr>
        <p:txBody>
          <a:bodyPr wrap="square" rtlCol="0">
            <a:spAutoFit/>
          </a:bodyPr>
          <a:lstStyle/>
          <a:p>
            <a:pPr marL="285750" indent="-285750">
              <a:spcAft>
                <a:spcPts val="1200"/>
              </a:spcAft>
              <a:buFont typeface="Wingdings" panose="05000000000000000000" pitchFamily="2" charset="2"/>
              <a:buChar char="Ø"/>
            </a:pPr>
            <a:r>
              <a:rPr lang="en-US" sz="2000" dirty="0"/>
              <a:t>The </a:t>
            </a:r>
            <a:r>
              <a:rPr lang="en-US" sz="2000" dirty="0" err="1"/>
              <a:t>css</a:t>
            </a:r>
            <a:r>
              <a:rPr lang="en-US" sz="2000" dirty="0"/>
              <a:t>() method sets or returns one or more style properties for the selected elements</a:t>
            </a:r>
            <a:r>
              <a:rPr lang="en-US" sz="2000" dirty="0" smtClean="0"/>
              <a:t>.</a:t>
            </a:r>
            <a:endParaRPr lang="en-US" b="1" dirty="0" smtClean="0">
              <a:solidFill>
                <a:schemeClr val="tx2"/>
              </a:solidFill>
            </a:endParaRPr>
          </a:p>
          <a:p>
            <a:pPr>
              <a:spcAft>
                <a:spcPts val="600"/>
              </a:spcAft>
            </a:pPr>
            <a:r>
              <a:rPr lang="en-US" sz="2000" b="1" dirty="0">
                <a:solidFill>
                  <a:schemeClr val="tx2"/>
                </a:solidFill>
              </a:rPr>
              <a:t>Return a CSS </a:t>
            </a:r>
            <a:r>
              <a:rPr lang="en-US" sz="2000" b="1" dirty="0" smtClean="0">
                <a:solidFill>
                  <a:schemeClr val="tx2"/>
                </a:solidFill>
              </a:rPr>
              <a:t>Property</a:t>
            </a:r>
          </a:p>
          <a:p>
            <a:pPr marL="342900" indent="-342900">
              <a:spcAft>
                <a:spcPts val="600"/>
              </a:spcAft>
              <a:buFont typeface="Wingdings" panose="05000000000000000000" pitchFamily="2" charset="2"/>
              <a:buChar char="Ø"/>
            </a:pPr>
            <a:r>
              <a:rPr lang="en-US" sz="2000" dirty="0"/>
              <a:t>To return the value of a specified CSS property, use the following </a:t>
            </a:r>
            <a:r>
              <a:rPr lang="en-US" sz="2000" dirty="0" smtClean="0"/>
              <a:t>syntax:</a:t>
            </a:r>
          </a:p>
          <a:p>
            <a:pPr lvl="1">
              <a:spcAft>
                <a:spcPts val="600"/>
              </a:spcAft>
            </a:pPr>
            <a:r>
              <a:rPr lang="en-US" sz="1600" dirty="0" smtClean="0">
                <a:solidFill>
                  <a:srgbClr val="7030A0"/>
                </a:solidFill>
              </a:rPr>
              <a:t>	</a:t>
            </a:r>
            <a:r>
              <a:rPr lang="en-US" sz="1600" dirty="0" err="1" smtClean="0">
                <a:solidFill>
                  <a:srgbClr val="7030A0"/>
                </a:solidFill>
              </a:rPr>
              <a:t>css</a:t>
            </a:r>
            <a:r>
              <a:rPr lang="en-US" sz="1600" dirty="0">
                <a:solidFill>
                  <a:srgbClr val="7030A0"/>
                </a:solidFill>
              </a:rPr>
              <a:t>("</a:t>
            </a:r>
            <a:r>
              <a:rPr lang="en-US" sz="1600" dirty="0" err="1">
                <a:solidFill>
                  <a:srgbClr val="7030A0"/>
                </a:solidFill>
              </a:rPr>
              <a:t>propertyname</a:t>
            </a:r>
            <a:r>
              <a:rPr lang="en-US" sz="1600" dirty="0" smtClean="0">
                <a:solidFill>
                  <a:srgbClr val="7030A0"/>
                </a:solidFill>
              </a:rPr>
              <a:t>");</a:t>
            </a:r>
          </a:p>
          <a:p>
            <a:pPr marL="342900" indent="-342900">
              <a:spcAft>
                <a:spcPts val="600"/>
              </a:spcAft>
              <a:buFont typeface="Wingdings" panose="05000000000000000000" pitchFamily="2" charset="2"/>
              <a:buChar char="Ø"/>
            </a:pPr>
            <a:r>
              <a:rPr lang="en-US" sz="2000" dirty="0" smtClean="0"/>
              <a:t>The </a:t>
            </a:r>
            <a:r>
              <a:rPr lang="en-US" sz="2000" dirty="0"/>
              <a:t>following example will return the background-color value of the FIRST matched element:</a:t>
            </a:r>
            <a:endParaRPr lang="en-US" sz="2000" b="1" dirty="0">
              <a:solidFill>
                <a:srgbClr val="7030A0"/>
              </a:solidFill>
            </a:endParaRPr>
          </a:p>
          <a:p>
            <a:pPr>
              <a:spcAft>
                <a:spcPts val="600"/>
              </a:spcAft>
            </a:pPr>
            <a:r>
              <a:rPr lang="en-US" sz="2000" dirty="0"/>
              <a:t>	</a:t>
            </a:r>
            <a:r>
              <a:rPr lang="en-US" sz="1600" dirty="0" smtClean="0">
                <a:solidFill>
                  <a:srgbClr val="7030A0"/>
                </a:solidFill>
              </a:rPr>
              <a:t>$("</a:t>
            </a:r>
            <a:r>
              <a:rPr lang="en-US" sz="1600" dirty="0">
                <a:solidFill>
                  <a:srgbClr val="7030A0"/>
                </a:solidFill>
              </a:rPr>
              <a:t>p").</a:t>
            </a:r>
            <a:r>
              <a:rPr lang="en-US" sz="1600" dirty="0" err="1">
                <a:solidFill>
                  <a:srgbClr val="7030A0"/>
                </a:solidFill>
              </a:rPr>
              <a:t>css</a:t>
            </a:r>
            <a:r>
              <a:rPr lang="en-US" sz="1600" dirty="0">
                <a:solidFill>
                  <a:srgbClr val="7030A0"/>
                </a:solidFill>
              </a:rPr>
              <a:t>("background-color</a:t>
            </a:r>
            <a:r>
              <a:rPr lang="en-US" sz="1600" dirty="0" smtClean="0">
                <a:solidFill>
                  <a:srgbClr val="7030A0"/>
                </a:solidFill>
              </a:rPr>
              <a:t>");</a:t>
            </a:r>
          </a:p>
          <a:p>
            <a:pPr>
              <a:spcAft>
                <a:spcPts val="600"/>
              </a:spcAft>
            </a:pPr>
            <a:r>
              <a:rPr lang="en-US" sz="2000" b="1" dirty="0">
                <a:solidFill>
                  <a:schemeClr val="tx2"/>
                </a:solidFill>
              </a:rPr>
              <a:t>Set Multiple CSS </a:t>
            </a:r>
            <a:r>
              <a:rPr lang="en-US" sz="2000" b="1" dirty="0" smtClean="0">
                <a:solidFill>
                  <a:schemeClr val="tx2"/>
                </a:solidFill>
              </a:rPr>
              <a:t>Properties</a:t>
            </a:r>
          </a:p>
          <a:p>
            <a:pPr marL="342900" indent="-342900">
              <a:spcAft>
                <a:spcPts val="600"/>
              </a:spcAft>
              <a:buFont typeface="Wingdings" panose="05000000000000000000" pitchFamily="2" charset="2"/>
              <a:buChar char="Ø"/>
            </a:pPr>
            <a:r>
              <a:rPr lang="en-US" sz="2000" dirty="0"/>
              <a:t>To set multiple CSS properties, use the following syntax</a:t>
            </a:r>
            <a:r>
              <a:rPr lang="en-US" sz="2000" dirty="0" smtClean="0"/>
              <a:t>:</a:t>
            </a:r>
          </a:p>
          <a:p>
            <a:pPr lvl="2">
              <a:spcAft>
                <a:spcPts val="600"/>
              </a:spcAft>
            </a:pPr>
            <a:r>
              <a:rPr lang="en-US" sz="1600" dirty="0" err="1">
                <a:solidFill>
                  <a:srgbClr val="7030A0"/>
                </a:solidFill>
              </a:rPr>
              <a:t>css</a:t>
            </a:r>
            <a:r>
              <a:rPr lang="en-US" sz="1600" dirty="0">
                <a:solidFill>
                  <a:srgbClr val="7030A0"/>
                </a:solidFill>
              </a:rPr>
              <a:t>({"</a:t>
            </a:r>
            <a:r>
              <a:rPr lang="en-US" sz="1600" dirty="0" err="1">
                <a:solidFill>
                  <a:srgbClr val="7030A0"/>
                </a:solidFill>
              </a:rPr>
              <a:t>propertyname</a:t>
            </a:r>
            <a:r>
              <a:rPr lang="en-US" sz="1600" dirty="0">
                <a:solidFill>
                  <a:srgbClr val="7030A0"/>
                </a:solidFill>
              </a:rPr>
              <a:t>":"value","</a:t>
            </a:r>
            <a:r>
              <a:rPr lang="en-US" sz="1600" dirty="0" err="1">
                <a:solidFill>
                  <a:srgbClr val="7030A0"/>
                </a:solidFill>
              </a:rPr>
              <a:t>propertyname</a:t>
            </a:r>
            <a:r>
              <a:rPr lang="en-US" sz="1600" dirty="0">
                <a:solidFill>
                  <a:srgbClr val="7030A0"/>
                </a:solidFill>
              </a:rPr>
              <a:t>":"value</a:t>
            </a:r>
            <a:r>
              <a:rPr lang="en-US" sz="1600" dirty="0" smtClean="0">
                <a:solidFill>
                  <a:srgbClr val="7030A0"/>
                </a:solidFill>
              </a:rPr>
              <a:t>",...});</a:t>
            </a:r>
          </a:p>
          <a:p>
            <a:pPr lvl="2">
              <a:spcAft>
                <a:spcPts val="600"/>
              </a:spcAft>
            </a:pPr>
            <a:r>
              <a:rPr lang="en-US" sz="1600" dirty="0">
                <a:solidFill>
                  <a:srgbClr val="7030A0"/>
                </a:solidFill>
              </a:rPr>
              <a:t>$("p").</a:t>
            </a:r>
            <a:r>
              <a:rPr lang="en-US" sz="1600" dirty="0" err="1">
                <a:solidFill>
                  <a:srgbClr val="7030A0"/>
                </a:solidFill>
              </a:rPr>
              <a:t>css</a:t>
            </a:r>
            <a:r>
              <a:rPr lang="en-US" sz="1600" dirty="0">
                <a:solidFill>
                  <a:srgbClr val="7030A0"/>
                </a:solidFill>
              </a:rPr>
              <a:t>({"background-color": "yellow", "font-size": "200%"});</a:t>
            </a:r>
            <a:endParaRPr lang="en-US" sz="1600" b="1" dirty="0">
              <a:solidFill>
                <a:srgbClr val="7030A0"/>
              </a:solidFill>
            </a:endParaRPr>
          </a:p>
          <a:p>
            <a:pPr>
              <a:spcAft>
                <a:spcPts val="600"/>
              </a:spcAft>
            </a:pPr>
            <a:endParaRPr lang="en-US" sz="1600" dirty="0">
              <a:solidFill>
                <a:srgbClr val="7030A0"/>
              </a:solidFill>
            </a:endParaRPr>
          </a:p>
        </p:txBody>
      </p:sp>
    </p:spTree>
    <p:extLst>
      <p:ext uri="{BB962C8B-B14F-4D97-AF65-F5344CB8AC3E}">
        <p14:creationId xmlns:p14="http://schemas.microsoft.com/office/powerpoint/2010/main" val="788126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a:solidFill>
                  <a:srgbClr val="00ACAE"/>
                </a:solidFill>
              </a:rPr>
              <a:t>jQuery HTML Manipulations </a:t>
            </a:r>
            <a:endParaRPr lang="en-GB" sz="3200" dirty="0">
              <a:solidFill>
                <a:srgbClr val="00ACAE"/>
              </a:solidFill>
            </a:endParaRP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11</a:t>
            </a:fld>
            <a:endParaRPr lang="en-US" sz="1800" dirty="0">
              <a:solidFill>
                <a:schemeClr val="tx1"/>
              </a:solidFill>
            </a:endParaRPr>
          </a:p>
        </p:txBody>
      </p:sp>
      <p:sp>
        <p:nvSpPr>
          <p:cNvPr id="4" name="TextBox 3"/>
          <p:cNvSpPr txBox="1"/>
          <p:nvPr/>
        </p:nvSpPr>
        <p:spPr>
          <a:xfrm>
            <a:off x="304800" y="1122218"/>
            <a:ext cx="7848600" cy="5047536"/>
          </a:xfrm>
          <a:prstGeom prst="rect">
            <a:avLst/>
          </a:prstGeom>
          <a:noFill/>
        </p:spPr>
        <p:txBody>
          <a:bodyPr wrap="square" rtlCol="0">
            <a:spAutoFit/>
          </a:bodyPr>
          <a:lstStyle/>
          <a:p>
            <a:pPr marL="285750" indent="-285750">
              <a:spcAft>
                <a:spcPts val="1200"/>
              </a:spcAft>
              <a:buFont typeface="Wingdings" panose="05000000000000000000" pitchFamily="2" charset="2"/>
              <a:buChar char="Ø"/>
            </a:pPr>
            <a:r>
              <a:rPr lang="en-US" sz="2000" dirty="0"/>
              <a:t>JQuery provides methods to manipulate DOM in efficient way. You do not need to write big code to modify the value of any element's attribute or to extract HTML code from a paragraph or division</a:t>
            </a:r>
            <a:r>
              <a:rPr lang="en-US" sz="2000" dirty="0" smtClean="0"/>
              <a:t>.</a:t>
            </a:r>
            <a:endParaRPr lang="en-US" sz="2000" dirty="0"/>
          </a:p>
          <a:p>
            <a:pPr marL="285750" indent="-285750">
              <a:spcAft>
                <a:spcPts val="1200"/>
              </a:spcAft>
              <a:buFont typeface="Wingdings" panose="05000000000000000000" pitchFamily="2" charset="2"/>
              <a:buChar char="Ø"/>
            </a:pPr>
            <a:r>
              <a:rPr lang="en-US" sz="2000" dirty="0"/>
              <a:t>JQuery provides methods such as .</a:t>
            </a:r>
            <a:r>
              <a:rPr lang="en-US" sz="2000" dirty="0" err="1"/>
              <a:t>attr</a:t>
            </a:r>
            <a:r>
              <a:rPr lang="en-US" sz="2000" dirty="0"/>
              <a:t>(), .html(), and .</a:t>
            </a:r>
            <a:r>
              <a:rPr lang="en-US" sz="2000" dirty="0" err="1"/>
              <a:t>val</a:t>
            </a:r>
            <a:r>
              <a:rPr lang="en-US" sz="2000" dirty="0"/>
              <a:t>() which act as getters, retrieving information from DOM elements for later use</a:t>
            </a:r>
            <a:r>
              <a:rPr lang="en-US" sz="2000" dirty="0" smtClean="0"/>
              <a:t>.</a:t>
            </a:r>
          </a:p>
          <a:p>
            <a:pPr>
              <a:spcAft>
                <a:spcPts val="1200"/>
              </a:spcAft>
            </a:pPr>
            <a:r>
              <a:rPr lang="en-US" sz="2000" b="1" dirty="0">
                <a:solidFill>
                  <a:schemeClr val="tx2"/>
                </a:solidFill>
              </a:rPr>
              <a:t>Content </a:t>
            </a:r>
            <a:r>
              <a:rPr lang="en-US" sz="2000" b="1" dirty="0" smtClean="0">
                <a:solidFill>
                  <a:schemeClr val="tx2"/>
                </a:solidFill>
              </a:rPr>
              <a:t>Manipulation</a:t>
            </a:r>
          </a:p>
          <a:p>
            <a:pPr>
              <a:spcAft>
                <a:spcPts val="1200"/>
              </a:spcAft>
            </a:pPr>
            <a:r>
              <a:rPr lang="en-US" sz="2000" b="1" dirty="0">
                <a:solidFill>
                  <a:schemeClr val="tx2"/>
                </a:solidFill>
              </a:rPr>
              <a:t>	</a:t>
            </a:r>
            <a:r>
              <a:rPr lang="en-US" sz="1600" dirty="0" smtClean="0">
                <a:solidFill>
                  <a:srgbClr val="7030A0"/>
                </a:solidFill>
              </a:rPr>
              <a:t>$(‘element’).html</a:t>
            </a:r>
            <a:r>
              <a:rPr lang="en-US" sz="1600" dirty="0">
                <a:solidFill>
                  <a:srgbClr val="7030A0"/>
                </a:solidFill>
              </a:rPr>
              <a:t>( </a:t>
            </a:r>
            <a:r>
              <a:rPr lang="en-US" sz="1600" dirty="0" smtClean="0">
                <a:solidFill>
                  <a:srgbClr val="7030A0"/>
                </a:solidFill>
              </a:rPr>
              <a:t>)</a:t>
            </a:r>
            <a:endParaRPr lang="en-US" sz="1600" dirty="0">
              <a:solidFill>
                <a:srgbClr val="7030A0"/>
              </a:solidFill>
            </a:endParaRPr>
          </a:p>
          <a:p>
            <a:pPr>
              <a:spcAft>
                <a:spcPts val="1200"/>
              </a:spcAft>
            </a:pPr>
            <a:r>
              <a:rPr lang="en-US" sz="2000" b="1" dirty="0">
                <a:solidFill>
                  <a:schemeClr val="tx2"/>
                </a:solidFill>
              </a:rPr>
              <a:t>DOM Element </a:t>
            </a:r>
            <a:r>
              <a:rPr lang="en-US" sz="2000" b="1" dirty="0" smtClean="0">
                <a:solidFill>
                  <a:schemeClr val="tx2"/>
                </a:solidFill>
              </a:rPr>
              <a:t>Replacement</a:t>
            </a:r>
          </a:p>
          <a:p>
            <a:pPr marL="342900" indent="-342900">
              <a:spcAft>
                <a:spcPts val="1200"/>
              </a:spcAft>
              <a:buFont typeface="Wingdings" panose="05000000000000000000" pitchFamily="2" charset="2"/>
              <a:buChar char="Ø"/>
            </a:pPr>
            <a:r>
              <a:rPr lang="en-US" sz="2000" dirty="0" smtClean="0"/>
              <a:t>To replace </a:t>
            </a:r>
            <a:r>
              <a:rPr lang="en-US" sz="2000" dirty="0"/>
              <a:t>a complete DOM element with the specified HTML or DOM elements. </a:t>
            </a:r>
            <a:r>
              <a:rPr lang="en-US" sz="2000" dirty="0" err="1"/>
              <a:t>The</a:t>
            </a:r>
            <a:r>
              <a:rPr lang="en-US" sz="2000" b="1" dirty="0" err="1"/>
              <a:t>replaceWith</a:t>
            </a:r>
            <a:r>
              <a:rPr lang="en-US" sz="2000" b="1" dirty="0"/>
              <a:t>( content )</a:t>
            </a:r>
            <a:r>
              <a:rPr lang="en-US" sz="2000" dirty="0"/>
              <a:t> method serves this purpose very well.</a:t>
            </a:r>
            <a:endParaRPr lang="en-US" sz="2000" b="1" dirty="0">
              <a:solidFill>
                <a:schemeClr val="tx2"/>
              </a:solidFill>
            </a:endParaRPr>
          </a:p>
          <a:p>
            <a:pPr>
              <a:spcAft>
                <a:spcPts val="1200"/>
              </a:spcAft>
            </a:pPr>
            <a:r>
              <a:rPr lang="en-US" sz="1600" dirty="0" smtClean="0">
                <a:solidFill>
                  <a:srgbClr val="7030A0"/>
                </a:solidFill>
              </a:rPr>
              <a:t>	$(‘</a:t>
            </a:r>
            <a:r>
              <a:rPr lang="en-US" sz="1600" dirty="0">
                <a:solidFill>
                  <a:srgbClr val="7030A0"/>
                </a:solidFill>
              </a:rPr>
              <a:t>element’).</a:t>
            </a:r>
            <a:r>
              <a:rPr lang="en-US" sz="1600" dirty="0" err="1">
                <a:solidFill>
                  <a:srgbClr val="7030A0"/>
                </a:solidFill>
              </a:rPr>
              <a:t>replaceWith</a:t>
            </a:r>
            <a:r>
              <a:rPr lang="en-US" sz="1600" dirty="0">
                <a:solidFill>
                  <a:srgbClr val="7030A0"/>
                </a:solidFill>
              </a:rPr>
              <a:t>( content )</a:t>
            </a:r>
          </a:p>
          <a:p>
            <a:pPr>
              <a:spcAft>
                <a:spcPts val="1200"/>
              </a:spcAft>
            </a:pPr>
            <a:endParaRPr lang="en-US" sz="1600" dirty="0" smtClean="0">
              <a:solidFill>
                <a:srgbClr val="7030A0"/>
              </a:solidFill>
            </a:endParaRPr>
          </a:p>
        </p:txBody>
      </p:sp>
    </p:spTree>
    <p:extLst>
      <p:ext uri="{BB962C8B-B14F-4D97-AF65-F5344CB8AC3E}">
        <p14:creationId xmlns:p14="http://schemas.microsoft.com/office/powerpoint/2010/main" val="3602873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a:solidFill>
                  <a:srgbClr val="00ACAE"/>
                </a:solidFill>
              </a:rPr>
              <a:t>jQuery HTML Manipulations </a:t>
            </a:r>
            <a:endParaRPr lang="en-GB" sz="3200" dirty="0">
              <a:solidFill>
                <a:srgbClr val="00ACAE"/>
              </a:solidFill>
            </a:endParaRP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12</a:t>
            </a:fld>
            <a:endParaRPr lang="en-US" sz="1800" dirty="0">
              <a:solidFill>
                <a:schemeClr val="tx1"/>
              </a:solidFill>
            </a:endParaRPr>
          </a:p>
        </p:txBody>
      </p:sp>
      <p:sp>
        <p:nvSpPr>
          <p:cNvPr id="4" name="TextBox 3"/>
          <p:cNvSpPr txBox="1"/>
          <p:nvPr/>
        </p:nvSpPr>
        <p:spPr>
          <a:xfrm>
            <a:off x="304800" y="1122218"/>
            <a:ext cx="7848600" cy="5047536"/>
          </a:xfrm>
          <a:prstGeom prst="rect">
            <a:avLst/>
          </a:prstGeom>
          <a:noFill/>
        </p:spPr>
        <p:txBody>
          <a:bodyPr wrap="square" rtlCol="0">
            <a:spAutoFit/>
          </a:bodyPr>
          <a:lstStyle/>
          <a:p>
            <a:pPr>
              <a:spcAft>
                <a:spcPts val="1200"/>
              </a:spcAft>
            </a:pPr>
            <a:r>
              <a:rPr lang="en-US" sz="2000" b="1" dirty="0" smtClean="0">
                <a:solidFill>
                  <a:schemeClr val="tx2"/>
                </a:solidFill>
              </a:rPr>
              <a:t>Removing </a:t>
            </a:r>
            <a:r>
              <a:rPr lang="en-US" sz="2000" b="1" dirty="0">
                <a:solidFill>
                  <a:schemeClr val="tx2"/>
                </a:solidFill>
              </a:rPr>
              <a:t>DOM Elements</a:t>
            </a:r>
            <a:r>
              <a:rPr lang="en-US" sz="1600" dirty="0" smtClean="0">
                <a:solidFill>
                  <a:srgbClr val="7030A0"/>
                </a:solidFill>
              </a:rPr>
              <a:t>      </a:t>
            </a:r>
          </a:p>
          <a:p>
            <a:pPr marL="342900" indent="-342900">
              <a:spcAft>
                <a:spcPts val="1200"/>
              </a:spcAft>
              <a:buFont typeface="Wingdings" panose="05000000000000000000" pitchFamily="2" charset="2"/>
              <a:buChar char="Ø"/>
            </a:pPr>
            <a:r>
              <a:rPr lang="en-US" sz="2000" dirty="0"/>
              <a:t> </a:t>
            </a:r>
            <a:r>
              <a:rPr lang="en-US" sz="2000" dirty="0" smtClean="0"/>
              <a:t>To remove </a:t>
            </a:r>
            <a:r>
              <a:rPr lang="en-US" sz="2000" dirty="0"/>
              <a:t>one or more DOM elements from the </a:t>
            </a:r>
            <a:r>
              <a:rPr lang="en-US" sz="2000" dirty="0" smtClean="0"/>
              <a:t>document, </a:t>
            </a:r>
            <a:r>
              <a:rPr lang="en-US" sz="2000" dirty="0"/>
              <a:t>JQuery provides two methods to handle the situation</a:t>
            </a:r>
            <a:r>
              <a:rPr lang="en-US" sz="2000" dirty="0" smtClean="0"/>
              <a:t>.</a:t>
            </a:r>
            <a:endParaRPr lang="en-US" sz="2000" dirty="0"/>
          </a:p>
          <a:p>
            <a:pPr marL="342900" indent="-342900">
              <a:spcAft>
                <a:spcPts val="1200"/>
              </a:spcAft>
              <a:buFont typeface="Wingdings" panose="05000000000000000000" pitchFamily="2" charset="2"/>
              <a:buChar char="Ø"/>
            </a:pPr>
            <a:r>
              <a:rPr lang="en-US" sz="2000" dirty="0"/>
              <a:t>The empty( ) method remove all child nodes from the set of matched elements where as the method remove( expr ) method removes all matched elements from the DOM.   </a:t>
            </a:r>
          </a:p>
          <a:p>
            <a:pPr lvl="2">
              <a:spcAft>
                <a:spcPts val="1200"/>
              </a:spcAft>
            </a:pPr>
            <a:r>
              <a:rPr lang="en-US" sz="1600" dirty="0" smtClean="0">
                <a:solidFill>
                  <a:srgbClr val="7030A0"/>
                </a:solidFill>
              </a:rPr>
              <a:t>$(‘element’). remove()</a:t>
            </a:r>
          </a:p>
          <a:p>
            <a:pPr lvl="2">
              <a:spcAft>
                <a:spcPts val="1200"/>
              </a:spcAft>
            </a:pPr>
            <a:r>
              <a:rPr lang="en-US" sz="1600" dirty="0" smtClean="0">
                <a:solidFill>
                  <a:srgbClr val="7030A0"/>
                </a:solidFill>
              </a:rPr>
              <a:t>$(‘</a:t>
            </a:r>
            <a:r>
              <a:rPr lang="en-US" sz="1600" dirty="0">
                <a:solidFill>
                  <a:srgbClr val="7030A0"/>
                </a:solidFill>
              </a:rPr>
              <a:t>element’). empty( )</a:t>
            </a:r>
            <a:endParaRPr lang="en-US" sz="1600" dirty="0">
              <a:solidFill>
                <a:srgbClr val="7030A0"/>
              </a:solidFill>
            </a:endParaRPr>
          </a:p>
          <a:p>
            <a:pPr>
              <a:spcAft>
                <a:spcPts val="1200"/>
              </a:spcAft>
            </a:pPr>
            <a:r>
              <a:rPr lang="en-US" sz="2000" b="1" dirty="0">
                <a:solidFill>
                  <a:schemeClr val="tx2"/>
                </a:solidFill>
              </a:rPr>
              <a:t>Inserting DOM </a:t>
            </a:r>
            <a:r>
              <a:rPr lang="en-US" sz="2000" b="1" dirty="0" smtClean="0">
                <a:solidFill>
                  <a:schemeClr val="tx2"/>
                </a:solidFill>
              </a:rPr>
              <a:t>elements</a:t>
            </a:r>
          </a:p>
          <a:p>
            <a:pPr marL="342900" indent="-342900">
              <a:spcAft>
                <a:spcPts val="1200"/>
              </a:spcAft>
              <a:buFont typeface="Wingdings" panose="05000000000000000000" pitchFamily="2" charset="2"/>
              <a:buChar char="Ø"/>
            </a:pPr>
            <a:r>
              <a:rPr lang="en-US" sz="2000" dirty="0" smtClean="0"/>
              <a:t>To </a:t>
            </a:r>
            <a:r>
              <a:rPr lang="en-US" sz="2000" dirty="0"/>
              <a:t>insert new one or more DOM elements in your existing document. JQuery provides various methods to insert elements at various locations.</a:t>
            </a:r>
          </a:p>
          <a:p>
            <a:pPr>
              <a:spcAft>
                <a:spcPts val="1200"/>
              </a:spcAft>
            </a:pPr>
            <a:endParaRPr lang="en-US" sz="2000" dirty="0"/>
          </a:p>
        </p:txBody>
      </p:sp>
    </p:spTree>
    <p:extLst>
      <p:ext uri="{BB962C8B-B14F-4D97-AF65-F5344CB8AC3E}">
        <p14:creationId xmlns:p14="http://schemas.microsoft.com/office/powerpoint/2010/main" val="3716688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a:solidFill>
                  <a:srgbClr val="00ACAE"/>
                </a:solidFill>
              </a:rPr>
              <a:t>jQuery HTML Manipulations </a:t>
            </a:r>
            <a:endParaRPr lang="en-GB" sz="3200" dirty="0">
              <a:solidFill>
                <a:srgbClr val="00ACAE"/>
              </a:solidFill>
            </a:endParaRP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13</a:t>
            </a:fld>
            <a:endParaRPr lang="en-US" sz="1800" dirty="0">
              <a:solidFill>
                <a:schemeClr val="tx1"/>
              </a:solidFill>
            </a:endParaRPr>
          </a:p>
        </p:txBody>
      </p:sp>
      <p:sp>
        <p:nvSpPr>
          <p:cNvPr id="4" name="TextBox 3"/>
          <p:cNvSpPr txBox="1"/>
          <p:nvPr/>
        </p:nvSpPr>
        <p:spPr>
          <a:xfrm>
            <a:off x="304800" y="1122218"/>
            <a:ext cx="7848600" cy="4678204"/>
          </a:xfrm>
          <a:prstGeom prst="rect">
            <a:avLst/>
          </a:prstGeom>
          <a:noFill/>
        </p:spPr>
        <p:txBody>
          <a:bodyPr wrap="square" rtlCol="0">
            <a:spAutoFit/>
          </a:bodyPr>
          <a:lstStyle/>
          <a:p>
            <a:pPr marL="342900" indent="-342900">
              <a:spcAft>
                <a:spcPts val="1200"/>
              </a:spcAft>
              <a:buFont typeface="Wingdings" panose="05000000000000000000" pitchFamily="2" charset="2"/>
              <a:buChar char="Ø"/>
            </a:pPr>
            <a:r>
              <a:rPr lang="en-US" sz="2000" dirty="0"/>
              <a:t>The after( content ) method insert content after each of the matched elements where as the method before( content ) method inserts content before each of the matched elements.</a:t>
            </a:r>
            <a:endParaRPr lang="en-US" sz="1600" dirty="0">
              <a:solidFill>
                <a:srgbClr val="7030A0"/>
              </a:solidFill>
            </a:endParaRPr>
          </a:p>
          <a:p>
            <a:pPr>
              <a:spcAft>
                <a:spcPts val="1200"/>
              </a:spcAft>
            </a:pPr>
            <a:r>
              <a:rPr lang="en-US" sz="1600" dirty="0" smtClean="0">
                <a:solidFill>
                  <a:srgbClr val="7030A0"/>
                </a:solidFill>
              </a:rPr>
              <a:t>	 </a:t>
            </a:r>
            <a:r>
              <a:rPr lang="en-US" sz="1600" dirty="0">
                <a:solidFill>
                  <a:srgbClr val="7030A0"/>
                </a:solidFill>
              </a:rPr>
              <a:t>$(‘element’). </a:t>
            </a:r>
            <a:r>
              <a:rPr lang="en-US" sz="1600" dirty="0" smtClean="0">
                <a:solidFill>
                  <a:srgbClr val="7030A0"/>
                </a:solidFill>
              </a:rPr>
              <a:t>after(content)</a:t>
            </a:r>
          </a:p>
          <a:p>
            <a:pPr>
              <a:spcAft>
                <a:spcPts val="1200"/>
              </a:spcAft>
            </a:pPr>
            <a:r>
              <a:rPr lang="en-US" sz="1600" dirty="0" smtClean="0">
                <a:solidFill>
                  <a:srgbClr val="7030A0"/>
                </a:solidFill>
              </a:rPr>
              <a:t>	$(‘</a:t>
            </a:r>
            <a:r>
              <a:rPr lang="en-US" sz="1600" dirty="0">
                <a:solidFill>
                  <a:srgbClr val="7030A0"/>
                </a:solidFill>
              </a:rPr>
              <a:t>element’). </a:t>
            </a:r>
            <a:r>
              <a:rPr lang="en-US" sz="1600" dirty="0" smtClean="0">
                <a:solidFill>
                  <a:srgbClr val="7030A0"/>
                </a:solidFill>
              </a:rPr>
              <a:t>before(content)</a:t>
            </a:r>
          </a:p>
          <a:p>
            <a:pPr>
              <a:spcAft>
                <a:spcPts val="1200"/>
              </a:spcAft>
            </a:pPr>
            <a:r>
              <a:rPr lang="en-US" sz="2000" b="1" dirty="0">
                <a:solidFill>
                  <a:schemeClr val="tx2"/>
                </a:solidFill>
              </a:rPr>
              <a:t>Methods used to manipulate DOM elements </a:t>
            </a:r>
          </a:p>
          <a:p>
            <a:pPr marL="285750" indent="-285750">
              <a:spcAft>
                <a:spcPts val="1200"/>
              </a:spcAft>
              <a:buFont typeface="Wingdings" panose="05000000000000000000" pitchFamily="2" charset="2"/>
              <a:buChar char="q"/>
            </a:pPr>
            <a:r>
              <a:rPr lang="en-US" sz="1600" dirty="0" smtClean="0">
                <a:solidFill>
                  <a:srgbClr val="7030A0"/>
                </a:solidFill>
              </a:rPr>
              <a:t>after</a:t>
            </a:r>
            <a:r>
              <a:rPr lang="en-US" sz="1600" dirty="0">
                <a:solidFill>
                  <a:srgbClr val="7030A0"/>
                </a:solidFill>
              </a:rPr>
              <a:t>( content )</a:t>
            </a:r>
          </a:p>
          <a:p>
            <a:pPr>
              <a:spcAft>
                <a:spcPts val="1200"/>
              </a:spcAft>
            </a:pPr>
            <a:r>
              <a:rPr lang="en-US" sz="1600" dirty="0">
                <a:solidFill>
                  <a:srgbClr val="7030A0"/>
                </a:solidFill>
              </a:rPr>
              <a:t>Insert content after each of the matched elements</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smtClean="0">
                <a:solidFill>
                  <a:srgbClr val="7030A0"/>
                </a:solidFill>
              </a:rPr>
              <a:t>append</a:t>
            </a:r>
            <a:r>
              <a:rPr lang="en-US" sz="1600" dirty="0">
                <a:solidFill>
                  <a:srgbClr val="7030A0"/>
                </a:solidFill>
              </a:rPr>
              <a:t>( content )</a:t>
            </a:r>
          </a:p>
          <a:p>
            <a:pPr>
              <a:spcAft>
                <a:spcPts val="1200"/>
              </a:spcAft>
            </a:pPr>
            <a:r>
              <a:rPr lang="en-US" sz="1600" dirty="0">
                <a:solidFill>
                  <a:srgbClr val="7030A0"/>
                </a:solidFill>
              </a:rPr>
              <a:t>Append content to the inside of every matched element</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err="1" smtClean="0">
                <a:solidFill>
                  <a:srgbClr val="7030A0"/>
                </a:solidFill>
              </a:rPr>
              <a:t>appendTo</a:t>
            </a:r>
            <a:r>
              <a:rPr lang="en-US" sz="1600" dirty="0">
                <a:solidFill>
                  <a:srgbClr val="7030A0"/>
                </a:solidFill>
              </a:rPr>
              <a:t>( selector )</a:t>
            </a:r>
          </a:p>
          <a:p>
            <a:pPr>
              <a:spcAft>
                <a:spcPts val="1200"/>
              </a:spcAft>
            </a:pPr>
            <a:r>
              <a:rPr lang="en-US" sz="1600" dirty="0">
                <a:solidFill>
                  <a:srgbClr val="7030A0"/>
                </a:solidFill>
              </a:rPr>
              <a:t>Append all of the matched elements to another, specified, set of elements</a:t>
            </a:r>
            <a:r>
              <a:rPr lang="en-US" sz="1600" dirty="0" smtClean="0">
                <a:solidFill>
                  <a:srgbClr val="7030A0"/>
                </a:solidFill>
              </a:rPr>
              <a:t>.</a:t>
            </a:r>
            <a:endParaRPr lang="en-US" sz="1600" dirty="0">
              <a:solidFill>
                <a:srgbClr val="7030A0"/>
              </a:solidFill>
            </a:endParaRPr>
          </a:p>
        </p:txBody>
      </p:sp>
    </p:spTree>
    <p:extLst>
      <p:ext uri="{BB962C8B-B14F-4D97-AF65-F5344CB8AC3E}">
        <p14:creationId xmlns:p14="http://schemas.microsoft.com/office/powerpoint/2010/main" val="2657085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a:solidFill>
                  <a:srgbClr val="00ACAE"/>
                </a:solidFill>
              </a:rPr>
              <a:t>jQuery HTML Manipulations </a:t>
            </a:r>
            <a:endParaRPr lang="en-GB" sz="3200" dirty="0">
              <a:solidFill>
                <a:srgbClr val="00ACAE"/>
              </a:solidFill>
            </a:endParaRP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14</a:t>
            </a:fld>
            <a:endParaRPr lang="en-US" sz="1800" dirty="0">
              <a:solidFill>
                <a:schemeClr val="tx1"/>
              </a:solidFill>
            </a:endParaRPr>
          </a:p>
        </p:txBody>
      </p:sp>
      <p:sp>
        <p:nvSpPr>
          <p:cNvPr id="4" name="TextBox 3"/>
          <p:cNvSpPr txBox="1"/>
          <p:nvPr/>
        </p:nvSpPr>
        <p:spPr>
          <a:xfrm>
            <a:off x="304800" y="1219200"/>
            <a:ext cx="7848600" cy="4739759"/>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en-US" sz="1600" dirty="0" smtClean="0">
                <a:solidFill>
                  <a:srgbClr val="7030A0"/>
                </a:solidFill>
              </a:rPr>
              <a:t>before</a:t>
            </a:r>
            <a:r>
              <a:rPr lang="en-US" sz="1600" dirty="0">
                <a:solidFill>
                  <a:srgbClr val="7030A0"/>
                </a:solidFill>
              </a:rPr>
              <a:t>( content )</a:t>
            </a:r>
          </a:p>
          <a:p>
            <a:pPr>
              <a:spcAft>
                <a:spcPts val="1200"/>
              </a:spcAft>
            </a:pPr>
            <a:r>
              <a:rPr lang="en-US" sz="1600" dirty="0">
                <a:solidFill>
                  <a:srgbClr val="7030A0"/>
                </a:solidFill>
              </a:rPr>
              <a:t>Insert content before each of the matched elements</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smtClean="0">
                <a:solidFill>
                  <a:srgbClr val="7030A0"/>
                </a:solidFill>
              </a:rPr>
              <a:t>clone</a:t>
            </a:r>
            <a:r>
              <a:rPr lang="en-US" sz="1600" dirty="0">
                <a:solidFill>
                  <a:srgbClr val="7030A0"/>
                </a:solidFill>
              </a:rPr>
              <a:t>( </a:t>
            </a:r>
            <a:r>
              <a:rPr lang="en-US" sz="1600" dirty="0" err="1">
                <a:solidFill>
                  <a:srgbClr val="7030A0"/>
                </a:solidFill>
              </a:rPr>
              <a:t>bool</a:t>
            </a:r>
            <a:r>
              <a:rPr lang="en-US" sz="1600" dirty="0">
                <a:solidFill>
                  <a:srgbClr val="7030A0"/>
                </a:solidFill>
              </a:rPr>
              <a:t> )</a:t>
            </a:r>
          </a:p>
          <a:p>
            <a:pPr>
              <a:spcAft>
                <a:spcPts val="1200"/>
              </a:spcAft>
            </a:pPr>
            <a:r>
              <a:rPr lang="en-US" sz="1600" dirty="0">
                <a:solidFill>
                  <a:srgbClr val="7030A0"/>
                </a:solidFill>
              </a:rPr>
              <a:t>Clone matched DOM Elements, and all their event handlers, and select the clones</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smtClean="0">
                <a:solidFill>
                  <a:srgbClr val="7030A0"/>
                </a:solidFill>
              </a:rPr>
              <a:t>clone</a:t>
            </a:r>
            <a:r>
              <a:rPr lang="en-US" sz="1600" dirty="0">
                <a:solidFill>
                  <a:srgbClr val="7030A0"/>
                </a:solidFill>
              </a:rPr>
              <a:t>( )</a:t>
            </a:r>
          </a:p>
          <a:p>
            <a:pPr>
              <a:spcAft>
                <a:spcPts val="1200"/>
              </a:spcAft>
            </a:pPr>
            <a:r>
              <a:rPr lang="en-US" sz="1600" dirty="0">
                <a:solidFill>
                  <a:srgbClr val="7030A0"/>
                </a:solidFill>
              </a:rPr>
              <a:t>Clone matched DOM Elements and select the clones</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smtClean="0">
                <a:solidFill>
                  <a:srgbClr val="7030A0"/>
                </a:solidFill>
              </a:rPr>
              <a:t>empty</a:t>
            </a:r>
            <a:r>
              <a:rPr lang="en-US" sz="1600" dirty="0">
                <a:solidFill>
                  <a:srgbClr val="7030A0"/>
                </a:solidFill>
              </a:rPr>
              <a:t>( )</a:t>
            </a:r>
          </a:p>
          <a:p>
            <a:pPr>
              <a:spcAft>
                <a:spcPts val="1200"/>
              </a:spcAft>
            </a:pPr>
            <a:r>
              <a:rPr lang="en-US" sz="1600" dirty="0">
                <a:solidFill>
                  <a:srgbClr val="7030A0"/>
                </a:solidFill>
              </a:rPr>
              <a:t>Remove all child nodes from the set of matched elements</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smtClean="0">
                <a:solidFill>
                  <a:srgbClr val="7030A0"/>
                </a:solidFill>
              </a:rPr>
              <a:t>html</a:t>
            </a:r>
            <a:r>
              <a:rPr lang="en-US" sz="1600" dirty="0">
                <a:solidFill>
                  <a:srgbClr val="7030A0"/>
                </a:solidFill>
              </a:rPr>
              <a:t>( </a:t>
            </a:r>
            <a:r>
              <a:rPr lang="en-US" sz="1600" dirty="0" err="1">
                <a:solidFill>
                  <a:srgbClr val="7030A0"/>
                </a:solidFill>
              </a:rPr>
              <a:t>val</a:t>
            </a:r>
            <a:r>
              <a:rPr lang="en-US" sz="1600" dirty="0">
                <a:solidFill>
                  <a:srgbClr val="7030A0"/>
                </a:solidFill>
              </a:rPr>
              <a:t> )</a:t>
            </a:r>
          </a:p>
          <a:p>
            <a:pPr>
              <a:spcAft>
                <a:spcPts val="1200"/>
              </a:spcAft>
            </a:pPr>
            <a:r>
              <a:rPr lang="en-US" sz="1600" dirty="0">
                <a:solidFill>
                  <a:srgbClr val="7030A0"/>
                </a:solidFill>
              </a:rPr>
              <a:t>Set the html contents of every matched element</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smtClean="0">
                <a:solidFill>
                  <a:srgbClr val="7030A0"/>
                </a:solidFill>
              </a:rPr>
              <a:t>html</a:t>
            </a:r>
            <a:r>
              <a:rPr lang="en-US" sz="1600" dirty="0">
                <a:solidFill>
                  <a:srgbClr val="7030A0"/>
                </a:solidFill>
              </a:rPr>
              <a:t>( )</a:t>
            </a:r>
          </a:p>
          <a:p>
            <a:pPr>
              <a:spcAft>
                <a:spcPts val="1200"/>
              </a:spcAft>
            </a:pPr>
            <a:r>
              <a:rPr lang="en-US" sz="1600" dirty="0">
                <a:solidFill>
                  <a:srgbClr val="7030A0"/>
                </a:solidFill>
              </a:rPr>
              <a:t>Get the html contents (</a:t>
            </a:r>
            <a:r>
              <a:rPr lang="en-US" sz="1600" dirty="0" err="1">
                <a:solidFill>
                  <a:srgbClr val="7030A0"/>
                </a:solidFill>
              </a:rPr>
              <a:t>innerHTML</a:t>
            </a:r>
            <a:r>
              <a:rPr lang="en-US" sz="1600" dirty="0">
                <a:solidFill>
                  <a:srgbClr val="7030A0"/>
                </a:solidFill>
              </a:rPr>
              <a:t>) of the first matched element</a:t>
            </a:r>
            <a:r>
              <a:rPr lang="en-US" sz="1600" dirty="0" smtClean="0">
                <a:solidFill>
                  <a:srgbClr val="7030A0"/>
                </a:solidFill>
              </a:rPr>
              <a:t>.</a:t>
            </a:r>
            <a:endParaRPr lang="en-US" sz="1600" dirty="0" smtClean="0">
              <a:solidFill>
                <a:srgbClr val="7030A0"/>
              </a:solidFill>
            </a:endParaRPr>
          </a:p>
        </p:txBody>
      </p:sp>
    </p:spTree>
    <p:extLst>
      <p:ext uri="{BB962C8B-B14F-4D97-AF65-F5344CB8AC3E}">
        <p14:creationId xmlns:p14="http://schemas.microsoft.com/office/powerpoint/2010/main" val="3637056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a:solidFill>
                  <a:srgbClr val="00ACAE"/>
                </a:solidFill>
              </a:rPr>
              <a:t>jQuery HTML Manipulations </a:t>
            </a:r>
            <a:endParaRPr lang="en-GB" sz="3200" dirty="0">
              <a:solidFill>
                <a:srgbClr val="00ACAE"/>
              </a:solidFill>
            </a:endParaRP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15</a:t>
            </a:fld>
            <a:endParaRPr lang="en-US" sz="1800" dirty="0">
              <a:solidFill>
                <a:schemeClr val="tx1"/>
              </a:solidFill>
            </a:endParaRPr>
          </a:p>
        </p:txBody>
      </p:sp>
      <p:sp>
        <p:nvSpPr>
          <p:cNvPr id="4" name="TextBox 3"/>
          <p:cNvSpPr txBox="1"/>
          <p:nvPr/>
        </p:nvSpPr>
        <p:spPr>
          <a:xfrm>
            <a:off x="304800" y="1219200"/>
            <a:ext cx="7848600" cy="5139869"/>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en-US" sz="1600" dirty="0" err="1" smtClean="0">
                <a:solidFill>
                  <a:srgbClr val="7030A0"/>
                </a:solidFill>
              </a:rPr>
              <a:t>insertAfter</a:t>
            </a:r>
            <a:r>
              <a:rPr lang="en-US" sz="1600" dirty="0">
                <a:solidFill>
                  <a:srgbClr val="7030A0"/>
                </a:solidFill>
              </a:rPr>
              <a:t>( selector )</a:t>
            </a:r>
          </a:p>
          <a:p>
            <a:pPr>
              <a:spcAft>
                <a:spcPts val="1200"/>
              </a:spcAft>
            </a:pPr>
            <a:r>
              <a:rPr lang="en-US" sz="1600" dirty="0">
                <a:solidFill>
                  <a:srgbClr val="7030A0"/>
                </a:solidFill>
              </a:rPr>
              <a:t>Insert all of the matched elements after another, specified, set of elements</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err="1" smtClean="0">
                <a:solidFill>
                  <a:srgbClr val="7030A0"/>
                </a:solidFill>
              </a:rPr>
              <a:t>insertBefore</a:t>
            </a:r>
            <a:r>
              <a:rPr lang="en-US" sz="1600" dirty="0">
                <a:solidFill>
                  <a:srgbClr val="7030A0"/>
                </a:solidFill>
              </a:rPr>
              <a:t>( selector )</a:t>
            </a:r>
          </a:p>
          <a:p>
            <a:pPr>
              <a:spcAft>
                <a:spcPts val="1200"/>
              </a:spcAft>
            </a:pPr>
            <a:r>
              <a:rPr lang="en-US" sz="1600" dirty="0">
                <a:solidFill>
                  <a:srgbClr val="7030A0"/>
                </a:solidFill>
              </a:rPr>
              <a:t>Insert all of the matched elements before another, specified, set of elements</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smtClean="0">
                <a:solidFill>
                  <a:srgbClr val="7030A0"/>
                </a:solidFill>
              </a:rPr>
              <a:t>prepend</a:t>
            </a:r>
            <a:r>
              <a:rPr lang="en-US" sz="1600" dirty="0">
                <a:solidFill>
                  <a:srgbClr val="7030A0"/>
                </a:solidFill>
              </a:rPr>
              <a:t>( content )</a:t>
            </a:r>
          </a:p>
          <a:p>
            <a:pPr>
              <a:spcAft>
                <a:spcPts val="1200"/>
              </a:spcAft>
            </a:pPr>
            <a:r>
              <a:rPr lang="en-US" sz="1600" dirty="0">
                <a:solidFill>
                  <a:srgbClr val="7030A0"/>
                </a:solidFill>
              </a:rPr>
              <a:t>Prepend content to the inside of every matched element</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err="1" smtClean="0">
                <a:solidFill>
                  <a:srgbClr val="7030A0"/>
                </a:solidFill>
              </a:rPr>
              <a:t>prependTo</a:t>
            </a:r>
            <a:r>
              <a:rPr lang="en-US" sz="1600" dirty="0">
                <a:solidFill>
                  <a:srgbClr val="7030A0"/>
                </a:solidFill>
              </a:rPr>
              <a:t>( selector )</a:t>
            </a:r>
          </a:p>
          <a:p>
            <a:pPr>
              <a:spcAft>
                <a:spcPts val="1200"/>
              </a:spcAft>
            </a:pPr>
            <a:r>
              <a:rPr lang="en-US" sz="1600" dirty="0">
                <a:solidFill>
                  <a:srgbClr val="7030A0"/>
                </a:solidFill>
              </a:rPr>
              <a:t>Prepend all of the matched elements to another, specified, set of elements</a:t>
            </a:r>
            <a:r>
              <a:rPr lang="en-US" sz="1600" dirty="0" smtClean="0">
                <a:solidFill>
                  <a:srgbClr val="7030A0"/>
                </a:solidFill>
              </a:rPr>
              <a:t>.</a:t>
            </a:r>
            <a:endParaRPr lang="en-US" sz="1600" dirty="0">
              <a:solidFill>
                <a:srgbClr val="7030A0"/>
              </a:solidFill>
            </a:endParaRPr>
          </a:p>
          <a:p>
            <a:pPr marL="342900" indent="-342900">
              <a:spcAft>
                <a:spcPts val="1200"/>
              </a:spcAft>
              <a:buFont typeface="Wingdings" panose="05000000000000000000" pitchFamily="2" charset="2"/>
              <a:buChar char="q"/>
            </a:pPr>
            <a:r>
              <a:rPr lang="en-US" sz="1600" dirty="0" smtClean="0">
                <a:solidFill>
                  <a:srgbClr val="7030A0"/>
                </a:solidFill>
              </a:rPr>
              <a:t>remove</a:t>
            </a:r>
            <a:r>
              <a:rPr lang="en-US" sz="1600" dirty="0">
                <a:solidFill>
                  <a:srgbClr val="7030A0"/>
                </a:solidFill>
              </a:rPr>
              <a:t>( expr )</a:t>
            </a:r>
          </a:p>
          <a:p>
            <a:pPr>
              <a:spcAft>
                <a:spcPts val="1200"/>
              </a:spcAft>
            </a:pPr>
            <a:r>
              <a:rPr lang="en-US" sz="1600" dirty="0">
                <a:solidFill>
                  <a:srgbClr val="7030A0"/>
                </a:solidFill>
              </a:rPr>
              <a:t>Removes all matched elements from the DOM</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err="1" smtClean="0">
                <a:solidFill>
                  <a:srgbClr val="7030A0"/>
                </a:solidFill>
              </a:rPr>
              <a:t>replaceAll</a:t>
            </a:r>
            <a:r>
              <a:rPr lang="en-US" sz="1600" dirty="0">
                <a:solidFill>
                  <a:srgbClr val="7030A0"/>
                </a:solidFill>
              </a:rPr>
              <a:t>( selector )</a:t>
            </a:r>
          </a:p>
          <a:p>
            <a:pPr>
              <a:spcAft>
                <a:spcPts val="1200"/>
              </a:spcAft>
            </a:pPr>
            <a:r>
              <a:rPr lang="en-US" sz="1600" dirty="0">
                <a:solidFill>
                  <a:srgbClr val="7030A0"/>
                </a:solidFill>
              </a:rPr>
              <a:t>Replaces the elements matched by the specified selector with the matched elements</a:t>
            </a:r>
            <a:r>
              <a:rPr lang="en-US" sz="1600" dirty="0" smtClean="0">
                <a:solidFill>
                  <a:srgbClr val="7030A0"/>
                </a:solidFill>
              </a:rPr>
              <a:t>.</a:t>
            </a:r>
            <a:endParaRPr lang="en-US" sz="1600" dirty="0">
              <a:solidFill>
                <a:srgbClr val="7030A0"/>
              </a:solidFill>
            </a:endParaRPr>
          </a:p>
          <a:p>
            <a:pPr>
              <a:spcAft>
                <a:spcPts val="1200"/>
              </a:spcAft>
            </a:pPr>
            <a:endParaRPr lang="en-US" sz="1600" dirty="0">
              <a:solidFill>
                <a:srgbClr val="7030A0"/>
              </a:solidFill>
            </a:endParaRPr>
          </a:p>
        </p:txBody>
      </p:sp>
    </p:spTree>
    <p:extLst>
      <p:ext uri="{BB962C8B-B14F-4D97-AF65-F5344CB8AC3E}">
        <p14:creationId xmlns:p14="http://schemas.microsoft.com/office/powerpoint/2010/main" val="3330184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a:solidFill>
                  <a:srgbClr val="00ACAE"/>
                </a:solidFill>
              </a:rPr>
              <a:t>jQuery HTML Manipulations </a:t>
            </a:r>
            <a:endParaRPr lang="en-GB" sz="3200" dirty="0">
              <a:solidFill>
                <a:srgbClr val="00ACAE"/>
              </a:solidFill>
            </a:endParaRP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16</a:t>
            </a:fld>
            <a:endParaRPr lang="en-US" sz="1800" dirty="0">
              <a:solidFill>
                <a:schemeClr val="tx1"/>
              </a:solidFill>
            </a:endParaRPr>
          </a:p>
        </p:txBody>
      </p:sp>
      <p:sp>
        <p:nvSpPr>
          <p:cNvPr id="4" name="TextBox 3"/>
          <p:cNvSpPr txBox="1"/>
          <p:nvPr/>
        </p:nvSpPr>
        <p:spPr>
          <a:xfrm>
            <a:off x="304800" y="1219200"/>
            <a:ext cx="7848600" cy="5139869"/>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en-US" sz="1600" dirty="0" err="1" smtClean="0">
                <a:solidFill>
                  <a:srgbClr val="7030A0"/>
                </a:solidFill>
              </a:rPr>
              <a:t>replaceWith</a:t>
            </a:r>
            <a:r>
              <a:rPr lang="en-US" sz="1600" dirty="0">
                <a:solidFill>
                  <a:srgbClr val="7030A0"/>
                </a:solidFill>
              </a:rPr>
              <a:t>( content )</a:t>
            </a:r>
          </a:p>
          <a:p>
            <a:pPr>
              <a:spcAft>
                <a:spcPts val="1200"/>
              </a:spcAft>
            </a:pPr>
            <a:r>
              <a:rPr lang="en-US" sz="1600" dirty="0">
                <a:solidFill>
                  <a:srgbClr val="7030A0"/>
                </a:solidFill>
              </a:rPr>
              <a:t>Replaces all matched elements with the specified HTML or DOM elements</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smtClean="0">
                <a:solidFill>
                  <a:srgbClr val="7030A0"/>
                </a:solidFill>
              </a:rPr>
              <a:t>text</a:t>
            </a:r>
            <a:r>
              <a:rPr lang="en-US" sz="1600" dirty="0">
                <a:solidFill>
                  <a:srgbClr val="7030A0"/>
                </a:solidFill>
              </a:rPr>
              <a:t>( </a:t>
            </a:r>
            <a:r>
              <a:rPr lang="en-US" sz="1600" dirty="0" err="1">
                <a:solidFill>
                  <a:srgbClr val="7030A0"/>
                </a:solidFill>
              </a:rPr>
              <a:t>val</a:t>
            </a:r>
            <a:r>
              <a:rPr lang="en-US" sz="1600" dirty="0">
                <a:solidFill>
                  <a:srgbClr val="7030A0"/>
                </a:solidFill>
              </a:rPr>
              <a:t> )</a:t>
            </a:r>
          </a:p>
          <a:p>
            <a:pPr>
              <a:spcAft>
                <a:spcPts val="1200"/>
              </a:spcAft>
            </a:pPr>
            <a:r>
              <a:rPr lang="en-US" sz="1600" dirty="0">
                <a:solidFill>
                  <a:srgbClr val="7030A0"/>
                </a:solidFill>
              </a:rPr>
              <a:t>Set the text contents of all matched elements</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smtClean="0">
                <a:solidFill>
                  <a:srgbClr val="7030A0"/>
                </a:solidFill>
              </a:rPr>
              <a:t>text</a:t>
            </a:r>
            <a:r>
              <a:rPr lang="en-US" sz="1600" dirty="0">
                <a:solidFill>
                  <a:srgbClr val="7030A0"/>
                </a:solidFill>
              </a:rPr>
              <a:t>( )</a:t>
            </a:r>
          </a:p>
          <a:p>
            <a:pPr>
              <a:spcAft>
                <a:spcPts val="1200"/>
              </a:spcAft>
            </a:pPr>
            <a:r>
              <a:rPr lang="en-US" sz="1600" dirty="0">
                <a:solidFill>
                  <a:srgbClr val="7030A0"/>
                </a:solidFill>
              </a:rPr>
              <a:t>Get the combined text contents of all matched elements</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smtClean="0">
                <a:solidFill>
                  <a:srgbClr val="7030A0"/>
                </a:solidFill>
              </a:rPr>
              <a:t>wrap</a:t>
            </a:r>
            <a:r>
              <a:rPr lang="en-US" sz="1600" dirty="0">
                <a:solidFill>
                  <a:srgbClr val="7030A0"/>
                </a:solidFill>
              </a:rPr>
              <a:t>( </a:t>
            </a:r>
            <a:r>
              <a:rPr lang="en-US" sz="1600" dirty="0" err="1">
                <a:solidFill>
                  <a:srgbClr val="7030A0"/>
                </a:solidFill>
              </a:rPr>
              <a:t>elem</a:t>
            </a:r>
            <a:r>
              <a:rPr lang="en-US" sz="1600" dirty="0">
                <a:solidFill>
                  <a:srgbClr val="7030A0"/>
                </a:solidFill>
              </a:rPr>
              <a:t> )</a:t>
            </a:r>
          </a:p>
          <a:p>
            <a:pPr>
              <a:spcAft>
                <a:spcPts val="1200"/>
              </a:spcAft>
            </a:pPr>
            <a:r>
              <a:rPr lang="en-US" sz="1600" dirty="0">
                <a:solidFill>
                  <a:srgbClr val="7030A0"/>
                </a:solidFill>
              </a:rPr>
              <a:t>Wrap each matched element with the specified element</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smtClean="0">
                <a:solidFill>
                  <a:srgbClr val="7030A0"/>
                </a:solidFill>
              </a:rPr>
              <a:t>wrap</a:t>
            </a:r>
            <a:r>
              <a:rPr lang="en-US" sz="1600" dirty="0">
                <a:solidFill>
                  <a:srgbClr val="7030A0"/>
                </a:solidFill>
              </a:rPr>
              <a:t>( html )</a:t>
            </a:r>
          </a:p>
          <a:p>
            <a:pPr>
              <a:spcAft>
                <a:spcPts val="1200"/>
              </a:spcAft>
            </a:pPr>
            <a:r>
              <a:rPr lang="en-US" sz="1600" dirty="0">
                <a:solidFill>
                  <a:srgbClr val="7030A0"/>
                </a:solidFill>
              </a:rPr>
              <a:t>Wrap each matched element with the specified HTML content</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err="1" smtClean="0">
                <a:solidFill>
                  <a:srgbClr val="7030A0"/>
                </a:solidFill>
              </a:rPr>
              <a:t>wrapAll</a:t>
            </a:r>
            <a:r>
              <a:rPr lang="en-US" sz="1600" dirty="0">
                <a:solidFill>
                  <a:srgbClr val="7030A0"/>
                </a:solidFill>
              </a:rPr>
              <a:t>( </a:t>
            </a:r>
            <a:r>
              <a:rPr lang="en-US" sz="1600" dirty="0" err="1">
                <a:solidFill>
                  <a:srgbClr val="7030A0"/>
                </a:solidFill>
              </a:rPr>
              <a:t>elem</a:t>
            </a:r>
            <a:r>
              <a:rPr lang="en-US" sz="1600" dirty="0">
                <a:solidFill>
                  <a:srgbClr val="7030A0"/>
                </a:solidFill>
              </a:rPr>
              <a:t> )</a:t>
            </a:r>
          </a:p>
          <a:p>
            <a:pPr>
              <a:spcAft>
                <a:spcPts val="1200"/>
              </a:spcAft>
            </a:pPr>
            <a:r>
              <a:rPr lang="en-US" sz="1600" dirty="0">
                <a:solidFill>
                  <a:srgbClr val="7030A0"/>
                </a:solidFill>
              </a:rPr>
              <a:t>Wrap all the elements in the matched set into a single wrapper element</a:t>
            </a:r>
            <a:r>
              <a:rPr lang="en-US" sz="1600" dirty="0" smtClean="0">
                <a:solidFill>
                  <a:srgbClr val="7030A0"/>
                </a:solidFill>
              </a:rPr>
              <a:t>.</a:t>
            </a:r>
            <a:endParaRPr lang="en-US" sz="1600" dirty="0">
              <a:solidFill>
                <a:srgbClr val="7030A0"/>
              </a:solidFill>
            </a:endParaRPr>
          </a:p>
          <a:p>
            <a:pPr>
              <a:spcAft>
                <a:spcPts val="1200"/>
              </a:spcAft>
            </a:pPr>
            <a:endParaRPr lang="en-US" sz="1600" dirty="0">
              <a:solidFill>
                <a:srgbClr val="7030A0"/>
              </a:solidFill>
            </a:endParaRPr>
          </a:p>
        </p:txBody>
      </p:sp>
    </p:spTree>
    <p:extLst>
      <p:ext uri="{BB962C8B-B14F-4D97-AF65-F5344CB8AC3E}">
        <p14:creationId xmlns:p14="http://schemas.microsoft.com/office/powerpoint/2010/main" val="972637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a:solidFill>
                  <a:srgbClr val="00ACAE"/>
                </a:solidFill>
              </a:rPr>
              <a:t>jQuery HTML Manipulations </a:t>
            </a:r>
            <a:endParaRPr lang="en-GB" sz="3200" dirty="0">
              <a:solidFill>
                <a:srgbClr val="00ACAE"/>
              </a:solidFill>
            </a:endParaRP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17</a:t>
            </a:fld>
            <a:endParaRPr lang="en-US" sz="1800" dirty="0">
              <a:solidFill>
                <a:schemeClr val="tx1"/>
              </a:solidFill>
            </a:endParaRPr>
          </a:p>
        </p:txBody>
      </p:sp>
      <p:sp>
        <p:nvSpPr>
          <p:cNvPr id="4" name="TextBox 3"/>
          <p:cNvSpPr txBox="1"/>
          <p:nvPr/>
        </p:nvSpPr>
        <p:spPr>
          <a:xfrm>
            <a:off x="304800" y="1219200"/>
            <a:ext cx="7848600" cy="3231654"/>
          </a:xfrm>
          <a:prstGeom prst="rect">
            <a:avLst/>
          </a:prstGeom>
          <a:noFill/>
        </p:spPr>
        <p:txBody>
          <a:bodyPr wrap="square" rtlCol="0">
            <a:spAutoFit/>
          </a:bodyPr>
          <a:lstStyle/>
          <a:p>
            <a:pPr marL="285750" indent="-285750">
              <a:spcAft>
                <a:spcPts val="1200"/>
              </a:spcAft>
              <a:buFont typeface="Wingdings" panose="05000000000000000000" pitchFamily="2" charset="2"/>
              <a:buChar char="q"/>
            </a:pPr>
            <a:r>
              <a:rPr lang="en-US" sz="1600" dirty="0" err="1" smtClean="0">
                <a:solidFill>
                  <a:srgbClr val="7030A0"/>
                </a:solidFill>
              </a:rPr>
              <a:t>wrapAll</a:t>
            </a:r>
            <a:r>
              <a:rPr lang="en-US" sz="1600" dirty="0">
                <a:solidFill>
                  <a:srgbClr val="7030A0"/>
                </a:solidFill>
              </a:rPr>
              <a:t>( html )</a:t>
            </a:r>
          </a:p>
          <a:p>
            <a:pPr>
              <a:spcAft>
                <a:spcPts val="1200"/>
              </a:spcAft>
            </a:pPr>
            <a:r>
              <a:rPr lang="en-US" sz="1600" dirty="0">
                <a:solidFill>
                  <a:srgbClr val="7030A0"/>
                </a:solidFill>
              </a:rPr>
              <a:t>Wrap all the elements in the matched set into a single wrapper element</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err="1" smtClean="0">
                <a:solidFill>
                  <a:srgbClr val="7030A0"/>
                </a:solidFill>
              </a:rPr>
              <a:t>wrapInner</a:t>
            </a:r>
            <a:r>
              <a:rPr lang="en-US" sz="1600" dirty="0">
                <a:solidFill>
                  <a:srgbClr val="7030A0"/>
                </a:solidFill>
              </a:rPr>
              <a:t>( </a:t>
            </a:r>
            <a:r>
              <a:rPr lang="en-US" sz="1600" dirty="0" err="1">
                <a:solidFill>
                  <a:srgbClr val="7030A0"/>
                </a:solidFill>
              </a:rPr>
              <a:t>elem</a:t>
            </a:r>
            <a:r>
              <a:rPr lang="en-US" sz="1600" dirty="0">
                <a:solidFill>
                  <a:srgbClr val="7030A0"/>
                </a:solidFill>
              </a:rPr>
              <a:t> )</a:t>
            </a:r>
          </a:p>
          <a:p>
            <a:pPr>
              <a:spcAft>
                <a:spcPts val="1200"/>
              </a:spcAft>
            </a:pPr>
            <a:r>
              <a:rPr lang="en-US" sz="1600" dirty="0">
                <a:solidFill>
                  <a:srgbClr val="7030A0"/>
                </a:solidFill>
              </a:rPr>
              <a:t>Wrap the inner child contents of each matched element (including text nodes) with a DOM element</a:t>
            </a:r>
            <a:r>
              <a:rPr lang="en-US" sz="1600" dirty="0" smtClean="0">
                <a:solidFill>
                  <a:srgbClr val="7030A0"/>
                </a:solidFill>
              </a:rPr>
              <a:t>.</a:t>
            </a:r>
            <a:endParaRPr lang="en-US" sz="1600" dirty="0">
              <a:solidFill>
                <a:srgbClr val="7030A0"/>
              </a:solidFill>
            </a:endParaRPr>
          </a:p>
          <a:p>
            <a:pPr marL="285750" indent="-285750">
              <a:spcAft>
                <a:spcPts val="1200"/>
              </a:spcAft>
              <a:buFont typeface="Wingdings" panose="05000000000000000000" pitchFamily="2" charset="2"/>
              <a:buChar char="q"/>
            </a:pPr>
            <a:r>
              <a:rPr lang="en-US" sz="1600" dirty="0" err="1" smtClean="0">
                <a:solidFill>
                  <a:srgbClr val="7030A0"/>
                </a:solidFill>
              </a:rPr>
              <a:t>wrapInner</a:t>
            </a:r>
            <a:r>
              <a:rPr lang="en-US" sz="1600" dirty="0">
                <a:solidFill>
                  <a:srgbClr val="7030A0"/>
                </a:solidFill>
              </a:rPr>
              <a:t>( html )</a:t>
            </a:r>
          </a:p>
          <a:p>
            <a:pPr>
              <a:spcAft>
                <a:spcPts val="1200"/>
              </a:spcAft>
            </a:pPr>
            <a:r>
              <a:rPr lang="en-US" sz="1600" dirty="0">
                <a:solidFill>
                  <a:srgbClr val="7030A0"/>
                </a:solidFill>
              </a:rPr>
              <a:t>Wrap the inner child contents of each matched element (including text nodes) with an HTML structure.</a:t>
            </a:r>
          </a:p>
          <a:p>
            <a:pPr>
              <a:spcAft>
                <a:spcPts val="1200"/>
              </a:spcAft>
            </a:pPr>
            <a:endParaRPr lang="en-US" sz="1600" dirty="0">
              <a:solidFill>
                <a:srgbClr val="7030A0"/>
              </a:solidFill>
            </a:endParaRPr>
          </a:p>
        </p:txBody>
      </p:sp>
    </p:spTree>
    <p:extLst>
      <p:ext uri="{BB962C8B-B14F-4D97-AF65-F5344CB8AC3E}">
        <p14:creationId xmlns:p14="http://schemas.microsoft.com/office/powerpoint/2010/main" val="728430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a:solidFill>
                  <a:srgbClr val="00ACAE"/>
                </a:solidFill>
              </a:rPr>
              <a:t>jQuery Attributes </a:t>
            </a:r>
            <a:endParaRPr lang="en-GB" sz="3200" dirty="0">
              <a:solidFill>
                <a:srgbClr val="00ACAE"/>
              </a:solidFill>
            </a:endParaRP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18</a:t>
            </a:fld>
            <a:endParaRPr lang="en-US" sz="1800" dirty="0">
              <a:solidFill>
                <a:schemeClr val="tx1"/>
              </a:solidFill>
            </a:endParaRPr>
          </a:p>
        </p:txBody>
      </p:sp>
      <p:sp>
        <p:nvSpPr>
          <p:cNvPr id="2" name="TextBox 1"/>
          <p:cNvSpPr txBox="1"/>
          <p:nvPr/>
        </p:nvSpPr>
        <p:spPr>
          <a:xfrm>
            <a:off x="378031" y="1132451"/>
            <a:ext cx="8610600" cy="526297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smtClean="0"/>
              <a:t>The </a:t>
            </a:r>
            <a:r>
              <a:rPr lang="en-US" sz="2000" dirty="0" err="1"/>
              <a:t>attr</a:t>
            </a:r>
            <a:r>
              <a:rPr lang="en-US" sz="2000" dirty="0"/>
              <a:t>() method sets or returns attributes and values of the selected elements.</a:t>
            </a:r>
          </a:p>
          <a:p>
            <a:pPr marL="342900" indent="-342900">
              <a:buFont typeface="Wingdings" panose="05000000000000000000" pitchFamily="2" charset="2"/>
              <a:buChar char="Ø"/>
            </a:pPr>
            <a:r>
              <a:rPr lang="en-US" sz="2000" dirty="0"/>
              <a:t>When this method is used to </a:t>
            </a:r>
            <a:r>
              <a:rPr lang="en-US" sz="2000" b="1" dirty="0"/>
              <a:t>return</a:t>
            </a:r>
            <a:r>
              <a:rPr lang="en-US" sz="2000" dirty="0"/>
              <a:t> the attribute value, it returns the value of the FIRST matched element.</a:t>
            </a:r>
          </a:p>
          <a:p>
            <a:pPr marL="342900" indent="-342900">
              <a:buFont typeface="Wingdings" panose="05000000000000000000" pitchFamily="2" charset="2"/>
              <a:buChar char="Ø"/>
            </a:pPr>
            <a:r>
              <a:rPr lang="en-US" sz="2000" dirty="0"/>
              <a:t>When this method is used to </a:t>
            </a:r>
            <a:r>
              <a:rPr lang="en-US" sz="2000" b="1" dirty="0"/>
              <a:t>set</a:t>
            </a:r>
            <a:r>
              <a:rPr lang="en-US" sz="2000" dirty="0"/>
              <a:t> attribute values, it sets one or more attribute/value pairs for the set of matched elements</a:t>
            </a:r>
            <a:r>
              <a:rPr lang="en-US" sz="2000" dirty="0" smtClean="0"/>
              <a:t>.</a:t>
            </a:r>
          </a:p>
          <a:p>
            <a:r>
              <a:rPr lang="en-US" sz="2000" b="1" dirty="0">
                <a:solidFill>
                  <a:schemeClr val="tx2"/>
                </a:solidFill>
              </a:rPr>
              <a:t>Syntax</a:t>
            </a:r>
          </a:p>
          <a:p>
            <a:pPr lvl="1"/>
            <a:r>
              <a:rPr lang="en-US" sz="1600" b="1" dirty="0">
                <a:solidFill>
                  <a:srgbClr val="7030A0"/>
                </a:solidFill>
              </a:rPr>
              <a:t>Return the value of an attribute</a:t>
            </a:r>
            <a:r>
              <a:rPr lang="en-US" sz="1600" b="1" dirty="0" smtClean="0">
                <a:solidFill>
                  <a:srgbClr val="7030A0"/>
                </a:solidFill>
              </a:rPr>
              <a:t>:</a:t>
            </a:r>
            <a:endParaRPr lang="en-US" sz="1600" dirty="0">
              <a:solidFill>
                <a:srgbClr val="7030A0"/>
              </a:solidFill>
            </a:endParaRPr>
          </a:p>
          <a:p>
            <a:pPr lvl="1"/>
            <a:r>
              <a:rPr lang="en-US" sz="1600" dirty="0">
                <a:solidFill>
                  <a:srgbClr val="7030A0"/>
                </a:solidFill>
              </a:rPr>
              <a:t>$(selector).</a:t>
            </a:r>
            <a:r>
              <a:rPr lang="en-US" sz="1600" dirty="0" err="1" smtClean="0">
                <a:solidFill>
                  <a:srgbClr val="7030A0"/>
                </a:solidFill>
              </a:rPr>
              <a:t>attr</a:t>
            </a:r>
            <a:r>
              <a:rPr lang="en-US" sz="1600" dirty="0" smtClean="0">
                <a:solidFill>
                  <a:srgbClr val="7030A0"/>
                </a:solidFill>
              </a:rPr>
              <a:t>(attribute)</a:t>
            </a:r>
          </a:p>
          <a:p>
            <a:pPr lvl="1"/>
            <a:endParaRPr lang="en-US" sz="1600" dirty="0" smtClean="0">
              <a:solidFill>
                <a:srgbClr val="7030A0"/>
              </a:solidFill>
            </a:endParaRPr>
          </a:p>
          <a:p>
            <a:pPr lvl="1"/>
            <a:r>
              <a:rPr lang="en-US" sz="1600" b="1" dirty="0" smtClean="0">
                <a:solidFill>
                  <a:srgbClr val="7030A0"/>
                </a:solidFill>
              </a:rPr>
              <a:t>Set the attribute and value:</a:t>
            </a:r>
            <a:endParaRPr lang="en-US" sz="1600" dirty="0">
              <a:solidFill>
                <a:srgbClr val="7030A0"/>
              </a:solidFill>
            </a:endParaRPr>
          </a:p>
          <a:p>
            <a:pPr lvl="1"/>
            <a:r>
              <a:rPr lang="en-US" sz="1600" dirty="0">
                <a:solidFill>
                  <a:srgbClr val="7030A0"/>
                </a:solidFill>
              </a:rPr>
              <a:t>$(selector).</a:t>
            </a:r>
            <a:r>
              <a:rPr lang="en-US" sz="1600" dirty="0" err="1">
                <a:solidFill>
                  <a:srgbClr val="7030A0"/>
                </a:solidFill>
              </a:rPr>
              <a:t>attr</a:t>
            </a:r>
            <a:r>
              <a:rPr lang="en-US" sz="1600" dirty="0">
                <a:solidFill>
                  <a:srgbClr val="7030A0"/>
                </a:solidFill>
              </a:rPr>
              <a:t>(</a:t>
            </a:r>
            <a:r>
              <a:rPr lang="en-US" sz="1600" dirty="0" err="1">
                <a:solidFill>
                  <a:srgbClr val="7030A0"/>
                </a:solidFill>
              </a:rPr>
              <a:t>attribute,value</a:t>
            </a:r>
            <a:r>
              <a:rPr lang="en-US" sz="1600" dirty="0" smtClean="0">
                <a:solidFill>
                  <a:srgbClr val="7030A0"/>
                </a:solidFill>
              </a:rPr>
              <a:t>)</a:t>
            </a:r>
          </a:p>
          <a:p>
            <a:pPr lvl="1"/>
            <a:endParaRPr lang="en-US" sz="1600" dirty="0">
              <a:solidFill>
                <a:srgbClr val="7030A0"/>
              </a:solidFill>
            </a:endParaRPr>
          </a:p>
          <a:p>
            <a:pPr lvl="1"/>
            <a:r>
              <a:rPr lang="en-US" sz="1600" b="1" dirty="0" smtClean="0">
                <a:solidFill>
                  <a:srgbClr val="7030A0"/>
                </a:solidFill>
              </a:rPr>
              <a:t>Set attribute and value using a function:</a:t>
            </a:r>
            <a:endParaRPr lang="en-US" sz="1600" dirty="0" smtClean="0">
              <a:solidFill>
                <a:srgbClr val="7030A0"/>
              </a:solidFill>
            </a:endParaRPr>
          </a:p>
          <a:p>
            <a:pPr lvl="1"/>
            <a:r>
              <a:rPr lang="en-US" sz="1600" dirty="0" smtClean="0">
                <a:solidFill>
                  <a:srgbClr val="7030A0"/>
                </a:solidFill>
              </a:rPr>
              <a:t>$(</a:t>
            </a:r>
            <a:r>
              <a:rPr lang="en-US" sz="1600" dirty="0">
                <a:solidFill>
                  <a:srgbClr val="7030A0"/>
                </a:solidFill>
              </a:rPr>
              <a:t>selector).</a:t>
            </a:r>
            <a:r>
              <a:rPr lang="en-US" sz="1600" dirty="0" err="1">
                <a:solidFill>
                  <a:srgbClr val="7030A0"/>
                </a:solidFill>
              </a:rPr>
              <a:t>attr</a:t>
            </a:r>
            <a:r>
              <a:rPr lang="en-US" sz="1600" dirty="0">
                <a:solidFill>
                  <a:srgbClr val="7030A0"/>
                </a:solidFill>
              </a:rPr>
              <a:t>(</a:t>
            </a:r>
            <a:r>
              <a:rPr lang="en-US" sz="1600" dirty="0" err="1">
                <a:solidFill>
                  <a:srgbClr val="7030A0"/>
                </a:solidFill>
              </a:rPr>
              <a:t>attribute,function</a:t>
            </a:r>
            <a:r>
              <a:rPr lang="en-US" sz="1600" dirty="0">
                <a:solidFill>
                  <a:srgbClr val="7030A0"/>
                </a:solidFill>
              </a:rPr>
              <a:t>(</a:t>
            </a:r>
            <a:r>
              <a:rPr lang="en-US" sz="1600" dirty="0" err="1">
                <a:solidFill>
                  <a:srgbClr val="7030A0"/>
                </a:solidFill>
              </a:rPr>
              <a:t>index,currentvalue</a:t>
            </a:r>
            <a:r>
              <a:rPr lang="en-US" sz="1600" dirty="0" smtClean="0">
                <a:solidFill>
                  <a:srgbClr val="7030A0"/>
                </a:solidFill>
              </a:rPr>
              <a:t>))</a:t>
            </a:r>
          </a:p>
          <a:p>
            <a:pPr lvl="1"/>
            <a:endParaRPr lang="en-US" sz="1600" dirty="0">
              <a:solidFill>
                <a:srgbClr val="7030A0"/>
              </a:solidFill>
            </a:endParaRPr>
          </a:p>
          <a:p>
            <a:pPr lvl="1"/>
            <a:r>
              <a:rPr lang="en-US" sz="1600" b="1" dirty="0" smtClean="0">
                <a:solidFill>
                  <a:srgbClr val="7030A0"/>
                </a:solidFill>
              </a:rPr>
              <a:t>Set multiple attributes and values:</a:t>
            </a:r>
            <a:endParaRPr lang="en-US" sz="1600" dirty="0" smtClean="0">
              <a:solidFill>
                <a:srgbClr val="7030A0"/>
              </a:solidFill>
            </a:endParaRPr>
          </a:p>
          <a:p>
            <a:pPr lvl="1"/>
            <a:r>
              <a:rPr lang="en-US" sz="1600" dirty="0" smtClean="0">
                <a:solidFill>
                  <a:srgbClr val="7030A0"/>
                </a:solidFill>
              </a:rPr>
              <a:t>$(</a:t>
            </a:r>
            <a:r>
              <a:rPr lang="en-US" sz="1600" dirty="0">
                <a:solidFill>
                  <a:srgbClr val="7030A0"/>
                </a:solidFill>
              </a:rPr>
              <a:t>selector).</a:t>
            </a:r>
            <a:r>
              <a:rPr lang="en-US" sz="1600" dirty="0" err="1">
                <a:solidFill>
                  <a:srgbClr val="7030A0"/>
                </a:solidFill>
              </a:rPr>
              <a:t>attr</a:t>
            </a:r>
            <a:r>
              <a:rPr lang="en-US" sz="1600" dirty="0">
                <a:solidFill>
                  <a:srgbClr val="7030A0"/>
                </a:solidFill>
              </a:rPr>
              <a:t>({</a:t>
            </a:r>
            <a:r>
              <a:rPr lang="en-US" sz="1600" dirty="0" err="1">
                <a:solidFill>
                  <a:srgbClr val="7030A0"/>
                </a:solidFill>
              </a:rPr>
              <a:t>attribute:value</a:t>
            </a:r>
            <a:r>
              <a:rPr lang="en-US" sz="1600" dirty="0">
                <a:solidFill>
                  <a:srgbClr val="7030A0"/>
                </a:solidFill>
              </a:rPr>
              <a:t>, </a:t>
            </a:r>
            <a:r>
              <a:rPr lang="en-US" sz="1600" dirty="0" err="1">
                <a:solidFill>
                  <a:srgbClr val="7030A0"/>
                </a:solidFill>
              </a:rPr>
              <a:t>attribute:value</a:t>
            </a:r>
            <a:r>
              <a:rPr lang="en-US" sz="1600" dirty="0">
                <a:solidFill>
                  <a:srgbClr val="7030A0"/>
                </a:solidFill>
              </a:rPr>
              <a:t>,...})</a:t>
            </a:r>
          </a:p>
          <a:p>
            <a:pPr lvl="1"/>
            <a:endParaRPr lang="en-US" sz="2000" dirty="0"/>
          </a:p>
        </p:txBody>
      </p:sp>
    </p:spTree>
    <p:extLst>
      <p:ext uri="{BB962C8B-B14F-4D97-AF65-F5344CB8AC3E}">
        <p14:creationId xmlns:p14="http://schemas.microsoft.com/office/powerpoint/2010/main" val="879687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smtClean="0">
                <a:solidFill>
                  <a:srgbClr val="00ACAE"/>
                </a:solidFill>
              </a:rPr>
              <a:t>Hands On</a:t>
            </a:r>
            <a:endParaRPr lang="en-GB" sz="3200" dirty="0">
              <a:solidFill>
                <a:srgbClr val="00ACAE"/>
              </a:solidFill>
            </a:endParaRP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19</a:t>
            </a:fld>
            <a:endParaRPr lang="en-US" sz="1800" dirty="0">
              <a:solidFill>
                <a:schemeClr val="tx1"/>
              </a:solidFill>
            </a:endParaRPr>
          </a:p>
        </p:txBody>
      </p:sp>
      <p:sp>
        <p:nvSpPr>
          <p:cNvPr id="2" name="TextBox 1"/>
          <p:cNvSpPr txBox="1"/>
          <p:nvPr/>
        </p:nvSpPr>
        <p:spPr>
          <a:xfrm>
            <a:off x="1828800" y="990600"/>
            <a:ext cx="7162800" cy="754053"/>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Ø"/>
            </a:pPr>
            <a:r>
              <a:rPr lang="en-US" dirty="0"/>
              <a:t>Provide an end to end </a:t>
            </a:r>
            <a:r>
              <a:rPr lang="en-US" dirty="0" smtClean="0"/>
              <a:t>application. (</a:t>
            </a:r>
            <a:r>
              <a:rPr lang="en-US" dirty="0"/>
              <a:t>HTML layout + </a:t>
            </a:r>
            <a:r>
              <a:rPr lang="en-US" dirty="0" err="1"/>
              <a:t>Jquery</a:t>
            </a:r>
            <a:r>
              <a:rPr lang="en-US" dirty="0"/>
              <a:t>)</a:t>
            </a:r>
            <a:endParaRPr lang="en-US" sz="2000" dirty="0" smtClean="0"/>
          </a:p>
          <a:p>
            <a:pPr lvl="1"/>
            <a:endParaRPr lang="en-US" sz="2000" dirty="0"/>
          </a:p>
        </p:txBody>
      </p:sp>
    </p:spTree>
    <p:extLst>
      <p:ext uri="{BB962C8B-B14F-4D97-AF65-F5344CB8AC3E}">
        <p14:creationId xmlns:p14="http://schemas.microsoft.com/office/powerpoint/2010/main" val="3046156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a:solidFill>
                  <a:srgbClr val="00ACAE"/>
                </a:solidFill>
              </a:rPr>
              <a:t>Topics - JQuery</a:t>
            </a:r>
            <a:endParaRPr lang="en-GB" sz="3200" dirty="0">
              <a:solidFill>
                <a:srgbClr val="00ACAE"/>
              </a:solidFill>
            </a:endParaRP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2</a:t>
            </a:fld>
            <a:endParaRPr lang="en-US" sz="1800" dirty="0">
              <a:solidFill>
                <a:schemeClr val="tx1"/>
              </a:solidFill>
            </a:endParaRPr>
          </a:p>
        </p:txBody>
      </p:sp>
      <p:sp>
        <p:nvSpPr>
          <p:cNvPr id="2" name="TextBox 1"/>
          <p:cNvSpPr txBox="1"/>
          <p:nvPr/>
        </p:nvSpPr>
        <p:spPr>
          <a:xfrm>
            <a:off x="152400" y="762000"/>
            <a:ext cx="8839200" cy="501675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000" dirty="0" smtClean="0"/>
              <a:t>What is jQuery</a:t>
            </a:r>
          </a:p>
          <a:p>
            <a:pPr marL="285750" indent="-285750">
              <a:lnSpc>
                <a:spcPct val="200000"/>
              </a:lnSpc>
              <a:buFont typeface="Wingdings" panose="05000000000000000000" pitchFamily="2" charset="2"/>
              <a:buChar char="Ø"/>
            </a:pPr>
            <a:r>
              <a:rPr lang="en-US" sz="2000" dirty="0" smtClean="0"/>
              <a:t>Why use jQuery </a:t>
            </a:r>
          </a:p>
          <a:p>
            <a:pPr marL="285750" indent="-285750">
              <a:lnSpc>
                <a:spcPct val="200000"/>
              </a:lnSpc>
              <a:buFont typeface="Wingdings" panose="05000000000000000000" pitchFamily="2" charset="2"/>
              <a:buChar char="Ø"/>
            </a:pPr>
            <a:r>
              <a:rPr lang="en-US" sz="2000" dirty="0" smtClean="0"/>
              <a:t>jQuery Syntax &amp; </a:t>
            </a:r>
            <a:r>
              <a:rPr lang="en-US" sz="2000" dirty="0"/>
              <a:t>jQuery </a:t>
            </a:r>
            <a:r>
              <a:rPr lang="en-US" sz="2000" dirty="0" smtClean="0"/>
              <a:t>philosophy</a:t>
            </a:r>
            <a:endParaRPr lang="en-US" sz="2000" dirty="0"/>
          </a:p>
          <a:p>
            <a:pPr marL="285750" indent="-285750">
              <a:lnSpc>
                <a:spcPct val="200000"/>
              </a:lnSpc>
              <a:buFont typeface="Wingdings" panose="05000000000000000000" pitchFamily="2" charset="2"/>
              <a:buChar char="Ø"/>
            </a:pPr>
            <a:r>
              <a:rPr lang="en-US" sz="2000" dirty="0" smtClean="0"/>
              <a:t>How </a:t>
            </a:r>
            <a:r>
              <a:rPr lang="en-US" sz="2000" dirty="0"/>
              <a:t>to Install </a:t>
            </a:r>
            <a:r>
              <a:rPr lang="en-US" sz="2000" dirty="0" smtClean="0"/>
              <a:t>jQuery &amp; </a:t>
            </a:r>
            <a:r>
              <a:rPr lang="en-US" sz="2000" dirty="0"/>
              <a:t>How to run </a:t>
            </a:r>
            <a:r>
              <a:rPr lang="en-US" sz="2000" dirty="0" smtClean="0"/>
              <a:t>jQuery</a:t>
            </a:r>
          </a:p>
          <a:p>
            <a:pPr marL="285750" indent="-285750">
              <a:lnSpc>
                <a:spcPct val="200000"/>
              </a:lnSpc>
              <a:buFont typeface="Wingdings" panose="05000000000000000000" pitchFamily="2" charset="2"/>
              <a:buChar char="Ø"/>
            </a:pPr>
            <a:r>
              <a:rPr lang="en-US" sz="2000" dirty="0"/>
              <a:t>jQuery Name </a:t>
            </a:r>
            <a:r>
              <a:rPr lang="en-US" sz="2000" dirty="0" smtClean="0"/>
              <a:t>Conflicts</a:t>
            </a:r>
          </a:p>
          <a:p>
            <a:pPr marL="285750" indent="-285750">
              <a:lnSpc>
                <a:spcPct val="200000"/>
              </a:lnSpc>
              <a:buFont typeface="Wingdings" panose="05000000000000000000" pitchFamily="2" charset="2"/>
              <a:buChar char="Ø"/>
            </a:pPr>
            <a:r>
              <a:rPr lang="en-US" sz="2000" dirty="0"/>
              <a:t>jQuery CSS </a:t>
            </a:r>
            <a:r>
              <a:rPr lang="en-US" sz="2000" dirty="0" smtClean="0"/>
              <a:t>Manipulations</a:t>
            </a:r>
          </a:p>
          <a:p>
            <a:pPr marL="285750" indent="-285750">
              <a:lnSpc>
                <a:spcPct val="200000"/>
              </a:lnSpc>
              <a:buFont typeface="Wingdings" panose="05000000000000000000" pitchFamily="2" charset="2"/>
              <a:buChar char="Ø"/>
            </a:pPr>
            <a:r>
              <a:rPr lang="en-US" sz="2000" dirty="0"/>
              <a:t>jQuery HTML Manipulations</a:t>
            </a:r>
            <a:r>
              <a:rPr lang="en-US" sz="2000" dirty="0" smtClean="0"/>
              <a:t>  </a:t>
            </a:r>
          </a:p>
          <a:p>
            <a:pPr marL="285750" indent="-285750">
              <a:lnSpc>
                <a:spcPct val="200000"/>
              </a:lnSpc>
              <a:buFont typeface="Wingdings" panose="05000000000000000000" pitchFamily="2" charset="2"/>
              <a:buChar char="Ø"/>
            </a:pPr>
            <a:r>
              <a:rPr lang="en-US" sz="2000" dirty="0"/>
              <a:t>jQuery Attributes</a:t>
            </a:r>
            <a:r>
              <a:rPr lang="en-US" sz="2000" dirty="0" smtClean="0"/>
              <a:t>       </a:t>
            </a:r>
            <a:endParaRPr lang="en-US" sz="2000" dirty="0"/>
          </a:p>
        </p:txBody>
      </p:sp>
    </p:spTree>
    <p:extLst>
      <p:ext uri="{BB962C8B-B14F-4D97-AF65-F5344CB8AC3E}">
        <p14:creationId xmlns:p14="http://schemas.microsoft.com/office/powerpoint/2010/main" val="1632567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3" cstate="print"/>
          <a:srcRect/>
          <a:stretch>
            <a:fillRect/>
          </a:stretch>
        </p:blipFill>
        <p:spPr bwMode="auto">
          <a:xfrm>
            <a:off x="2152952" y="1547446"/>
            <a:ext cx="6995172" cy="3106439"/>
          </a:xfrm>
          <a:prstGeom prst="rect">
            <a:avLst/>
          </a:prstGeom>
          <a:noFill/>
          <a:ln w="9525">
            <a:noFill/>
            <a:miter lim="800000"/>
            <a:headEnd/>
            <a:tailEnd/>
          </a:ln>
        </p:spPr>
      </p:pic>
      <p:sp>
        <p:nvSpPr>
          <p:cNvPr id="9" name="Rectangle 8"/>
          <p:cNvSpPr/>
          <p:nvPr/>
        </p:nvSpPr>
        <p:spPr>
          <a:xfrm>
            <a:off x="-13648" y="2862405"/>
            <a:ext cx="2156346" cy="646331"/>
          </a:xfrm>
          <a:prstGeom prst="rect">
            <a:avLst/>
          </a:prstGeom>
        </p:spPr>
        <p:txBody>
          <a:bodyPr wrap="square">
            <a:spAutoFit/>
          </a:bodyPr>
          <a:lstStyle/>
          <a:p>
            <a:pPr algn="ctr"/>
            <a:r>
              <a:rPr lang="en-US" sz="3600" b="1" dirty="0" smtClean="0">
                <a:effectLst>
                  <a:outerShdw blurRad="38100" dist="38100" dir="2700000" algn="tl">
                    <a:srgbClr val="000000">
                      <a:alpha val="43137"/>
                    </a:srgbClr>
                  </a:outerShdw>
                </a:effectLst>
                <a:latin typeface="Bradley Hand ITC" pitchFamily="66" charset="0"/>
              </a:rPr>
              <a:t>Thank You</a:t>
            </a:r>
            <a:endParaRPr lang="en-US" sz="2000" dirty="0">
              <a:effectLst>
                <a:outerShdw blurRad="38100" dist="38100" dir="2700000" algn="tl">
                  <a:srgbClr val="000000">
                    <a:alpha val="43137"/>
                  </a:srgbClr>
                </a:outerShdw>
              </a:effectLst>
              <a:latin typeface="Bradley Hand ITC" pitchFamily="66" charset="0"/>
            </a:endParaRPr>
          </a:p>
        </p:txBody>
      </p:sp>
      <p:sp>
        <p:nvSpPr>
          <p:cNvPr id="10"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20</a:t>
            </a:fld>
            <a:endParaRPr lang="en-US" sz="1800" dirty="0">
              <a:solidFill>
                <a:schemeClr val="tx1"/>
              </a:solidFill>
            </a:endParaRPr>
          </a:p>
        </p:txBody>
      </p:sp>
    </p:spTree>
    <p:extLst>
      <p:ext uri="{BB962C8B-B14F-4D97-AF65-F5344CB8AC3E}">
        <p14:creationId xmlns:p14="http://schemas.microsoft.com/office/powerpoint/2010/main" val="3257672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GB" sz="3200" dirty="0">
                <a:solidFill>
                  <a:srgbClr val="00ACAE"/>
                </a:solidFill>
              </a:rPr>
              <a:t>What is jQuery</a:t>
            </a: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3</a:t>
            </a:fld>
            <a:endParaRPr lang="en-US" sz="1800" dirty="0">
              <a:solidFill>
                <a:schemeClr val="tx1"/>
              </a:solidFill>
            </a:endParaRPr>
          </a:p>
        </p:txBody>
      </p:sp>
      <p:sp>
        <p:nvSpPr>
          <p:cNvPr id="2" name="TextBox 1"/>
          <p:cNvSpPr txBox="1"/>
          <p:nvPr/>
        </p:nvSpPr>
        <p:spPr>
          <a:xfrm>
            <a:off x="159327" y="914400"/>
            <a:ext cx="8839200"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jQuery is a lightweight, "write less, do more", JavaScript library.</a:t>
            </a:r>
            <a:endParaRPr lang="en-US" sz="2000" dirty="0" smtClean="0"/>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a:t>jQuery simplifies HTML document traversing, event handling, animating, and Ajax interactions for rapid web development</a:t>
            </a:r>
            <a:r>
              <a:rPr lang="en-US" sz="2000" dirty="0" smtClean="0"/>
              <a:t>.</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a:t>jQuery is a JavaScript toolkit designed to simplify various tasks by writing less code</a:t>
            </a:r>
            <a:endParaRPr lang="en-US" sz="2000" dirty="0" smtClean="0"/>
          </a:p>
          <a:p>
            <a:pPr marL="342900" indent="-342900">
              <a:buFont typeface="Wingdings" panose="05000000000000000000" pitchFamily="2" charset="2"/>
              <a:buChar char="Ø"/>
            </a:pPr>
            <a:endParaRPr lang="en-US" sz="2000" dirty="0" smtClean="0"/>
          </a:p>
          <a:p>
            <a:r>
              <a:rPr lang="en-US" sz="2000" dirty="0" smtClean="0"/>
              <a:t>            </a:t>
            </a:r>
            <a:endParaRPr lang="en-US" sz="2000" dirty="0"/>
          </a:p>
        </p:txBody>
      </p:sp>
    </p:spTree>
    <p:extLst>
      <p:ext uri="{BB962C8B-B14F-4D97-AF65-F5344CB8AC3E}">
        <p14:creationId xmlns:p14="http://schemas.microsoft.com/office/powerpoint/2010/main" val="262768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GB" sz="3200" dirty="0">
                <a:solidFill>
                  <a:srgbClr val="00ACAE"/>
                </a:solidFill>
              </a:rPr>
              <a:t>Why use jQuery</a:t>
            </a: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4</a:t>
            </a:fld>
            <a:endParaRPr lang="en-US" sz="1800" dirty="0">
              <a:solidFill>
                <a:schemeClr val="tx1"/>
              </a:solidFill>
            </a:endParaRPr>
          </a:p>
        </p:txBody>
      </p:sp>
      <p:sp>
        <p:nvSpPr>
          <p:cNvPr id="2" name="TextBox 1"/>
          <p:cNvSpPr txBox="1"/>
          <p:nvPr/>
        </p:nvSpPr>
        <p:spPr>
          <a:xfrm>
            <a:off x="152400" y="990600"/>
            <a:ext cx="8886702" cy="5940088"/>
          </a:xfrm>
          <a:prstGeom prst="rect">
            <a:avLst/>
          </a:prstGeom>
          <a:noFill/>
        </p:spPr>
        <p:txBody>
          <a:bodyPr wrap="square" rtlCol="0">
            <a:spAutoFit/>
          </a:bodyPr>
          <a:lstStyle/>
          <a:p>
            <a:pPr>
              <a:spcAft>
                <a:spcPts val="1200"/>
              </a:spcAft>
            </a:pPr>
            <a:r>
              <a:rPr lang="en-US" sz="2000" dirty="0">
                <a:solidFill>
                  <a:schemeClr val="tx2"/>
                </a:solidFill>
              </a:rPr>
              <a:t> </a:t>
            </a:r>
            <a:r>
              <a:rPr lang="en-US" sz="2000" b="1" dirty="0" smtClean="0">
                <a:solidFill>
                  <a:schemeClr val="tx2"/>
                </a:solidFill>
              </a:rPr>
              <a:t>List </a:t>
            </a:r>
            <a:r>
              <a:rPr lang="en-US" sz="2000" b="1" dirty="0">
                <a:solidFill>
                  <a:schemeClr val="tx2"/>
                </a:solidFill>
              </a:rPr>
              <a:t>of important core features supported by jQuery −</a:t>
            </a:r>
            <a:endParaRPr lang="en-US" sz="2000" b="1" dirty="0" smtClean="0">
              <a:solidFill>
                <a:schemeClr val="tx2"/>
              </a:solidFill>
            </a:endParaRPr>
          </a:p>
          <a:p>
            <a:pPr marL="285750" indent="-285750">
              <a:spcAft>
                <a:spcPts val="1200"/>
              </a:spcAft>
              <a:buFont typeface="Wingdings" panose="05000000000000000000" pitchFamily="2" charset="2"/>
              <a:buChar char="Ø"/>
            </a:pPr>
            <a:r>
              <a:rPr lang="en-US" sz="2000" dirty="0" smtClean="0"/>
              <a:t>DOM </a:t>
            </a:r>
            <a:r>
              <a:rPr lang="en-US" sz="2000" dirty="0"/>
              <a:t>manipulation − The jQuery made it easy to select DOM elements, traverse them and modifying their content by using cross-browser open source selector engine called Sizzle</a:t>
            </a:r>
            <a:r>
              <a:rPr lang="en-US" sz="2000" dirty="0" smtClean="0"/>
              <a:t>.</a:t>
            </a:r>
          </a:p>
          <a:p>
            <a:pPr marL="285750" indent="-285750">
              <a:spcAft>
                <a:spcPts val="1200"/>
              </a:spcAft>
              <a:buFont typeface="Wingdings" panose="05000000000000000000" pitchFamily="2" charset="2"/>
              <a:buChar char="Ø"/>
            </a:pPr>
            <a:r>
              <a:rPr lang="en-US" sz="2000" dirty="0"/>
              <a:t>Event handling − The jQuery offers an elegant way to capture a wide variety of events, such as a user clicking on a link, without the need to clutter the HTML code itself with event handlers</a:t>
            </a:r>
            <a:r>
              <a:rPr lang="en-US" sz="2000" dirty="0" smtClean="0"/>
              <a:t>.</a:t>
            </a:r>
          </a:p>
          <a:p>
            <a:pPr marL="285750" indent="-285750">
              <a:spcAft>
                <a:spcPts val="1200"/>
              </a:spcAft>
              <a:buFont typeface="Wingdings" panose="05000000000000000000" pitchFamily="2" charset="2"/>
              <a:buChar char="Ø"/>
            </a:pPr>
            <a:r>
              <a:rPr lang="en-US" sz="2000" dirty="0"/>
              <a:t>AJAX Support − The jQuery helps you a lot to develop a responsive and feature-rich site using AJAX technology</a:t>
            </a:r>
            <a:r>
              <a:rPr lang="en-US" sz="2000" dirty="0" smtClean="0"/>
              <a:t>.</a:t>
            </a:r>
            <a:endParaRPr lang="en-US" sz="2000" dirty="0"/>
          </a:p>
          <a:p>
            <a:pPr marL="285750" indent="-285750">
              <a:spcAft>
                <a:spcPts val="1200"/>
              </a:spcAft>
              <a:buFont typeface="Wingdings" panose="05000000000000000000" pitchFamily="2" charset="2"/>
              <a:buChar char="Ø"/>
            </a:pPr>
            <a:r>
              <a:rPr lang="en-US" sz="2000" dirty="0"/>
              <a:t>Animations − The jQuery comes with plenty of built-in animation effects which you can use in your websites</a:t>
            </a:r>
            <a:r>
              <a:rPr lang="en-US" sz="2000" dirty="0" smtClean="0"/>
              <a:t>.</a:t>
            </a:r>
          </a:p>
          <a:p>
            <a:pPr marL="285750" indent="-285750">
              <a:spcAft>
                <a:spcPts val="1200"/>
              </a:spcAft>
              <a:buFont typeface="Wingdings" panose="05000000000000000000" pitchFamily="2" charset="2"/>
              <a:buChar char="Ø"/>
            </a:pPr>
            <a:endParaRPr lang="en-US" sz="2000" dirty="0" smtClean="0"/>
          </a:p>
          <a:p>
            <a:pPr marL="285750" indent="-285750">
              <a:spcAft>
                <a:spcPts val="1200"/>
              </a:spcAft>
              <a:buFont typeface="Wingdings" panose="05000000000000000000" pitchFamily="2" charset="2"/>
              <a:buChar char="Ø"/>
            </a:pPr>
            <a:endParaRPr lang="en-US" sz="2000" dirty="0" smtClean="0"/>
          </a:p>
          <a:p>
            <a:pPr marL="285750" indent="-285750">
              <a:spcAft>
                <a:spcPts val="1200"/>
              </a:spcAft>
              <a:buFont typeface="Wingdings" panose="05000000000000000000" pitchFamily="2" charset="2"/>
              <a:buChar char="Ø"/>
            </a:pPr>
            <a:endParaRPr lang="en-US" sz="2000" dirty="0" smtClean="0"/>
          </a:p>
          <a:p>
            <a:r>
              <a:rPr lang="en-US" sz="2000" dirty="0" smtClean="0"/>
              <a:t>            </a:t>
            </a:r>
            <a:endParaRPr lang="en-US" sz="2000" dirty="0"/>
          </a:p>
        </p:txBody>
      </p:sp>
    </p:spTree>
    <p:extLst>
      <p:ext uri="{BB962C8B-B14F-4D97-AF65-F5344CB8AC3E}">
        <p14:creationId xmlns:p14="http://schemas.microsoft.com/office/powerpoint/2010/main" val="2105324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GB" sz="3200" dirty="0">
                <a:solidFill>
                  <a:srgbClr val="00ACAE"/>
                </a:solidFill>
              </a:rPr>
              <a:t>Why use jQuery</a:t>
            </a:r>
            <a:endParaRPr lang="en-US" sz="3200" dirty="0">
              <a:solidFill>
                <a:srgbClr val="00ACAE"/>
              </a:solidFill>
            </a:endParaRP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prstClr val="black"/>
                </a:solidFill>
              </a:rPr>
              <a:pPr/>
              <a:t>5</a:t>
            </a:fld>
            <a:endParaRPr lang="en-US" sz="1800" dirty="0">
              <a:solidFill>
                <a:prstClr val="black"/>
              </a:solidFill>
            </a:endParaRPr>
          </a:p>
        </p:txBody>
      </p:sp>
      <p:sp>
        <p:nvSpPr>
          <p:cNvPr id="5" name="TextBox 4"/>
          <p:cNvSpPr txBox="1"/>
          <p:nvPr/>
        </p:nvSpPr>
        <p:spPr>
          <a:xfrm>
            <a:off x="181099" y="1066800"/>
            <a:ext cx="8886702" cy="3785652"/>
          </a:xfrm>
          <a:prstGeom prst="rect">
            <a:avLst/>
          </a:prstGeom>
          <a:noFill/>
        </p:spPr>
        <p:txBody>
          <a:bodyPr wrap="square" rtlCol="0">
            <a:spAutoFit/>
          </a:bodyPr>
          <a:lstStyle/>
          <a:p>
            <a:pPr marL="285750" indent="-285750">
              <a:spcAft>
                <a:spcPts val="1200"/>
              </a:spcAft>
              <a:buFont typeface="Wingdings" panose="05000000000000000000" pitchFamily="2" charset="2"/>
              <a:buChar char="Ø"/>
            </a:pPr>
            <a:r>
              <a:rPr lang="en-US" sz="2000" dirty="0" smtClean="0"/>
              <a:t>Lightweight </a:t>
            </a:r>
            <a:r>
              <a:rPr lang="en-US" sz="2000" dirty="0"/>
              <a:t>− The jQuery is very lightweight library - about 19KB in size ( Minified and </a:t>
            </a:r>
            <a:r>
              <a:rPr lang="en-US" sz="2000" dirty="0" err="1"/>
              <a:t>gzipped</a:t>
            </a:r>
            <a:r>
              <a:rPr lang="en-US" sz="2000" dirty="0"/>
              <a:t> </a:t>
            </a:r>
            <a:r>
              <a:rPr lang="en-US" sz="2000" dirty="0" smtClean="0"/>
              <a:t>).</a:t>
            </a:r>
          </a:p>
          <a:p>
            <a:pPr marL="285750" indent="-285750">
              <a:spcAft>
                <a:spcPts val="1200"/>
              </a:spcAft>
              <a:buFont typeface="Wingdings" panose="05000000000000000000" pitchFamily="2" charset="2"/>
              <a:buChar char="Ø"/>
            </a:pPr>
            <a:r>
              <a:rPr lang="en-US" sz="2000" dirty="0"/>
              <a:t>Cross Browser Support − The jQuery has cross-browser support, and works well in IE 6.0+, FF 2.0+, Safari 3.0+, Chrome and Opera 9.0</a:t>
            </a:r>
            <a:r>
              <a:rPr lang="en-US" sz="2000" dirty="0" smtClean="0"/>
              <a:t>+</a:t>
            </a:r>
          </a:p>
          <a:p>
            <a:pPr marL="285750" indent="-285750">
              <a:spcAft>
                <a:spcPts val="1200"/>
              </a:spcAft>
              <a:buFont typeface="Wingdings" panose="05000000000000000000" pitchFamily="2" charset="2"/>
              <a:buChar char="Ø"/>
            </a:pPr>
            <a:r>
              <a:rPr lang="en-US" sz="2000" dirty="0"/>
              <a:t>Latest Technology − The jQuery supports CSS3 selectors and basic XPath syntax.</a:t>
            </a:r>
          </a:p>
          <a:p>
            <a:pPr marL="285750" indent="-285750">
              <a:spcAft>
                <a:spcPts val="1200"/>
              </a:spcAft>
              <a:buFont typeface="Wingdings" panose="05000000000000000000" pitchFamily="2" charset="2"/>
              <a:buChar char="Ø"/>
            </a:pPr>
            <a:endParaRPr lang="en-US" sz="2000" dirty="0" smtClean="0"/>
          </a:p>
          <a:p>
            <a:pPr marL="285750" indent="-285750">
              <a:spcAft>
                <a:spcPts val="1200"/>
              </a:spcAft>
              <a:buFont typeface="Wingdings" panose="05000000000000000000" pitchFamily="2" charset="2"/>
              <a:buChar char="Ø"/>
            </a:pPr>
            <a:endParaRPr lang="en-US" sz="2000" dirty="0" smtClean="0"/>
          </a:p>
          <a:p>
            <a:pPr marL="285750" indent="-285750">
              <a:spcAft>
                <a:spcPts val="1200"/>
              </a:spcAft>
              <a:buFont typeface="Wingdings" panose="05000000000000000000" pitchFamily="2" charset="2"/>
              <a:buChar char="Ø"/>
            </a:pPr>
            <a:endParaRPr lang="en-US" sz="2000" dirty="0" smtClean="0"/>
          </a:p>
          <a:p>
            <a:r>
              <a:rPr lang="en-US" sz="2000" dirty="0" smtClean="0"/>
              <a:t>            </a:t>
            </a:r>
            <a:endParaRPr lang="en-US" sz="2000" dirty="0"/>
          </a:p>
        </p:txBody>
      </p:sp>
    </p:spTree>
    <p:extLst>
      <p:ext uri="{BB962C8B-B14F-4D97-AF65-F5344CB8AC3E}">
        <p14:creationId xmlns:p14="http://schemas.microsoft.com/office/powerpoint/2010/main" val="2822846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a:solidFill>
                  <a:srgbClr val="00ACAE"/>
                </a:solidFill>
              </a:rPr>
              <a:t>jQuery Syntax &amp; jQuery philosophy</a:t>
            </a: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prstClr val="black"/>
                </a:solidFill>
              </a:rPr>
              <a:pPr/>
              <a:t>6</a:t>
            </a:fld>
            <a:endParaRPr lang="en-US" sz="1800" dirty="0">
              <a:solidFill>
                <a:prstClr val="black"/>
              </a:solidFill>
            </a:endParaRPr>
          </a:p>
        </p:txBody>
      </p:sp>
      <p:sp>
        <p:nvSpPr>
          <p:cNvPr id="2" name="TextBox 1"/>
          <p:cNvSpPr txBox="1"/>
          <p:nvPr/>
        </p:nvSpPr>
        <p:spPr>
          <a:xfrm>
            <a:off x="256309" y="990600"/>
            <a:ext cx="7162800" cy="470898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t>Basic </a:t>
            </a:r>
            <a:r>
              <a:rPr lang="en-US" sz="2000" dirty="0"/>
              <a:t>syntax is: $(selector).action</a:t>
            </a:r>
            <a:r>
              <a:rPr lang="en-US" sz="2000" dirty="0" smtClean="0"/>
              <a:t>()</a:t>
            </a:r>
          </a:p>
          <a:p>
            <a:pPr marL="285750" indent="-285750">
              <a:buFont typeface="Wingdings" panose="05000000000000000000" pitchFamily="2" charset="2"/>
              <a:buChar char="Ø"/>
            </a:pPr>
            <a:endParaRPr lang="en-US" sz="2000" dirty="0" smtClean="0"/>
          </a:p>
          <a:p>
            <a:pPr marL="285750" indent="-285750">
              <a:buFont typeface="Wingdings" panose="05000000000000000000" pitchFamily="2" charset="2"/>
              <a:buChar char="Ø"/>
            </a:pPr>
            <a:r>
              <a:rPr lang="en-US" sz="2000" dirty="0"/>
              <a:t>A $ sign to define/access </a:t>
            </a:r>
            <a:r>
              <a:rPr lang="en-US" sz="2000" dirty="0" smtClean="0"/>
              <a:t>jQuery</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A (selector) to "query (or find)" HTML </a:t>
            </a:r>
            <a:r>
              <a:rPr lang="en-US" sz="2000" dirty="0" smtClean="0"/>
              <a:t>elements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A jQuery action() to be performed on the element(s</a:t>
            </a:r>
            <a:r>
              <a:rPr lang="en-US" sz="2000" dirty="0" smtClean="0"/>
              <a:t>)</a:t>
            </a:r>
          </a:p>
          <a:p>
            <a:pPr marL="285750" indent="-285750">
              <a:buFont typeface="Wingdings" panose="05000000000000000000" pitchFamily="2" charset="2"/>
              <a:buChar char="Ø"/>
            </a:pPr>
            <a:endParaRPr lang="en-US" sz="2000" dirty="0" smtClean="0"/>
          </a:p>
          <a:p>
            <a:pPr marL="285750" indent="-285750">
              <a:buFont typeface="Wingdings" panose="05000000000000000000" pitchFamily="2" charset="2"/>
              <a:buChar char="Ø"/>
            </a:pPr>
            <a:r>
              <a:rPr lang="en-US" sz="2000" dirty="0"/>
              <a:t>jQuery’s straight philosophy is “Write less, do more</a:t>
            </a:r>
            <a:r>
              <a:rPr lang="en-US" sz="2000" dirty="0" smtClean="0"/>
              <a:t>.”</a:t>
            </a:r>
          </a:p>
          <a:p>
            <a:pPr marL="285750" indent="-285750">
              <a:buFont typeface="Wingdings" panose="05000000000000000000" pitchFamily="2" charset="2"/>
              <a:buChar char="Ø"/>
            </a:pPr>
            <a:endParaRPr lang="en-US" sz="2000" dirty="0"/>
          </a:p>
          <a:p>
            <a:r>
              <a:rPr lang="en-US" sz="2000" b="1" dirty="0">
                <a:solidFill>
                  <a:schemeClr val="tx2"/>
                </a:solidFill>
              </a:rPr>
              <a:t>Examples:</a:t>
            </a:r>
          </a:p>
          <a:p>
            <a:endParaRPr lang="en-US" sz="1600" b="1" dirty="0">
              <a:solidFill>
                <a:srgbClr val="7030A0"/>
              </a:solidFill>
            </a:endParaRPr>
          </a:p>
          <a:p>
            <a:pPr lvl="1"/>
            <a:r>
              <a:rPr lang="en-US" sz="1600" dirty="0">
                <a:solidFill>
                  <a:srgbClr val="7030A0"/>
                </a:solidFill>
              </a:rPr>
              <a:t>$(this).hide() - hides the current element</a:t>
            </a:r>
            <a:r>
              <a:rPr lang="en-US" sz="1600" dirty="0" smtClean="0">
                <a:solidFill>
                  <a:srgbClr val="7030A0"/>
                </a:solidFill>
              </a:rPr>
              <a:t>.</a:t>
            </a:r>
            <a:endParaRPr lang="en-US" sz="1600" dirty="0">
              <a:solidFill>
                <a:srgbClr val="7030A0"/>
              </a:solidFill>
            </a:endParaRPr>
          </a:p>
          <a:p>
            <a:pPr lvl="1"/>
            <a:r>
              <a:rPr lang="en-US" sz="1600" dirty="0">
                <a:solidFill>
                  <a:srgbClr val="7030A0"/>
                </a:solidFill>
              </a:rPr>
              <a:t>$("p").hide() - hides all &lt;p&gt; elements</a:t>
            </a:r>
            <a:r>
              <a:rPr lang="en-US" sz="1600" dirty="0" smtClean="0">
                <a:solidFill>
                  <a:srgbClr val="7030A0"/>
                </a:solidFill>
              </a:rPr>
              <a:t>.</a:t>
            </a:r>
            <a:endParaRPr lang="en-US" sz="1600" dirty="0">
              <a:solidFill>
                <a:srgbClr val="7030A0"/>
              </a:solidFill>
            </a:endParaRPr>
          </a:p>
          <a:p>
            <a:pPr lvl="1"/>
            <a:r>
              <a:rPr lang="en-US" sz="1600" dirty="0">
                <a:solidFill>
                  <a:srgbClr val="7030A0"/>
                </a:solidFill>
              </a:rPr>
              <a:t>$(".test").hide() - hides all elements with class="test</a:t>
            </a:r>
            <a:r>
              <a:rPr lang="en-US" sz="1600" dirty="0" smtClean="0">
                <a:solidFill>
                  <a:srgbClr val="7030A0"/>
                </a:solidFill>
              </a:rPr>
              <a:t>".</a:t>
            </a:r>
            <a:endParaRPr lang="en-US" sz="1600" dirty="0">
              <a:solidFill>
                <a:srgbClr val="7030A0"/>
              </a:solidFill>
            </a:endParaRPr>
          </a:p>
          <a:p>
            <a:pPr lvl="1"/>
            <a:r>
              <a:rPr lang="en-US" sz="1600" dirty="0">
                <a:solidFill>
                  <a:srgbClr val="7030A0"/>
                </a:solidFill>
              </a:rPr>
              <a:t>$("#test").hide() - hides the element with id="test".</a:t>
            </a:r>
          </a:p>
        </p:txBody>
      </p:sp>
    </p:spTree>
    <p:extLst>
      <p:ext uri="{BB962C8B-B14F-4D97-AF65-F5344CB8AC3E}">
        <p14:creationId xmlns:p14="http://schemas.microsoft.com/office/powerpoint/2010/main" val="3282355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a:solidFill>
                  <a:srgbClr val="00ACAE"/>
                </a:solidFill>
              </a:rPr>
              <a:t>How to Install jQuery &amp; How to run jQuery</a:t>
            </a:r>
            <a:endParaRPr lang="en-GB" sz="3200" dirty="0">
              <a:solidFill>
                <a:srgbClr val="00ACAE"/>
              </a:solidFill>
            </a:endParaRP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7</a:t>
            </a:fld>
            <a:endParaRPr lang="en-US" sz="1800" dirty="0">
              <a:solidFill>
                <a:schemeClr val="tx1"/>
              </a:solidFill>
            </a:endParaRPr>
          </a:p>
        </p:txBody>
      </p:sp>
      <p:sp>
        <p:nvSpPr>
          <p:cNvPr id="2" name="TextBox 1"/>
          <p:cNvSpPr txBox="1"/>
          <p:nvPr/>
        </p:nvSpPr>
        <p:spPr>
          <a:xfrm>
            <a:off x="304800" y="990600"/>
            <a:ext cx="8792688" cy="440120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There are several ways to start using jQuery on your web site. You can</a:t>
            </a:r>
            <a:r>
              <a:rPr lang="en-US" sz="2000" dirty="0" smtClean="0"/>
              <a:t>:</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Download the jQuery library from jQuery.com</a:t>
            </a:r>
          </a:p>
          <a:p>
            <a:pPr marL="800100" lvl="1" indent="-342900">
              <a:buFont typeface="Arial" panose="020B0604020202020204" pitchFamily="34" charset="0"/>
              <a:buChar char="•"/>
            </a:pPr>
            <a:r>
              <a:rPr lang="en-US" sz="2000" dirty="0"/>
              <a:t>Include jQuery from a CDN, like Google</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a:t>There are two versions of jQuery available for downloading:</a:t>
            </a:r>
          </a:p>
          <a:p>
            <a:pPr marL="342900" indent="-342900">
              <a:buFont typeface="Wingdings" panose="05000000000000000000" pitchFamily="2" charset="2"/>
              <a:buChar char="Ø"/>
            </a:pPr>
            <a:endParaRPr lang="en-US" sz="2000" dirty="0"/>
          </a:p>
          <a:p>
            <a:pPr marL="800100" lvl="1" indent="-342900">
              <a:buFont typeface="Arial" panose="020B0604020202020204" pitchFamily="34" charset="0"/>
              <a:buChar char="•"/>
            </a:pPr>
            <a:r>
              <a:rPr lang="en-US" sz="2000" dirty="0"/>
              <a:t>Production version - this is for your live website because it has been minified and compressed</a:t>
            </a:r>
          </a:p>
          <a:p>
            <a:pPr marL="800100" lvl="1" indent="-342900">
              <a:buFont typeface="Arial" panose="020B0604020202020204" pitchFamily="34" charset="0"/>
              <a:buChar char="•"/>
            </a:pPr>
            <a:r>
              <a:rPr lang="en-US" sz="2000" dirty="0"/>
              <a:t>Development version - this is for testing and development (uncompressed and readable code)</a:t>
            </a:r>
          </a:p>
          <a:p>
            <a:pPr marL="800100" lvl="1" indent="-342900">
              <a:buFont typeface="Arial" panose="020B0604020202020204" pitchFamily="34" charset="0"/>
              <a:buChar char="•"/>
            </a:pPr>
            <a:r>
              <a:rPr lang="en-US" sz="2000" dirty="0"/>
              <a:t>Both versions can be downloaded from jQuery.com.</a:t>
            </a:r>
            <a:endParaRPr lang="en-US" sz="2000" dirty="0" smtClean="0"/>
          </a:p>
          <a:p>
            <a:pPr lvl="1"/>
            <a:endParaRPr lang="en-US" sz="2000" dirty="0" smtClean="0"/>
          </a:p>
          <a:p>
            <a:endParaRPr lang="en-US" sz="2000" dirty="0"/>
          </a:p>
        </p:txBody>
      </p:sp>
    </p:spTree>
    <p:extLst>
      <p:ext uri="{BB962C8B-B14F-4D97-AF65-F5344CB8AC3E}">
        <p14:creationId xmlns:p14="http://schemas.microsoft.com/office/powerpoint/2010/main" val="1863819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a:solidFill>
                  <a:srgbClr val="00ACAE"/>
                </a:solidFill>
              </a:rPr>
              <a:t>How to Install jQuery &amp; How to run jQuery</a:t>
            </a:r>
            <a:endParaRPr lang="en-GB" sz="3200" dirty="0">
              <a:solidFill>
                <a:srgbClr val="00ACAE"/>
              </a:solidFill>
            </a:endParaRP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8</a:t>
            </a:fld>
            <a:endParaRPr lang="en-US" sz="1800" dirty="0">
              <a:solidFill>
                <a:schemeClr val="tx1"/>
              </a:solidFill>
            </a:endParaRPr>
          </a:p>
        </p:txBody>
      </p:sp>
      <p:sp>
        <p:nvSpPr>
          <p:cNvPr id="2" name="TextBox 1"/>
          <p:cNvSpPr txBox="1"/>
          <p:nvPr/>
        </p:nvSpPr>
        <p:spPr>
          <a:xfrm>
            <a:off x="304800" y="1039076"/>
            <a:ext cx="8792688" cy="5201424"/>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The jQuery library is a single JavaScript file, and you reference it with the HTML &lt;script&gt; tag (notice that the &lt;script&gt; tag should be inside the &lt;head&gt; section</a:t>
            </a:r>
            <a:r>
              <a:rPr lang="en-US" sz="2000" dirty="0" smtClean="0"/>
              <a:t>):</a:t>
            </a:r>
          </a:p>
          <a:p>
            <a:pPr marL="285750" indent="-285750">
              <a:buFont typeface="Wingdings" panose="05000000000000000000" pitchFamily="2" charset="2"/>
              <a:buChar char="Ø"/>
            </a:pPr>
            <a:endParaRPr lang="en-US" sz="2000" dirty="0"/>
          </a:p>
          <a:p>
            <a:pPr lvl="1"/>
            <a:r>
              <a:rPr lang="en-US" sz="1600" dirty="0">
                <a:solidFill>
                  <a:srgbClr val="7030A0"/>
                </a:solidFill>
              </a:rPr>
              <a:t>&lt;head&gt;</a:t>
            </a:r>
            <a:br>
              <a:rPr lang="en-US" sz="1600" dirty="0">
                <a:solidFill>
                  <a:srgbClr val="7030A0"/>
                </a:solidFill>
              </a:rPr>
            </a:br>
            <a:r>
              <a:rPr lang="en-US" sz="1600" dirty="0">
                <a:solidFill>
                  <a:srgbClr val="7030A0"/>
                </a:solidFill>
              </a:rPr>
              <a:t>&lt;script </a:t>
            </a:r>
            <a:r>
              <a:rPr lang="en-US" sz="1600" dirty="0" err="1">
                <a:solidFill>
                  <a:srgbClr val="7030A0"/>
                </a:solidFill>
              </a:rPr>
              <a:t>src</a:t>
            </a:r>
            <a:r>
              <a:rPr lang="en-US" sz="1600" dirty="0">
                <a:solidFill>
                  <a:srgbClr val="7030A0"/>
                </a:solidFill>
              </a:rPr>
              <a:t>="jquery-1.11.2.min.js"&gt;&lt;/script&gt;</a:t>
            </a:r>
            <a:br>
              <a:rPr lang="en-US" sz="1600" dirty="0">
                <a:solidFill>
                  <a:srgbClr val="7030A0"/>
                </a:solidFill>
              </a:rPr>
            </a:br>
            <a:r>
              <a:rPr lang="en-US" sz="1600" dirty="0">
                <a:solidFill>
                  <a:srgbClr val="7030A0"/>
                </a:solidFill>
              </a:rPr>
              <a:t>&lt;/head</a:t>
            </a:r>
            <a:r>
              <a:rPr lang="en-US" sz="1600" dirty="0" smtClean="0">
                <a:solidFill>
                  <a:srgbClr val="7030A0"/>
                </a:solidFill>
              </a:rPr>
              <a:t>&gt;</a:t>
            </a:r>
            <a:endParaRPr lang="en-US" sz="1600" dirty="0">
              <a:solidFill>
                <a:srgbClr val="7030A0"/>
              </a:solidFill>
            </a:endParaRPr>
          </a:p>
          <a:p>
            <a:pPr lvl="2"/>
            <a:endParaRPr lang="en-US" sz="1600" dirty="0">
              <a:solidFill>
                <a:srgbClr val="7030A0"/>
              </a:solidFill>
            </a:endParaRPr>
          </a:p>
          <a:p>
            <a:pPr marL="285750" indent="-285750">
              <a:buFont typeface="Wingdings" panose="05000000000000000000" pitchFamily="2" charset="2"/>
              <a:buChar char="Ø"/>
            </a:pPr>
            <a:r>
              <a:rPr lang="en-US" sz="2000" dirty="0"/>
              <a:t>If you don't want to download and host jQuery yourself, you can include it from a CDN (Content Delivery Network).</a:t>
            </a:r>
          </a:p>
          <a:p>
            <a:pPr marL="285750" indent="-285750">
              <a:buFont typeface="Wingdings" panose="05000000000000000000" pitchFamily="2" charset="2"/>
              <a:buChar char="Ø"/>
            </a:pPr>
            <a:r>
              <a:rPr lang="en-US" sz="2000" dirty="0"/>
              <a:t>Both Google and Microsoft host jQuery</a:t>
            </a:r>
            <a:r>
              <a:rPr lang="en-US" sz="2000" dirty="0" smtClean="0"/>
              <a:t>.</a:t>
            </a:r>
          </a:p>
          <a:p>
            <a:pPr marL="285750" indent="-285750">
              <a:buFont typeface="Wingdings" panose="05000000000000000000" pitchFamily="2" charset="2"/>
              <a:buChar char="Ø"/>
            </a:pPr>
            <a:endParaRPr lang="en-US" sz="2000" dirty="0" smtClean="0"/>
          </a:p>
          <a:p>
            <a:pPr lvl="1"/>
            <a:r>
              <a:rPr lang="en-US" sz="1600" dirty="0">
                <a:solidFill>
                  <a:srgbClr val="7030A0"/>
                </a:solidFill>
              </a:rPr>
              <a:t>&lt;head&gt;</a:t>
            </a:r>
            <a:br>
              <a:rPr lang="en-US" sz="1600" dirty="0">
                <a:solidFill>
                  <a:srgbClr val="7030A0"/>
                </a:solidFill>
              </a:rPr>
            </a:br>
            <a:r>
              <a:rPr lang="en-US" sz="1600" dirty="0">
                <a:solidFill>
                  <a:srgbClr val="7030A0"/>
                </a:solidFill>
              </a:rPr>
              <a:t>&lt;script </a:t>
            </a:r>
            <a:r>
              <a:rPr lang="en-US" sz="1600" dirty="0" err="1">
                <a:solidFill>
                  <a:srgbClr val="7030A0"/>
                </a:solidFill>
              </a:rPr>
              <a:t>src</a:t>
            </a:r>
            <a:r>
              <a:rPr lang="en-US" sz="1600" dirty="0">
                <a:solidFill>
                  <a:srgbClr val="7030A0"/>
                </a:solidFill>
              </a:rPr>
              <a:t>="http://ajax.googleapis.com/</a:t>
            </a:r>
            <a:r>
              <a:rPr lang="en-US" sz="1600" dirty="0" err="1">
                <a:solidFill>
                  <a:srgbClr val="7030A0"/>
                </a:solidFill>
              </a:rPr>
              <a:t>ajax</a:t>
            </a:r>
            <a:r>
              <a:rPr lang="en-US" sz="1600" dirty="0">
                <a:solidFill>
                  <a:srgbClr val="7030A0"/>
                </a:solidFill>
              </a:rPr>
              <a:t>/libs/</a:t>
            </a:r>
            <a:r>
              <a:rPr lang="en-US" sz="1600" dirty="0" err="1">
                <a:solidFill>
                  <a:srgbClr val="7030A0"/>
                </a:solidFill>
              </a:rPr>
              <a:t>jquery</a:t>
            </a:r>
            <a:r>
              <a:rPr lang="en-US" sz="1600" dirty="0">
                <a:solidFill>
                  <a:srgbClr val="7030A0"/>
                </a:solidFill>
              </a:rPr>
              <a:t>/1.11.2/jquery.min.js"&gt;&lt;/script&gt;</a:t>
            </a:r>
            <a:br>
              <a:rPr lang="en-US" sz="1600" dirty="0">
                <a:solidFill>
                  <a:srgbClr val="7030A0"/>
                </a:solidFill>
              </a:rPr>
            </a:br>
            <a:r>
              <a:rPr lang="en-US" sz="1600" dirty="0">
                <a:solidFill>
                  <a:srgbClr val="7030A0"/>
                </a:solidFill>
              </a:rPr>
              <a:t>&lt;/head</a:t>
            </a:r>
            <a:r>
              <a:rPr lang="en-US" sz="1600" dirty="0" smtClean="0">
                <a:solidFill>
                  <a:srgbClr val="7030A0"/>
                </a:solidFill>
              </a:rPr>
              <a:t>&gt;</a:t>
            </a:r>
          </a:p>
          <a:p>
            <a:pPr lvl="1"/>
            <a:endParaRPr lang="en-US" sz="1600" dirty="0">
              <a:solidFill>
                <a:srgbClr val="7030A0"/>
              </a:solidFill>
            </a:endParaRPr>
          </a:p>
          <a:p>
            <a:pPr lvl="1"/>
            <a:r>
              <a:rPr lang="en-US" sz="1600" dirty="0">
                <a:solidFill>
                  <a:srgbClr val="7030A0"/>
                </a:solidFill>
              </a:rPr>
              <a:t>&lt;head&gt;</a:t>
            </a:r>
            <a:br>
              <a:rPr lang="en-US" sz="1600" dirty="0">
                <a:solidFill>
                  <a:srgbClr val="7030A0"/>
                </a:solidFill>
              </a:rPr>
            </a:br>
            <a:r>
              <a:rPr lang="en-US" sz="1600" dirty="0">
                <a:solidFill>
                  <a:srgbClr val="7030A0"/>
                </a:solidFill>
              </a:rPr>
              <a:t>&lt;script </a:t>
            </a:r>
            <a:r>
              <a:rPr lang="en-US" sz="1600" dirty="0" err="1">
                <a:solidFill>
                  <a:srgbClr val="7030A0"/>
                </a:solidFill>
              </a:rPr>
              <a:t>src</a:t>
            </a:r>
            <a:r>
              <a:rPr lang="en-US" sz="1600" dirty="0">
                <a:solidFill>
                  <a:srgbClr val="7030A0"/>
                </a:solidFill>
              </a:rPr>
              <a:t>="http://ajax.aspnetcdn.com/</a:t>
            </a:r>
            <a:r>
              <a:rPr lang="en-US" sz="1600" dirty="0" err="1">
                <a:solidFill>
                  <a:srgbClr val="7030A0"/>
                </a:solidFill>
              </a:rPr>
              <a:t>ajax</a:t>
            </a:r>
            <a:r>
              <a:rPr lang="en-US" sz="1600" dirty="0">
                <a:solidFill>
                  <a:srgbClr val="7030A0"/>
                </a:solidFill>
              </a:rPr>
              <a:t>/jQuery/jquery-1.11.2.min.js"&gt;&lt;/script&gt;</a:t>
            </a:r>
            <a:br>
              <a:rPr lang="en-US" sz="1600" dirty="0">
                <a:solidFill>
                  <a:srgbClr val="7030A0"/>
                </a:solidFill>
              </a:rPr>
            </a:br>
            <a:r>
              <a:rPr lang="en-US" sz="1600" dirty="0">
                <a:solidFill>
                  <a:srgbClr val="7030A0"/>
                </a:solidFill>
              </a:rPr>
              <a:t>&lt;/head&gt;</a:t>
            </a:r>
          </a:p>
          <a:p>
            <a:pPr lvl="2"/>
            <a:endParaRPr lang="en-US" sz="1600" dirty="0" smtClean="0">
              <a:solidFill>
                <a:srgbClr val="7030A0"/>
              </a:solidFill>
            </a:endParaRPr>
          </a:p>
        </p:txBody>
      </p:sp>
    </p:spTree>
    <p:extLst>
      <p:ext uri="{BB962C8B-B14F-4D97-AF65-F5344CB8AC3E}">
        <p14:creationId xmlns:p14="http://schemas.microsoft.com/office/powerpoint/2010/main" val="1899560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2"/>
          <p:cNvSpPr>
            <a:spLocks noGrp="1"/>
          </p:cNvSpPr>
          <p:nvPr>
            <p:ph type="title"/>
          </p:nvPr>
        </p:nvSpPr>
        <p:spPr>
          <a:xfrm>
            <a:off x="134471" y="113273"/>
            <a:ext cx="8229600" cy="496327"/>
          </a:xfrm>
        </p:spPr>
        <p:txBody>
          <a:bodyPr>
            <a:noAutofit/>
          </a:bodyPr>
          <a:lstStyle/>
          <a:p>
            <a:pPr algn="l"/>
            <a:r>
              <a:rPr lang="en-US" sz="3200" dirty="0">
                <a:solidFill>
                  <a:srgbClr val="00ACAE"/>
                </a:solidFill>
              </a:rPr>
              <a:t>jQuery Name Conflicts</a:t>
            </a:r>
          </a:p>
        </p:txBody>
      </p:sp>
      <p:sp>
        <p:nvSpPr>
          <p:cNvPr id="11" name="Slide Number Placeholder 3"/>
          <p:cNvSpPr>
            <a:spLocks noGrp="1"/>
          </p:cNvSpPr>
          <p:nvPr>
            <p:ph type="sldNum" sz="quarter" idx="12"/>
          </p:nvPr>
        </p:nvSpPr>
        <p:spPr>
          <a:xfrm>
            <a:off x="6762024" y="6281920"/>
            <a:ext cx="2133600" cy="365125"/>
          </a:xfrm>
        </p:spPr>
        <p:txBody>
          <a:bodyPr/>
          <a:lstStyle/>
          <a:p>
            <a:fld id="{671C97F3-19C9-4063-AC16-963CB8D9C4F0}" type="slidenum">
              <a:rPr lang="en-US" sz="1800" smtClean="0">
                <a:solidFill>
                  <a:schemeClr val="tx1"/>
                </a:solidFill>
              </a:rPr>
              <a:pPr/>
              <a:t>9</a:t>
            </a:fld>
            <a:endParaRPr lang="en-US" sz="1800" dirty="0">
              <a:solidFill>
                <a:schemeClr val="tx1"/>
              </a:solidFill>
            </a:endParaRPr>
          </a:p>
        </p:txBody>
      </p:sp>
      <p:sp>
        <p:nvSpPr>
          <p:cNvPr id="2" name="TextBox 1"/>
          <p:cNvSpPr txBox="1"/>
          <p:nvPr/>
        </p:nvSpPr>
        <p:spPr>
          <a:xfrm>
            <a:off x="304800" y="914400"/>
            <a:ext cx="8686800" cy="492442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jQuery uses the $ sign as a shortcut for jQuery</a:t>
            </a:r>
            <a:r>
              <a:rPr lang="en-US" sz="2000" dirty="0" smtClean="0"/>
              <a:t>.</a:t>
            </a:r>
          </a:p>
          <a:p>
            <a:pPr marL="342900" indent="-342900">
              <a:buFont typeface="Wingdings" panose="05000000000000000000" pitchFamily="2" charset="2"/>
              <a:buChar char="Ø"/>
            </a:pPr>
            <a:endParaRPr lang="en-US" sz="2000" dirty="0"/>
          </a:p>
          <a:p>
            <a:pPr marL="285750" indent="-285750">
              <a:spcAft>
                <a:spcPts val="1200"/>
              </a:spcAft>
              <a:buFont typeface="Wingdings" panose="05000000000000000000" pitchFamily="2" charset="2"/>
              <a:buChar char="Ø"/>
            </a:pPr>
            <a:r>
              <a:rPr lang="en-US" sz="2000" dirty="0"/>
              <a:t>Various Other JavaScript Frameworks may use $ sign as Shortcut. (</a:t>
            </a:r>
            <a:r>
              <a:rPr lang="en-US" sz="2000" dirty="0" err="1"/>
              <a:t>MooTools</a:t>
            </a:r>
            <a:r>
              <a:rPr lang="en-US" sz="2000" dirty="0"/>
              <a:t>, Backbone, Knockout, Google Web Toolkit, Google Closure, </a:t>
            </a:r>
            <a:r>
              <a:rPr lang="en-US" sz="2000" dirty="0" err="1"/>
              <a:t>Emberand</a:t>
            </a:r>
            <a:r>
              <a:rPr lang="en-US" sz="2000" dirty="0"/>
              <a:t> Ext JS</a:t>
            </a:r>
            <a:r>
              <a:rPr lang="en-US" sz="2000" dirty="0" smtClean="0"/>
              <a:t>.)</a:t>
            </a:r>
          </a:p>
          <a:p>
            <a:pPr marL="285750" indent="-285750">
              <a:spcAft>
                <a:spcPts val="1200"/>
              </a:spcAft>
              <a:buFont typeface="Wingdings" panose="05000000000000000000" pitchFamily="2" charset="2"/>
              <a:buChar char="Ø"/>
            </a:pPr>
            <a:r>
              <a:rPr lang="en-US" sz="2000" dirty="0" smtClean="0"/>
              <a:t>Results in a conflict situation and script stops working.</a:t>
            </a:r>
          </a:p>
          <a:p>
            <a:pPr marL="285750" indent="-285750">
              <a:spcAft>
                <a:spcPts val="1200"/>
              </a:spcAft>
              <a:buFont typeface="Wingdings" panose="05000000000000000000" pitchFamily="2" charset="2"/>
              <a:buChar char="Ø"/>
            </a:pPr>
            <a:r>
              <a:rPr lang="en-US" sz="2000" dirty="0" smtClean="0"/>
              <a:t>The </a:t>
            </a:r>
            <a:r>
              <a:rPr lang="en-US" sz="2000" dirty="0" err="1"/>
              <a:t>noConflict</a:t>
            </a:r>
            <a:r>
              <a:rPr lang="en-US" sz="2000" dirty="0"/>
              <a:t>() method releases the hold on the $ shortcut identifier, so that other scripts can use it</a:t>
            </a:r>
            <a:r>
              <a:rPr lang="en-US" sz="2000" dirty="0" smtClean="0"/>
              <a:t>.</a:t>
            </a:r>
            <a:r>
              <a:rPr lang="en-US" sz="2000" dirty="0"/>
              <a:t> You can of course still use jQuery, simply by writing the full name instead of the shortcut</a:t>
            </a:r>
            <a:r>
              <a:rPr lang="en-US" sz="2000" dirty="0" smtClean="0"/>
              <a:t>:</a:t>
            </a:r>
          </a:p>
          <a:p>
            <a:pPr>
              <a:spcAft>
                <a:spcPts val="1200"/>
              </a:spcAft>
            </a:pPr>
            <a:r>
              <a:rPr lang="en-US" sz="2000" b="1" dirty="0" smtClean="0">
                <a:solidFill>
                  <a:schemeClr val="tx2"/>
                </a:solidFill>
              </a:rPr>
              <a:t>Example:</a:t>
            </a:r>
          </a:p>
          <a:p>
            <a:pPr lvl="1">
              <a:spcAft>
                <a:spcPts val="1200"/>
              </a:spcAft>
            </a:pPr>
            <a:r>
              <a:rPr lang="en-US" sz="1600" dirty="0">
                <a:solidFill>
                  <a:srgbClr val="7030A0"/>
                </a:solidFill>
              </a:rPr>
              <a:t>$.</a:t>
            </a:r>
            <a:r>
              <a:rPr lang="en-US" sz="1600" dirty="0" err="1">
                <a:solidFill>
                  <a:srgbClr val="7030A0"/>
                </a:solidFill>
              </a:rPr>
              <a:t>noConflict</a:t>
            </a:r>
            <a:r>
              <a:rPr lang="en-US" sz="1600" dirty="0">
                <a:solidFill>
                  <a:srgbClr val="7030A0"/>
                </a:solidFill>
              </a:rPr>
              <a:t>();</a:t>
            </a:r>
          </a:p>
          <a:p>
            <a:pPr lvl="1">
              <a:spcAft>
                <a:spcPts val="1200"/>
              </a:spcAft>
            </a:pPr>
            <a:r>
              <a:rPr lang="en-US" sz="1600" dirty="0" smtClean="0">
                <a:solidFill>
                  <a:srgbClr val="7030A0"/>
                </a:solidFill>
              </a:rPr>
              <a:t>jQuery</a:t>
            </a:r>
            <a:r>
              <a:rPr lang="en-US" sz="1600" dirty="0">
                <a:solidFill>
                  <a:srgbClr val="7030A0"/>
                </a:solidFill>
              </a:rPr>
              <a:t>("button").click(function(){</a:t>
            </a:r>
          </a:p>
          <a:p>
            <a:pPr lvl="1">
              <a:spcAft>
                <a:spcPts val="1200"/>
              </a:spcAft>
            </a:pPr>
            <a:r>
              <a:rPr lang="en-US" sz="1600" dirty="0">
                <a:solidFill>
                  <a:srgbClr val="7030A0"/>
                </a:solidFill>
              </a:rPr>
              <a:t>        jQuery("p").text("jQuery is still working!");</a:t>
            </a:r>
          </a:p>
          <a:p>
            <a:pPr lvl="1">
              <a:spcAft>
                <a:spcPts val="1200"/>
              </a:spcAft>
            </a:pPr>
            <a:r>
              <a:rPr lang="en-US" sz="1600" dirty="0">
                <a:solidFill>
                  <a:srgbClr val="7030A0"/>
                </a:solidFill>
              </a:rPr>
              <a:t>    </a:t>
            </a:r>
            <a:r>
              <a:rPr lang="en-US" sz="1600" dirty="0" smtClean="0">
                <a:solidFill>
                  <a:srgbClr val="7030A0"/>
                </a:solidFill>
              </a:rPr>
              <a:t>});</a:t>
            </a:r>
            <a:endParaRPr lang="en-US" sz="1600" dirty="0">
              <a:solidFill>
                <a:srgbClr val="7030A0"/>
              </a:solidFill>
            </a:endParaRPr>
          </a:p>
        </p:txBody>
      </p:sp>
    </p:spTree>
    <p:extLst>
      <p:ext uri="{BB962C8B-B14F-4D97-AF65-F5344CB8AC3E}">
        <p14:creationId xmlns:p14="http://schemas.microsoft.com/office/powerpoint/2010/main" val="2778102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6100</TotalTime>
  <Words>1151</Words>
  <Application>Microsoft Office PowerPoint</Application>
  <PresentationFormat>On-screen Show (4:3)</PresentationFormat>
  <Paragraphs>210</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1_Office Theme</vt:lpstr>
      <vt:lpstr>jQuery</vt:lpstr>
      <vt:lpstr>Topics - JQuery</vt:lpstr>
      <vt:lpstr>What is jQuery</vt:lpstr>
      <vt:lpstr>Why use jQuery</vt:lpstr>
      <vt:lpstr>Why use jQuery</vt:lpstr>
      <vt:lpstr>jQuery Syntax &amp; jQuery philosophy</vt:lpstr>
      <vt:lpstr>How to Install jQuery &amp; How to run jQuery</vt:lpstr>
      <vt:lpstr>How to Install jQuery &amp; How to run jQuery</vt:lpstr>
      <vt:lpstr>jQuery Name Conflicts</vt:lpstr>
      <vt:lpstr>jQuery CSS Manipulations</vt:lpstr>
      <vt:lpstr>jQuery HTML Manipulations </vt:lpstr>
      <vt:lpstr>jQuery HTML Manipulations </vt:lpstr>
      <vt:lpstr>jQuery HTML Manipulations </vt:lpstr>
      <vt:lpstr>jQuery HTML Manipulations </vt:lpstr>
      <vt:lpstr>jQuery HTML Manipulations </vt:lpstr>
      <vt:lpstr>jQuery HTML Manipulations </vt:lpstr>
      <vt:lpstr>jQuery HTML Manipulations </vt:lpstr>
      <vt:lpstr>jQuery Attributes </vt:lpstr>
      <vt:lpstr>Hands On</vt:lpstr>
      <vt:lpstr>PowerPoint Presentation</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Baskar (Cognizant)</dc:creator>
  <cp:lastModifiedBy>S, Archana (Cognizant)</cp:lastModifiedBy>
  <cp:revision>602</cp:revision>
  <dcterms:created xsi:type="dcterms:W3CDTF">2014-01-08T09:42:25Z</dcterms:created>
  <dcterms:modified xsi:type="dcterms:W3CDTF">2015-04-23T15:12:29Z</dcterms:modified>
</cp:coreProperties>
</file>