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sldIdLst>
    <p:sldId id="256" r:id="rId5"/>
    <p:sldId id="257" r:id="rId6"/>
    <p:sldId id="260" r:id="rId7"/>
    <p:sldId id="261" r:id="rId8"/>
    <p:sldId id="262" r:id="rId9"/>
    <p:sldId id="280" r:id="rId10"/>
    <p:sldId id="258" r:id="rId11"/>
    <p:sldId id="264" r:id="rId12"/>
    <p:sldId id="278" r:id="rId13"/>
    <p:sldId id="279" r:id="rId14"/>
    <p:sldId id="267" r:id="rId15"/>
    <p:sldId id="268" r:id="rId16"/>
    <p:sldId id="269" r:id="rId17"/>
    <p:sldId id="270" r:id="rId18"/>
    <p:sldId id="272" r:id="rId19"/>
    <p:sldId id="273" r:id="rId20"/>
    <p:sldId id="274"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62697" autoAdjust="0"/>
  </p:normalViewPr>
  <p:slideViewPr>
    <p:cSldViewPr snapToGrid="0" snapToObjects="1" showGuides="1">
      <p:cViewPr varScale="1">
        <p:scale>
          <a:sx n="75" d="100"/>
          <a:sy n="75" d="100"/>
        </p:scale>
        <p:origin x="1596"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dhk\Documents\Coursera\IBM%20Capstone\Module%201\te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dhk\Documents\Coursera\IBM%20Capstone\Module%201\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dhk\Documents\Coursera\IBM%20Capstone\Module%201\popular-languages.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Sheet!$B$1</c:f>
              <c:strCache>
                <c:ptCount val="1"/>
                <c:pt idx="0">
                  <c:v>number of job posting</c:v>
                </c:pt>
              </c:strCache>
            </c:strRef>
          </c:tx>
          <c:spPr>
            <a:solidFill>
              <a:schemeClr val="accent1"/>
            </a:solidFill>
            <a:ln>
              <a:noFill/>
            </a:ln>
            <a:effectLst/>
          </c:spPr>
          <c:invertIfNegative val="0"/>
          <c:cat>
            <c:strRef>
              <c:f>Sheet!$A$2:$A$14</c:f>
              <c:strCache>
                <c:ptCount val="13"/>
                <c:pt idx="0">
                  <c:v>java</c:v>
                </c:pt>
                <c:pt idx="1">
                  <c:v>C</c:v>
                </c:pt>
                <c:pt idx="2">
                  <c:v>C#</c:v>
                </c:pt>
                <c:pt idx="3">
                  <c:v>C++</c:v>
                </c:pt>
                <c:pt idx="4">
                  <c:v>Java</c:v>
                </c:pt>
                <c:pt idx="5">
                  <c:v>JavaScript</c:v>
                </c:pt>
                <c:pt idx="6">
                  <c:v>Python</c:v>
                </c:pt>
                <c:pt idx="7">
                  <c:v>Scala</c:v>
                </c:pt>
                <c:pt idx="8">
                  <c:v>Oracle</c:v>
                </c:pt>
                <c:pt idx="9">
                  <c:v>SQL Server</c:v>
                </c:pt>
                <c:pt idx="10">
                  <c:v>MySQL Server</c:v>
                </c:pt>
                <c:pt idx="11">
                  <c:v>PostgreSQL</c:v>
                </c:pt>
                <c:pt idx="12">
                  <c:v>MongoDB</c:v>
                </c:pt>
              </c:strCache>
            </c:strRef>
          </c:cat>
          <c:val>
            <c:numRef>
              <c:f>Sheet!$B$2:$B$14</c:f>
              <c:numCache>
                <c:formatCode>General</c:formatCode>
                <c:ptCount val="13"/>
                <c:pt idx="0">
                  <c:v>92</c:v>
                </c:pt>
                <c:pt idx="1">
                  <c:v>184</c:v>
                </c:pt>
                <c:pt idx="2">
                  <c:v>14</c:v>
                </c:pt>
                <c:pt idx="3">
                  <c:v>24</c:v>
                </c:pt>
                <c:pt idx="4">
                  <c:v>92</c:v>
                </c:pt>
                <c:pt idx="5">
                  <c:v>65</c:v>
                </c:pt>
                <c:pt idx="6">
                  <c:v>51</c:v>
                </c:pt>
                <c:pt idx="7">
                  <c:v>47</c:v>
                </c:pt>
                <c:pt idx="8">
                  <c:v>6</c:v>
                </c:pt>
                <c:pt idx="9">
                  <c:v>16</c:v>
                </c:pt>
                <c:pt idx="10">
                  <c:v>5</c:v>
                </c:pt>
                <c:pt idx="11">
                  <c:v>17</c:v>
                </c:pt>
                <c:pt idx="12">
                  <c:v>4</c:v>
                </c:pt>
              </c:numCache>
            </c:numRef>
          </c:val>
          <c:extLst>
            <c:ext xmlns:c16="http://schemas.microsoft.com/office/drawing/2014/chart" uri="{C3380CC4-5D6E-409C-BE32-E72D297353CC}">
              <c16:uniqueId val="{00000000-6E0D-4ACA-BF50-FED2C880D579}"/>
            </c:ext>
          </c:extLst>
        </c:ser>
        <c:dLbls>
          <c:showLegendKey val="0"/>
          <c:showVal val="0"/>
          <c:showCatName val="0"/>
          <c:showSerName val="0"/>
          <c:showPercent val="0"/>
          <c:showBubbleSize val="0"/>
        </c:dLbls>
        <c:gapWidth val="219"/>
        <c:overlap val="-27"/>
        <c:axId val="751105256"/>
        <c:axId val="751106568"/>
      </c:barChart>
      <c:catAx>
        <c:axId val="7511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106568"/>
        <c:crosses val="autoZero"/>
        <c:auto val="1"/>
        <c:lblAlgn val="ctr"/>
        <c:lblOffset val="100"/>
        <c:noMultiLvlLbl val="0"/>
      </c:catAx>
      <c:valAx>
        <c:axId val="751106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105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Sheet!$B$1</c:f>
              <c:strCache>
                <c:ptCount val="1"/>
                <c:pt idx="0">
                  <c:v>number of job posting</c:v>
                </c:pt>
              </c:strCache>
            </c:strRef>
          </c:tx>
          <c:spPr>
            <a:solidFill>
              <a:schemeClr val="accent1"/>
            </a:solidFill>
            <a:ln>
              <a:noFill/>
            </a:ln>
            <a:effectLst/>
          </c:spPr>
          <c:invertIfNegative val="0"/>
          <c:cat>
            <c:strRef>
              <c:f>Sheet!$A$2:$A$14</c:f>
              <c:strCache>
                <c:ptCount val="13"/>
                <c:pt idx="0">
                  <c:v>java</c:v>
                </c:pt>
                <c:pt idx="1">
                  <c:v>C</c:v>
                </c:pt>
                <c:pt idx="2">
                  <c:v>C#</c:v>
                </c:pt>
                <c:pt idx="3">
                  <c:v>C++</c:v>
                </c:pt>
                <c:pt idx="4">
                  <c:v>Java</c:v>
                </c:pt>
                <c:pt idx="5">
                  <c:v>JavaScript</c:v>
                </c:pt>
                <c:pt idx="6">
                  <c:v>Python</c:v>
                </c:pt>
                <c:pt idx="7">
                  <c:v>Scala</c:v>
                </c:pt>
                <c:pt idx="8">
                  <c:v>Oracle</c:v>
                </c:pt>
                <c:pt idx="9">
                  <c:v>SQL Server</c:v>
                </c:pt>
                <c:pt idx="10">
                  <c:v>MySQL Server</c:v>
                </c:pt>
                <c:pt idx="11">
                  <c:v>PostgreSQL</c:v>
                </c:pt>
                <c:pt idx="12">
                  <c:v>MongoDB</c:v>
                </c:pt>
              </c:strCache>
            </c:strRef>
          </c:cat>
          <c:val>
            <c:numRef>
              <c:f>Sheet!$B$2:$B$14</c:f>
              <c:numCache>
                <c:formatCode>General</c:formatCode>
                <c:ptCount val="13"/>
                <c:pt idx="0">
                  <c:v>92</c:v>
                </c:pt>
                <c:pt idx="1">
                  <c:v>184</c:v>
                </c:pt>
                <c:pt idx="2">
                  <c:v>14</c:v>
                </c:pt>
                <c:pt idx="3">
                  <c:v>24</c:v>
                </c:pt>
                <c:pt idx="4">
                  <c:v>92</c:v>
                </c:pt>
                <c:pt idx="5">
                  <c:v>65</c:v>
                </c:pt>
                <c:pt idx="6">
                  <c:v>51</c:v>
                </c:pt>
                <c:pt idx="7">
                  <c:v>47</c:v>
                </c:pt>
                <c:pt idx="8">
                  <c:v>6</c:v>
                </c:pt>
                <c:pt idx="9">
                  <c:v>16</c:v>
                </c:pt>
                <c:pt idx="10">
                  <c:v>5</c:v>
                </c:pt>
                <c:pt idx="11">
                  <c:v>17</c:v>
                </c:pt>
                <c:pt idx="12">
                  <c:v>4</c:v>
                </c:pt>
              </c:numCache>
            </c:numRef>
          </c:val>
          <c:extLst>
            <c:ext xmlns:c16="http://schemas.microsoft.com/office/drawing/2014/chart" uri="{C3380CC4-5D6E-409C-BE32-E72D297353CC}">
              <c16:uniqueId val="{00000000-7D5C-4624-BBA5-FA3D127056BB}"/>
            </c:ext>
          </c:extLst>
        </c:ser>
        <c:dLbls>
          <c:showLegendKey val="0"/>
          <c:showVal val="0"/>
          <c:showCatName val="0"/>
          <c:showSerName val="0"/>
          <c:showPercent val="0"/>
          <c:showBubbleSize val="0"/>
        </c:dLbls>
        <c:gapWidth val="219"/>
        <c:overlap val="-27"/>
        <c:axId val="751105256"/>
        <c:axId val="751106568"/>
      </c:barChart>
      <c:catAx>
        <c:axId val="7511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106568"/>
        <c:crosses val="autoZero"/>
        <c:auto val="1"/>
        <c:lblAlgn val="ctr"/>
        <c:lblOffset val="100"/>
        <c:noMultiLvlLbl val="0"/>
      </c:catAx>
      <c:valAx>
        <c:axId val="751106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105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'popular-languages'!$B$1</c:f>
              <c:strCache>
                <c:ptCount val="1"/>
                <c:pt idx="0">
                  <c:v>Average Salary</c:v>
                </c:pt>
              </c:strCache>
            </c:strRef>
          </c:tx>
          <c:spPr>
            <a:solidFill>
              <a:schemeClr val="accent1"/>
            </a:solidFill>
            <a:ln>
              <a:noFill/>
            </a:ln>
            <a:effectLst/>
          </c:spPr>
          <c:invertIfNegative val="0"/>
          <c:cat>
            <c:strRef>
              <c:f>'popular-languages'!$A$2:$A$11</c:f>
              <c:strCache>
                <c:ptCount val="10"/>
                <c:pt idx="0">
                  <c:v>Python</c:v>
                </c:pt>
                <c:pt idx="1">
                  <c:v>Java</c:v>
                </c:pt>
                <c:pt idx="2">
                  <c:v>R</c:v>
                </c:pt>
                <c:pt idx="3">
                  <c:v>Javascript</c:v>
                </c:pt>
                <c:pt idx="4">
                  <c:v>Swift</c:v>
                </c:pt>
                <c:pt idx="5">
                  <c:v>C++</c:v>
                </c:pt>
                <c:pt idx="6">
                  <c:v>C#</c:v>
                </c:pt>
                <c:pt idx="7">
                  <c:v>PHP</c:v>
                </c:pt>
                <c:pt idx="8">
                  <c:v>SQL</c:v>
                </c:pt>
                <c:pt idx="9">
                  <c:v>Go</c:v>
                </c:pt>
              </c:strCache>
            </c:strRef>
          </c:cat>
          <c:val>
            <c:numRef>
              <c:f>'popular-languages'!$B$2:$B$11</c:f>
              <c:numCache>
                <c:formatCode>"$"#,##0_);[Red]\("$"#,##0\)</c:formatCode>
                <c:ptCount val="10"/>
                <c:pt idx="0">
                  <c:v>114383</c:v>
                </c:pt>
                <c:pt idx="1">
                  <c:v>101013</c:v>
                </c:pt>
                <c:pt idx="2">
                  <c:v>92037</c:v>
                </c:pt>
                <c:pt idx="3">
                  <c:v>110981</c:v>
                </c:pt>
                <c:pt idx="4">
                  <c:v>130801</c:v>
                </c:pt>
                <c:pt idx="5">
                  <c:v>113865</c:v>
                </c:pt>
                <c:pt idx="6">
                  <c:v>88726</c:v>
                </c:pt>
                <c:pt idx="7">
                  <c:v>84727</c:v>
                </c:pt>
                <c:pt idx="8">
                  <c:v>84793</c:v>
                </c:pt>
                <c:pt idx="9">
                  <c:v>94082</c:v>
                </c:pt>
              </c:numCache>
            </c:numRef>
          </c:val>
          <c:extLst>
            <c:ext xmlns:c16="http://schemas.microsoft.com/office/drawing/2014/chart" uri="{C3380CC4-5D6E-409C-BE32-E72D297353CC}">
              <c16:uniqueId val="{00000000-28B3-4949-AB06-FE17DCD50EBC}"/>
            </c:ext>
          </c:extLst>
        </c:ser>
        <c:dLbls>
          <c:showLegendKey val="0"/>
          <c:showVal val="0"/>
          <c:showCatName val="0"/>
          <c:showSerName val="0"/>
          <c:showPercent val="0"/>
          <c:showBubbleSize val="0"/>
        </c:dLbls>
        <c:gapWidth val="219"/>
        <c:overlap val="-27"/>
        <c:axId val="727929096"/>
        <c:axId val="727926800"/>
      </c:barChart>
      <c:catAx>
        <c:axId val="727929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7926800"/>
        <c:crosses val="autoZero"/>
        <c:auto val="1"/>
        <c:lblAlgn val="ctr"/>
        <c:lblOffset val="100"/>
        <c:noMultiLvlLbl val="0"/>
      </c:catAx>
      <c:valAx>
        <c:axId val="72792680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7929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0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0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0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4T14:57:00.81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Contains the conclusion -&gt; write at last</a:t>
            </a:r>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used -&gt; Stack overflow annual developer survey 2019. </a:t>
            </a:r>
          </a:p>
          <a:p>
            <a:r>
              <a:rPr lang="en-US" dirty="0"/>
              <a:t>The survey collects the information such as favorite language, technology, database etc. from the coders all over the globe. </a:t>
            </a:r>
          </a:p>
          <a:p>
            <a:r>
              <a:rPr lang="en-US" dirty="0"/>
              <a:t>This data will be useful in determining the reason behind the growth or fall of the technology/language. </a:t>
            </a:r>
          </a:p>
          <a:p>
            <a:r>
              <a:rPr lang="en-US" dirty="0"/>
              <a:t>The survey also collected the demographic data about the coders, which will be useful in filtering the technology’s growth in a specific region or familiarity of the technology within certain age group. </a:t>
            </a:r>
          </a:p>
          <a:p>
            <a:r>
              <a:rPr lang="en-US" dirty="0"/>
              <a:t>Different visualization charts were used to decapsulate the insights from the data provided. The dashboards and the conclusion are on the following slides.</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58146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81195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46472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6E44-2F0C-4FD8-9271-73DA5EF71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2D061-50C8-4EEC-B8C1-C536D5361C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480150-F4A0-4B03-9AB3-3EAFB1FEC2B7}"/>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5" name="Footer Placeholder 4">
            <a:extLst>
              <a:ext uri="{FF2B5EF4-FFF2-40B4-BE49-F238E27FC236}">
                <a16:creationId xmlns:a16="http://schemas.microsoft.com/office/drawing/2014/main" id="{088D8C9F-9AAA-414A-BF00-C223282D1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007F3-083C-44F8-A71A-7BD1128C38A9}"/>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64354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ECE6-C23F-4C7A-9FCD-2CBF38275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DC099-2F10-4ABA-BD58-B9F89B5F6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578AE-6D6B-43AF-A448-45C3D32C4142}"/>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5" name="Footer Placeholder 4">
            <a:extLst>
              <a:ext uri="{FF2B5EF4-FFF2-40B4-BE49-F238E27FC236}">
                <a16:creationId xmlns:a16="http://schemas.microsoft.com/office/drawing/2014/main" id="{28DAA498-466E-4847-AD55-2BA21221F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B1F69-63C6-456C-B3FA-04506B3DC2A6}"/>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374799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0D3F0-8D56-4BA1-AA5D-52FF894652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8A84C-01C5-4515-9657-33B6B5E97F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AFC68-0EAD-4825-A021-6FA4BF35CC7C}"/>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5" name="Footer Placeholder 4">
            <a:extLst>
              <a:ext uri="{FF2B5EF4-FFF2-40B4-BE49-F238E27FC236}">
                <a16:creationId xmlns:a16="http://schemas.microsoft.com/office/drawing/2014/main" id="{7CBB73DE-F30F-4EAF-BDE4-1B1D9C520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CF02B-2A43-4313-8F62-B0C2AB9BDD26}"/>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129440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7AAF-79C6-4B7B-B6D2-C0A06C5CB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63E9EB-B848-497C-AAF7-45870ABD7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E6E24-0E3A-4FB5-BDA3-BAAFE78E7766}"/>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5" name="Footer Placeholder 4">
            <a:extLst>
              <a:ext uri="{FF2B5EF4-FFF2-40B4-BE49-F238E27FC236}">
                <a16:creationId xmlns:a16="http://schemas.microsoft.com/office/drawing/2014/main" id="{CD67CC2D-7E96-455E-A096-2EAC73CA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C713E-503F-44B4-AF71-56FA51909602}"/>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202407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0ABC-D8A7-4126-8621-07FEA230B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E4A35-7219-462F-B3BF-92A5045E3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05E07-2C11-46FF-986F-52599E1D0EF5}"/>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5" name="Footer Placeholder 4">
            <a:extLst>
              <a:ext uri="{FF2B5EF4-FFF2-40B4-BE49-F238E27FC236}">
                <a16:creationId xmlns:a16="http://schemas.microsoft.com/office/drawing/2014/main" id="{D3780987-735B-4A3B-8551-301BC45B7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8A217-BB5D-4FBF-BDFA-030D7CDAC301}"/>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226564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4DE1-34CA-4A65-A658-9B5CCE696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5D3B6-582D-4235-B76D-CFFC5E6A4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5EA6E8-D05C-463A-915F-86BC993049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081D4-5A21-4748-8BBE-90EADCF063FD}"/>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6" name="Footer Placeholder 5">
            <a:extLst>
              <a:ext uri="{FF2B5EF4-FFF2-40B4-BE49-F238E27FC236}">
                <a16:creationId xmlns:a16="http://schemas.microsoft.com/office/drawing/2014/main" id="{BE6A1E14-886A-494E-85DE-3A6733923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22D470-7ECA-4F89-AC97-987951584FF0}"/>
              </a:ext>
            </a:extLst>
          </p:cNvPr>
          <p:cNvSpPr>
            <a:spLocks noGrp="1"/>
          </p:cNvSpPr>
          <p:nvPr>
            <p:ph type="sldNum" sz="quarter" idx="12"/>
          </p:nvPr>
        </p:nvSpPr>
        <p:spPr/>
        <p:txBody>
          <a:bodyPr/>
          <a:lstStyle/>
          <a:p>
            <a:fld id="{730B2AB7-5D2A-4A8D-AE82-D467A0D58861}" type="slidenum">
              <a:rPr lang="en-US" smtClean="0"/>
              <a:t>‹#›</a:t>
            </a:fld>
            <a:endParaRPr lang="en-US"/>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D686E79-9033-4E71-AC55-8430E16A1DF1}"/>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A9B45D4E-C7D7-47A1-A3A1-9F3F4D488B77}"/>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7918C03-EBC9-4C8A-9AC1-FA47D636465B}"/>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86CD4BE-0421-424B-B4FD-79CCD956D55F}"/>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2BB1A1BD-7CF0-4FA3-B3EB-7D7C012989E7}"/>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A6F4B414-4BFF-42B5-942C-B744A9F4F24E}"/>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B0886CC-7C5D-4236-BCEC-DA94029E5C4D}"/>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997CBC74-2156-413A-B66E-AD5FE47A3D08}"/>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53671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8065-6C44-440C-B023-B023ABCD25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903BEE-5FE6-446A-A639-F50CD5361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39B087-D103-4B8D-8071-998FCDC83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CB803E-A8F2-4223-AF56-C3E5155907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B5065B-1DA6-432E-911F-7E156E97F1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CD73E8-5054-4542-875E-9D2A121D12D0}"/>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8" name="Footer Placeholder 7">
            <a:extLst>
              <a:ext uri="{FF2B5EF4-FFF2-40B4-BE49-F238E27FC236}">
                <a16:creationId xmlns:a16="http://schemas.microsoft.com/office/drawing/2014/main" id="{3C471640-516A-4D91-B1E8-8A1384848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6426A1-2926-4EC2-9067-0F189B90326E}"/>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190234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C173-8E77-4C1C-BF9B-DF76D744FD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881760-AD66-4524-8A7D-856673C4DAE3}"/>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4" name="Footer Placeholder 3">
            <a:extLst>
              <a:ext uri="{FF2B5EF4-FFF2-40B4-BE49-F238E27FC236}">
                <a16:creationId xmlns:a16="http://schemas.microsoft.com/office/drawing/2014/main" id="{45D6950F-6424-4793-9A6B-5DFF7B42C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DDE162-788F-42C3-98DD-AD1C835CC370}"/>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360341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B2DF2-0EAE-470E-BDC8-20151028B2A2}"/>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3" name="Footer Placeholder 2">
            <a:extLst>
              <a:ext uri="{FF2B5EF4-FFF2-40B4-BE49-F238E27FC236}">
                <a16:creationId xmlns:a16="http://schemas.microsoft.com/office/drawing/2014/main" id="{78619FE3-7AF6-46A9-9A24-713FD6062C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07B333-DE31-4B08-945C-93084E6DC1E9}"/>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180479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78AB-A069-4330-B7F1-FB21B5D1B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D6F6DD-AFD8-42FC-AFCB-3676EEC62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FEB468-032F-48E2-A5B5-5AF5893A3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8013E-8EBE-4125-90E4-D3C9C9270993}"/>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6" name="Footer Placeholder 5">
            <a:extLst>
              <a:ext uri="{FF2B5EF4-FFF2-40B4-BE49-F238E27FC236}">
                <a16:creationId xmlns:a16="http://schemas.microsoft.com/office/drawing/2014/main" id="{3AB53D4B-1BB6-43FC-94CC-4F8ADAA33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E643E-C73A-4E3B-99C1-21A855AB7223}"/>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315845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B4AB-D0D3-4EAA-A7B3-6A9F89EEA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15F6D9-F700-4D39-838F-73F124FC1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42F6D-A6E5-42C8-A61F-5891F75F2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69E02-33F6-4B52-AC8A-4CF2E0FFB2A4}"/>
              </a:ext>
            </a:extLst>
          </p:cNvPr>
          <p:cNvSpPr>
            <a:spLocks noGrp="1"/>
          </p:cNvSpPr>
          <p:nvPr>
            <p:ph type="dt" sz="half" idx="10"/>
          </p:nvPr>
        </p:nvSpPr>
        <p:spPr/>
        <p:txBody>
          <a:bodyPr/>
          <a:lstStyle/>
          <a:p>
            <a:fld id="{E5878AE3-8D3B-4C7D-B813-EF38517DAC65}" type="datetimeFigureOut">
              <a:rPr lang="en-US" smtClean="0"/>
              <a:t>10/4/2021</a:t>
            </a:fld>
            <a:endParaRPr lang="en-US"/>
          </a:p>
        </p:txBody>
      </p:sp>
      <p:sp>
        <p:nvSpPr>
          <p:cNvPr id="6" name="Footer Placeholder 5">
            <a:extLst>
              <a:ext uri="{FF2B5EF4-FFF2-40B4-BE49-F238E27FC236}">
                <a16:creationId xmlns:a16="http://schemas.microsoft.com/office/drawing/2014/main" id="{0CF72AF3-A40E-4FB0-B92A-96C462944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0563E-912D-446D-A549-A1B179AB7212}"/>
              </a:ext>
            </a:extLst>
          </p:cNvPr>
          <p:cNvSpPr>
            <a:spLocks noGrp="1"/>
          </p:cNvSpPr>
          <p:nvPr>
            <p:ph type="sldNum" sz="quarter" idx="12"/>
          </p:nvPr>
        </p:nvSpPr>
        <p:spPr/>
        <p:txBody>
          <a:bodyPr/>
          <a:lstStyle/>
          <a:p>
            <a:fld id="{730B2AB7-5D2A-4A8D-AE82-D467A0D58861}" type="slidenum">
              <a:rPr lang="en-US" smtClean="0"/>
              <a:t>‹#›</a:t>
            </a:fld>
            <a:endParaRPr lang="en-US"/>
          </a:p>
        </p:txBody>
      </p:sp>
    </p:spTree>
    <p:extLst>
      <p:ext uri="{BB962C8B-B14F-4D97-AF65-F5344CB8AC3E}">
        <p14:creationId xmlns:p14="http://schemas.microsoft.com/office/powerpoint/2010/main" val="30630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40E12-A901-40AB-86B1-1B3B5F3F8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783933-93EA-4F07-BCDE-289F528AA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7F83E-6CCB-4654-98F0-52D7B9AC0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78AE3-8D3B-4C7D-B813-EF38517DAC65}" type="datetimeFigureOut">
              <a:rPr lang="en-US" smtClean="0"/>
              <a:t>10/4/2021</a:t>
            </a:fld>
            <a:endParaRPr lang="en-US"/>
          </a:p>
        </p:txBody>
      </p:sp>
      <p:sp>
        <p:nvSpPr>
          <p:cNvPr id="5" name="Footer Placeholder 4">
            <a:extLst>
              <a:ext uri="{FF2B5EF4-FFF2-40B4-BE49-F238E27FC236}">
                <a16:creationId xmlns:a16="http://schemas.microsoft.com/office/drawing/2014/main" id="{AB4D493C-8506-443F-9427-919B46FEB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66584D-7286-407A-88AD-5BD356245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B2AB7-5D2A-4A8D-AE82-D467A0D58861}" type="slidenum">
              <a:rPr lang="en-US" smtClean="0"/>
              <a:t>‹#›</a:t>
            </a:fld>
            <a:endParaRPr lang="en-US"/>
          </a:p>
        </p:txBody>
      </p:sp>
      <p:pic>
        <p:nvPicPr>
          <p:cNvPr id="7" name="Picture 6">
            <a:extLst>
              <a:ext uri="{FF2B5EF4-FFF2-40B4-BE49-F238E27FC236}">
                <a16:creationId xmlns:a16="http://schemas.microsoft.com/office/drawing/2014/main" id="{D973B971-A14D-4197-BCDD-82DE169E6E63}"/>
              </a:ext>
            </a:extLst>
          </p:cNvPr>
          <p:cNvPicPr>
            <a:picLocks noChangeAspect="1"/>
          </p:cNvPicPr>
          <p:nvPr userDrawn="1"/>
        </p:nvPicPr>
        <p:blipFill>
          <a:blip r:embed="rId13"/>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665F31D9-7CA2-4591-8899-A70D22DBE93A}"/>
              </a:ext>
            </a:extLst>
          </p:cNvPr>
          <p:cNvPicPr>
            <a:picLocks noChangeAspect="1"/>
          </p:cNvPicPr>
          <p:nvPr userDrawn="1"/>
        </p:nvPicPr>
        <p:blipFill>
          <a:blip r:embed="rId14"/>
          <a:stretch>
            <a:fillRect/>
          </a:stretch>
        </p:blipFill>
        <p:spPr>
          <a:xfrm>
            <a:off x="8475870" y="6371623"/>
            <a:ext cx="3375991" cy="397761"/>
          </a:xfrm>
          <a:prstGeom prst="rect">
            <a:avLst/>
          </a:prstGeom>
        </p:spPr>
      </p:pic>
      <p:pic>
        <p:nvPicPr>
          <p:cNvPr id="9" name="Picture 8">
            <a:extLst>
              <a:ext uri="{FF2B5EF4-FFF2-40B4-BE49-F238E27FC236}">
                <a16:creationId xmlns:a16="http://schemas.microsoft.com/office/drawing/2014/main" id="{FB0B1E50-FF04-4CC0-9246-F4DC8C0BCE91}"/>
              </a:ext>
            </a:extLst>
          </p:cNvPr>
          <p:cNvPicPr>
            <a:picLocks noChangeAspect="1"/>
          </p:cNvPicPr>
          <p:nvPr userDrawn="1"/>
        </p:nvPicPr>
        <p:blipFill>
          <a:blip r:embed="rId15">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3498213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20"/>
            <a:ext cx="5181600" cy="872536"/>
          </a:xfrm>
        </p:spPr>
        <p:txBody>
          <a:bodyPr anchor="ctr">
            <a:normAutofit/>
          </a:bodyPr>
          <a:lstStyle/>
          <a:p>
            <a:r>
              <a:rPr lang="en-US" sz="2500" dirty="0">
                <a:solidFill>
                  <a:srgbClr val="0E659B"/>
                </a:solidFill>
              </a:rPr>
              <a:t>TECHNOLOGY TREND VS JOB AVAILABILITY ANALYSIS</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sz="2000" dirty="0"/>
              <a:t>Sudhakar Ceemavaram Nandhakumar</a:t>
            </a:r>
          </a:p>
          <a:p>
            <a:pPr marL="0" indent="0">
              <a:buNone/>
            </a:pPr>
            <a:r>
              <a:rPr lang="en-US" sz="2000" dirty="0"/>
              <a:t>September/28/2021</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955675"/>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sz="2000" dirty="0"/>
              <a:t>MySQL and </a:t>
            </a:r>
            <a:r>
              <a:rPr lang="en-US" sz="2000" dirty="0" err="1"/>
              <a:t>Postgre</a:t>
            </a:r>
            <a:r>
              <a:rPr lang="en-US" sz="2000" dirty="0"/>
              <a:t> SQL occupies the top position in the current and the next year chart.</a:t>
            </a:r>
          </a:p>
          <a:p>
            <a:r>
              <a:rPr lang="en-US" sz="2000" dirty="0"/>
              <a:t>Microsoft SQL and </a:t>
            </a:r>
            <a:r>
              <a:rPr lang="en-US" sz="2000" dirty="0" err="1"/>
              <a:t>Sqlite</a:t>
            </a:r>
            <a:r>
              <a:rPr lang="en-US" sz="2000" dirty="0"/>
              <a:t> ruled out of the top 5 DB list.</a:t>
            </a:r>
          </a:p>
          <a:p>
            <a:r>
              <a:rPr lang="en-US" sz="2000" dirty="0"/>
              <a:t>Elastic search got into the top 5 databases list.</a:t>
            </a:r>
          </a:p>
          <a:p>
            <a:endParaRPr lang="en-US" sz="20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sz="2000" dirty="0" err="1"/>
              <a:t>Postgre</a:t>
            </a:r>
            <a:r>
              <a:rPr lang="en-US" sz="2000" dirty="0"/>
              <a:t> SQL and Mongo DB gained sudden interest in the upcoming year. </a:t>
            </a:r>
          </a:p>
          <a:p>
            <a:r>
              <a:rPr lang="en-US" sz="2000" dirty="0"/>
              <a:t>MySQL lost its spot on the next year, since not many respondents are willing to learn, which might imply that it’s already well spread and currently in use by many respondents like the 1</a:t>
            </a:r>
            <a:r>
              <a:rPr lang="en-US" sz="2000" baseline="30000" dirty="0"/>
              <a:t>st</a:t>
            </a:r>
            <a:r>
              <a:rPr lang="en-US" sz="2000" dirty="0"/>
              <a:t> chart states. </a:t>
            </a:r>
          </a:p>
          <a:p>
            <a:r>
              <a:rPr lang="en-US" sz="2000" dirty="0"/>
              <a:t>The usage of </a:t>
            </a:r>
            <a:r>
              <a:rPr lang="en-US" sz="2000" dirty="0" err="1"/>
              <a:t>Sqlite</a:t>
            </a:r>
            <a:r>
              <a:rPr lang="en-US" sz="2000" dirty="0"/>
              <a:t> imply the development of small-scale projects and the usage of python. </a:t>
            </a:r>
          </a:p>
          <a:p>
            <a:pPr marL="0" indent="0">
              <a:buNone/>
            </a:pPr>
            <a:endParaRPr lang="en-US" sz="2000"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3142210"/>
            <a:ext cx="7068725" cy="2569239"/>
          </a:xfrm>
        </p:spPr>
        <p:txBody>
          <a:bodyPr>
            <a:normAutofit/>
          </a:bodyPr>
          <a:lstStyle/>
          <a:p>
            <a:pPr marL="0" indent="0">
              <a:buNone/>
            </a:pPr>
            <a:r>
              <a:rPr lang="en-US" sz="2200" dirty="0"/>
              <a:t>https://dataplatform.cloud.ibm.com/dashboards/d6adeaa3-7553-4870-8c7e-3cedd4362c2f/view/7207c0263ab30d8d67b4f6e407987a062b63200fb4bb850681d37b490b627797f0691298c82f1959d3450336f4b8105bc1</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sz="half" idx="1"/>
          </p:nvPr>
        </p:nvSpPr>
        <p:spPr/>
        <p:txBody>
          <a:bodyPr>
            <a:normAutofit/>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0802BDF-F113-4146-BC40-FD763464768D}"/>
              </a:ext>
            </a:extLst>
          </p:cNvPr>
          <p:cNvPicPr>
            <a:picLocks noChangeAspect="1"/>
          </p:cNvPicPr>
          <p:nvPr/>
        </p:nvPicPr>
        <p:blipFill>
          <a:blip r:embed="rId2"/>
          <a:stretch>
            <a:fillRect/>
          </a:stretch>
        </p:blipFill>
        <p:spPr>
          <a:xfrm>
            <a:off x="2281030" y="1559714"/>
            <a:ext cx="7629939" cy="4883160"/>
          </a:xfrm>
          <a:prstGeom prst="rect">
            <a:avLst/>
          </a:prstGeom>
          <a:noFill/>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sz="half" idx="1"/>
          </p:nvPr>
        </p:nvSpPr>
        <p:spPr/>
        <p:txBody>
          <a:bodyPr>
            <a:normAutofit/>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C83B209-AE65-477D-878F-AED95395A7C6}"/>
              </a:ext>
            </a:extLst>
          </p:cNvPr>
          <p:cNvPicPr>
            <a:picLocks noChangeAspect="1"/>
          </p:cNvPicPr>
          <p:nvPr/>
        </p:nvPicPr>
        <p:blipFill>
          <a:blip r:embed="rId2"/>
          <a:stretch>
            <a:fillRect/>
          </a:stretch>
        </p:blipFill>
        <p:spPr>
          <a:xfrm>
            <a:off x="2478156" y="1577879"/>
            <a:ext cx="7388088" cy="4599084"/>
          </a:xfrm>
          <a:prstGeom prst="rect">
            <a:avLst/>
          </a:prstGeom>
          <a:noFill/>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sz="half" idx="1"/>
          </p:nvPr>
        </p:nvSpPr>
        <p:spPr/>
        <p:txBody>
          <a:bodyPr>
            <a:normAutofit/>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EA826A3-C3F9-4E2D-895C-220FC3B1466A}"/>
              </a:ext>
            </a:extLst>
          </p:cNvPr>
          <p:cNvPicPr>
            <a:picLocks noChangeAspect="1"/>
          </p:cNvPicPr>
          <p:nvPr/>
        </p:nvPicPr>
        <p:blipFill>
          <a:blip r:embed="rId2"/>
          <a:stretch>
            <a:fillRect/>
          </a:stretch>
        </p:blipFill>
        <p:spPr>
          <a:xfrm>
            <a:off x="2171700" y="1607472"/>
            <a:ext cx="7848600" cy="4787644"/>
          </a:xfrm>
          <a:prstGeom prst="rect">
            <a:avLst/>
          </a:prstGeom>
          <a:noFill/>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901819" y="247411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normAutofit fontScale="85000" lnSpcReduction="20000"/>
          </a:bodyPr>
          <a:lstStyle/>
          <a:p>
            <a:r>
              <a:rPr lang="en-US" sz="2000" dirty="0"/>
              <a:t>The dashboard 1 consist of the technologies the respondents were working on currently. </a:t>
            </a:r>
          </a:p>
          <a:p>
            <a:r>
              <a:rPr lang="en-US" sz="2000" dirty="0"/>
              <a:t>The dashboard 2 consists of the technologies the respondents desired to learn the next year. </a:t>
            </a:r>
          </a:p>
          <a:p>
            <a:r>
              <a:rPr lang="en-US" sz="2000" dirty="0"/>
              <a:t>As comparing the two dashboards the percentage of the technologies were changed little but the technologies were almost similar. </a:t>
            </a:r>
          </a:p>
          <a:p>
            <a:r>
              <a:rPr lang="en-US" sz="2000" dirty="0"/>
              <a:t>It is explicitly shown more respondents were interested to learn </a:t>
            </a:r>
            <a:r>
              <a:rPr lang="en-US" sz="2000" dirty="0" err="1"/>
              <a:t>Javascript</a:t>
            </a:r>
            <a:r>
              <a:rPr lang="en-US" sz="2000" dirty="0"/>
              <a:t>. </a:t>
            </a:r>
          </a:p>
          <a:p>
            <a:r>
              <a:rPr lang="en-US" sz="2000" dirty="0"/>
              <a:t>The dashboard 3 consist of demographic study of the respondents. </a:t>
            </a:r>
          </a:p>
          <a:p>
            <a:r>
              <a:rPr lang="en-US" sz="2000" dirty="0"/>
              <a:t>From the survey most of the respondents are from the age group 25 – 35</a:t>
            </a:r>
          </a:p>
          <a:p>
            <a:r>
              <a:rPr lang="en-US" sz="2000" dirty="0"/>
              <a:t>And most of the respondents belong to United States.</a:t>
            </a:r>
          </a:p>
          <a:p>
            <a:r>
              <a:rPr lang="en-US" sz="2000" dirty="0"/>
              <a:t>From the charts we can conclude development of Web-application using </a:t>
            </a:r>
            <a:r>
              <a:rPr lang="en-US" sz="2000" dirty="0" err="1"/>
              <a:t>javascript</a:t>
            </a:r>
            <a:r>
              <a:rPr lang="en-US" sz="2000" dirty="0"/>
              <a:t> and React </a:t>
            </a:r>
            <a:r>
              <a:rPr lang="en-US" sz="2000" dirty="0" err="1"/>
              <a:t>js</a:t>
            </a:r>
            <a:r>
              <a:rPr lang="en-US" sz="2000" dirty="0"/>
              <a:t> sure have a bright future.  </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sz="2000" dirty="0"/>
              <a:t>More respondents are currently working and desired to learn </a:t>
            </a:r>
            <a:r>
              <a:rPr lang="en-US" sz="2000" dirty="0" err="1"/>
              <a:t>Javascript</a:t>
            </a:r>
            <a:r>
              <a:rPr lang="en-US" sz="2000" dirty="0"/>
              <a:t>, React </a:t>
            </a:r>
            <a:r>
              <a:rPr lang="en-US" sz="2000" dirty="0" err="1"/>
              <a:t>js</a:t>
            </a:r>
            <a:r>
              <a:rPr lang="en-US" sz="2000" dirty="0"/>
              <a:t>, AWS and MySQL.  </a:t>
            </a:r>
          </a:p>
          <a:p>
            <a:r>
              <a:rPr lang="en-US" sz="2000" dirty="0"/>
              <a:t>Most of the respondents belong to the United States region.</a:t>
            </a:r>
          </a:p>
          <a:p>
            <a:r>
              <a:rPr lang="en-US" sz="2000" dirty="0"/>
              <a:t>The job postings does not coincide with the findings. Unlikely, C have more job opportunities, but many respondents are interested to learn </a:t>
            </a:r>
            <a:r>
              <a:rPr lang="en-US" sz="2000" dirty="0" err="1"/>
              <a:t>Javascript</a:t>
            </a:r>
            <a:r>
              <a:rPr lang="en-US" sz="2000" dirty="0"/>
              <a:t>. </a:t>
            </a:r>
          </a:p>
          <a:p>
            <a:r>
              <a:rPr lang="en-US" sz="2000" dirty="0"/>
              <a:t>From the salary plot, Swift developers are provided my higher salary implying the growth of Apple Inc.</a:t>
            </a:r>
          </a:p>
          <a:p>
            <a:endParaRPr lang="en-US" sz="20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sz="2000" dirty="0"/>
              <a:t>From the charts we can conclude development of Web-application using </a:t>
            </a:r>
            <a:r>
              <a:rPr lang="en-US" sz="2000" dirty="0" err="1"/>
              <a:t>javascript</a:t>
            </a:r>
            <a:r>
              <a:rPr lang="en-US" sz="2000" dirty="0"/>
              <a:t> and React </a:t>
            </a:r>
            <a:r>
              <a:rPr lang="en-US" sz="2000" dirty="0" err="1"/>
              <a:t>js</a:t>
            </a:r>
            <a:r>
              <a:rPr lang="en-US" sz="2000" dirty="0"/>
              <a:t> sure have a bright future.  </a:t>
            </a:r>
          </a:p>
          <a:p>
            <a:r>
              <a:rPr lang="en-US" sz="2000" dirty="0"/>
              <a:t>This statistic report is only true for United States and some part of Asia. </a:t>
            </a:r>
          </a:p>
          <a:p>
            <a:r>
              <a:rPr lang="en-US" sz="2000" dirty="0"/>
              <a:t>Since the respondent's demographic data were skewed towards specific region, age group and gender, the above conclusion might not be the generalized one. </a:t>
            </a:r>
          </a:p>
          <a:p>
            <a:r>
              <a:rPr lang="en-US" sz="2000" dirty="0"/>
              <a:t>Considering all the plots, Data Science and ML have high opportunity in the future.</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911109" cy="4667250"/>
          </a:xfrm>
        </p:spPr>
        <p:txBody>
          <a:bodyPr>
            <a:normAutofit/>
          </a:bodyPr>
          <a:lstStyle/>
          <a:p>
            <a:r>
              <a:rPr lang="en-US" sz="2000" dirty="0"/>
              <a:t>The respondent's demographic data were skewed towards specific region and gender, the conclusion might not be the generalized one.</a:t>
            </a:r>
          </a:p>
          <a:p>
            <a:r>
              <a:rPr lang="en-US" sz="2000" dirty="0"/>
              <a:t>From the dashboards we can conclude many are interested towards web-application development (JavaScript).</a:t>
            </a:r>
          </a:p>
          <a:p>
            <a:r>
              <a:rPr lang="en-US" sz="2000" dirty="0"/>
              <a:t>Unfortunately, Job openings for JavaScript development are low since the field is already well developed. </a:t>
            </a:r>
          </a:p>
          <a:p>
            <a:r>
              <a:rPr lang="en-US" sz="2000" dirty="0"/>
              <a:t>Considering all the plots we can conclude,</a:t>
            </a:r>
          </a:p>
          <a:p>
            <a:pPr lvl="1"/>
            <a:r>
              <a:rPr lang="en-US" sz="1600" dirty="0"/>
              <a:t>Web-application/Python development is a high paying field with low opportunity. </a:t>
            </a:r>
          </a:p>
          <a:p>
            <a:pPr lvl="1"/>
            <a:r>
              <a:rPr lang="en-US" sz="1600" dirty="0"/>
              <a:t>C development have a lot of openings. Also, the high interest towards Docker and Linux indicating the improvement in hardware development.</a:t>
            </a:r>
          </a:p>
          <a:p>
            <a:pPr lvl="1"/>
            <a:r>
              <a:rPr lang="en-US" sz="1600" dirty="0"/>
              <a:t>Considering Programming language, Technology and Database plots, ML/Data Science has wide range of opportunities. </a:t>
            </a:r>
            <a:endParaRPr lang="en-US" sz="2000" dirty="0"/>
          </a:p>
          <a:p>
            <a:pPr lvl="1"/>
            <a:endParaRPr lang="en-US" sz="1600"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8615691" cy="1325563"/>
          </a:xfrm>
        </p:spPr>
        <p:txBody>
          <a:bodyPr anchor="ctr">
            <a:normAutofit/>
          </a:bodyPr>
          <a:lstStyle/>
          <a:p>
            <a:r>
              <a:rPr lang="en-US" dirty="0"/>
              <a:t>GITHUB JOB POSTINGS</a:t>
            </a:r>
          </a:p>
        </p:txBody>
      </p:sp>
      <p:graphicFrame>
        <p:nvGraphicFramePr>
          <p:cNvPr id="4" name="Content Placeholder 3">
            <a:extLst>
              <a:ext uri="{FF2B5EF4-FFF2-40B4-BE49-F238E27FC236}">
                <a16:creationId xmlns:a16="http://schemas.microsoft.com/office/drawing/2014/main" id="{4701F70E-794B-4040-8DE7-12C06CCC337C}"/>
              </a:ext>
            </a:extLst>
          </p:cNvPr>
          <p:cNvGraphicFramePr>
            <a:graphicFrameLocks noGrp="1"/>
          </p:cNvGraphicFramePr>
          <p:nvPr>
            <p:ph sz="half" idx="1"/>
          </p:nvPr>
        </p:nvGraphicFramePr>
        <p:xfrm>
          <a:off x="914400" y="2190750"/>
          <a:ext cx="10488613" cy="2863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4" name="Content Placeholder 3">
            <a:extLst>
              <a:ext uri="{FF2B5EF4-FFF2-40B4-BE49-F238E27FC236}">
                <a16:creationId xmlns:a16="http://schemas.microsoft.com/office/drawing/2014/main" id="{B58A62A1-490C-4331-B81A-DF1AA898A85A}"/>
              </a:ext>
            </a:extLst>
          </p:cNvPr>
          <p:cNvGraphicFramePr>
            <a:graphicFrameLocks noGrp="1"/>
          </p:cNvGraphicFramePr>
          <p:nvPr>
            <p:ph sz="half" idx="1"/>
          </p:nvPr>
        </p:nvGraphicFramePr>
        <p:xfrm>
          <a:off x="877888" y="2190750"/>
          <a:ext cx="10525125" cy="2863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6681240"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4"/>
            <a:ext cx="7068725" cy="4465447"/>
          </a:xfrm>
        </p:spPr>
        <p:txBody>
          <a:bodyPr>
            <a:normAutofit/>
          </a:bodyPr>
          <a:lstStyle/>
          <a:p>
            <a:r>
              <a:rPr lang="en-US" sz="2400" dirty="0"/>
              <a:t>From the charts we can conclude development of Web-application using </a:t>
            </a:r>
            <a:r>
              <a:rPr lang="en-US" sz="2400" dirty="0" err="1"/>
              <a:t>javascript</a:t>
            </a:r>
            <a:r>
              <a:rPr lang="en-US" sz="2400" dirty="0"/>
              <a:t> and React </a:t>
            </a:r>
            <a:r>
              <a:rPr lang="en-US" sz="2400" dirty="0" err="1"/>
              <a:t>js</a:t>
            </a:r>
            <a:r>
              <a:rPr lang="en-US" sz="2400" dirty="0"/>
              <a:t> sure have a bright future.</a:t>
            </a:r>
          </a:p>
          <a:p>
            <a:r>
              <a:rPr lang="en-US" sz="2400" dirty="0"/>
              <a:t>But in contrast, more jobs are available for C developers. </a:t>
            </a:r>
          </a:p>
          <a:p>
            <a:endParaRPr lang="en-US" sz="2400" dirty="0"/>
          </a:p>
          <a:p>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Dataset used -&gt; Stack overflow annual developer survey 2019. </a:t>
            </a:r>
          </a:p>
          <a:p>
            <a:r>
              <a:rPr lang="en-US" sz="2000" dirty="0"/>
              <a:t>The survey collects the information such as favorite language, technology, database etc. from the coders all over the globe. </a:t>
            </a:r>
          </a:p>
          <a:p>
            <a:r>
              <a:rPr lang="en-US" sz="2000" dirty="0"/>
              <a:t>This data will be useful in determining the reason behind the growth or fall of the technology/language. </a:t>
            </a:r>
          </a:p>
          <a:p>
            <a:r>
              <a:rPr lang="en-US" sz="2000" dirty="0"/>
              <a:t>The survey also collected the demographic data about the coders, which will be useful in filtering the technology’s growth in a specific region or familiarity of the technology within certain age group. </a:t>
            </a:r>
          </a:p>
          <a:p>
            <a:r>
              <a:rPr lang="en-US" sz="2000" dirty="0"/>
              <a:t>Different visualization charts were used to decapsulate the insights from the data provided. The dashboards and the conclusion are on the following slides.</a:t>
            </a:r>
          </a:p>
          <a:p>
            <a:pPr marL="0" indent="0">
              <a:buNone/>
            </a:pPr>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7068725" cy="4351338"/>
          </a:xfrm>
        </p:spPr>
        <p:txBody>
          <a:bodyPr>
            <a:normAutofit/>
          </a:bodyPr>
          <a:lstStyle/>
          <a:p>
            <a:r>
              <a:rPr lang="en-US" sz="2200" dirty="0"/>
              <a:t>The analysis is done on technologies in the trend vs. their respective job opportunities in 2019.</a:t>
            </a:r>
          </a:p>
          <a:p>
            <a:r>
              <a:rPr lang="en-US" sz="2200" dirty="0"/>
              <a:t>Stack Overflow Survey 2019 and </a:t>
            </a:r>
            <a:r>
              <a:rPr lang="en-US" sz="2200" dirty="0" err="1"/>
              <a:t>Github</a:t>
            </a:r>
            <a:r>
              <a:rPr lang="en-US" sz="2200" dirty="0"/>
              <a:t> job openings dataset is used.</a:t>
            </a:r>
          </a:p>
          <a:p>
            <a:r>
              <a:rPr lang="en-US" sz="2200" dirty="0"/>
              <a:t>The pre-processing of data and the statistical analysis are done use python. </a:t>
            </a:r>
          </a:p>
          <a:p>
            <a:pPr lvl="1"/>
            <a:r>
              <a:rPr lang="en-US" sz="1800" dirty="0"/>
              <a:t>Pandas, </a:t>
            </a:r>
            <a:r>
              <a:rPr lang="en-US" sz="1800" dirty="0" err="1"/>
              <a:t>Numpy</a:t>
            </a:r>
            <a:r>
              <a:rPr lang="en-US" sz="1800" dirty="0"/>
              <a:t> and Seaborn were the libraries used for statistical analysis.</a:t>
            </a:r>
          </a:p>
          <a:p>
            <a:r>
              <a:rPr lang="en-US" sz="2200" dirty="0"/>
              <a:t>IBM Watson Studio is used to create the Dashboards.</a:t>
            </a:r>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RESULT</a:t>
            </a:r>
          </a:p>
        </p:txBody>
      </p:sp>
      <p:pic>
        <p:nvPicPr>
          <p:cNvPr id="8" name="Picture 7">
            <a:extLst>
              <a:ext uri="{FF2B5EF4-FFF2-40B4-BE49-F238E27FC236}">
                <a16:creationId xmlns:a16="http://schemas.microsoft.com/office/drawing/2014/main" id="{E2A63331-1433-4062-9441-02884C2F2898}"/>
              </a:ext>
            </a:extLst>
          </p:cNvPr>
          <p:cNvPicPr>
            <a:picLocks noChangeAspect="1"/>
          </p:cNvPicPr>
          <p:nvPr/>
        </p:nvPicPr>
        <p:blipFill>
          <a:blip r:embed="rId3"/>
          <a:stretch>
            <a:fillRect/>
          </a:stretch>
        </p:blipFill>
        <p:spPr>
          <a:xfrm>
            <a:off x="1260883" y="1702205"/>
            <a:ext cx="4835117" cy="2689225"/>
          </a:xfrm>
          <a:prstGeom prst="rect">
            <a:avLst/>
          </a:prstGeom>
        </p:spPr>
      </p:pic>
      <p:graphicFrame>
        <p:nvGraphicFramePr>
          <p:cNvPr id="9" name="Content Placeholder 3">
            <a:extLst>
              <a:ext uri="{FF2B5EF4-FFF2-40B4-BE49-F238E27FC236}">
                <a16:creationId xmlns:a16="http://schemas.microsoft.com/office/drawing/2014/main" id="{D4294429-01F7-4591-A4E2-6CF1B422EBC3}"/>
              </a:ext>
            </a:extLst>
          </p:cNvPr>
          <p:cNvGraphicFramePr>
            <a:graphicFrameLocks/>
          </p:cNvGraphicFramePr>
          <p:nvPr>
            <p:extLst>
              <p:ext uri="{D42A27DB-BD31-4B8C-83A1-F6EECF244321}">
                <p14:modId xmlns:p14="http://schemas.microsoft.com/office/powerpoint/2010/main" val="1736528116"/>
              </p:ext>
            </p:extLst>
          </p:nvPr>
        </p:nvGraphicFramePr>
        <p:xfrm>
          <a:off x="6574830" y="1702205"/>
          <a:ext cx="4392613" cy="2689225"/>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198DAABE-2FF2-43B3-A7AD-129E7DCEC755}"/>
              </a:ext>
            </a:extLst>
          </p:cNvPr>
          <p:cNvSpPr txBox="1"/>
          <p:nvPr/>
        </p:nvSpPr>
        <p:spPr>
          <a:xfrm>
            <a:off x="1260883" y="5155795"/>
            <a:ext cx="9706560" cy="646331"/>
          </a:xfrm>
          <a:prstGeom prst="rect">
            <a:avLst/>
          </a:prstGeom>
          <a:noFill/>
        </p:spPr>
        <p:txBody>
          <a:bodyPr wrap="square" rtlCol="0">
            <a:spAutoFit/>
          </a:bodyPr>
          <a:lstStyle/>
          <a:p>
            <a:r>
              <a:rPr lang="en-US" dirty="0">
                <a:solidFill>
                  <a:schemeClr val="accent1"/>
                </a:solidFill>
              </a:rPr>
              <a:t>As per the plots, it is evident that the most desired language to learn is JavaScript, but the most available job opportunity is for C programming.</a:t>
            </a:r>
          </a:p>
        </p:txBody>
      </p:sp>
    </p:spTree>
    <p:extLst>
      <p:ext uri="{BB962C8B-B14F-4D97-AF65-F5344CB8AC3E}">
        <p14:creationId xmlns:p14="http://schemas.microsoft.com/office/powerpoint/2010/main" val="35954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a:extLst>
              <a:ext uri="{FF2B5EF4-FFF2-40B4-BE49-F238E27FC236}">
                <a16:creationId xmlns:a16="http://schemas.microsoft.com/office/drawing/2014/main" id="{E06AFE3D-BADA-4D94-9B6D-C4485B7CE0D8}"/>
              </a:ext>
            </a:extLst>
          </p:cNvPr>
          <p:cNvPicPr>
            <a:picLocks noChangeAspect="1"/>
          </p:cNvPicPr>
          <p:nvPr/>
        </p:nvPicPr>
        <p:blipFill>
          <a:blip r:embed="rId2"/>
          <a:stretch>
            <a:fillRect/>
          </a:stretch>
        </p:blipFill>
        <p:spPr>
          <a:xfrm>
            <a:off x="813816" y="2856895"/>
            <a:ext cx="4177089" cy="2324931"/>
          </a:xfrm>
          <a:prstGeom prst="rect">
            <a:avLst/>
          </a:prstGeom>
        </p:spPr>
      </p:pic>
      <p:pic>
        <p:nvPicPr>
          <p:cNvPr id="14" name="Picture 13">
            <a:extLst>
              <a:ext uri="{FF2B5EF4-FFF2-40B4-BE49-F238E27FC236}">
                <a16:creationId xmlns:a16="http://schemas.microsoft.com/office/drawing/2014/main" id="{2C76D471-0207-4DC1-BCB3-9EF3651AC795}"/>
              </a:ext>
            </a:extLst>
          </p:cNvPr>
          <p:cNvPicPr>
            <a:picLocks noChangeAspect="1"/>
          </p:cNvPicPr>
          <p:nvPr/>
        </p:nvPicPr>
        <p:blipFill>
          <a:blip r:embed="rId3"/>
          <a:stretch>
            <a:fillRect/>
          </a:stretch>
        </p:blipFill>
        <p:spPr>
          <a:xfrm>
            <a:off x="6172200" y="2806481"/>
            <a:ext cx="4284749" cy="242575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sz="2000" dirty="0" err="1"/>
              <a:t>Javascript</a:t>
            </a:r>
            <a:r>
              <a:rPr lang="en-US" sz="2000" dirty="0"/>
              <a:t> and HTML occupies the top two positions on the current and the next year chart.</a:t>
            </a:r>
          </a:p>
          <a:p>
            <a:r>
              <a:rPr lang="en-US" sz="2000" dirty="0"/>
              <a:t>JS and HTML -&gt; Determines more respondents are interested in Webapp development.</a:t>
            </a:r>
          </a:p>
          <a:p>
            <a:r>
              <a:rPr lang="en-US" sz="2000" dirty="0"/>
              <a:t>Python gained interests in the upcoming year.</a:t>
            </a:r>
          </a:p>
          <a:p>
            <a:r>
              <a:rPr lang="en-US" sz="2000" dirty="0"/>
              <a:t>The familiarity of SQL remains the same.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sz="2000" dirty="0"/>
              <a:t>Typescript replacing </a:t>
            </a:r>
            <a:r>
              <a:rPr lang="en-US" sz="2000" dirty="0" err="1"/>
              <a:t>Powershell</a:t>
            </a:r>
            <a:r>
              <a:rPr lang="en-US" sz="2000" dirty="0"/>
              <a:t> confirms the high interest towards Web application development.</a:t>
            </a:r>
          </a:p>
          <a:p>
            <a:r>
              <a:rPr lang="en-US" sz="2000" dirty="0"/>
              <a:t>Improvement in python and SQL shows the gradual increase in ML and Data Science. </a:t>
            </a:r>
          </a:p>
          <a:p>
            <a:r>
              <a:rPr lang="en-US" sz="2000" dirty="0"/>
              <a:t>JAVA’s familiarity almost remained the same in both the plots, stating its evergreen capability. </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6B9F08CA-8DF4-4A85-AE15-D22816AFDF06}"/>
              </a:ext>
            </a:extLst>
          </p:cNvPr>
          <p:cNvPicPr>
            <a:picLocks noChangeAspect="1"/>
          </p:cNvPicPr>
          <p:nvPr/>
        </p:nvPicPr>
        <p:blipFill>
          <a:blip r:embed="rId2"/>
          <a:stretch>
            <a:fillRect/>
          </a:stretch>
        </p:blipFill>
        <p:spPr>
          <a:xfrm>
            <a:off x="862585" y="2729058"/>
            <a:ext cx="4496122" cy="2520275"/>
          </a:xfrm>
          <a:prstGeom prst="rect">
            <a:avLst/>
          </a:prstGeom>
        </p:spPr>
      </p:pic>
      <p:pic>
        <p:nvPicPr>
          <p:cNvPr id="9" name="Picture 8">
            <a:extLst>
              <a:ext uri="{FF2B5EF4-FFF2-40B4-BE49-F238E27FC236}">
                <a16:creationId xmlns:a16="http://schemas.microsoft.com/office/drawing/2014/main" id="{4D552C89-D105-4C70-A3DE-59C930F6A73C}"/>
              </a:ext>
            </a:extLst>
          </p:cNvPr>
          <p:cNvPicPr>
            <a:picLocks noChangeAspect="1"/>
          </p:cNvPicPr>
          <p:nvPr/>
        </p:nvPicPr>
        <p:blipFill>
          <a:blip r:embed="rId3"/>
          <a:stretch>
            <a:fillRect/>
          </a:stretch>
        </p:blipFill>
        <p:spPr>
          <a:xfrm>
            <a:off x="6172200" y="2729059"/>
            <a:ext cx="4614949" cy="2598648"/>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1246</TotalTime>
  <Words>1060</Words>
  <Application>Microsoft Office PowerPoint</Application>
  <PresentationFormat>Widescreen</PresentationFormat>
  <Paragraphs>111</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IBM Plex Mono Text</vt:lpstr>
      <vt:lpstr>Office Theme</vt:lpstr>
      <vt:lpstr>TECHNOLOGY TREND VS JOB AVAILABILITY ANALYSIS</vt:lpstr>
      <vt:lpstr>OUTLINE</vt:lpstr>
      <vt:lpstr>EXECUTIVE SUMMARY</vt:lpstr>
      <vt:lpstr>INTRODUCTION</vt:lpstr>
      <vt:lpstr>METHODOLOGY</vt:lpstr>
      <vt:lpstr>RESULT</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CeemavaramNandhaKumar, Sudhakar</cp:lastModifiedBy>
  <cp:revision>29</cp:revision>
  <dcterms:created xsi:type="dcterms:W3CDTF">2020-10-28T18:29:43Z</dcterms:created>
  <dcterms:modified xsi:type="dcterms:W3CDTF">2021-10-04T14:57:59Z</dcterms:modified>
</cp:coreProperties>
</file>