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6" r:id="rId4"/>
    <p:sldId id="274" r:id="rId5"/>
    <p:sldId id="273" r:id="rId6"/>
    <p:sldId id="263" r:id="rId7"/>
    <p:sldId id="264" r:id="rId8"/>
    <p:sldId id="265" r:id="rId9"/>
    <p:sldId id="266" r:id="rId10"/>
    <p:sldId id="267" r:id="rId11"/>
    <p:sldId id="268" r:id="rId12"/>
    <p:sldId id="270" r:id="rId13"/>
    <p:sldId id="271"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28-Sep-15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ogical_Block_Address" TargetMode="External"/><Relationship Id="rId2" Type="http://schemas.openxmlformats.org/officeDocument/2006/relationships/hyperlink" Target="http://en.wikipedia.org/wiki/Initrd" TargetMode="External"/><Relationship Id="rId1" Type="http://schemas.openxmlformats.org/officeDocument/2006/relationships/slideLayout" Target="../slideLayouts/slideLayout2.xml"/><Relationship Id="rId4" Type="http://schemas.openxmlformats.org/officeDocument/2006/relationships/hyperlink" Target="http://www.gnu.org/software/grub/manual/legacy/grub.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t>Presentation On</a:t>
            </a:r>
            <a:endParaRPr lang="en-US" sz="6600" b="1" dirty="0"/>
          </a:p>
        </p:txBody>
      </p:sp>
      <p:sp>
        <p:nvSpPr>
          <p:cNvPr id="3" name="Subtitle 2"/>
          <p:cNvSpPr>
            <a:spLocks noGrp="1"/>
          </p:cNvSpPr>
          <p:nvPr>
            <p:ph type="subTitle" idx="1"/>
          </p:nvPr>
        </p:nvSpPr>
        <p:spPr/>
        <p:txBody>
          <a:bodyPr>
            <a:normAutofit/>
          </a:bodyPr>
          <a:lstStyle/>
          <a:p>
            <a:r>
              <a:rPr lang="en-US" sz="6600" dirty="0" smtClean="0">
                <a:latin typeface="Times New Roman" panose="02020603050405020304" pitchFamily="18" charset="0"/>
                <a:cs typeface="Times New Roman" panose="02020603050405020304" pitchFamily="18" charset="0"/>
              </a:rPr>
              <a:t>GRUB</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6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Boot Menu </a:t>
            </a:r>
            <a:r>
              <a:rPr lang="en-US" b="1" dirty="0" smtClean="0">
                <a:solidFill>
                  <a:schemeClr val="accent1">
                    <a:lumMod val="75000"/>
                  </a:schemeClr>
                </a:solidFill>
              </a:rPr>
              <a:t>Options</a:t>
            </a:r>
            <a:br>
              <a:rPr lang="en-US" b="1" dirty="0" smtClean="0">
                <a:solidFill>
                  <a:schemeClr val="accent1">
                    <a:lumMod val="75000"/>
                  </a:schemeClr>
                </a:solidFill>
              </a:rPr>
            </a:br>
            <a:endParaRPr lang="en-US" dirty="0"/>
          </a:p>
        </p:txBody>
      </p:sp>
      <p:sp>
        <p:nvSpPr>
          <p:cNvPr id="4" name="Text Placeholder 3"/>
          <p:cNvSpPr>
            <a:spLocks noGrp="1"/>
          </p:cNvSpPr>
          <p:nvPr>
            <p:ph type="body" sz="half" idx="2"/>
          </p:nvPr>
        </p:nvSpPr>
        <p:spPr/>
        <p:txBody>
          <a:bodyPr/>
          <a:lstStyle/>
          <a:p>
            <a:pPr algn="just"/>
            <a:endParaRPr lang="en-US" b="1" dirty="0" smtClean="0">
              <a:solidFill>
                <a:schemeClr val="accent5">
                  <a:lumMod val="50000"/>
                </a:schemeClr>
              </a:solidFill>
            </a:endParaRPr>
          </a:p>
          <a:p>
            <a:pPr algn="just"/>
            <a:endParaRPr lang="en-US" b="1" dirty="0" smtClean="0">
              <a:solidFill>
                <a:schemeClr val="accent5">
                  <a:lumMod val="50000"/>
                </a:schemeClr>
              </a:solidFill>
            </a:endParaRPr>
          </a:p>
          <a:p>
            <a:pPr algn="just"/>
            <a:r>
              <a:rPr lang="en-US" b="1" dirty="0" smtClean="0">
                <a:solidFill>
                  <a:schemeClr val="accent5">
                    <a:lumMod val="50000"/>
                  </a:schemeClr>
                </a:solidFill>
              </a:rPr>
              <a:t>5. After </a:t>
            </a:r>
            <a:r>
              <a:rPr lang="en-US" b="1" dirty="0">
                <a:solidFill>
                  <a:schemeClr val="accent5">
                    <a:lumMod val="50000"/>
                  </a:schemeClr>
                </a:solidFill>
              </a:rPr>
              <a:t>successfully boot you will be presented with bash command prompt:</a:t>
            </a:r>
          </a:p>
        </p:txBody>
      </p:sp>
      <p:pic>
        <p:nvPicPr>
          <p:cNvPr id="6146" name="Picture 2" descr="booting to a bash command prom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5306" y="875763"/>
            <a:ext cx="6143860" cy="511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fade">
                                      <p:cBhvr>
                                        <p:cTn id="16" dur="2000"/>
                                        <p:tgtEl>
                                          <p:spTgt spid="6146"/>
                                        </p:tgtEl>
                                      </p:cBhvr>
                                    </p:animEffect>
                                    <p:anim calcmode="lin" valueType="num">
                                      <p:cBhvr>
                                        <p:cTn id="17" dur="2000" fill="hold"/>
                                        <p:tgtEl>
                                          <p:spTgt spid="6146"/>
                                        </p:tgtEl>
                                        <p:attrNameLst>
                                          <p:attrName>ppt_w</p:attrName>
                                        </p:attrNameLst>
                                      </p:cBhvr>
                                      <p:tavLst>
                                        <p:tav tm="0" fmla="#ppt_w*sin(2.5*pi*$)">
                                          <p:val>
                                            <p:fltVal val="0"/>
                                          </p:val>
                                        </p:tav>
                                        <p:tav tm="100000">
                                          <p:val>
                                            <p:fltVal val="1"/>
                                          </p:val>
                                        </p:tav>
                                      </p:tavLst>
                                    </p:anim>
                                    <p:anim calcmode="lin" valueType="num">
                                      <p:cBhvr>
                                        <p:cTn id="18" dur="2000" fill="hold"/>
                                        <p:tgtEl>
                                          <p:spTgt spid="614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Boot Menu Options</a:t>
            </a:r>
            <a:br>
              <a:rPr lang="en-US" b="1" dirty="0">
                <a:solidFill>
                  <a:schemeClr val="accent1">
                    <a:lumMod val="75000"/>
                  </a:schemeClr>
                </a:solidFill>
              </a:rPr>
            </a:br>
            <a:endParaRPr lang="en-US" dirty="0"/>
          </a:p>
        </p:txBody>
      </p:sp>
      <p:sp>
        <p:nvSpPr>
          <p:cNvPr id="5" name="Rectangle 1"/>
          <p:cNvSpPr>
            <a:spLocks noGrp="1" noChangeArrowheads="1"/>
          </p:cNvSpPr>
          <p:nvPr>
            <p:ph type="body" sz="half" idx="2"/>
          </p:nvPr>
        </p:nvSpPr>
        <p:spPr bwMode="auto">
          <a:xfrm>
            <a:off x="1293811" y="3465438"/>
            <a:ext cx="39607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chemeClr val="accent5">
                    <a:lumMod val="75000"/>
                  </a:schemeClr>
                </a:solidFill>
                <a:latin typeface="Times New Roman" panose="02020603050405020304" pitchFamily="18" charset="0"/>
                <a:cs typeface="Times New Roman" panose="02020603050405020304" pitchFamily="18" charset="0"/>
              </a:rPr>
              <a:t>6</a:t>
            </a:r>
            <a:r>
              <a:rPr kumimoji="0" lang="en-US"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 To reset a actual root password is now simple as typing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                        “</a:t>
            </a:r>
            <a:r>
              <a:rPr kumimoji="0" lang="en-US" b="1" i="0" u="none" strike="noStrike" cap="none" normalizeH="0" baseline="0" dirty="0" err="1" smtClean="0">
                <a:ln>
                  <a:noFill/>
                </a:ln>
                <a:solidFill>
                  <a:schemeClr val="accent5">
                    <a:lumMod val="75000"/>
                  </a:schemeClr>
                </a:solidFill>
                <a:effectLst/>
                <a:latin typeface="Times New Roman" panose="02020603050405020304" pitchFamily="18" charset="0"/>
                <a:cs typeface="Times New Roman" panose="02020603050405020304" pitchFamily="18" charset="0"/>
              </a:rPr>
              <a:t>passwd</a:t>
            </a:r>
            <a:r>
              <a:rPr lang="en-US" b="1" dirty="0" smtClean="0">
                <a:solidFill>
                  <a:schemeClr val="accent5">
                    <a:lumMod val="7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solidFill>
                  <a:schemeClr val="accent5">
                    <a:lumMod val="75000"/>
                  </a:schemeClr>
                </a:solidFill>
                <a:latin typeface="Times New Roman" panose="02020603050405020304" pitchFamily="18" charset="0"/>
                <a:cs typeface="Times New Roman" panose="02020603050405020304" pitchFamily="18" charset="0"/>
              </a:rPr>
              <a:t>7. Finally Now Reboot.</a:t>
            </a:r>
            <a:endParaRPr kumimoji="0" lang="en-US"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endParaRPr>
          </a:p>
        </p:txBody>
      </p:sp>
      <p:pic>
        <p:nvPicPr>
          <p:cNvPr id="7171" name="Picture 3" descr="reset / recover forgotten linux root passwor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8138" y="2354893"/>
            <a:ext cx="5968021" cy="191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2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path" presetSubtype="0" accel="50000" decel="50000" fill="hold" grpId="0" nodeType="clickEffect">
                                  <p:stCondLst>
                                    <p:cond delay="0"/>
                                  </p:stCondLst>
                                  <p:childTnLst>
                                    <p:animMotion origin="layout" path="M 0 0 L 0 -0.147 L 0.25 0 L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7" presetClass="path" presetSubtype="0" accel="50000" decel="50000" fill="hold" nodeType="clickEffect">
                                  <p:stCondLst>
                                    <p:cond delay="0"/>
                                  </p:stCondLst>
                                  <p:childTnLst>
                                    <p:animMotion origin="layout" path="M 0 0 L 0.25 0 L 0.25 0.25 L 0 0.25 L 0 0 Z" pathEditMode="relative" ptsTypes="">
                                      <p:cBhvr>
                                        <p:cTn id="10" dur="2000" fill="hold"/>
                                        <p:tgtEl>
                                          <p:spTgt spid="717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nodeType="clickEffect">
                                  <p:stCondLst>
                                    <p:cond delay="0"/>
                                  </p:stCondLst>
                                  <p:childTnLst>
                                    <p:animClr clrSpc="hsl" dir="cw">
                                      <p:cBhvr override="childStyle">
                                        <p:cTn id="14" dur="500" fill="hold"/>
                                        <p:tgtEl>
                                          <p:spTgt spid="5">
                                            <p:txEl>
                                              <p:pRg st="0" end="0"/>
                                            </p:txEl>
                                          </p:spTgt>
                                        </p:tgtEl>
                                        <p:attrNameLst>
                                          <p:attrName>style.color</p:attrName>
                                        </p:attrNameLst>
                                      </p:cBhvr>
                                      <p:by>
                                        <p:hsl h="7200000" s="0" l="0"/>
                                      </p:by>
                                    </p:animClr>
                                    <p:animClr clrSpc="hsl" dir="cw">
                                      <p:cBhvr>
                                        <p:cTn id="15" dur="500" fill="hold"/>
                                        <p:tgtEl>
                                          <p:spTgt spid="5">
                                            <p:txEl>
                                              <p:pRg st="0" end="0"/>
                                            </p:txEl>
                                          </p:spTgt>
                                        </p:tgtEl>
                                        <p:attrNameLst>
                                          <p:attrName>fillcolor</p:attrName>
                                        </p:attrNameLst>
                                      </p:cBhvr>
                                      <p:by>
                                        <p:hsl h="7200000" s="0" l="0"/>
                                      </p:by>
                                    </p:animClr>
                                    <p:animClr clrSpc="hsl" dir="cw">
                                      <p:cBhvr>
                                        <p:cTn id="16" dur="500" fill="hold"/>
                                        <p:tgtEl>
                                          <p:spTgt spid="5">
                                            <p:txEl>
                                              <p:pRg st="0" end="0"/>
                                            </p:txEl>
                                          </p:spTgt>
                                        </p:tgtEl>
                                        <p:attrNameLst>
                                          <p:attrName>stroke.color</p:attrName>
                                        </p:attrNameLst>
                                      </p:cBhvr>
                                      <p:by>
                                        <p:hsl h="7200000" s="0" l="0"/>
                                      </p:by>
                                    </p:animClr>
                                    <p:set>
                                      <p:cBhvr>
                                        <p:cTn id="17" dur="500" fill="hold"/>
                                        <p:tgtEl>
                                          <p:spTgt spid="5">
                                            <p:txEl>
                                              <p:pRg st="0" end="0"/>
                                            </p:txEl>
                                          </p:spTgt>
                                        </p:tgtEl>
                                        <p:attrNameLst>
                                          <p:attrName>fill.type</p:attrName>
                                        </p:attrNameLst>
                                      </p:cBhvr>
                                      <p:to>
                                        <p:strVal val="solid"/>
                                      </p:to>
                                    </p:set>
                                  </p:childTnLst>
                                </p:cTn>
                              </p:par>
                              <p:par>
                                <p:cTn id="18" presetID="21" presetClass="emph" presetSubtype="0" fill="hold" nodeType="withEffect">
                                  <p:stCondLst>
                                    <p:cond delay="0"/>
                                  </p:stCondLst>
                                  <p:childTnLst>
                                    <p:animClr clrSpc="hsl" dir="cw">
                                      <p:cBhvr override="childStyle">
                                        <p:cTn id="19" dur="500" fill="hold"/>
                                        <p:tgtEl>
                                          <p:spTgt spid="5">
                                            <p:txEl>
                                              <p:pRg st="2" end="2"/>
                                            </p:txEl>
                                          </p:spTgt>
                                        </p:tgtEl>
                                        <p:attrNameLst>
                                          <p:attrName>style.color</p:attrName>
                                        </p:attrNameLst>
                                      </p:cBhvr>
                                      <p:by>
                                        <p:hsl h="7200000" s="0" l="0"/>
                                      </p:by>
                                    </p:animClr>
                                    <p:animClr clrSpc="hsl" dir="cw">
                                      <p:cBhvr>
                                        <p:cTn id="20" dur="500" fill="hold"/>
                                        <p:tgtEl>
                                          <p:spTgt spid="5">
                                            <p:txEl>
                                              <p:pRg st="2" end="2"/>
                                            </p:txEl>
                                          </p:spTgt>
                                        </p:tgtEl>
                                        <p:attrNameLst>
                                          <p:attrName>fillcolor</p:attrName>
                                        </p:attrNameLst>
                                      </p:cBhvr>
                                      <p:by>
                                        <p:hsl h="7200000" s="0" l="0"/>
                                      </p:by>
                                    </p:animClr>
                                    <p:animClr clrSpc="hsl" dir="cw">
                                      <p:cBhvr>
                                        <p:cTn id="21" dur="500" fill="hold"/>
                                        <p:tgtEl>
                                          <p:spTgt spid="5">
                                            <p:txEl>
                                              <p:pRg st="2" end="2"/>
                                            </p:txEl>
                                          </p:spTgt>
                                        </p:tgtEl>
                                        <p:attrNameLst>
                                          <p:attrName>stroke.color</p:attrName>
                                        </p:attrNameLst>
                                      </p:cBhvr>
                                      <p:by>
                                        <p:hsl h="7200000" s="0" l="0"/>
                                      </p:by>
                                    </p:animClr>
                                    <p:set>
                                      <p:cBhvr>
                                        <p:cTn id="22" dur="500" fill="hold"/>
                                        <p:tgtEl>
                                          <p:spTgt spid="5">
                                            <p:txEl>
                                              <p:pRg st="2" end="2"/>
                                            </p:txEl>
                                          </p:spTgt>
                                        </p:tgtEl>
                                        <p:attrNameLst>
                                          <p:attrName>fill.type</p:attrName>
                                        </p:attrNameLst>
                                      </p:cBhvr>
                                      <p:to>
                                        <p:strVal val="solid"/>
                                      </p:to>
                                    </p:set>
                                  </p:childTnLst>
                                </p:cTn>
                              </p:par>
                              <p:par>
                                <p:cTn id="23" presetID="21" presetClass="emph" presetSubtype="0" fill="hold" nodeType="withEffect">
                                  <p:stCondLst>
                                    <p:cond delay="0"/>
                                  </p:stCondLst>
                                  <p:childTnLst>
                                    <p:animClr clrSpc="hsl" dir="cw">
                                      <p:cBhvr override="childStyle">
                                        <p:cTn id="24" dur="500" fill="hold"/>
                                        <p:tgtEl>
                                          <p:spTgt spid="5">
                                            <p:txEl>
                                              <p:pRg st="4" end="4"/>
                                            </p:txEl>
                                          </p:spTgt>
                                        </p:tgtEl>
                                        <p:attrNameLst>
                                          <p:attrName>style.color</p:attrName>
                                        </p:attrNameLst>
                                      </p:cBhvr>
                                      <p:by>
                                        <p:hsl h="7200000" s="0" l="0"/>
                                      </p:by>
                                    </p:animClr>
                                    <p:animClr clrSpc="hsl" dir="cw">
                                      <p:cBhvr>
                                        <p:cTn id="25" dur="500" fill="hold"/>
                                        <p:tgtEl>
                                          <p:spTgt spid="5">
                                            <p:txEl>
                                              <p:pRg st="4" end="4"/>
                                            </p:txEl>
                                          </p:spTgt>
                                        </p:tgtEl>
                                        <p:attrNameLst>
                                          <p:attrName>fillcolor</p:attrName>
                                        </p:attrNameLst>
                                      </p:cBhvr>
                                      <p:by>
                                        <p:hsl h="7200000" s="0" l="0"/>
                                      </p:by>
                                    </p:animClr>
                                    <p:animClr clrSpc="hsl" dir="cw">
                                      <p:cBhvr>
                                        <p:cTn id="26" dur="500" fill="hold"/>
                                        <p:tgtEl>
                                          <p:spTgt spid="5">
                                            <p:txEl>
                                              <p:pRg st="4" end="4"/>
                                            </p:txEl>
                                          </p:spTgt>
                                        </p:tgtEl>
                                        <p:attrNameLst>
                                          <p:attrName>stroke.color</p:attrName>
                                        </p:attrNameLst>
                                      </p:cBhvr>
                                      <p:by>
                                        <p:hsl h="7200000" s="0" l="0"/>
                                      </p:by>
                                    </p:animClr>
                                    <p:set>
                                      <p:cBhvr>
                                        <p:cTn id="27" dur="500" fill="hold"/>
                                        <p:tgtEl>
                                          <p:spTgt spid="5">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latin typeface="Times New Roman" panose="02020603050405020304" pitchFamily="18" charset="0"/>
                <a:cs typeface="Times New Roman" panose="02020603050405020304" pitchFamily="18" charset="0"/>
              </a:rPr>
              <a:t>Advantages:-</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95402" y="2768252"/>
            <a:ext cx="9601196" cy="2677656"/>
          </a:xfrm>
          <a:prstGeom prst="rect">
            <a:avLst/>
          </a:prstGeom>
          <a:noFill/>
        </p:spPr>
        <p:txBody>
          <a:bodyPr wrap="square" rtlCol="0">
            <a:spAutoFit/>
          </a:bodyPr>
          <a:lstStyle/>
          <a:p>
            <a:pPr marL="342900" indent="-342900" algn="just">
              <a:buAutoNum type="arabicPeriod"/>
            </a:pPr>
            <a:r>
              <a:rPr lang="en-US" sz="2800" b="1" dirty="0" smtClean="0">
                <a:solidFill>
                  <a:srgbClr val="002060"/>
                </a:solidFill>
                <a:latin typeface="Times New Roman" panose="02020603050405020304" pitchFamily="18" charset="0"/>
                <a:cs typeface="Times New Roman" panose="02020603050405020304" pitchFamily="18" charset="0"/>
              </a:rPr>
              <a:t>It is very Useful, When User forgot the Linux System Password.</a:t>
            </a:r>
          </a:p>
          <a:p>
            <a:pPr marL="342900" indent="-342900" algn="just">
              <a:buAutoNum type="arabicPeriod"/>
            </a:pPr>
            <a:endParaRPr lang="en-US" sz="2800" b="1" dirty="0">
              <a:solidFill>
                <a:srgbClr val="002060"/>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800" b="1" dirty="0" smtClean="0">
                <a:solidFill>
                  <a:srgbClr val="002060"/>
                </a:solidFill>
                <a:latin typeface="Times New Roman" panose="02020603050405020304" pitchFamily="18" charset="0"/>
                <a:cs typeface="Times New Roman" panose="02020603050405020304" pitchFamily="18" charset="0"/>
              </a:rPr>
              <a:t>It is Easy to do.</a:t>
            </a:r>
          </a:p>
          <a:p>
            <a:pPr marL="342900" indent="-342900" algn="just">
              <a:buAutoNum type="arabicPeriod"/>
            </a:pPr>
            <a:endParaRPr lang="en-US" sz="2800" b="1" dirty="0">
              <a:solidFill>
                <a:srgbClr val="002060"/>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800" b="1" dirty="0" smtClean="0">
                <a:solidFill>
                  <a:srgbClr val="002060"/>
                </a:solidFill>
                <a:latin typeface="Times New Roman" panose="02020603050405020304" pitchFamily="18" charset="0"/>
                <a:cs typeface="Times New Roman" panose="02020603050405020304" pitchFamily="18" charset="0"/>
              </a:rPr>
              <a:t>Less Commands Require </a:t>
            </a:r>
            <a:r>
              <a:rPr lang="en-US" sz="2800" b="1" dirty="0">
                <a:solidFill>
                  <a:srgbClr val="002060"/>
                </a:solidFill>
                <a:latin typeface="Times New Roman" panose="02020603050405020304" pitchFamily="18" charset="0"/>
                <a:cs typeface="Times New Roman" panose="02020603050405020304" pitchFamily="18" charset="0"/>
              </a:rPr>
              <a:t>T</a:t>
            </a:r>
            <a:r>
              <a:rPr lang="en-US" sz="2800" b="1" dirty="0" smtClean="0">
                <a:solidFill>
                  <a:srgbClr val="002060"/>
                </a:solidFill>
                <a:latin typeface="Times New Roman" panose="02020603050405020304" pitchFamily="18" charset="0"/>
                <a:cs typeface="Times New Roman" panose="02020603050405020304" pitchFamily="18" charset="0"/>
              </a:rPr>
              <a:t>o </a:t>
            </a:r>
            <a:r>
              <a:rPr lang="en-US" sz="2800" b="1" dirty="0">
                <a:solidFill>
                  <a:srgbClr val="002060"/>
                </a:solidFill>
                <a:latin typeface="Times New Roman" panose="02020603050405020304" pitchFamily="18" charset="0"/>
                <a:cs typeface="Times New Roman" panose="02020603050405020304" pitchFamily="18" charset="0"/>
              </a:rPr>
              <a:t>P</a:t>
            </a:r>
            <a:r>
              <a:rPr lang="en-US" sz="2800" b="1" dirty="0" smtClean="0">
                <a:solidFill>
                  <a:srgbClr val="002060"/>
                </a:solidFill>
                <a:latin typeface="Times New Roman" panose="02020603050405020304" pitchFamily="18" charset="0"/>
                <a:cs typeface="Times New Roman" panose="02020603050405020304" pitchFamily="18" charset="0"/>
              </a:rPr>
              <a:t>erform Reset </a:t>
            </a:r>
            <a:r>
              <a:rPr lang="en-US" sz="2800" b="1" dirty="0">
                <a:solidFill>
                  <a:srgbClr val="002060"/>
                </a:solidFill>
                <a:latin typeface="Times New Roman" panose="02020603050405020304" pitchFamily="18" charset="0"/>
                <a:cs typeface="Times New Roman" panose="02020603050405020304" pitchFamily="18" charset="0"/>
              </a:rPr>
              <a:t>O</a:t>
            </a:r>
            <a:r>
              <a:rPr lang="en-US" sz="2800" b="1" dirty="0" smtClean="0">
                <a:solidFill>
                  <a:srgbClr val="002060"/>
                </a:solidFill>
                <a:latin typeface="Times New Roman" panose="02020603050405020304" pitchFamily="18" charset="0"/>
                <a:cs typeface="Times New Roman" panose="02020603050405020304" pitchFamily="18" charset="0"/>
              </a:rPr>
              <a:t>peration.</a:t>
            </a:r>
            <a:endParaRPr lang="en-US"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11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4">
                                            <p:txEl>
                                              <p:pRg st="0" end="0"/>
                                            </p:txEl>
                                          </p:spTgt>
                                        </p:tgtEl>
                                        <p:attrNameLst>
                                          <p:attrName>r</p:attrName>
                                        </p:attrNameLst>
                                      </p:cBhvr>
                                    </p:animRot>
                                    <p:animRot by="-240000">
                                      <p:cBhvr>
                                        <p:cTn id="12" dur="200" fill="hold">
                                          <p:stCondLst>
                                            <p:cond delay="200"/>
                                          </p:stCondLst>
                                        </p:cTn>
                                        <p:tgtEl>
                                          <p:spTgt spid="4">
                                            <p:txEl>
                                              <p:pRg st="0" end="0"/>
                                            </p:txEl>
                                          </p:spTgt>
                                        </p:tgtEl>
                                        <p:attrNameLst>
                                          <p:attrName>r</p:attrName>
                                        </p:attrNameLst>
                                      </p:cBhvr>
                                    </p:animRot>
                                    <p:animRot by="240000">
                                      <p:cBhvr>
                                        <p:cTn id="13" dur="200" fill="hold">
                                          <p:stCondLst>
                                            <p:cond delay="400"/>
                                          </p:stCondLst>
                                        </p:cTn>
                                        <p:tgtEl>
                                          <p:spTgt spid="4">
                                            <p:txEl>
                                              <p:pRg st="0" end="0"/>
                                            </p:txEl>
                                          </p:spTgt>
                                        </p:tgtEl>
                                        <p:attrNameLst>
                                          <p:attrName>r</p:attrName>
                                        </p:attrNameLst>
                                      </p:cBhvr>
                                    </p:animRot>
                                    <p:animRot by="-240000">
                                      <p:cBhvr>
                                        <p:cTn id="14" dur="200" fill="hold">
                                          <p:stCondLst>
                                            <p:cond delay="600"/>
                                          </p:stCondLst>
                                        </p:cTn>
                                        <p:tgtEl>
                                          <p:spTgt spid="4">
                                            <p:txEl>
                                              <p:pRg st="0" end="0"/>
                                            </p:txEl>
                                          </p:spTgt>
                                        </p:tgtEl>
                                        <p:attrNameLst>
                                          <p:attrName>r</p:attrName>
                                        </p:attrNameLst>
                                      </p:cBhvr>
                                    </p:animRot>
                                    <p:animRot by="120000">
                                      <p:cBhvr>
                                        <p:cTn id="15" dur="200" fill="hold">
                                          <p:stCondLst>
                                            <p:cond delay="800"/>
                                          </p:stCondLst>
                                        </p:cTn>
                                        <p:tgtEl>
                                          <p:spTgt spid="4">
                                            <p:txEl>
                                              <p:pRg st="0" end="0"/>
                                            </p:txEl>
                                          </p:spTgt>
                                        </p:tgtEl>
                                        <p:attrNameLst>
                                          <p:attrName>r</p:attrName>
                                        </p:attrNameLst>
                                      </p:cBhvr>
                                    </p:animRot>
                                  </p:childTnLst>
                                </p:cTn>
                              </p:par>
                              <p:par>
                                <p:cTn id="16" presetID="32" presetClass="emph" presetSubtype="0" fill="hold" nodeType="withEffect">
                                  <p:stCondLst>
                                    <p:cond delay="0"/>
                                  </p:stCondLst>
                                  <p:childTnLst>
                                    <p:animRot by="120000">
                                      <p:cBhvr>
                                        <p:cTn id="17" dur="100" fill="hold">
                                          <p:stCondLst>
                                            <p:cond delay="0"/>
                                          </p:stCondLst>
                                        </p:cTn>
                                        <p:tgtEl>
                                          <p:spTgt spid="4">
                                            <p:txEl>
                                              <p:pRg st="2" end="2"/>
                                            </p:txEl>
                                          </p:spTgt>
                                        </p:tgtEl>
                                        <p:attrNameLst>
                                          <p:attrName>r</p:attrName>
                                        </p:attrNameLst>
                                      </p:cBhvr>
                                    </p:animRot>
                                    <p:animRot by="-240000">
                                      <p:cBhvr>
                                        <p:cTn id="18" dur="200" fill="hold">
                                          <p:stCondLst>
                                            <p:cond delay="200"/>
                                          </p:stCondLst>
                                        </p:cTn>
                                        <p:tgtEl>
                                          <p:spTgt spid="4">
                                            <p:txEl>
                                              <p:pRg st="2" end="2"/>
                                            </p:txEl>
                                          </p:spTgt>
                                        </p:tgtEl>
                                        <p:attrNameLst>
                                          <p:attrName>r</p:attrName>
                                        </p:attrNameLst>
                                      </p:cBhvr>
                                    </p:animRot>
                                    <p:animRot by="240000">
                                      <p:cBhvr>
                                        <p:cTn id="19" dur="200" fill="hold">
                                          <p:stCondLst>
                                            <p:cond delay="400"/>
                                          </p:stCondLst>
                                        </p:cTn>
                                        <p:tgtEl>
                                          <p:spTgt spid="4">
                                            <p:txEl>
                                              <p:pRg st="2" end="2"/>
                                            </p:txEl>
                                          </p:spTgt>
                                        </p:tgtEl>
                                        <p:attrNameLst>
                                          <p:attrName>r</p:attrName>
                                        </p:attrNameLst>
                                      </p:cBhvr>
                                    </p:animRot>
                                    <p:animRot by="-240000">
                                      <p:cBhvr>
                                        <p:cTn id="20" dur="200" fill="hold">
                                          <p:stCondLst>
                                            <p:cond delay="600"/>
                                          </p:stCondLst>
                                        </p:cTn>
                                        <p:tgtEl>
                                          <p:spTgt spid="4">
                                            <p:txEl>
                                              <p:pRg st="2" end="2"/>
                                            </p:txEl>
                                          </p:spTgt>
                                        </p:tgtEl>
                                        <p:attrNameLst>
                                          <p:attrName>r</p:attrName>
                                        </p:attrNameLst>
                                      </p:cBhvr>
                                    </p:animRot>
                                    <p:animRot by="120000">
                                      <p:cBhvr>
                                        <p:cTn id="21" dur="200" fill="hold">
                                          <p:stCondLst>
                                            <p:cond delay="800"/>
                                          </p:stCondLst>
                                        </p:cTn>
                                        <p:tgtEl>
                                          <p:spTgt spid="4">
                                            <p:txEl>
                                              <p:pRg st="2" end="2"/>
                                            </p:txEl>
                                          </p:spTgt>
                                        </p:tgtEl>
                                        <p:attrNameLst>
                                          <p:attrName>r</p:attrName>
                                        </p:attrNameLst>
                                      </p:cBhvr>
                                    </p:animRot>
                                  </p:childTnLst>
                                </p:cTn>
                              </p:par>
                              <p:par>
                                <p:cTn id="22" presetID="32" presetClass="emph" presetSubtype="0" fill="hold" nodeType="withEffect">
                                  <p:stCondLst>
                                    <p:cond delay="0"/>
                                  </p:stCondLst>
                                  <p:childTnLst>
                                    <p:animRot by="120000">
                                      <p:cBhvr>
                                        <p:cTn id="23" dur="100" fill="hold">
                                          <p:stCondLst>
                                            <p:cond delay="0"/>
                                          </p:stCondLst>
                                        </p:cTn>
                                        <p:tgtEl>
                                          <p:spTgt spid="4">
                                            <p:txEl>
                                              <p:pRg st="4" end="4"/>
                                            </p:txEl>
                                          </p:spTgt>
                                        </p:tgtEl>
                                        <p:attrNameLst>
                                          <p:attrName>r</p:attrName>
                                        </p:attrNameLst>
                                      </p:cBhvr>
                                    </p:animRot>
                                    <p:animRot by="-240000">
                                      <p:cBhvr>
                                        <p:cTn id="24" dur="200" fill="hold">
                                          <p:stCondLst>
                                            <p:cond delay="200"/>
                                          </p:stCondLst>
                                        </p:cTn>
                                        <p:tgtEl>
                                          <p:spTgt spid="4">
                                            <p:txEl>
                                              <p:pRg st="4" end="4"/>
                                            </p:txEl>
                                          </p:spTgt>
                                        </p:tgtEl>
                                        <p:attrNameLst>
                                          <p:attrName>r</p:attrName>
                                        </p:attrNameLst>
                                      </p:cBhvr>
                                    </p:animRot>
                                    <p:animRot by="240000">
                                      <p:cBhvr>
                                        <p:cTn id="25" dur="200" fill="hold">
                                          <p:stCondLst>
                                            <p:cond delay="400"/>
                                          </p:stCondLst>
                                        </p:cTn>
                                        <p:tgtEl>
                                          <p:spTgt spid="4">
                                            <p:txEl>
                                              <p:pRg st="4" end="4"/>
                                            </p:txEl>
                                          </p:spTgt>
                                        </p:tgtEl>
                                        <p:attrNameLst>
                                          <p:attrName>r</p:attrName>
                                        </p:attrNameLst>
                                      </p:cBhvr>
                                    </p:animRot>
                                    <p:animRot by="-240000">
                                      <p:cBhvr>
                                        <p:cTn id="26" dur="200" fill="hold">
                                          <p:stCondLst>
                                            <p:cond delay="600"/>
                                          </p:stCondLst>
                                        </p:cTn>
                                        <p:tgtEl>
                                          <p:spTgt spid="4">
                                            <p:txEl>
                                              <p:pRg st="4" end="4"/>
                                            </p:txEl>
                                          </p:spTgt>
                                        </p:tgtEl>
                                        <p:attrNameLst>
                                          <p:attrName>r</p:attrName>
                                        </p:attrNameLst>
                                      </p:cBhvr>
                                    </p:animRot>
                                    <p:animRot by="120000">
                                      <p:cBhvr>
                                        <p:cTn id="27" dur="200" fill="hold">
                                          <p:stCondLst>
                                            <p:cond delay="800"/>
                                          </p:stCondLst>
                                        </p:cTn>
                                        <p:tgtEl>
                                          <p:spTgt spid="4">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solidFill>
                  <a:schemeClr val="accent6">
                    <a:lumMod val="75000"/>
                  </a:schemeClr>
                </a:solidFill>
                <a:latin typeface="Times New Roman" panose="02020603050405020304" pitchFamily="18" charset="0"/>
                <a:cs typeface="Times New Roman" panose="02020603050405020304" pitchFamily="18" charset="0"/>
              </a:rPr>
              <a:t>Dis-Advantages</a:t>
            </a:r>
            <a:r>
              <a:rPr lang="en-US" dirty="0">
                <a:solidFill>
                  <a:schemeClr val="accent6">
                    <a:lumMod val="75000"/>
                  </a:schemeClr>
                </a:solidFill>
                <a:latin typeface="Times New Roman" panose="02020603050405020304" pitchFamily="18" charset="0"/>
                <a:cs typeface="Times New Roman" panose="02020603050405020304" pitchFamily="18" charset="0"/>
              </a:rPr>
              <a:t>:-</a:t>
            </a:r>
            <a:endParaRPr lang="en-US" dirty="0"/>
          </a:p>
        </p:txBody>
      </p:sp>
      <p:sp>
        <p:nvSpPr>
          <p:cNvPr id="3" name="TextBox 2"/>
          <p:cNvSpPr txBox="1"/>
          <p:nvPr/>
        </p:nvSpPr>
        <p:spPr>
          <a:xfrm>
            <a:off x="1295402" y="2855934"/>
            <a:ext cx="9740028" cy="2185214"/>
          </a:xfrm>
          <a:prstGeom prst="rect">
            <a:avLst/>
          </a:prstGeom>
          <a:noFill/>
        </p:spPr>
        <p:txBody>
          <a:bodyPr wrap="square" rtlCol="0">
            <a:spAutoFit/>
          </a:bodyPr>
          <a:lstStyle/>
          <a:p>
            <a:pPr marL="342900" indent="-342900" algn="just">
              <a:buAutoNum type="arabicPeriod"/>
            </a:pPr>
            <a:r>
              <a:rPr lang="en-US" sz="3200" b="1" dirty="0" smtClean="0">
                <a:solidFill>
                  <a:srgbClr val="7030A0"/>
                </a:solidFill>
                <a:latin typeface="Times New Roman" panose="02020603050405020304" pitchFamily="18" charset="0"/>
                <a:cs typeface="Times New Roman" panose="02020603050405020304" pitchFamily="18" charset="0"/>
              </a:rPr>
              <a:t>Hackers Can Easily Break The Password. If Server Room Is Not Under Security.</a:t>
            </a:r>
          </a:p>
          <a:p>
            <a:pPr marL="342900" indent="-342900" algn="just">
              <a:buAutoNum type="arabicPeriod"/>
            </a:pPr>
            <a:endParaRPr lang="en-US" sz="4000" b="1" dirty="0">
              <a:solidFill>
                <a:srgbClr val="7030A0"/>
              </a:solidFill>
              <a:latin typeface="Times New Roman" panose="02020603050405020304" pitchFamily="18" charset="0"/>
              <a:cs typeface="Times New Roman" panose="02020603050405020304" pitchFamily="18" charset="0"/>
            </a:endParaRPr>
          </a:p>
          <a:p>
            <a:pPr marL="342900" indent="-342900" algn="just">
              <a:buAutoNum type="arabicPeriod"/>
            </a:pPr>
            <a:r>
              <a:rPr lang="en-US" sz="3200" b="1" dirty="0" smtClean="0">
                <a:solidFill>
                  <a:srgbClr val="7030A0"/>
                </a:solidFill>
                <a:latin typeface="Times New Roman" panose="02020603050405020304" pitchFamily="18" charset="0"/>
                <a:cs typeface="Times New Roman" panose="02020603050405020304" pitchFamily="18" charset="0"/>
              </a:rPr>
              <a:t>Anonymous User Also Reset It.</a:t>
            </a:r>
            <a:endParaRPr lang="en-US" sz="3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0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path" presetSubtype="0" accel="50000" decel="50000" fill="hold" nodeType="clickEffect">
                                  <p:stCondLst>
                                    <p:cond delay="0"/>
                                  </p:stCondLst>
                                  <p:childTnLst>
                                    <p:animMotion origin="layout" path="M 0 0 C 0.007 -0.01 0.014 -0.021 0.021 -0.035 C 0.04 -0.075 0.045 -0.114 0.031 -0.12 C 0.017 -0.127 -0.01 -0.099 -0.029 -0.059 C -0.039 -0.038 -0.045 -0.018 -0.047 -0.003 C -0.05 0.009 -0.051 0.021 -0.051 0.035 C -0.051 0.08 -0.038 0.117 -0.023 0.117 C -0.008 0.117 0.005 0.08 0.005 0.035 C 0.005 0.014 0.002 -0.006 -0.003 -0.02 C -0.005 -0.032 -0.01 -0.045 -0.016 -0.058 C -0.036 -0.099 -0.063 -0.127 -0.077 -0.12 C -0.091 -0.113 -0.086 -0.075 -0.066 -0.034 C -0.058 -0.015 -0.047 0.001 -0.036 0.012 C -0.028 0.022 -0.019 0.031 -0.007 0.04 C 0.029 0.069 0.065 0.082 0.075 0.07 C 0.084 0.058 0.064 0.025 0.028 -0.003 C 0.013 -0.015 -0.003 -0.024 -0.016 -0.03 C -0.028 -0.036 -0.043 -0.041 -0.059 -0.044 C -0.103 -0.054 -0.141 -0.051 -0.144 -0.035 C -0.148 -0.02 -0.115 0 -0.071 0.01 C -0.051 0.014 -0.032 0.016 -0.017 0.015 C -0.004 0.015 0.01 0.013 0.025 0.01 C 0.069 0 0.102 -0.021 0.098 -0.036 C 0.095 -0.051 0.057 -0.055 0.013 -0.045 C -0.008 -0.04 -0.027 -0.033 -0.04 -0.025 C -0.051 -0.019 -0.062 -0.012 -0.074 -0.003 C -0.109 0.026 -0.13 0.058 -0.12 0.07 C -0.111 0.082 -0.074 0.069 -0.039 0.041 C -0.022 0.027 -0.008 0.013 0 0 Z" pathEditMode="relative" ptsTypes="">
                                      <p:cBhvr>
                                        <p:cTn id="13" dur="2000" fill="hold"/>
                                        <p:tgtEl>
                                          <p:spTgt spid="3">
                                            <p:txEl>
                                              <p:pRg st="0" end="0"/>
                                            </p:txEl>
                                          </p:spTgt>
                                        </p:tgtEl>
                                        <p:attrNameLst>
                                          <p:attrName>ppt_x</p:attrName>
                                          <p:attrName>ppt_y</p:attrName>
                                        </p:attrNameLst>
                                      </p:cBhvr>
                                    </p:animMotion>
                                  </p:childTnLst>
                                </p:cTn>
                              </p:par>
                              <p:par>
                                <p:cTn id="14" presetID="29" presetClass="path" presetSubtype="0" accel="50000" decel="50000" fill="hold" nodeType="withEffect">
                                  <p:stCondLst>
                                    <p:cond delay="0"/>
                                  </p:stCondLst>
                                  <p:childTnLst>
                                    <p:animMotion origin="layout" path="M 0 0 C 0.007 -0.01 0.014 -0.021 0.021 -0.035 C 0.04 -0.075 0.045 -0.114 0.031 -0.12 C 0.017 -0.127 -0.01 -0.099 -0.029 -0.059 C -0.039 -0.038 -0.045 -0.018 -0.047 -0.003 C -0.05 0.009 -0.051 0.021 -0.051 0.035 C -0.051 0.08 -0.038 0.117 -0.023 0.117 C -0.008 0.117 0.005 0.08 0.005 0.035 C 0.005 0.014 0.002 -0.006 -0.003 -0.02 C -0.005 -0.032 -0.01 -0.045 -0.016 -0.058 C -0.036 -0.099 -0.063 -0.127 -0.077 -0.12 C -0.091 -0.113 -0.086 -0.075 -0.066 -0.034 C -0.058 -0.015 -0.047 0.001 -0.036 0.012 C -0.028 0.022 -0.019 0.031 -0.007 0.04 C 0.029 0.069 0.065 0.082 0.075 0.07 C 0.084 0.058 0.064 0.025 0.028 -0.003 C 0.013 -0.015 -0.003 -0.024 -0.016 -0.03 C -0.028 -0.036 -0.043 -0.041 -0.059 -0.044 C -0.103 -0.054 -0.141 -0.051 -0.144 -0.035 C -0.148 -0.02 -0.115 0 -0.071 0.01 C -0.051 0.014 -0.032 0.016 -0.017 0.015 C -0.004 0.015 0.01 0.013 0.025 0.01 C 0.069 0 0.102 -0.021 0.098 -0.036 C 0.095 -0.051 0.057 -0.055 0.013 -0.045 C -0.008 -0.04 -0.027 -0.033 -0.04 -0.025 C -0.051 -0.019 -0.062 -0.012 -0.074 -0.003 C -0.109 0.026 -0.13 0.058 -0.12 0.07 C -0.111 0.082 -0.074 0.069 -0.039 0.041 C -0.022 0.027 -0.008 0.013 0 0 Z" pathEditMode="relative" ptsTypes="">
                                      <p:cBhvr>
                                        <p:cTn id="15" dur="2000" fill="hold"/>
                                        <p:tgtEl>
                                          <p:spTgt spid="3">
                                            <p:txEl>
                                              <p:pRg st="2" end="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4248" y="798490"/>
            <a:ext cx="10547797" cy="5215944"/>
          </a:xfrm>
          <a:prstGeom prst="rect">
            <a:avLst/>
          </a:prstGeom>
        </p:spPr>
      </p:pic>
    </p:spTree>
    <p:extLst>
      <p:ext uri="{BB962C8B-B14F-4D97-AF65-F5344CB8AC3E}">
        <p14:creationId xmlns:p14="http://schemas.microsoft.com/office/powerpoint/2010/main" val="34281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ea typeface="Arial Unicode MS" panose="020B0604020202020204" pitchFamily="34" charset="-128"/>
                <a:cs typeface="Times New Roman" panose="02020603050405020304" pitchFamily="18" charset="0"/>
              </a:rPr>
              <a:t>GRUB:</a:t>
            </a:r>
            <a:r>
              <a:rPr lang="th-TH" dirty="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 </a:t>
            </a:r>
            <a:r>
              <a:rPr lang="th-TH"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G</a:t>
            </a:r>
            <a:r>
              <a:rPr lang="en-US"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r</a:t>
            </a:r>
            <a:r>
              <a:rPr lang="th-TH"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and </a:t>
            </a:r>
            <a:r>
              <a:rPr lang="th-TH" dirty="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Unified </a:t>
            </a:r>
            <a:r>
              <a:rPr lang="th-TH"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Boot</a:t>
            </a:r>
            <a:r>
              <a:rPr lang="en-US"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 L</a:t>
            </a:r>
            <a:r>
              <a:rPr lang="th-TH" dirty="0" smtClean="0">
                <a:solidFill>
                  <a:schemeClr val="accent1">
                    <a:lumMod val="75000"/>
                  </a:schemeClr>
                </a:solidFill>
                <a:latin typeface="Times New Roman" panose="02020603050405020304" pitchFamily="18" charset="0"/>
                <a:ea typeface="Arial Unicode MS" panose="020B0604020202020204" pitchFamily="34" charset="-128"/>
                <a:cs typeface="Arial Unicode MS" panose="020B0604020202020204" pitchFamily="34" charset="-128"/>
              </a:rPr>
              <a:t>oader</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457502"/>
          </a:xfrm>
        </p:spPr>
        <p:txBody>
          <a:bodyPr>
            <a:normAutofit fontScale="70000" lnSpcReduction="20000"/>
          </a:bodyPr>
          <a:lstStyle/>
          <a:p>
            <a:pPr marL="0" indent="0">
              <a:buNone/>
            </a:pPr>
            <a:endParaRPr lang="en-US" b="1" dirty="0"/>
          </a:p>
          <a:p>
            <a:pPr algn="just"/>
            <a:r>
              <a:rPr lang="en-US" sz="2600" b="1" dirty="0" smtClean="0">
                <a:solidFill>
                  <a:schemeClr val="accent4">
                    <a:lumMod val="75000"/>
                  </a:schemeClr>
                </a:solidFill>
                <a:latin typeface="Times New Roman" panose="02020603050405020304" pitchFamily="18" charset="0"/>
                <a:cs typeface="Times New Roman" panose="02020603050405020304" pitchFamily="18" charset="0"/>
              </a:rPr>
              <a:t>GRUB </a:t>
            </a:r>
            <a:r>
              <a:rPr lang="en-US" sz="2600" b="1" dirty="0">
                <a:solidFill>
                  <a:schemeClr val="accent4">
                    <a:lumMod val="75000"/>
                  </a:schemeClr>
                </a:solidFill>
                <a:latin typeface="Times New Roman" panose="02020603050405020304" pitchFamily="18" charset="0"/>
                <a:cs typeface="Times New Roman" panose="02020603050405020304" pitchFamily="18" charset="0"/>
              </a:rPr>
              <a:t>is a </a:t>
            </a:r>
            <a:r>
              <a:rPr lang="en-US" sz="2600" b="1" dirty="0" smtClean="0">
                <a:solidFill>
                  <a:schemeClr val="accent4">
                    <a:lumMod val="75000"/>
                  </a:schemeClr>
                </a:solidFill>
                <a:latin typeface="Times New Roman" panose="02020603050405020304" pitchFamily="18" charset="0"/>
                <a:cs typeface="Times New Roman" panose="02020603050405020304" pitchFamily="18" charset="0"/>
              </a:rPr>
              <a:t>boot-loader </a:t>
            </a:r>
            <a:r>
              <a:rPr lang="en-US" sz="2600" b="1" dirty="0">
                <a:solidFill>
                  <a:schemeClr val="accent4">
                    <a:lumMod val="75000"/>
                  </a:schemeClr>
                </a:solidFill>
                <a:latin typeface="Times New Roman" panose="02020603050405020304" pitchFamily="18" charset="0"/>
                <a:cs typeface="Times New Roman" panose="02020603050405020304" pitchFamily="18" charset="0"/>
              </a:rPr>
              <a:t>(can also be spelled boot loader) capable of loading a variety of free and proprietary operating systems. GRUB will work well with Linux, DOS, Windows, or BSD. GRUB stands for </a:t>
            </a:r>
            <a:r>
              <a:rPr lang="en-US" sz="2600" b="1" dirty="0" smtClean="0">
                <a:solidFill>
                  <a:schemeClr val="accent4">
                    <a:lumMod val="75000"/>
                  </a:schemeClr>
                </a:solidFill>
                <a:latin typeface="Times New Roman" panose="02020603050405020304" pitchFamily="18" charset="0"/>
                <a:cs typeface="Times New Roman" panose="02020603050405020304" pitchFamily="18" charset="0"/>
              </a:rPr>
              <a:t>Grand </a:t>
            </a:r>
            <a:r>
              <a:rPr lang="en-US" sz="2600" b="1" dirty="0">
                <a:solidFill>
                  <a:schemeClr val="accent4">
                    <a:lumMod val="75000"/>
                  </a:schemeClr>
                </a:solidFill>
                <a:latin typeface="Times New Roman" panose="02020603050405020304" pitchFamily="18" charset="0"/>
                <a:cs typeface="Times New Roman" panose="02020603050405020304" pitchFamily="18" charset="0"/>
              </a:rPr>
              <a:t>Unified </a:t>
            </a:r>
            <a:r>
              <a:rPr lang="en-US" sz="2600" b="1" dirty="0" smtClean="0">
                <a:solidFill>
                  <a:schemeClr val="accent4">
                    <a:lumMod val="75000"/>
                  </a:schemeClr>
                </a:solidFill>
                <a:latin typeface="Times New Roman" panose="02020603050405020304" pitchFamily="18" charset="0"/>
                <a:cs typeface="Times New Roman" panose="02020603050405020304" pitchFamily="18" charset="0"/>
              </a:rPr>
              <a:t>Boot-loader</a:t>
            </a:r>
            <a:r>
              <a:rPr lang="en-US" sz="2600" b="1" dirty="0">
                <a:solidFill>
                  <a:schemeClr val="accent4">
                    <a:lumMod val="75000"/>
                  </a:schemeClr>
                </a:solidFill>
                <a:latin typeface="Times New Roman" panose="02020603050405020304" pitchFamily="18" charset="0"/>
                <a:cs typeface="Times New Roman" panose="02020603050405020304" pitchFamily="18" charset="0"/>
              </a:rPr>
              <a:t>. </a:t>
            </a:r>
          </a:p>
          <a:p>
            <a:pPr algn="just"/>
            <a:r>
              <a:rPr lang="en-US" sz="2600" b="1" dirty="0">
                <a:solidFill>
                  <a:schemeClr val="accent4">
                    <a:lumMod val="75000"/>
                  </a:schemeClr>
                </a:solidFill>
                <a:latin typeface="Times New Roman" panose="02020603050405020304" pitchFamily="18" charset="0"/>
                <a:cs typeface="Times New Roman" panose="02020603050405020304" pitchFamily="18" charset="0"/>
              </a:rPr>
              <a:t>GRUB is dynamically configurable. This means that the user can make changes during the boot time, which include altering existing boot entries, adding new, custom entries, selecting different kernels, or modifying </a:t>
            </a:r>
            <a:r>
              <a:rPr lang="en-US" sz="2600" b="1" dirty="0" err="1" smtClean="0">
                <a:solidFill>
                  <a:schemeClr val="accent4">
                    <a:lumMod val="75000"/>
                  </a:schemeClr>
                </a:solidFill>
                <a:latin typeface="Times New Roman" panose="02020603050405020304" pitchFamily="18" charset="0"/>
                <a:cs typeface="Times New Roman" panose="02020603050405020304" pitchFamily="18" charset="0"/>
                <a:hlinkClick r:id="rId2"/>
              </a:rPr>
              <a:t>init</a:t>
            </a:r>
            <a:r>
              <a:rPr lang="en-US" sz="2600" b="1" dirty="0" smtClean="0">
                <a:solidFill>
                  <a:schemeClr val="accent4">
                    <a:lumMod val="75000"/>
                  </a:schemeClr>
                </a:solidFill>
                <a:latin typeface="Times New Roman" panose="02020603050405020304" pitchFamily="18" charset="0"/>
                <a:cs typeface="Times New Roman" panose="02020603050405020304" pitchFamily="18" charset="0"/>
                <a:hlinkClick r:id="rId2"/>
              </a:rPr>
              <a:t>-rd</a:t>
            </a:r>
            <a:r>
              <a:rPr lang="en-US" sz="2600" b="1" dirty="0">
                <a:solidFill>
                  <a:schemeClr val="accent4">
                    <a:lumMod val="75000"/>
                  </a:schemeClr>
                </a:solidFill>
                <a:latin typeface="Times New Roman" panose="02020603050405020304" pitchFamily="18" charset="0"/>
                <a:cs typeface="Times New Roman" panose="02020603050405020304" pitchFamily="18" charset="0"/>
              </a:rPr>
              <a:t>. GRUB also supports </a:t>
            </a:r>
            <a:r>
              <a:rPr lang="en-US" sz="2600" b="1" dirty="0">
                <a:solidFill>
                  <a:schemeClr val="accent4">
                    <a:lumMod val="75000"/>
                  </a:schemeClr>
                </a:solidFill>
                <a:latin typeface="Times New Roman" panose="02020603050405020304" pitchFamily="18" charset="0"/>
                <a:cs typeface="Times New Roman" panose="02020603050405020304" pitchFamily="18" charset="0"/>
                <a:hlinkClick r:id="rId3"/>
              </a:rPr>
              <a:t>Logical Block Address</a:t>
            </a:r>
            <a:r>
              <a:rPr lang="en-US" sz="2600" b="1" dirty="0">
                <a:solidFill>
                  <a:schemeClr val="accent4">
                    <a:lumMod val="75000"/>
                  </a:schemeClr>
                </a:solidFill>
                <a:latin typeface="Times New Roman" panose="02020603050405020304" pitchFamily="18" charset="0"/>
                <a:cs typeface="Times New Roman" panose="02020603050405020304" pitchFamily="18" charset="0"/>
              </a:rPr>
              <a:t> mode. This means that if your computer has a fairly modern BIOS that can access more than 8GB (first 1024 cylinders) of hard disk space, GRUB will automatically be able to access all of it. </a:t>
            </a:r>
          </a:p>
          <a:p>
            <a:pPr algn="just"/>
            <a:r>
              <a:rPr lang="en-US" sz="2600" b="1" dirty="0">
                <a:solidFill>
                  <a:schemeClr val="accent4">
                    <a:lumMod val="75000"/>
                  </a:schemeClr>
                </a:solidFill>
                <a:latin typeface="Times New Roman" panose="02020603050405020304" pitchFamily="18" charset="0"/>
                <a:cs typeface="Times New Roman" panose="02020603050405020304" pitchFamily="18" charset="0"/>
              </a:rPr>
              <a:t>GRUB can be run from or be installed to any device (floppy disk, hard disk, CD-ROM, USB drive, network drive) and can load operating systems from just as many locations, including network drives. It can also decompress operating system images before booting them. You can learn much, much more from the official </a:t>
            </a:r>
            <a:r>
              <a:rPr lang="en-US" sz="2600" b="1" dirty="0" smtClean="0">
                <a:solidFill>
                  <a:schemeClr val="accent4">
                    <a:lumMod val="75000"/>
                  </a:schemeClr>
                </a:solidFill>
                <a:latin typeface="Times New Roman" panose="02020603050405020304" pitchFamily="18" charset="0"/>
                <a:cs typeface="Times New Roman" panose="02020603050405020304" pitchFamily="18" charset="0"/>
                <a:hlinkClick r:id="rId4"/>
              </a:rPr>
              <a:t>GRUB </a:t>
            </a:r>
            <a:r>
              <a:rPr lang="en-US" sz="2600" b="1" dirty="0">
                <a:solidFill>
                  <a:schemeClr val="accent4">
                    <a:lumMod val="75000"/>
                  </a:schemeClr>
                </a:solidFill>
                <a:latin typeface="Times New Roman" panose="02020603050405020304" pitchFamily="18" charset="0"/>
                <a:cs typeface="Times New Roman" panose="02020603050405020304" pitchFamily="18" charset="0"/>
                <a:hlinkClick r:id="rId4"/>
              </a:rPr>
              <a:t>Manual 0.97</a:t>
            </a:r>
            <a:r>
              <a:rPr lang="en-US" sz="2600" b="1" dirty="0">
                <a:solidFill>
                  <a:schemeClr val="accent4">
                    <a:lumMod val="75000"/>
                  </a:schemeClr>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4661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How Linux boot?</a:t>
            </a:r>
          </a:p>
        </p:txBody>
      </p:sp>
      <p:pic>
        <p:nvPicPr>
          <p:cNvPr id="4" name="Content Placeholder 3" descr="fig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1070" y="2601531"/>
            <a:ext cx="9415527" cy="33485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932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path" presetSubtype="0" accel="50000" decel="50000" fill="hold" grpId="0" nodeType="clickEffect">
                                  <p:stCondLst>
                                    <p:cond delay="0"/>
                                  </p:stCondLst>
                                  <p:childTnLst>
                                    <p:animMotion origin="layout" path="M 0 0 C 0.03 -0.038 0.075 -0.062 0.125 -0.062 C 0.175 -0.062 0.22 -0.038 0.25 0 C 0.22 0.038 0.175 0.062 0.125 0.062 C 0.075 0.062 0.03 0.038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3"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
                                        <p:tgtEl>
                                          <p:spTgt spid="4"/>
                                        </p:tgtEl>
                                      </p:cBhvr>
                                    </p:animEffect>
                                    <p:anim calcmode="lin" valueType="num">
                                      <p:cBhvr>
                                        <p:cTn id="12" dur="400" fill="hold"/>
                                        <p:tgtEl>
                                          <p:spTgt spid="4"/>
                                        </p:tgtEl>
                                        <p:attrNameLst>
                                          <p:attrName>ppt_x</p:attrName>
                                        </p:attrNameLst>
                                      </p:cBhvr>
                                      <p:tavLst>
                                        <p:tav tm="0">
                                          <p:val>
                                            <p:strVal val="#ppt_x"/>
                                          </p:val>
                                        </p:tav>
                                        <p:tav tm="100000">
                                          <p:val>
                                            <p:strVal val="#ppt_x"/>
                                          </p:val>
                                        </p:tav>
                                      </p:tavLst>
                                    </p:anim>
                                    <p:anim calcmode="lin" valueType="num">
                                      <p:cBhvr>
                                        <p:cTn id="13" dur="400" fill="hold"/>
                                        <p:tgtEl>
                                          <p:spTgt spid="4"/>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92D050"/>
                </a:solidFill>
                <a:latin typeface="Times New Roman" panose="02020603050405020304" pitchFamily="18" charset="0"/>
                <a:cs typeface="Times New Roman" panose="02020603050405020304" pitchFamily="18" charset="0"/>
              </a:rPr>
              <a:t>Resetting The Root Password Using:-</a:t>
            </a:r>
            <a:endParaRPr lang="en-US" sz="4000" b="1" dirty="0">
              <a:solidFill>
                <a:srgbClr val="92D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95402" y="2743200"/>
            <a:ext cx="9601196" cy="1754326"/>
          </a:xfrm>
          <a:prstGeom prst="rect">
            <a:avLst/>
          </a:prstGeom>
          <a:noFill/>
        </p:spPr>
        <p:txBody>
          <a:bodyPr wrap="square" rtlCol="0">
            <a:spAutoFit/>
          </a:bodyPr>
          <a:lstStyle/>
          <a:p>
            <a:pPr marL="342900" indent="-342900">
              <a:buAutoNum type="arabicPeriod"/>
            </a:pPr>
            <a:r>
              <a:rPr lang="en-US" sz="3600" b="1" dirty="0" smtClean="0">
                <a:solidFill>
                  <a:schemeClr val="accent5">
                    <a:lumMod val="75000"/>
                  </a:schemeClr>
                </a:solidFill>
                <a:latin typeface="Times New Roman" panose="02020603050405020304" pitchFamily="18" charset="0"/>
                <a:cs typeface="Times New Roman" panose="02020603050405020304" pitchFamily="18" charset="0"/>
              </a:rPr>
              <a:t>Single User Mode.</a:t>
            </a:r>
          </a:p>
          <a:p>
            <a:endParaRPr lang="en-US" sz="3600" b="1"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3600" b="1" dirty="0" smtClean="0">
                <a:solidFill>
                  <a:schemeClr val="accent5">
                    <a:lumMod val="75000"/>
                  </a:schemeClr>
                </a:solidFill>
                <a:latin typeface="Times New Roman" panose="02020603050405020304" pitchFamily="18" charset="0"/>
                <a:cs typeface="Times New Roman" panose="02020603050405020304" pitchFamily="18" charset="0"/>
              </a:rPr>
              <a:t>2.Rescue Mode.</a:t>
            </a:r>
            <a:endParaRPr lang="en-US" sz="36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1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path" presetSubtype="0" accel="50000" decel="50000" fill="hold" grpId="0" nodeType="clickEffect">
                                  <p:stCondLst>
                                    <p:cond delay="0"/>
                                  </p:stCondLst>
                                  <p:childTnLst>
                                    <p:animMotion origin="layout" path="M 0 0 C -0.014 -0.005 -0.029 -0.009 -0.044 -0.009 C -0.114 -0.009 -0.169 0.048 -0.169 0.117 C -0.169 0.185 -0.114 0.241 -0.044 0.241 C -0.029 0.241 -0.014 0.238 0 0.233 C -0.047 0.215 -0.08 0.17 -0.08 0.117 C -0.08 0.063 -0.047 0.018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80">
                                          <p:stCondLst>
                                            <p:cond delay="0"/>
                                          </p:stCondLst>
                                        </p:cTn>
                                        <p:tgtEl>
                                          <p:spTgt spid="3">
                                            <p:txEl>
                                              <p:pRg st="2" end="2"/>
                                            </p:txEl>
                                          </p:spTgt>
                                        </p:tgtEl>
                                      </p:cBhvr>
                                    </p:animEffect>
                                    <p:anim calcmode="lin" valueType="num">
                                      <p:cBhvr>
                                        <p:cTn id="1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2" end="2"/>
                                            </p:txEl>
                                          </p:spTgt>
                                        </p:tgtEl>
                                      </p:cBhvr>
                                      <p:to x="100000" y="60000"/>
                                    </p:animScale>
                                    <p:animScale>
                                      <p:cBhvr>
                                        <p:cTn id="23" dur="166" decel="50000">
                                          <p:stCondLst>
                                            <p:cond delay="676"/>
                                          </p:stCondLst>
                                        </p:cTn>
                                        <p:tgtEl>
                                          <p:spTgt spid="3">
                                            <p:txEl>
                                              <p:pRg st="2" end="2"/>
                                            </p:txEl>
                                          </p:spTgt>
                                        </p:tgtEl>
                                      </p:cBhvr>
                                      <p:to x="100000" y="100000"/>
                                    </p:animScale>
                                    <p:animScale>
                                      <p:cBhvr>
                                        <p:cTn id="24" dur="26">
                                          <p:stCondLst>
                                            <p:cond delay="1312"/>
                                          </p:stCondLst>
                                        </p:cTn>
                                        <p:tgtEl>
                                          <p:spTgt spid="3">
                                            <p:txEl>
                                              <p:pRg st="2" end="2"/>
                                            </p:txEl>
                                          </p:spTgt>
                                        </p:tgtEl>
                                      </p:cBhvr>
                                      <p:to x="100000" y="80000"/>
                                    </p:animScale>
                                    <p:animScale>
                                      <p:cBhvr>
                                        <p:cTn id="25" dur="166" decel="50000">
                                          <p:stCondLst>
                                            <p:cond delay="1338"/>
                                          </p:stCondLst>
                                        </p:cTn>
                                        <p:tgtEl>
                                          <p:spTgt spid="3">
                                            <p:txEl>
                                              <p:pRg st="2" end="2"/>
                                            </p:txEl>
                                          </p:spTgt>
                                        </p:tgtEl>
                                      </p:cBhvr>
                                      <p:to x="100000" y="100000"/>
                                    </p:animScale>
                                    <p:animScale>
                                      <p:cBhvr>
                                        <p:cTn id="26" dur="26">
                                          <p:stCondLst>
                                            <p:cond delay="1642"/>
                                          </p:stCondLst>
                                        </p:cTn>
                                        <p:tgtEl>
                                          <p:spTgt spid="3">
                                            <p:txEl>
                                              <p:pRg st="2" end="2"/>
                                            </p:txEl>
                                          </p:spTgt>
                                        </p:tgtEl>
                                      </p:cBhvr>
                                      <p:to x="100000" y="90000"/>
                                    </p:animScale>
                                    <p:animScale>
                                      <p:cBhvr>
                                        <p:cTn id="27" dur="166" decel="50000">
                                          <p:stCondLst>
                                            <p:cond delay="1668"/>
                                          </p:stCondLst>
                                        </p:cTn>
                                        <p:tgtEl>
                                          <p:spTgt spid="3">
                                            <p:txEl>
                                              <p:pRg st="2" end="2"/>
                                            </p:txEl>
                                          </p:spTgt>
                                        </p:tgtEl>
                                      </p:cBhvr>
                                      <p:to x="100000" y="100000"/>
                                    </p:animScale>
                                    <p:animScale>
                                      <p:cBhvr>
                                        <p:cTn id="28" dur="26">
                                          <p:stCondLst>
                                            <p:cond delay="1808"/>
                                          </p:stCondLst>
                                        </p:cTn>
                                        <p:tgtEl>
                                          <p:spTgt spid="3">
                                            <p:txEl>
                                              <p:pRg st="2" end="2"/>
                                            </p:txEl>
                                          </p:spTgt>
                                        </p:tgtEl>
                                      </p:cBhvr>
                                      <p:to x="100000" y="95000"/>
                                    </p:animScale>
                                    <p:animScale>
                                      <p:cBhvr>
                                        <p:cTn id="29"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696" y="800312"/>
            <a:ext cx="9601196" cy="1303867"/>
          </a:xfrm>
        </p:spPr>
        <p:txBody>
          <a:bodyPr>
            <a:normAutofit fontScale="90000"/>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
            </a:r>
            <a:br>
              <a:rPr lang="en-US" b="1" dirty="0" smtClean="0">
                <a:solidFill>
                  <a:schemeClr val="accent2">
                    <a:lumMod val="75000"/>
                  </a:schemeClr>
                </a:solidFill>
                <a:latin typeface="Times New Roman" panose="02020603050405020304" pitchFamily="18" charset="0"/>
                <a:cs typeface="Times New Roman" panose="02020603050405020304" pitchFamily="18" charset="0"/>
              </a:rPr>
            </a:br>
            <a:r>
              <a:rPr lang="en-US" b="1" dirty="0" smtClean="0">
                <a:solidFill>
                  <a:schemeClr val="accent2">
                    <a:lumMod val="75000"/>
                  </a:schemeClr>
                </a:solidFill>
                <a:latin typeface="Times New Roman" panose="02020603050405020304" pitchFamily="18" charset="0"/>
                <a:cs typeface="Times New Roman" panose="02020603050405020304" pitchFamily="18" charset="0"/>
              </a:rPr>
              <a:t>How </a:t>
            </a:r>
            <a:r>
              <a:rPr lang="en-US" b="1" dirty="0">
                <a:solidFill>
                  <a:schemeClr val="accent2">
                    <a:lumMod val="75000"/>
                  </a:schemeClr>
                </a:solidFill>
                <a:latin typeface="Times New Roman" panose="02020603050405020304" pitchFamily="18" charset="0"/>
                <a:cs typeface="Times New Roman" panose="02020603050405020304" pitchFamily="18" charset="0"/>
              </a:rPr>
              <a:t>We Use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GRUB</a:t>
            </a:r>
            <a:br>
              <a:rPr lang="en-US" b="1" dirty="0" smtClean="0">
                <a:solidFill>
                  <a:schemeClr val="accent2">
                    <a:lumMod val="75000"/>
                  </a:schemeClr>
                </a:solidFill>
                <a:latin typeface="Times New Roman" panose="02020603050405020304" pitchFamily="18" charset="0"/>
                <a:cs typeface="Times New Roman" panose="02020603050405020304" pitchFamily="18" charset="0"/>
              </a:rPr>
            </a:br>
            <a:r>
              <a:rPr lang="en-US" sz="3100" b="1" dirty="0" smtClean="0">
                <a:solidFill>
                  <a:srgbClr val="7030A0"/>
                </a:solidFill>
                <a:latin typeface="Times New Roman" panose="02020603050405020304" pitchFamily="18" charset="0"/>
                <a:cs typeface="Times New Roman" panose="02020603050405020304" pitchFamily="18" charset="0"/>
              </a:rPr>
              <a:t>(By Single User Mode Method)</a:t>
            </a:r>
            <a:r>
              <a:rPr lang="en-US" sz="3100" b="1" dirty="0">
                <a:solidFill>
                  <a:srgbClr val="7030A0"/>
                </a:solidFill>
                <a:latin typeface="Times New Roman" panose="02020603050405020304" pitchFamily="18" charset="0"/>
                <a:cs typeface="Times New Roman" panose="02020603050405020304" pitchFamily="18" charset="0"/>
              </a:rPr>
              <a:t/>
            </a:r>
            <a:br>
              <a:rPr lang="en-US" sz="3100" b="1"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endParaRPr>
          </a:p>
        </p:txBody>
      </p:sp>
      <p:sp>
        <p:nvSpPr>
          <p:cNvPr id="3" name="Text Placeholder 2"/>
          <p:cNvSpPr>
            <a:spLocks noGrp="1"/>
          </p:cNvSpPr>
          <p:nvPr>
            <p:ph type="body" idx="1"/>
          </p:nvPr>
        </p:nvSpPr>
        <p:spPr>
          <a:xfrm>
            <a:off x="1377696" y="2990786"/>
            <a:ext cx="4718304" cy="576262"/>
          </a:xfrm>
        </p:spPr>
        <p:txBody>
          <a:bodyPr/>
          <a:lstStyle/>
          <a:p>
            <a:pPr marL="342900" indent="-342900" algn="just">
              <a:buFont typeface="+mj-lt"/>
              <a:buAutoNum type="alphaLcPeriod"/>
            </a:pPr>
            <a:r>
              <a:rPr lang="en-US" sz="1200" b="1" dirty="0">
                <a:solidFill>
                  <a:srgbClr val="0070C0"/>
                </a:solidFill>
                <a:latin typeface="Times New Roman" panose="02020603050405020304" pitchFamily="18" charset="0"/>
                <a:cs typeface="Times New Roman" panose="02020603050405020304" pitchFamily="18" charset="0"/>
              </a:rPr>
              <a:t>Power On The System.</a:t>
            </a:r>
          </a:p>
          <a:p>
            <a:pPr marL="342900" indent="-342900" algn="just">
              <a:buFont typeface="+mj-lt"/>
              <a:buAutoNum type="alphaLcPeriod"/>
            </a:pPr>
            <a:r>
              <a:rPr lang="en-US" sz="1200" b="1" dirty="0">
                <a:solidFill>
                  <a:srgbClr val="0070C0"/>
                </a:solidFill>
                <a:latin typeface="Times New Roman" panose="02020603050405020304" pitchFamily="18" charset="0"/>
                <a:cs typeface="Times New Roman" panose="02020603050405020304" pitchFamily="18" charset="0"/>
              </a:rPr>
              <a:t>When Power On Self Test Is Going On Press Any Key.</a:t>
            </a:r>
          </a:p>
          <a:p>
            <a:endParaRPr lang="en-US" sz="2400" dirty="0"/>
          </a:p>
        </p:txBody>
      </p:sp>
      <p:pic>
        <p:nvPicPr>
          <p:cNvPr id="7" name="Content Placeholder 6"/>
          <p:cNvPicPr>
            <a:picLocks noGrp="1" noChangeAspect="1"/>
          </p:cNvPicPr>
          <p:nvPr>
            <p:ph sz="half" idx="2"/>
          </p:nvPr>
        </p:nvPicPr>
        <p:blipFill>
          <a:blip r:embed="rId2"/>
          <a:stretch>
            <a:fillRect/>
          </a:stretch>
        </p:blipFill>
        <p:spPr>
          <a:xfrm>
            <a:off x="759854" y="3019432"/>
            <a:ext cx="5445169" cy="2969243"/>
          </a:xfrm>
          <a:prstGeom prst="rect">
            <a:avLst/>
          </a:prstGeom>
        </p:spPr>
      </p:pic>
      <p:sp>
        <p:nvSpPr>
          <p:cNvPr id="5" name="Text Placeholder 4"/>
          <p:cNvSpPr>
            <a:spLocks noGrp="1"/>
          </p:cNvSpPr>
          <p:nvPr>
            <p:ph type="body" sz="quarter" idx="3"/>
          </p:nvPr>
        </p:nvSpPr>
        <p:spPr>
          <a:xfrm>
            <a:off x="6260588" y="3019431"/>
            <a:ext cx="4718304" cy="576262"/>
          </a:xfrm>
        </p:spPr>
        <p:txBody>
          <a:bodyPr/>
          <a:lstStyle/>
          <a:p>
            <a:pPr marL="342900" indent="-342900" algn="just">
              <a:buFont typeface="+mj-lt"/>
              <a:buAutoNum type="alphaLcPeriod"/>
            </a:pPr>
            <a:r>
              <a:rPr lang="en-US" sz="1200" b="1" dirty="0">
                <a:solidFill>
                  <a:srgbClr val="0070C0"/>
                </a:solidFill>
                <a:latin typeface="Times New Roman" panose="02020603050405020304" pitchFamily="18" charset="0"/>
                <a:cs typeface="Times New Roman" panose="02020603050405020304" pitchFamily="18" charset="0"/>
              </a:rPr>
              <a:t>You Are In The BIOS Setup.</a:t>
            </a:r>
          </a:p>
          <a:p>
            <a:pPr marL="342900" indent="-342900" algn="just">
              <a:buFont typeface="+mj-lt"/>
              <a:buAutoNum type="alphaLcPeriod"/>
            </a:pPr>
            <a:r>
              <a:rPr lang="en-US" sz="1200" b="1" dirty="0">
                <a:solidFill>
                  <a:srgbClr val="0070C0"/>
                </a:solidFill>
                <a:latin typeface="Times New Roman" panose="02020603050405020304" pitchFamily="18" charset="0"/>
                <a:cs typeface="Times New Roman" panose="02020603050405020304" pitchFamily="18" charset="0"/>
              </a:rPr>
              <a:t>Now You Can Perform The GRUB RESET Password Operation.</a:t>
            </a:r>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0588" y="3019431"/>
            <a:ext cx="5098577" cy="2969244"/>
          </a:xfrm>
        </p:spPr>
      </p:pic>
    </p:spTree>
    <p:extLst>
      <p:ext uri="{BB962C8B-B14F-4D97-AF65-F5344CB8AC3E}">
        <p14:creationId xmlns:p14="http://schemas.microsoft.com/office/powerpoint/2010/main" val="4040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a:t>
            </a:r>
            <a:r>
              <a:rPr lang="en-US" b="1" dirty="0" smtClean="0">
                <a:solidFill>
                  <a:schemeClr val="accent1">
                    <a:lumMod val="75000"/>
                  </a:schemeClr>
                </a:solidFill>
              </a:rPr>
              <a:t>Boot Menu Options</a:t>
            </a:r>
            <a:r>
              <a:rPr lang="en-US" b="1" dirty="0"/>
              <a:t/>
            </a:r>
            <a:br>
              <a:rPr lang="en-US" b="1" dirty="0"/>
            </a:br>
            <a:endParaRPr lang="en-US" dirty="0"/>
          </a:p>
        </p:txBody>
      </p:sp>
      <p:sp>
        <p:nvSpPr>
          <p:cNvPr id="4" name="Text Placeholder 3"/>
          <p:cNvSpPr>
            <a:spLocks noGrp="1"/>
          </p:cNvSpPr>
          <p:nvPr>
            <p:ph type="body" sz="half" idx="2"/>
          </p:nvPr>
        </p:nvSpPr>
        <p:spPr/>
        <p:txBody>
          <a:bodyPr/>
          <a:lstStyle/>
          <a:p>
            <a:pPr algn="just"/>
            <a:r>
              <a:rPr lang="en-US" b="1" dirty="0" smtClean="0">
                <a:solidFill>
                  <a:schemeClr val="accent3">
                    <a:lumMod val="75000"/>
                  </a:schemeClr>
                </a:solidFill>
                <a:latin typeface="Times New Roman" panose="02020603050405020304" pitchFamily="18" charset="0"/>
                <a:cs typeface="Times New Roman" panose="02020603050405020304" pitchFamily="18" charset="0"/>
              </a:rPr>
              <a:t>1. First </a:t>
            </a:r>
            <a:r>
              <a:rPr lang="en-US" b="1" dirty="0">
                <a:solidFill>
                  <a:schemeClr val="accent3">
                    <a:lumMod val="75000"/>
                  </a:schemeClr>
                </a:solidFill>
                <a:latin typeface="Times New Roman" panose="02020603050405020304" pitchFamily="18" charset="0"/>
                <a:cs typeface="Times New Roman" panose="02020603050405020304" pitchFamily="18" charset="0"/>
              </a:rPr>
              <a:t>you need to get into grub menu options. This menu is displayed right at the beginning of the boot. If you cannot see your grub menu options press "ESC' key</a:t>
            </a:r>
            <a:r>
              <a:rPr lang="en-US" b="1" dirty="0" smtClean="0">
                <a:solidFill>
                  <a:schemeClr val="accent3">
                    <a:lumMod val="75000"/>
                  </a:schemeClr>
                </a:solidFill>
                <a:latin typeface="Times New Roman" panose="02020603050405020304" pitchFamily="18" charset="0"/>
                <a:cs typeface="Times New Roman" panose="02020603050405020304" pitchFamily="18" charset="0"/>
              </a:rPr>
              <a:t>.</a:t>
            </a:r>
          </a:p>
          <a:p>
            <a:pPr algn="just"/>
            <a:endParaRPr lang="en-US" b="1" dirty="0" smtClean="0">
              <a:solidFill>
                <a:schemeClr val="accent3">
                  <a:lumMod val="75000"/>
                </a:schemeClr>
              </a:solidFill>
              <a:latin typeface="Times New Roman" panose="02020603050405020304" pitchFamily="18" charset="0"/>
              <a:cs typeface="Times New Roman" panose="02020603050405020304" pitchFamily="18" charset="0"/>
            </a:endParaRPr>
          </a:p>
          <a:p>
            <a:pPr algn="just"/>
            <a:r>
              <a:rPr lang="en-US" b="1" dirty="0" smtClean="0">
                <a:solidFill>
                  <a:schemeClr val="accent3">
                    <a:lumMod val="75000"/>
                  </a:schemeClr>
                </a:solidFill>
                <a:latin typeface="Times New Roman" panose="02020603050405020304" pitchFamily="18" charset="0"/>
                <a:cs typeface="Times New Roman" panose="02020603050405020304" pitchFamily="18" charset="0"/>
              </a:rPr>
              <a:t>You </a:t>
            </a:r>
            <a:r>
              <a:rPr lang="en-US" b="1" dirty="0">
                <a:solidFill>
                  <a:schemeClr val="accent3">
                    <a:lumMod val="75000"/>
                  </a:schemeClr>
                </a:solidFill>
                <a:latin typeface="Times New Roman" panose="02020603050405020304" pitchFamily="18" charset="0"/>
                <a:cs typeface="Times New Roman" panose="02020603050405020304" pitchFamily="18" charset="0"/>
              </a:rPr>
              <a:t>should get something similar to this:</a:t>
            </a:r>
            <a:endParaRPr lang="en-US" b="1" dirty="0" smtClean="0">
              <a:solidFill>
                <a:schemeClr val="accent3">
                  <a:lumMod val="75000"/>
                </a:schemeClr>
              </a:solidFill>
              <a:latin typeface="Times New Roman" panose="02020603050405020304" pitchFamily="18" charset="0"/>
              <a:cs typeface="Times New Roman" panose="02020603050405020304" pitchFamily="18" charset="0"/>
            </a:endParaRPr>
          </a:p>
          <a:p>
            <a:endParaRPr lang="en-US" dirty="0"/>
          </a:p>
        </p:txBody>
      </p:sp>
      <p:pic>
        <p:nvPicPr>
          <p:cNvPr id="7" name="Picture 2" descr="grub boot men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8138" y="965915"/>
            <a:ext cx="5979665" cy="497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2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360"/>
                                          </p:val>
                                        </p:tav>
                                        <p:tav tm="100000">
                                          <p:val>
                                            <p:fltVal val="0"/>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1000"/>
                                        <p:tgtEl>
                                          <p:spTgt spid="4">
                                            <p:txEl>
                                              <p:pRg st="0" end="0"/>
                                            </p:txEl>
                                          </p:spTgt>
                                        </p:tgtEl>
                                      </p:cBhvr>
                                    </p:animEffect>
                                    <p:anim calcmode="lin" valueType="num">
                                      <p:cBhvr>
                                        <p:cTn id="2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heel(1)">
                                      <p:cBhvr>
                                        <p:cTn id="2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Boot Menu Options</a:t>
            </a:r>
            <a:r>
              <a:rPr lang="en-US" b="1" dirty="0"/>
              <a:t/>
            </a:r>
            <a:br>
              <a:rPr lang="en-US" b="1" dirty="0"/>
            </a:br>
            <a:endParaRPr lang="en-US" dirty="0"/>
          </a:p>
        </p:txBody>
      </p:sp>
      <p:sp>
        <p:nvSpPr>
          <p:cNvPr id="4" name="Text Placeholder 3"/>
          <p:cNvSpPr>
            <a:spLocks noGrp="1"/>
          </p:cNvSpPr>
          <p:nvPr>
            <p:ph type="body" sz="half" idx="2"/>
          </p:nvPr>
        </p:nvSpPr>
        <p:spPr/>
        <p:txBody>
          <a:bodyPr/>
          <a:lstStyle/>
          <a:p>
            <a:pPr algn="just"/>
            <a:r>
              <a:rPr lang="en-US" b="1" dirty="0" smtClean="0">
                <a:solidFill>
                  <a:schemeClr val="accent1">
                    <a:lumMod val="50000"/>
                  </a:schemeClr>
                </a:solidFill>
                <a:latin typeface="Times New Roman" panose="02020603050405020304" pitchFamily="18" charset="0"/>
                <a:cs typeface="Times New Roman" panose="02020603050405020304" pitchFamily="18" charset="0"/>
              </a:rPr>
              <a:t>2. Now </a:t>
            </a:r>
            <a:r>
              <a:rPr lang="en-US" b="1" dirty="0">
                <a:solidFill>
                  <a:schemeClr val="accent1">
                    <a:lumMod val="50000"/>
                  </a:schemeClr>
                </a:solidFill>
                <a:latin typeface="Times New Roman" panose="02020603050405020304" pitchFamily="18" charset="0"/>
                <a:cs typeface="Times New Roman" panose="02020603050405020304" pitchFamily="18" charset="0"/>
              </a:rPr>
              <a:t>we attempt to edit grub's boot option. Press "e" to edit the first grub menu option and navigate to kernel line</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t>
            </a:r>
          </a:p>
          <a:p>
            <a:pPr algn="just"/>
            <a:endParaRPr lang="en-US" b="1"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Press "e" key again to edit and remove:</a:t>
            </a:r>
          </a:p>
        </p:txBody>
      </p:sp>
      <p:pic>
        <p:nvPicPr>
          <p:cNvPr id="2050" name="Picture 2" descr="edit grub boot option with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8138" y="875763"/>
            <a:ext cx="5928149" cy="506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9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Boot Menu Options</a:t>
            </a:r>
            <a:r>
              <a:rPr lang="en-US" b="1" dirty="0"/>
              <a:t/>
            </a:r>
            <a:br>
              <a:rPr lang="en-US" b="1" dirty="0"/>
            </a:br>
            <a:endParaRPr lang="en-US" dirty="0"/>
          </a:p>
        </p:txBody>
      </p:sp>
      <p:sp>
        <p:nvSpPr>
          <p:cNvPr id="5" name="Rectangle 1"/>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 Placeholder 6"/>
          <p:cNvSpPr>
            <a:spLocks noGrp="1"/>
          </p:cNvSpPr>
          <p:nvPr>
            <p:ph type="body" sz="half" idx="2"/>
          </p:nvPr>
        </p:nvSpPr>
        <p:spPr/>
        <p:txBody>
          <a:bodyPr>
            <a:normAutofit lnSpcReduction="10000"/>
          </a:bodyPr>
          <a:lstStyle/>
          <a:p>
            <a:pPr algn="just"/>
            <a:r>
              <a:rPr lang="en-US" b="1" dirty="0" smtClean="0">
                <a:solidFill>
                  <a:schemeClr val="accent2">
                    <a:lumMod val="50000"/>
                  </a:schemeClr>
                </a:solidFill>
                <a:latin typeface="Times New Roman" panose="02020603050405020304" pitchFamily="18" charset="0"/>
                <a:cs typeface="Times New Roman" panose="02020603050405020304" pitchFamily="18" charset="0"/>
              </a:rPr>
              <a:t>-&gt; And Add</a:t>
            </a:r>
            <a:r>
              <a:rPr lang="en-US" b="1" dirty="0">
                <a:solidFill>
                  <a:schemeClr val="accent2">
                    <a:lumMod val="50000"/>
                  </a:schemeClr>
                </a:solidFill>
                <a:latin typeface="Times New Roman" panose="02020603050405020304" pitchFamily="18" charset="0"/>
                <a:cs typeface="Times New Roman" panose="02020603050405020304" pitchFamily="18" charset="0"/>
              </a:rPr>
              <a:t>:</a:t>
            </a:r>
            <a:endParaRPr lang="en-US" b="1" dirty="0" smtClean="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init</a:t>
            </a:r>
            <a:r>
              <a:rPr lang="en-US" dirty="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latin typeface="Times New Roman" panose="02020603050405020304" pitchFamily="18" charset="0"/>
                <a:cs typeface="Times New Roman" panose="02020603050405020304" pitchFamily="18" charset="0"/>
              </a:rPr>
              <a:t>bin/bash” OR Simply Type “1”</a:t>
            </a:r>
          </a:p>
          <a:p>
            <a:pPr algn="just"/>
            <a:endParaRPr lang="en-US" b="1" dirty="0" smtClean="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b="1" dirty="0" smtClean="0">
                <a:solidFill>
                  <a:schemeClr val="accent2">
                    <a:lumMod val="50000"/>
                  </a:schemeClr>
                </a:solidFill>
                <a:latin typeface="Times New Roman" panose="02020603050405020304" pitchFamily="18" charset="0"/>
                <a:cs typeface="Times New Roman" panose="02020603050405020304" pitchFamily="18" charset="0"/>
              </a:rPr>
              <a:t>3. You </a:t>
            </a:r>
            <a:r>
              <a:rPr lang="en-US" b="1" dirty="0">
                <a:solidFill>
                  <a:schemeClr val="accent2">
                    <a:lumMod val="50000"/>
                  </a:schemeClr>
                </a:solidFill>
                <a:latin typeface="Times New Roman" panose="02020603050405020304" pitchFamily="18" charset="0"/>
                <a:cs typeface="Times New Roman" panose="02020603050405020304" pitchFamily="18" charset="0"/>
              </a:rPr>
              <a:t>may have some different boot options but the main part you need to change/add is </a:t>
            </a:r>
            <a:r>
              <a:rPr lang="en-US" b="1" dirty="0" err="1">
                <a:solidFill>
                  <a:schemeClr val="accent2">
                    <a:lumMod val="50000"/>
                  </a:schemeClr>
                </a:solidFill>
                <a:latin typeface="Times New Roman" panose="02020603050405020304" pitchFamily="18" charset="0"/>
                <a:cs typeface="Times New Roman" panose="02020603050405020304" pitchFamily="18" charset="0"/>
              </a:rPr>
              <a:t>init</a:t>
            </a:r>
            <a:r>
              <a:rPr lang="en-US" b="1" dirty="0">
                <a:solidFill>
                  <a:schemeClr val="accent2">
                    <a:lumMod val="50000"/>
                  </a:schemeClr>
                </a:solidFill>
                <a:latin typeface="Times New Roman" panose="02020603050405020304" pitchFamily="18" charset="0"/>
                <a:cs typeface="Times New Roman" panose="02020603050405020304" pitchFamily="18" charset="0"/>
              </a:rPr>
              <a:t>=/bin/bash. You will get something similar to this:</a:t>
            </a:r>
          </a:p>
        </p:txBody>
      </p:sp>
      <p:pic>
        <p:nvPicPr>
          <p:cNvPr id="4100" name="Picture 4" descr="change to init=/bin/bas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4873" y="2253803"/>
            <a:ext cx="6283083" cy="203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 calcmode="lin" valueType="num">
                                      <p:cBhvr additive="base">
                                        <p:cTn id="15" dur="500" fill="hold"/>
                                        <p:tgtEl>
                                          <p:spTgt spid="4100"/>
                                        </p:tgtEl>
                                        <p:attrNameLst>
                                          <p:attrName>ppt_x</p:attrName>
                                        </p:attrNameLst>
                                      </p:cBhvr>
                                      <p:tavLst>
                                        <p:tav tm="0">
                                          <p:val>
                                            <p:strVal val="#ppt_x"/>
                                          </p:val>
                                        </p:tav>
                                        <p:tav tm="100000">
                                          <p:val>
                                            <p:strVal val="#ppt_x"/>
                                          </p:val>
                                        </p:tav>
                                      </p:tavLst>
                                    </p:anim>
                                    <p:anim calcmode="lin" valueType="num">
                                      <p:cBhvr additive="base">
                                        <p:cTn id="16"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edge">
                                      <p:cBhvr>
                                        <p:cTn id="21" dur="20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0" presetClass="emph" presetSubtype="0" fill="hold" nodeType="clickEffect">
                                  <p:stCondLst>
                                    <p:cond delay="0"/>
                                  </p:stCondLst>
                                  <p:childTnLst>
                                    <p:animClr clrSpc="hsl" dir="cw">
                                      <p:cBhvr override="childStyle">
                                        <p:cTn id="30" dur="500" fill="hold"/>
                                        <p:tgtEl>
                                          <p:spTgt spid="7">
                                            <p:txEl>
                                              <p:pRg st="4" end="4"/>
                                            </p:txEl>
                                          </p:spTgt>
                                        </p:tgtEl>
                                        <p:attrNameLst>
                                          <p:attrName>style.color</p:attrName>
                                        </p:attrNameLst>
                                      </p:cBhvr>
                                      <p:by>
                                        <p:hsl h="0" s="12549" l="25098"/>
                                      </p:by>
                                    </p:animClr>
                                    <p:animClr clrSpc="hsl" dir="cw">
                                      <p:cBhvr>
                                        <p:cTn id="31" dur="500" fill="hold"/>
                                        <p:tgtEl>
                                          <p:spTgt spid="7">
                                            <p:txEl>
                                              <p:pRg st="4" end="4"/>
                                            </p:txEl>
                                          </p:spTgt>
                                        </p:tgtEl>
                                        <p:attrNameLst>
                                          <p:attrName>fillcolor</p:attrName>
                                        </p:attrNameLst>
                                      </p:cBhvr>
                                      <p:by>
                                        <p:hsl h="0" s="12549" l="25098"/>
                                      </p:by>
                                    </p:animClr>
                                    <p:animClr clrSpc="hsl" dir="cw">
                                      <p:cBhvr>
                                        <p:cTn id="32" dur="500" fill="hold"/>
                                        <p:tgtEl>
                                          <p:spTgt spid="7">
                                            <p:txEl>
                                              <p:pRg st="4" end="4"/>
                                            </p:txEl>
                                          </p:spTgt>
                                        </p:tgtEl>
                                        <p:attrNameLst>
                                          <p:attrName>stroke.color</p:attrName>
                                        </p:attrNameLst>
                                      </p:cBhvr>
                                      <p:by>
                                        <p:hsl h="0" s="12549" l="25098"/>
                                      </p:by>
                                    </p:animClr>
                                    <p:set>
                                      <p:cBhvr>
                                        <p:cTn id="33" dur="500" fill="hold"/>
                                        <p:tgtEl>
                                          <p:spTgt spid="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Edit Grub Boot Menu Options</a:t>
            </a:r>
            <a:r>
              <a:rPr lang="en-US" b="1" dirty="0"/>
              <a:t/>
            </a:r>
            <a:br>
              <a:rPr lang="en-US" b="1" dirty="0"/>
            </a:br>
            <a:endParaRPr lang="en-US" dirty="0"/>
          </a:p>
        </p:txBody>
      </p:sp>
      <p:sp>
        <p:nvSpPr>
          <p:cNvPr id="4" name="Text Placeholder 3"/>
          <p:cNvSpPr>
            <a:spLocks noGrp="1"/>
          </p:cNvSpPr>
          <p:nvPr>
            <p:ph type="body" sz="half" idx="2"/>
          </p:nvPr>
        </p:nvSpPr>
        <p:spPr/>
        <p:txBody>
          <a:bodyPr/>
          <a:lstStyle/>
          <a:p>
            <a:pPr algn="l"/>
            <a:endParaRPr lang="en-US" b="1" dirty="0" smtClean="0">
              <a:solidFill>
                <a:schemeClr val="accent4">
                  <a:lumMod val="75000"/>
                </a:schemeClr>
              </a:solidFill>
              <a:latin typeface="Times New Roman" panose="02020603050405020304" pitchFamily="18" charset="0"/>
              <a:cs typeface="Times New Roman" panose="02020603050405020304" pitchFamily="18" charset="0"/>
            </a:endParaRPr>
          </a:p>
          <a:p>
            <a:pPr algn="l"/>
            <a:r>
              <a:rPr lang="en-US" b="1" dirty="0" smtClean="0">
                <a:solidFill>
                  <a:schemeClr val="accent4">
                    <a:lumMod val="75000"/>
                  </a:schemeClr>
                </a:solidFill>
                <a:latin typeface="Times New Roman" panose="02020603050405020304" pitchFamily="18" charset="0"/>
                <a:cs typeface="Times New Roman" panose="02020603050405020304" pitchFamily="18" charset="0"/>
              </a:rPr>
              <a:t>Press </a:t>
            </a:r>
            <a:r>
              <a:rPr lang="en-US" b="1" dirty="0">
                <a:solidFill>
                  <a:schemeClr val="accent4">
                    <a:lumMod val="75000"/>
                  </a:schemeClr>
                </a:solidFill>
                <a:latin typeface="Times New Roman" panose="02020603050405020304" pitchFamily="18" charset="0"/>
                <a:cs typeface="Times New Roman" panose="02020603050405020304" pitchFamily="18" charset="0"/>
              </a:rPr>
              <a:t>enter</a:t>
            </a:r>
            <a:r>
              <a:rPr lang="en-US" b="1" dirty="0" smtClean="0">
                <a:solidFill>
                  <a:schemeClr val="accent4">
                    <a:lumMod val="75000"/>
                  </a:schemeClr>
                </a:solidFill>
                <a:latin typeface="Times New Roman" panose="02020603050405020304" pitchFamily="18" charset="0"/>
                <a:cs typeface="Times New Roman" panose="02020603050405020304" pitchFamily="18" charset="0"/>
              </a:rPr>
              <a:t>:</a:t>
            </a:r>
          </a:p>
          <a:p>
            <a:pPr algn="just"/>
            <a:endParaRPr lang="en-US" b="1" dirty="0" smtClean="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b="1" dirty="0" smtClean="0">
                <a:solidFill>
                  <a:schemeClr val="accent4">
                    <a:lumMod val="75000"/>
                  </a:schemeClr>
                </a:solidFill>
                <a:latin typeface="Times New Roman" panose="02020603050405020304" pitchFamily="18" charset="0"/>
                <a:cs typeface="Times New Roman" panose="02020603050405020304" pitchFamily="18" charset="0"/>
              </a:rPr>
              <a:t>4. At </a:t>
            </a:r>
            <a:r>
              <a:rPr lang="en-US" b="1" dirty="0">
                <a:solidFill>
                  <a:schemeClr val="accent4">
                    <a:lumMod val="75000"/>
                  </a:schemeClr>
                </a:solidFill>
                <a:latin typeface="Times New Roman" panose="02020603050405020304" pitchFamily="18" charset="0"/>
                <a:cs typeface="Times New Roman" panose="02020603050405020304" pitchFamily="18" charset="0"/>
              </a:rPr>
              <a:t>this point, we have edited grub boot menu, and we are ready to boot. Press "b" key to boot.</a:t>
            </a:r>
          </a:p>
        </p:txBody>
      </p:sp>
      <p:pic>
        <p:nvPicPr>
          <p:cNvPr id="5122" name="Picture 2" descr="ready to boot from edited grub men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8138" y="965915"/>
            <a:ext cx="6052471" cy="494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6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circle(in)">
                                      <p:cBhvr>
                                        <p:cTn id="15" dur="20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190</TotalTime>
  <Words>484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Unicode MS</vt:lpstr>
      <vt:lpstr>Arial</vt:lpstr>
      <vt:lpstr>Garamond</vt:lpstr>
      <vt:lpstr>Times New Roman</vt:lpstr>
      <vt:lpstr>Organic</vt:lpstr>
      <vt:lpstr>Presentation On</vt:lpstr>
      <vt:lpstr>GRUB: Grand Unified Boot Loader</vt:lpstr>
      <vt:lpstr>How Linux boot?</vt:lpstr>
      <vt:lpstr>Resetting The Root Password Using:-</vt:lpstr>
      <vt:lpstr> How We Use GRUB (By Single User Mode Method) </vt:lpstr>
      <vt:lpstr>Edit Grub Boot Menu Options </vt:lpstr>
      <vt:lpstr>Edit Grub Boot Menu Options </vt:lpstr>
      <vt:lpstr>Edit Grub Boot Menu Options </vt:lpstr>
      <vt:lpstr>Edit Grub Boot Menu Options </vt:lpstr>
      <vt:lpstr>Edit Grub Boot Menu Options </vt:lpstr>
      <vt:lpstr>Edit Grub Boot Menu Options </vt:lpstr>
      <vt:lpstr>Advantages:-</vt:lpstr>
      <vt:lpstr>Dis-Advantages:-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ayaz</dc:creator>
  <cp:lastModifiedBy>ayaz</cp:lastModifiedBy>
  <cp:revision>21</cp:revision>
  <dcterms:created xsi:type="dcterms:W3CDTF">2015-09-28T01:50:27Z</dcterms:created>
  <dcterms:modified xsi:type="dcterms:W3CDTF">2015-09-28T13:32:13Z</dcterms:modified>
</cp:coreProperties>
</file>