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63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623931" y="124788"/>
            <a:ext cx="5040137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2300"/>
              </a:lnSpc>
            </a:pPr>
            <a:r>
              <a:rPr spc="45" dirty="0">
                <a:solidFill>
                  <a:srgbClr val="454553"/>
                </a:solidFill>
              </a:rPr>
              <a:t>AGB1211</a:t>
            </a:r>
            <a:r>
              <a:rPr spc="-15" dirty="0">
                <a:solidFill>
                  <a:srgbClr val="454553"/>
                </a:solidFill>
              </a:rPr>
              <a:t> </a:t>
            </a:r>
            <a:r>
              <a:rPr dirty="0">
                <a:solidFill>
                  <a:srgbClr val="454553"/>
                </a:solidFill>
              </a:rPr>
              <a:t>–</a:t>
            </a:r>
            <a:r>
              <a:rPr spc="-15" dirty="0">
                <a:solidFill>
                  <a:srgbClr val="454553"/>
                </a:solidFill>
              </a:rPr>
              <a:t> </a:t>
            </a:r>
            <a:r>
              <a:rPr spc="155" dirty="0"/>
              <a:t>DESIGN</a:t>
            </a:r>
            <a:r>
              <a:rPr spc="-10" dirty="0"/>
              <a:t> </a:t>
            </a:r>
            <a:r>
              <a:rPr spc="190" dirty="0"/>
              <a:t>THINKING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54553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8100">
              <a:lnSpc>
                <a:spcPts val="2810"/>
              </a:lnSpc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2300"/>
              </a:lnSpc>
            </a:pPr>
            <a:r>
              <a:rPr spc="45" dirty="0">
                <a:solidFill>
                  <a:srgbClr val="454553"/>
                </a:solidFill>
              </a:rPr>
              <a:t>AGB1211</a:t>
            </a:r>
            <a:r>
              <a:rPr spc="-15" dirty="0">
                <a:solidFill>
                  <a:srgbClr val="454553"/>
                </a:solidFill>
              </a:rPr>
              <a:t> </a:t>
            </a:r>
            <a:r>
              <a:rPr dirty="0">
                <a:solidFill>
                  <a:srgbClr val="454553"/>
                </a:solidFill>
              </a:rPr>
              <a:t>–</a:t>
            </a:r>
            <a:r>
              <a:rPr spc="-15" dirty="0">
                <a:solidFill>
                  <a:srgbClr val="454553"/>
                </a:solidFill>
              </a:rPr>
              <a:t> </a:t>
            </a:r>
            <a:r>
              <a:rPr spc="155" dirty="0"/>
              <a:t>DESIGN</a:t>
            </a:r>
            <a:r>
              <a:rPr spc="-10" dirty="0"/>
              <a:t> </a:t>
            </a:r>
            <a:r>
              <a:rPr spc="190" dirty="0"/>
              <a:t>THINKING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54553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8100">
              <a:lnSpc>
                <a:spcPts val="2810"/>
              </a:lnSpc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862815" y="2314385"/>
            <a:ext cx="6228080" cy="5948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164474" y="2263430"/>
            <a:ext cx="4678680" cy="59347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2300"/>
              </a:lnSpc>
            </a:pPr>
            <a:r>
              <a:rPr spc="45" dirty="0">
                <a:solidFill>
                  <a:srgbClr val="454553"/>
                </a:solidFill>
              </a:rPr>
              <a:t>AGB1211</a:t>
            </a:r>
            <a:r>
              <a:rPr spc="-15" dirty="0">
                <a:solidFill>
                  <a:srgbClr val="454553"/>
                </a:solidFill>
              </a:rPr>
              <a:t> </a:t>
            </a:r>
            <a:r>
              <a:rPr dirty="0">
                <a:solidFill>
                  <a:srgbClr val="454553"/>
                </a:solidFill>
              </a:rPr>
              <a:t>–</a:t>
            </a:r>
            <a:r>
              <a:rPr spc="-15" dirty="0">
                <a:solidFill>
                  <a:srgbClr val="454553"/>
                </a:solidFill>
              </a:rPr>
              <a:t> </a:t>
            </a:r>
            <a:r>
              <a:rPr spc="155" dirty="0"/>
              <a:t>DESIGN</a:t>
            </a:r>
            <a:r>
              <a:rPr spc="-10" dirty="0"/>
              <a:t> </a:t>
            </a:r>
            <a:r>
              <a:rPr spc="190" dirty="0"/>
              <a:t>THINKING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54553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8100">
              <a:lnSpc>
                <a:spcPts val="2810"/>
              </a:lnSpc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2300"/>
              </a:lnSpc>
            </a:pPr>
            <a:r>
              <a:rPr spc="45" dirty="0">
                <a:solidFill>
                  <a:srgbClr val="454553"/>
                </a:solidFill>
              </a:rPr>
              <a:t>AGB1211</a:t>
            </a:r>
            <a:r>
              <a:rPr spc="-15" dirty="0">
                <a:solidFill>
                  <a:srgbClr val="454553"/>
                </a:solidFill>
              </a:rPr>
              <a:t> </a:t>
            </a:r>
            <a:r>
              <a:rPr dirty="0">
                <a:solidFill>
                  <a:srgbClr val="454553"/>
                </a:solidFill>
              </a:rPr>
              <a:t>–</a:t>
            </a:r>
            <a:r>
              <a:rPr spc="-15" dirty="0">
                <a:solidFill>
                  <a:srgbClr val="454553"/>
                </a:solidFill>
              </a:rPr>
              <a:t> </a:t>
            </a:r>
            <a:r>
              <a:rPr spc="155" dirty="0"/>
              <a:t>DESIGN</a:t>
            </a:r>
            <a:r>
              <a:rPr spc="-10" dirty="0"/>
              <a:t> </a:t>
            </a:r>
            <a:r>
              <a:rPr spc="190" dirty="0"/>
              <a:t>THINKING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54553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8100">
              <a:lnSpc>
                <a:spcPts val="2810"/>
              </a:lnSpc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2300"/>
              </a:lnSpc>
            </a:pPr>
            <a:r>
              <a:rPr spc="45" dirty="0">
                <a:solidFill>
                  <a:srgbClr val="454553"/>
                </a:solidFill>
              </a:rPr>
              <a:t>AGB1211</a:t>
            </a:r>
            <a:r>
              <a:rPr spc="-15" dirty="0">
                <a:solidFill>
                  <a:srgbClr val="454553"/>
                </a:solidFill>
              </a:rPr>
              <a:t> </a:t>
            </a:r>
            <a:r>
              <a:rPr dirty="0">
                <a:solidFill>
                  <a:srgbClr val="454553"/>
                </a:solidFill>
              </a:rPr>
              <a:t>–</a:t>
            </a:r>
            <a:r>
              <a:rPr spc="-15" dirty="0">
                <a:solidFill>
                  <a:srgbClr val="454553"/>
                </a:solidFill>
              </a:rPr>
              <a:t> </a:t>
            </a:r>
            <a:r>
              <a:rPr spc="155" dirty="0"/>
              <a:t>DESIGN</a:t>
            </a:r>
            <a:r>
              <a:rPr spc="-10" dirty="0"/>
              <a:t> </a:t>
            </a:r>
            <a:r>
              <a:rPr spc="190" dirty="0"/>
              <a:t>THINKING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54553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8100">
              <a:lnSpc>
                <a:spcPts val="2810"/>
              </a:lnSpc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jpe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45438" y="9528479"/>
            <a:ext cx="16306165" cy="0"/>
          </a:xfrm>
          <a:custGeom>
            <a:avLst/>
            <a:gdLst/>
            <a:ahLst/>
            <a:cxnLst/>
            <a:rect l="l" t="t" r="r" b="b"/>
            <a:pathLst>
              <a:path w="16306165">
                <a:moveTo>
                  <a:pt x="0" y="0"/>
                </a:moveTo>
                <a:lnTo>
                  <a:pt x="16305658" y="0"/>
                </a:lnTo>
              </a:path>
            </a:pathLst>
          </a:custGeom>
          <a:ln w="18719">
            <a:solidFill>
              <a:srgbClr val="9EB8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4361" y="1704961"/>
            <a:ext cx="187325" cy="7833359"/>
          </a:xfrm>
          <a:custGeom>
            <a:avLst/>
            <a:gdLst/>
            <a:ahLst/>
            <a:cxnLst/>
            <a:rect l="l" t="t" r="r" b="b"/>
            <a:pathLst>
              <a:path w="187325" h="7833359">
                <a:moveTo>
                  <a:pt x="56197" y="7814157"/>
                </a:moveTo>
                <a:lnTo>
                  <a:pt x="0" y="7814157"/>
                </a:lnTo>
                <a:lnTo>
                  <a:pt x="0" y="7832877"/>
                </a:lnTo>
                <a:lnTo>
                  <a:pt x="56197" y="7832877"/>
                </a:lnTo>
                <a:lnTo>
                  <a:pt x="56197" y="7814157"/>
                </a:lnTo>
                <a:close/>
              </a:path>
              <a:path w="187325" h="7833359">
                <a:moveTo>
                  <a:pt x="187261" y="0"/>
                </a:moveTo>
                <a:lnTo>
                  <a:pt x="131064" y="0"/>
                </a:lnTo>
                <a:lnTo>
                  <a:pt x="131064" y="18719"/>
                </a:lnTo>
                <a:lnTo>
                  <a:pt x="187261" y="18719"/>
                </a:lnTo>
                <a:lnTo>
                  <a:pt x="187261" y="0"/>
                </a:lnTo>
                <a:close/>
              </a:path>
            </a:pathLst>
          </a:custGeom>
          <a:solidFill>
            <a:srgbClr val="9EB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76502" y="1714320"/>
            <a:ext cx="16174719" cy="0"/>
          </a:xfrm>
          <a:custGeom>
            <a:avLst/>
            <a:gdLst/>
            <a:ahLst/>
            <a:cxnLst/>
            <a:rect l="l" t="t" r="r" b="b"/>
            <a:pathLst>
              <a:path w="16174719">
                <a:moveTo>
                  <a:pt x="0" y="0"/>
                </a:moveTo>
                <a:lnTo>
                  <a:pt x="16174594" y="0"/>
                </a:lnTo>
              </a:path>
            </a:pathLst>
          </a:custGeom>
          <a:ln w="18719">
            <a:solidFill>
              <a:srgbClr val="9EB8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07122" y="1704961"/>
            <a:ext cx="241300" cy="8229600"/>
          </a:xfrm>
          <a:custGeom>
            <a:avLst/>
            <a:gdLst/>
            <a:ahLst/>
            <a:cxnLst/>
            <a:rect l="l" t="t" r="r" b="b"/>
            <a:pathLst>
              <a:path w="241300" h="8229600">
                <a:moveTo>
                  <a:pt x="63436" y="0"/>
                </a:moveTo>
                <a:lnTo>
                  <a:pt x="7239" y="0"/>
                </a:lnTo>
                <a:lnTo>
                  <a:pt x="7239" y="18719"/>
                </a:lnTo>
                <a:lnTo>
                  <a:pt x="63436" y="18719"/>
                </a:lnTo>
                <a:lnTo>
                  <a:pt x="63436" y="0"/>
                </a:lnTo>
                <a:close/>
              </a:path>
              <a:path w="241300" h="8229600">
                <a:moveTo>
                  <a:pt x="241173" y="8086636"/>
                </a:moveTo>
                <a:lnTo>
                  <a:pt x="0" y="7943761"/>
                </a:lnTo>
                <a:lnTo>
                  <a:pt x="0" y="8229244"/>
                </a:lnTo>
                <a:lnTo>
                  <a:pt x="457" y="8229244"/>
                </a:lnTo>
                <a:lnTo>
                  <a:pt x="241173" y="8086636"/>
                </a:lnTo>
                <a:close/>
              </a:path>
            </a:pathLst>
          </a:custGeom>
          <a:solidFill>
            <a:srgbClr val="9EB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69418" y="52271"/>
            <a:ext cx="3749163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2380" y="2355356"/>
            <a:ext cx="16643239" cy="4492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970478" y="9587923"/>
            <a:ext cx="4632959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2300"/>
              </a:lnSpc>
            </a:pPr>
            <a:r>
              <a:rPr spc="45" dirty="0">
                <a:solidFill>
                  <a:srgbClr val="454553"/>
                </a:solidFill>
              </a:rPr>
              <a:t>AGB1211</a:t>
            </a:r>
            <a:r>
              <a:rPr spc="-15" dirty="0">
                <a:solidFill>
                  <a:srgbClr val="454553"/>
                </a:solidFill>
              </a:rPr>
              <a:t> </a:t>
            </a:r>
            <a:r>
              <a:rPr dirty="0">
                <a:solidFill>
                  <a:srgbClr val="454553"/>
                </a:solidFill>
              </a:rPr>
              <a:t>–</a:t>
            </a:r>
            <a:r>
              <a:rPr spc="-15" dirty="0">
                <a:solidFill>
                  <a:srgbClr val="454553"/>
                </a:solidFill>
              </a:rPr>
              <a:t> </a:t>
            </a:r>
            <a:r>
              <a:rPr spc="155" dirty="0"/>
              <a:t>DESIGN</a:t>
            </a:r>
            <a:r>
              <a:rPr spc="-10" dirty="0"/>
              <a:t> </a:t>
            </a:r>
            <a:r>
              <a:rPr spc="190" dirty="0"/>
              <a:t>THINKING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77340" y="9590653"/>
            <a:ext cx="300355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54553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8100">
              <a:lnSpc>
                <a:spcPts val="2810"/>
              </a:lnSpc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3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jpeg" /><Relationship Id="rId5" Type="http://schemas.openxmlformats.org/officeDocument/2006/relationships/image" Target="../media/image4.png" /><Relationship Id="rId4" Type="http://schemas.openxmlformats.org/officeDocument/2006/relationships/image" Target="../media/image15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jpeg" /><Relationship Id="rId5" Type="http://schemas.openxmlformats.org/officeDocument/2006/relationships/image" Target="../media/image4.png" /><Relationship Id="rId4" Type="http://schemas.openxmlformats.org/officeDocument/2006/relationships/image" Target="../media/image18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jpe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jpeg" 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 /><Relationship Id="rId3" Type="http://schemas.openxmlformats.org/officeDocument/2006/relationships/image" Target="../media/image5.jpeg" /><Relationship Id="rId7" Type="http://schemas.openxmlformats.org/officeDocument/2006/relationships/image" Target="../media/image18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22.jpeg" /><Relationship Id="rId5" Type="http://schemas.openxmlformats.org/officeDocument/2006/relationships/image" Target="../media/image21.jpeg" /><Relationship Id="rId4" Type="http://schemas.openxmlformats.org/officeDocument/2006/relationships/image" Target="../media/image20.jpeg" 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 /><Relationship Id="rId3" Type="http://schemas.openxmlformats.org/officeDocument/2006/relationships/image" Target="../media/image5.jpeg" /><Relationship Id="rId7" Type="http://schemas.openxmlformats.org/officeDocument/2006/relationships/image" Target="../media/image26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25.png" /><Relationship Id="rId5" Type="http://schemas.openxmlformats.org/officeDocument/2006/relationships/image" Target="../media/image24.png" /><Relationship Id="rId4" Type="http://schemas.openxmlformats.org/officeDocument/2006/relationships/image" Target="../media/image18.pn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7" Type="http://schemas.openxmlformats.org/officeDocument/2006/relationships/image" Target="../media/image11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3.xml" /><Relationship Id="rId6" Type="http://schemas.openxmlformats.org/officeDocument/2006/relationships/image" Target="../media/image10.png" /><Relationship Id="rId5" Type="http://schemas.openxmlformats.org/officeDocument/2006/relationships/image" Target="../media/image9.png" /><Relationship Id="rId4" Type="http://schemas.openxmlformats.org/officeDocument/2006/relationships/image" Target="../media/image8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5.jpe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 txBox="1"/>
          <p:nvPr/>
        </p:nvSpPr>
        <p:spPr>
          <a:xfrm>
            <a:off x="0" y="1453446"/>
            <a:ext cx="18288000" cy="8062276"/>
          </a:xfrm>
          <a:prstGeom prst="rect">
            <a:avLst/>
          </a:prstGeom>
        </p:spPr>
        <p:txBody>
          <a:bodyPr vert="horz" lIns="91440" rIns="9144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sz="5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defRPr/>
            </a:pPr>
            <a:endParaRPr lang="en-US" sz="48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defRPr/>
            </a:pPr>
            <a:endParaRPr lang="en-US" sz="48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defRPr/>
            </a:pPr>
            <a:endParaRPr lang="en-US" sz="48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defRPr/>
            </a:pPr>
            <a:endParaRPr lang="en-US" sz="48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defRPr/>
            </a:pPr>
            <a:endParaRPr lang="en-US" sz="48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457200" algn="ctr">
              <a:defRPr/>
            </a:pPr>
            <a:r>
              <a:rPr lang="en-US" sz="4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Department of Artificial Intelligence and Data Science</a:t>
            </a:r>
            <a:endParaRPr lang="en-US" sz="48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defRPr/>
            </a:pPr>
            <a:r>
              <a:rPr lang="en-US" sz="4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Academic Year: 2024 – 2025 (Odd Semester)</a:t>
            </a:r>
            <a:endParaRPr lang="en-US" sz="48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defRPr/>
            </a:pPr>
            <a:endParaRPr lang="en-US" sz="48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>
              <a:defRPr/>
            </a:pPr>
            <a:r>
              <a:rPr lang="en-US" sz="40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Year					: II</a:t>
            </a:r>
          </a:p>
          <a:p>
            <a:pPr indent="457200">
              <a:defRPr/>
            </a:pPr>
            <a:r>
              <a:rPr lang="en-US" sz="40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Semester				: III</a:t>
            </a:r>
          </a:p>
          <a:p>
            <a:pPr indent="457200">
              <a:defRPr/>
            </a:pPr>
            <a:r>
              <a:rPr lang="en-US" sz="40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Section				: B</a:t>
            </a:r>
          </a:p>
          <a:p>
            <a:pPr indent="457200">
              <a:defRPr/>
            </a:pPr>
            <a:r>
              <a:rPr lang="en-US" sz="40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Date					: 6.12.2024</a:t>
            </a:r>
          </a:p>
          <a:p>
            <a:pPr>
              <a:defRPr/>
            </a:pPr>
            <a:endParaRPr lang="en-US" sz="56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/>
            <a:r>
              <a:rPr lang="en-US" sz="3200" dirty="0">
                <a:latin typeface="Times New Roman" panose="02020603050405020304" charset="0"/>
                <a:cs typeface="Times New Roman" panose="02020603050405020304" charset="0"/>
              </a:rPr>
              <a:t>PRESENTED BY,                                                                   	           GUIDED BY </a:t>
            </a:r>
          </a:p>
          <a:p>
            <a:pPr indent="457200"/>
            <a:r>
              <a:rPr lang="en-US" sz="3200" b="1" dirty="0">
                <a:latin typeface="Times New Roman" panose="02020603050405020304" charset="0"/>
                <a:cs typeface="Times New Roman" panose="02020603050405020304" charset="0"/>
              </a:rPr>
              <a:t>1.SIBI CHAKKARAVARTHI S (2303811724321105)                         JOANY FRANKLIN M.E.,</a:t>
            </a:r>
            <a:endParaRPr lang="en-US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/>
            <a:r>
              <a:rPr lang="en-US" sz="3200" b="1" dirty="0">
                <a:latin typeface="Times New Roman" panose="02020603050405020304" charset="0"/>
                <a:cs typeface="Times New Roman" panose="02020603050405020304" charset="0"/>
              </a:rPr>
              <a:t>2.SRIVATHSAN S (2303811724321108)                                               Assistant Professor,</a:t>
            </a:r>
            <a:endParaRPr lang="en-US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/>
            <a:r>
              <a:rPr lang="en-US" sz="3200" b="1" dirty="0">
                <a:latin typeface="Times New Roman" panose="02020603050405020304" charset="0"/>
                <a:cs typeface="Times New Roman" panose="02020603050405020304" charset="0"/>
              </a:rPr>
              <a:t>3.SUDHAKARAN M (2303811724321111)                                          Department of AI,</a:t>
            </a:r>
            <a:endParaRPr lang="en-US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657600" lvl="8" indent="457200"/>
            <a:r>
              <a:rPr lang="en-US" sz="3200" b="1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          </a:t>
            </a:r>
            <a:r>
              <a:rPr lang="en-US" sz="2800" b="1" dirty="0" err="1">
                <a:latin typeface="Times New Roman" panose="02020603050405020304" charset="0"/>
                <a:cs typeface="Times New Roman" panose="02020603050405020304" charset="0"/>
              </a:rPr>
              <a:t>K.Ramakrishnan</a:t>
            </a:r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 College of Technology.</a:t>
            </a:r>
            <a:endParaRPr lang="en-US" sz="48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77340" y="9590653"/>
            <a:ext cx="300355" cy="430530"/>
          </a:xfrm>
        </p:spPr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t>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9534526"/>
            <a:ext cx="8077200" cy="368935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AGB1211 – </a:t>
            </a:r>
            <a:r>
              <a:rPr lang="en-IN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DESIGN THINKING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" y="93596"/>
            <a:ext cx="3810000" cy="119475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6951326" y="315914"/>
            <a:ext cx="857250" cy="736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09720" y="356870"/>
            <a:ext cx="12108815" cy="923290"/>
          </a:xfrm>
        </p:spPr>
        <p:txBody>
          <a:bodyPr wrap="square"/>
          <a:lstStyle/>
          <a:p>
            <a:r>
              <a:rPr lang="en-IN" sz="6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AGB1211 – DESIGN THINKING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850" y="318311"/>
            <a:ext cx="53644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List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85" dirty="0"/>
              <a:t>Modules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95600" y="2552700"/>
            <a:ext cx="14141450" cy="6865620"/>
          </a:xfrm>
          <a:prstGeom prst="rect">
            <a:avLst/>
          </a:prstGeom>
        </p:spPr>
        <p:txBody>
          <a:bodyPr vert="horz" wrap="square" lIns="0" tIns="24130" rIns="0" bIns="0" rtlCol="0">
            <a:noAutofit/>
          </a:bodyPr>
          <a:lstStyle/>
          <a:p>
            <a:pPr marL="698500" marR="5080" indent="-685800">
              <a:lnSpc>
                <a:spcPts val="6230"/>
              </a:lnSpc>
              <a:spcBef>
                <a:spcPts val="190"/>
              </a:spcBef>
              <a:buFont typeface="Arial" panose="020B0604020202020204" pitchFamily="34" charset="0"/>
              <a:buChar char="•"/>
            </a:pPr>
            <a:r>
              <a:rPr sz="5200" b="1" spc="-130" dirty="0">
                <a:latin typeface="Times New Roman" panose="02020603050405020304"/>
                <a:cs typeface="Times New Roman" panose="02020603050405020304"/>
              </a:rPr>
              <a:t>Understanding</a:t>
            </a:r>
            <a:r>
              <a:rPr sz="52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200" b="1" spc="-165" dirty="0">
                <a:latin typeface="Times New Roman" panose="02020603050405020304"/>
                <a:cs typeface="Times New Roman" panose="02020603050405020304"/>
              </a:rPr>
              <a:t>gender</a:t>
            </a:r>
            <a:r>
              <a:rPr sz="52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200" b="1" spc="-95" dirty="0">
                <a:latin typeface="Times New Roman" panose="02020603050405020304"/>
                <a:cs typeface="Times New Roman" panose="02020603050405020304"/>
              </a:rPr>
              <a:t>equality </a:t>
            </a:r>
          </a:p>
          <a:p>
            <a:pPr marL="698500" marR="5080" indent="-685800">
              <a:lnSpc>
                <a:spcPts val="6230"/>
              </a:lnSpc>
              <a:spcBef>
                <a:spcPts val="190"/>
              </a:spcBef>
              <a:buFont typeface="Arial" panose="020B0604020202020204" pitchFamily="34" charset="0"/>
              <a:buChar char="•"/>
            </a:pPr>
            <a:r>
              <a:rPr sz="5200" b="1" spc="-100" dirty="0">
                <a:latin typeface="Times New Roman" panose="02020603050405020304"/>
                <a:cs typeface="Times New Roman" panose="02020603050405020304"/>
              </a:rPr>
              <a:t>Identifying</a:t>
            </a:r>
            <a:r>
              <a:rPr sz="52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200" b="1" spc="-2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52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200" b="1" spc="-135" dirty="0">
                <a:latin typeface="Times New Roman" panose="02020603050405020304"/>
                <a:cs typeface="Times New Roman" panose="02020603050405020304"/>
              </a:rPr>
              <a:t>addressing</a:t>
            </a:r>
            <a:r>
              <a:rPr sz="52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200" b="1" spc="-165" dirty="0">
                <a:latin typeface="Times New Roman" panose="02020603050405020304"/>
                <a:cs typeface="Times New Roman" panose="02020603050405020304"/>
              </a:rPr>
              <a:t>gender</a:t>
            </a:r>
            <a:r>
              <a:rPr sz="52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200" b="1" spc="-95" dirty="0">
                <a:latin typeface="Times New Roman" panose="02020603050405020304"/>
                <a:cs typeface="Times New Roman" panose="02020603050405020304"/>
              </a:rPr>
              <a:t>bias</a:t>
            </a:r>
          </a:p>
          <a:p>
            <a:pPr marL="698500" marR="5080" indent="-685800">
              <a:lnSpc>
                <a:spcPts val="6230"/>
              </a:lnSpc>
              <a:spcBef>
                <a:spcPts val="190"/>
              </a:spcBef>
              <a:buFont typeface="Arial" panose="020B0604020202020204" pitchFamily="34" charset="0"/>
              <a:buChar char="•"/>
            </a:pPr>
            <a:r>
              <a:rPr sz="5200" b="1" spc="-130" dirty="0">
                <a:latin typeface="Times New Roman" panose="02020603050405020304"/>
                <a:cs typeface="Times New Roman" panose="02020603050405020304"/>
              </a:rPr>
              <a:t>Building</a:t>
            </a:r>
            <a:r>
              <a:rPr sz="52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200" b="1" spc="-150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52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200" b="1" spc="-130" dirty="0">
                <a:latin typeface="Times New Roman" panose="02020603050405020304"/>
                <a:cs typeface="Times New Roman" panose="02020603050405020304"/>
              </a:rPr>
              <a:t>inclusive</a:t>
            </a:r>
            <a:r>
              <a:rPr sz="52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200" b="1" spc="-160" dirty="0">
                <a:latin typeface="Times New Roman" panose="02020603050405020304"/>
                <a:cs typeface="Times New Roman" panose="02020603050405020304"/>
              </a:rPr>
              <a:t>work</a:t>
            </a:r>
            <a:r>
              <a:rPr sz="52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200" b="1" spc="-180" dirty="0">
                <a:latin typeface="Times New Roman" panose="02020603050405020304"/>
                <a:cs typeface="Times New Roman" panose="02020603050405020304"/>
              </a:rPr>
              <a:t>environment</a:t>
            </a:r>
          </a:p>
          <a:p>
            <a:pPr marL="698500" marR="5080" indent="-685800">
              <a:lnSpc>
                <a:spcPts val="6230"/>
              </a:lnSpc>
              <a:spcBef>
                <a:spcPts val="190"/>
              </a:spcBef>
              <a:buFont typeface="Arial" panose="020B0604020202020204" pitchFamily="34" charset="0"/>
              <a:buChar char="•"/>
            </a:pPr>
            <a:r>
              <a:rPr sz="5200" b="1" spc="-1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200" b="1" spc="-140" dirty="0">
                <a:latin typeface="Times New Roman" panose="02020603050405020304"/>
                <a:cs typeface="Times New Roman" panose="02020603050405020304"/>
              </a:rPr>
              <a:t>Addressing</a:t>
            </a:r>
            <a:r>
              <a:rPr sz="52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200" b="1" spc="-114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52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200" b="1" spc="-165" dirty="0">
                <a:latin typeface="Times New Roman" panose="02020603050405020304"/>
                <a:cs typeface="Times New Roman" panose="02020603050405020304"/>
              </a:rPr>
              <a:t>gender</a:t>
            </a:r>
            <a:r>
              <a:rPr sz="52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200" b="1" spc="-105" dirty="0">
                <a:latin typeface="Times New Roman" panose="02020603050405020304"/>
                <a:cs typeface="Times New Roman" panose="02020603050405020304"/>
              </a:rPr>
              <a:t>pay</a:t>
            </a:r>
            <a:r>
              <a:rPr sz="52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200" b="1" spc="-105" dirty="0">
                <a:latin typeface="Times New Roman" panose="02020603050405020304"/>
                <a:cs typeface="Times New Roman" panose="02020603050405020304"/>
              </a:rPr>
              <a:t>gap </a:t>
            </a:r>
          </a:p>
          <a:p>
            <a:pPr marL="698500" marR="5080" indent="-685800">
              <a:lnSpc>
                <a:spcPts val="6230"/>
              </a:lnSpc>
              <a:spcBef>
                <a:spcPts val="190"/>
              </a:spcBef>
              <a:buFont typeface="Arial" panose="020B0604020202020204" pitchFamily="34" charset="0"/>
              <a:buChar char="•"/>
            </a:pPr>
            <a:r>
              <a:rPr sz="5200" b="1" spc="-90" dirty="0">
                <a:latin typeface="Times New Roman" panose="02020603050405020304"/>
                <a:cs typeface="Times New Roman" panose="02020603050405020304"/>
              </a:rPr>
              <a:t>Measuring</a:t>
            </a:r>
            <a:r>
              <a:rPr sz="52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200" b="1" spc="-130" dirty="0">
                <a:latin typeface="Times New Roman" panose="02020603050405020304"/>
                <a:cs typeface="Times New Roman" panose="02020603050405020304"/>
              </a:rPr>
              <a:t>progress</a:t>
            </a:r>
            <a:r>
              <a:rPr sz="52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200" b="1" spc="-2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52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200" b="1" spc="-80" dirty="0">
                <a:latin typeface="Times New Roman" panose="02020603050405020304"/>
                <a:cs typeface="Times New Roman" panose="02020603050405020304"/>
              </a:rPr>
              <a:t>accountability</a:t>
            </a:r>
            <a:endParaRPr sz="52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2160"/>
            <a:ext cx="3809999" cy="12001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51680" y="317520"/>
            <a:ext cx="857249" cy="7334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02740" y="9590653"/>
            <a:ext cx="42862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0"/>
              </a:lnSpc>
            </a:pPr>
            <a:r>
              <a:rPr sz="2800" spc="-270" dirty="0">
                <a:solidFill>
                  <a:srgbClr val="454553"/>
                </a:solidFill>
                <a:latin typeface="Arial MT"/>
                <a:cs typeface="Arial MT"/>
              </a:rPr>
              <a:t>1</a:t>
            </a:r>
            <a:r>
              <a:rPr sz="2800" spc="315" dirty="0">
                <a:solidFill>
                  <a:srgbClr val="454553"/>
                </a:solidFill>
                <a:latin typeface="Arial MT"/>
                <a:cs typeface="Arial MT"/>
              </a:rPr>
              <a:t>0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0"/>
              </a:lnSpc>
            </a:pPr>
            <a:r>
              <a:rPr spc="45" dirty="0">
                <a:solidFill>
                  <a:srgbClr val="454553"/>
                </a:solidFill>
              </a:rPr>
              <a:t>AGB1211</a:t>
            </a:r>
            <a:r>
              <a:rPr spc="-15" dirty="0">
                <a:solidFill>
                  <a:srgbClr val="454553"/>
                </a:solidFill>
              </a:rPr>
              <a:t> </a:t>
            </a:r>
            <a:r>
              <a:rPr dirty="0">
                <a:solidFill>
                  <a:srgbClr val="454553"/>
                </a:solidFill>
              </a:rPr>
              <a:t>–</a:t>
            </a:r>
            <a:r>
              <a:rPr spc="-15" dirty="0">
                <a:solidFill>
                  <a:srgbClr val="454553"/>
                </a:solidFill>
              </a:rPr>
              <a:t> </a:t>
            </a:r>
            <a:r>
              <a:rPr spc="155" dirty="0"/>
              <a:t>DESIGN</a:t>
            </a:r>
            <a:r>
              <a:rPr spc="-10" dirty="0"/>
              <a:t> </a:t>
            </a:r>
            <a:r>
              <a:rPr spc="190" dirty="0"/>
              <a:t>THINKING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9882" y="52271"/>
            <a:ext cx="7328534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Module</a:t>
            </a:r>
            <a:r>
              <a:rPr spc="-40" dirty="0"/>
              <a:t> </a:t>
            </a:r>
            <a:r>
              <a:rPr dirty="0"/>
              <a:t>1</a:t>
            </a:r>
            <a:r>
              <a:rPr spc="-35" dirty="0"/>
              <a:t> </a:t>
            </a:r>
            <a:r>
              <a:rPr spc="-95" dirty="0"/>
              <a:t>Description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3089" y="3243104"/>
            <a:ext cx="171449" cy="1714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63089" y="4824254"/>
            <a:ext cx="171449" cy="1714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63089" y="6405404"/>
            <a:ext cx="171449" cy="1714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93139" y="2027111"/>
            <a:ext cx="16128365" cy="642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6235"/>
              </a:lnSpc>
              <a:spcBef>
                <a:spcPts val="100"/>
              </a:spcBef>
            </a:pPr>
            <a:r>
              <a:rPr sz="5200" b="1" u="heavy" spc="-26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5200" b="1" u="heavy" spc="-34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200" b="1" u="heavy" spc="-33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5200" b="1" u="heavy" spc="-85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b="1" u="heavy" spc="-34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200" b="1" u="heavy" spc="-36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5200" b="1" u="heavy" spc="-21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200" b="1" u="heavy" spc="-31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200" b="1" u="heavy" spc="-34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200" b="1" u="heavy" spc="-33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5200" b="1" u="heavy" spc="-28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200" b="1" u="heavy" spc="-34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200" b="1" u="heavy" spc="-215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5200" b="1" u="heavy" spc="-19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b="1" u="heavy" spc="-1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5200" b="1" u="heavy" spc="-85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b="1" u="heavy" spc="-34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200" b="1" u="heavy" spc="-33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5200" b="1" u="heavy" spc="-85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b="1" u="heavy" spc="-455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200" b="1" u="heavy" spc="-19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b="1" u="heavy" spc="-85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b="1" u="heavy" spc="11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sz="5200" b="1" u="heavy" spc="-26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5200" b="1" u="heavy" spc="-31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200" b="1" u="heavy" spc="-185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5200" b="1" u="heavy" spc="-28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200" b="1" u="heavy" spc="-21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200" b="1" u="heavy" spc="-30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sz="5200" b="1" spc="-19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b="1" spc="-819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sz="5200" b="1" u="heavy" spc="-819" dirty="0">
              <a:effectLst/>
              <a:uFill>
                <a:solidFill>
                  <a:srgbClr val="000000"/>
                </a:solidFill>
              </a:uFill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algn="just">
              <a:lnSpc>
                <a:spcPts val="6235"/>
              </a:lnSpc>
              <a:spcBef>
                <a:spcPts val="100"/>
              </a:spcBef>
            </a:pPr>
            <a:endParaRPr sz="520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1266825" marR="5080" algn="just">
              <a:lnSpc>
                <a:spcPts val="6220"/>
              </a:lnSpc>
              <a:spcBef>
                <a:spcPts val="215"/>
              </a:spcBef>
            </a:pPr>
            <a:r>
              <a:rPr sz="5200" b="1" spc="390" dirty="0">
                <a:effectLst/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200" b="1" spc="-245" dirty="0">
                <a:effectLst/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sz="5200" b="1" spc="-525" dirty="0">
                <a:effectLst/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sz="5200" b="1" spc="-290" dirty="0">
                <a:effectLst/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b="1" spc="-285" dirty="0">
                <a:effectLst/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5200" b="1" spc="204" dirty="0">
                <a:effectLst/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200" b="1" spc="-210" dirty="0">
                <a:effectLst/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200" b="1" spc="-445" dirty="0">
                <a:effectLst/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sz="5200" b="1" spc="-290" dirty="0">
                <a:effectLst/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b="1" spc="-1270" dirty="0">
                <a:effectLst/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sz="5200" b="1" spc="-32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105" dirty="0">
                <a:effectLst/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5200" spc="-290" dirty="0">
                <a:effectLst/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spc="-459" dirty="0">
                <a:effectLst/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200" spc="-295" dirty="0">
                <a:effectLst/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200" spc="-520" dirty="0">
                <a:effectLst/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200" spc="-32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565" dirty="0">
                <a:effectLst/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sz="5200" spc="-405" dirty="0">
                <a:effectLst/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sz="5200" spc="-600" dirty="0">
                <a:effectLst/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sz="5200" spc="-32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280" dirty="0">
                <a:effectLst/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5200" spc="-290" dirty="0">
                <a:effectLst/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spc="-405" dirty="0">
                <a:effectLst/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200" spc="-245" dirty="0">
                <a:effectLst/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5200" spc="-290" dirty="0">
                <a:effectLst/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spc="-409" dirty="0">
                <a:effectLst/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200" spc="-32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290" dirty="0">
                <a:effectLst/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spc="-245" dirty="0">
                <a:effectLst/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sz="5200" spc="-420" dirty="0">
                <a:effectLst/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5200" spc="-459" dirty="0">
                <a:effectLst/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200" spc="-220" dirty="0">
                <a:effectLst/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5200" spc="-210" dirty="0">
                <a:effectLst/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200" spc="204" dirty="0">
                <a:effectLst/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200" spc="-600" dirty="0">
                <a:effectLst/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sz="5200" spc="-32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210" dirty="0">
                <a:effectLst/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200" spc="-515" dirty="0">
                <a:effectLst/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5200" spc="-32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210" dirty="0">
                <a:effectLst/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200" spc="-760" dirty="0">
                <a:effectLst/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5200" spc="-245" dirty="0">
                <a:effectLst/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5200" spc="-254" dirty="0">
                <a:effectLst/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200" spc="-295" dirty="0">
                <a:effectLst/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200" spc="204" dirty="0">
                <a:effectLst/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200" spc="-459" dirty="0">
                <a:effectLst/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200" spc="-405" dirty="0">
                <a:effectLst/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200" spc="85" dirty="0">
                <a:effectLst/>
                <a:latin typeface="Times New Roman" panose="02020603050405020304" charset="0"/>
                <a:cs typeface="Times New Roman" panose="02020603050405020304" charset="0"/>
              </a:rPr>
              <a:t>t  </a:t>
            </a:r>
            <a:r>
              <a:rPr sz="5200" spc="-210" dirty="0">
                <a:effectLst/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200" spc="-520" dirty="0">
                <a:effectLst/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200" spc="-32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204" dirty="0">
                <a:effectLst/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200" spc="-405" dirty="0">
                <a:effectLst/>
                <a:latin typeface="Times New Roman" panose="02020603050405020304" charset="0"/>
                <a:cs typeface="Times New Roman" panose="02020603050405020304" charset="0"/>
              </a:rPr>
              <a:t>he</a:t>
            </a:r>
            <a:r>
              <a:rPr sz="5200" spc="-32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565" dirty="0">
                <a:effectLst/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sz="5200" spc="-254" dirty="0">
                <a:effectLst/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200" spc="-295" dirty="0">
                <a:effectLst/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200" spc="-505" dirty="0">
                <a:effectLst/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sz="5200" spc="-245" dirty="0">
                <a:effectLst/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5200" spc="-220" dirty="0">
                <a:effectLst/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5200" spc="-459" dirty="0">
                <a:effectLst/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200" spc="-285" dirty="0">
                <a:effectLst/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5200" spc="-290" dirty="0">
                <a:effectLst/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spc="-800" dirty="0">
                <a:effectLst/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sz="520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1266825" marR="378460" algn="just">
              <a:lnSpc>
                <a:spcPts val="6230"/>
              </a:lnSpc>
            </a:pPr>
            <a:r>
              <a:rPr sz="5200" b="1" dirty="0">
                <a:effectLst/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200" b="1" spc="-254" dirty="0">
                <a:effectLst/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200" b="1" spc="-245" dirty="0">
                <a:effectLst/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5200" b="1" spc="-210" dirty="0">
                <a:effectLst/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200" b="1" spc="-285" dirty="0">
                <a:effectLst/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5200" b="1" spc="-400" dirty="0">
                <a:effectLst/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5200" b="1" spc="-1270" dirty="0">
                <a:effectLst/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sz="5200" b="1" spc="-32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5200" spc="-32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254" dirty="0">
                <a:effectLst/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sz="5200" spc="-290" dirty="0">
                <a:effectLst/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spc="-405" dirty="0">
                <a:effectLst/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200" spc="-290" dirty="0">
                <a:effectLst/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spc="180" dirty="0">
                <a:effectLst/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sz="5200" spc="-210" dirty="0">
                <a:effectLst/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200" spc="204" dirty="0">
                <a:effectLst/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200" spc="-515" dirty="0">
                <a:effectLst/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5200" spc="-32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180" dirty="0">
                <a:effectLst/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sz="5200" spc="-254" dirty="0">
                <a:effectLst/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200" spc="-409" dirty="0">
                <a:effectLst/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200" spc="-32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245" dirty="0">
                <a:effectLst/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5200" spc="-295" dirty="0">
                <a:effectLst/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200" spc="-254" dirty="0">
                <a:effectLst/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200" spc="-245" dirty="0">
                <a:effectLst/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5200" spc="-420" dirty="0">
                <a:effectLst/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5200" spc="-285" dirty="0">
                <a:effectLst/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5200" spc="204" dirty="0">
                <a:effectLst/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200" spc="-210" dirty="0">
                <a:effectLst/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200" spc="-445" dirty="0">
                <a:effectLst/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sz="5200" spc="-210" dirty="0">
                <a:effectLst/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200" spc="204" dirty="0">
                <a:effectLst/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200" spc="-484" dirty="0">
                <a:effectLst/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sz="5200" spc="-800" dirty="0">
                <a:effectLst/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sz="5200" spc="-32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210" dirty="0">
                <a:effectLst/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200" spc="-405" dirty="0">
                <a:effectLst/>
                <a:latin typeface="Times New Roman" panose="02020603050405020304" charset="0"/>
                <a:cs typeface="Times New Roman" panose="02020603050405020304" charset="0"/>
              </a:rPr>
              <a:t>nn</a:t>
            </a:r>
            <a:r>
              <a:rPr sz="5200" spc="-254" dirty="0">
                <a:effectLst/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200" spc="-445" dirty="0">
                <a:effectLst/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sz="5200" spc="-459" dirty="0">
                <a:effectLst/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200" spc="204" dirty="0">
                <a:effectLst/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200" spc="-210" dirty="0">
                <a:effectLst/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200" spc="-254" dirty="0">
                <a:effectLst/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200" spc="-405" dirty="0">
                <a:effectLst/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200" spc="-800" dirty="0">
                <a:effectLst/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sz="5200" spc="-32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459" dirty="0">
                <a:effectLst/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200" spc="-405" dirty="0">
                <a:effectLst/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200" spc="-254" dirty="0">
                <a:effectLst/>
                <a:latin typeface="Times New Roman" panose="02020603050405020304" charset="0"/>
                <a:cs typeface="Times New Roman" panose="02020603050405020304" charset="0"/>
              </a:rPr>
              <a:t>d  </a:t>
            </a:r>
            <a:r>
              <a:rPr sz="5200" spc="-290" dirty="0">
                <a:effectLst/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spc="-760" dirty="0">
                <a:effectLst/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5200" spc="-245" dirty="0">
                <a:effectLst/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5200" spc="-220" dirty="0">
                <a:effectLst/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5200" spc="-254" dirty="0">
                <a:effectLst/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200" spc="-484" dirty="0">
                <a:effectLst/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sz="5200" spc="-290" dirty="0">
                <a:effectLst/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spc="-405" dirty="0">
                <a:effectLst/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spc="-32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295" dirty="0">
                <a:effectLst/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200" spc="-290" dirty="0">
                <a:effectLst/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spc="204" dirty="0">
                <a:effectLst/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200" spc="-290" dirty="0">
                <a:effectLst/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spc="-405" dirty="0">
                <a:effectLst/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200" spc="204" dirty="0">
                <a:effectLst/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200" spc="-210" dirty="0">
                <a:effectLst/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200" spc="-254" dirty="0">
                <a:effectLst/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200" spc="-405" dirty="0">
                <a:effectLst/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200" spc="-800" dirty="0">
                <a:effectLst/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sz="520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1266825" algn="just">
              <a:lnSpc>
                <a:spcPts val="6005"/>
              </a:lnSpc>
            </a:pPr>
            <a:r>
              <a:rPr sz="5200" b="1" spc="390" dirty="0">
                <a:effectLst/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200" b="1" spc="-420" dirty="0">
                <a:effectLst/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5200" b="1" spc="204" dirty="0">
                <a:effectLst/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200" b="1" spc="-285" dirty="0">
                <a:effectLst/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5200" b="1" spc="-254" dirty="0">
                <a:effectLst/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200" b="1" spc="-760" dirty="0">
                <a:effectLst/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5200" b="1" spc="-290" dirty="0">
                <a:effectLst/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b="1" spc="-1270" dirty="0">
                <a:effectLst/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sz="5200" b="1" spc="-32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5200" spc="-32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20" dirty="0">
                <a:effectLst/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5200" spc="-459" dirty="0">
                <a:effectLst/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200" spc="-210" dirty="0">
                <a:effectLst/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200" spc="-520" dirty="0">
                <a:effectLst/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200" spc="-32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459" dirty="0">
                <a:effectLst/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200" spc="-520" dirty="0">
                <a:effectLst/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200" spc="-32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420" dirty="0">
                <a:effectLst/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5200" spc="-405" dirty="0">
                <a:effectLst/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200" spc="-245" dirty="0">
                <a:effectLst/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5200" spc="-290" dirty="0">
                <a:effectLst/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spc="-295" dirty="0">
                <a:effectLst/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200" spc="-400" dirty="0">
                <a:effectLst/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5200" spc="204" dirty="0">
                <a:effectLst/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200" spc="-459" dirty="0">
                <a:effectLst/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200" spc="-405" dirty="0">
                <a:effectLst/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200" spc="-245" dirty="0">
                <a:effectLst/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5200" spc="-210" dirty="0">
                <a:effectLst/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200" spc="-405" dirty="0">
                <a:effectLst/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200" spc="-395" dirty="0">
                <a:effectLst/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5200" spc="-32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254" dirty="0">
                <a:effectLst/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200" spc="65" dirty="0">
                <a:effectLst/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sz="5200" spc="-32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204" dirty="0">
                <a:effectLst/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200" spc="-405" dirty="0">
                <a:effectLst/>
                <a:latin typeface="Times New Roman" panose="02020603050405020304" charset="0"/>
                <a:cs typeface="Times New Roman" panose="02020603050405020304" charset="0"/>
              </a:rPr>
              <a:t>he</a:t>
            </a:r>
            <a:endParaRPr sz="520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1266825" marR="697865" algn="just">
              <a:lnSpc>
                <a:spcPts val="6230"/>
              </a:lnSpc>
              <a:spcBef>
                <a:spcPts val="100"/>
              </a:spcBef>
            </a:pPr>
            <a:r>
              <a:rPr sz="5200" spc="-210" dirty="0">
                <a:effectLst/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200" spc="-760" dirty="0">
                <a:effectLst/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5200" spc="-245" dirty="0">
                <a:effectLst/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5200" spc="-254" dirty="0">
                <a:effectLst/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200" spc="-295" dirty="0">
                <a:effectLst/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200" spc="204" dirty="0">
                <a:effectLst/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200" spc="-459" dirty="0">
                <a:effectLst/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200" spc="-405" dirty="0">
                <a:effectLst/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200" spc="-285" dirty="0">
                <a:effectLst/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5200" spc="-405" dirty="0">
                <a:effectLst/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spc="-32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254" dirty="0">
                <a:effectLst/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200" spc="65" dirty="0">
                <a:effectLst/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sz="5200" spc="-32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280" dirty="0">
                <a:effectLst/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5200" spc="-290" dirty="0">
                <a:effectLst/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spc="-405" dirty="0">
                <a:effectLst/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200" spc="-245" dirty="0">
                <a:effectLst/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5200" spc="-290" dirty="0">
                <a:effectLst/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spc="-409" dirty="0">
                <a:effectLst/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200" spc="-32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290" dirty="0">
                <a:effectLst/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spc="-245" dirty="0">
                <a:effectLst/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sz="5200" spc="-420" dirty="0">
                <a:effectLst/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5200" spc="-459" dirty="0">
                <a:effectLst/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200" spc="-220" dirty="0">
                <a:effectLst/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5200" spc="-210" dirty="0">
                <a:effectLst/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200" spc="204" dirty="0">
                <a:effectLst/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200" spc="-600" dirty="0">
                <a:effectLst/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sz="5200" spc="-32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180" dirty="0">
                <a:effectLst/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sz="5200" spc="-254" dirty="0">
                <a:effectLst/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200" spc="-409" dirty="0">
                <a:effectLst/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200" spc="-32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254" dirty="0">
                <a:effectLst/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200" spc="-295" dirty="0">
                <a:effectLst/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200" spc="-280" dirty="0">
                <a:effectLst/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5200" spc="-459" dirty="0">
                <a:effectLst/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200" spc="-405" dirty="0">
                <a:effectLst/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200" spc="-210" dirty="0">
                <a:effectLst/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200" spc="-225" dirty="0">
                <a:effectLst/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sz="5200" spc="-459" dirty="0">
                <a:effectLst/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200" spc="204" dirty="0">
                <a:effectLst/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200" spc="-210" dirty="0">
                <a:effectLst/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200" spc="-254" dirty="0">
                <a:effectLst/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200" spc="-405" dirty="0">
                <a:effectLst/>
                <a:latin typeface="Times New Roman" panose="02020603050405020304" charset="0"/>
                <a:cs typeface="Times New Roman" panose="02020603050405020304" charset="0"/>
              </a:rPr>
              <a:t>ns  </a:t>
            </a:r>
            <a:r>
              <a:rPr sz="5200" spc="-459" dirty="0">
                <a:effectLst/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200" spc="-405" dirty="0">
                <a:effectLst/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200" spc="-360" dirty="0">
                <a:effectLst/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5200" spc="-320" dirty="0"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400" dirty="0">
                <a:effectLst/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5200" spc="-254" dirty="0">
                <a:effectLst/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200" spc="-285" dirty="0">
                <a:effectLst/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5200" spc="-210" dirty="0">
                <a:effectLst/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200" spc="-290" dirty="0">
                <a:effectLst/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spc="204" dirty="0">
                <a:effectLst/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200" spc="-484" dirty="0">
                <a:effectLst/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sz="5200" spc="-800" dirty="0">
                <a:effectLst/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sz="5200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92160"/>
            <a:ext cx="3809999" cy="12001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951680" y="317520"/>
            <a:ext cx="857249" cy="7334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02740" y="9590653"/>
            <a:ext cx="41719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0"/>
              </a:lnSpc>
            </a:pPr>
            <a:r>
              <a:rPr sz="2800" spc="-345" dirty="0">
                <a:solidFill>
                  <a:srgbClr val="454553"/>
                </a:solidFill>
                <a:latin typeface="Verdana" panose="020B0604030504040204"/>
                <a:cs typeface="Verdana" panose="020B0604030504040204"/>
              </a:rPr>
              <a:t>11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0"/>
              </a:lnSpc>
            </a:pPr>
            <a:r>
              <a:rPr spc="45" dirty="0">
                <a:solidFill>
                  <a:srgbClr val="454553"/>
                </a:solidFill>
              </a:rPr>
              <a:t>AGB1211</a:t>
            </a:r>
            <a:r>
              <a:rPr spc="-15" dirty="0">
                <a:solidFill>
                  <a:srgbClr val="454553"/>
                </a:solidFill>
              </a:rPr>
              <a:t> </a:t>
            </a:r>
            <a:r>
              <a:rPr dirty="0">
                <a:solidFill>
                  <a:srgbClr val="454553"/>
                </a:solidFill>
              </a:rPr>
              <a:t>–</a:t>
            </a:r>
            <a:r>
              <a:rPr spc="-15" dirty="0">
                <a:solidFill>
                  <a:srgbClr val="454553"/>
                </a:solidFill>
              </a:rPr>
              <a:t> </a:t>
            </a:r>
            <a:r>
              <a:rPr spc="155" dirty="0"/>
              <a:t>DESIGN</a:t>
            </a:r>
            <a:r>
              <a:rPr spc="-10" dirty="0"/>
              <a:t> </a:t>
            </a:r>
            <a:r>
              <a:rPr spc="190" dirty="0"/>
              <a:t>THINKING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8382" y="52271"/>
            <a:ext cx="7328534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Module</a:t>
            </a:r>
            <a:r>
              <a:rPr spc="-40" dirty="0"/>
              <a:t> </a:t>
            </a:r>
            <a:r>
              <a:rPr dirty="0"/>
              <a:t>2</a:t>
            </a:r>
            <a:r>
              <a:rPr spc="-35" dirty="0"/>
              <a:t> </a:t>
            </a:r>
            <a:r>
              <a:rPr spc="-95" dirty="0"/>
              <a:t>Description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91339" y="2299631"/>
            <a:ext cx="16012794" cy="644080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1637030">
              <a:lnSpc>
                <a:spcPts val="6230"/>
              </a:lnSpc>
              <a:spcBef>
                <a:spcPts val="315"/>
              </a:spcBef>
            </a:pPr>
            <a:r>
              <a:rPr sz="5200" b="1" u="heavy" spc="-28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200" b="1" u="heavy" spc="-33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5200" b="1" u="heavy" spc="-8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b="1" u="heavy" spc="-34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200" b="1" u="heavy" spc="-21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200" b="1" u="heavy" spc="-28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200" b="1" u="heavy" spc="-9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sz="5200" b="1" u="heavy" spc="-18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sz="5200" b="1" u="heavy" spc="-28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200" b="1" u="heavy" spc="-34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200" b="1" u="heavy" spc="-21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5200" b="1" u="heavy" spc="-19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b="1" u="heavy" spc="-31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200" b="1" u="heavy" spc="-34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200" b="1" u="heavy" spc="-44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5200" b="1" u="heavy" spc="-19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b="1" u="heavy" spc="-31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200" b="1" u="heavy" spc="-33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DD</a:t>
            </a:r>
            <a:r>
              <a:rPr sz="5200" b="1" u="heavy" spc="-34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200" b="1" u="heavy" spc="-8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b="1" u="heavy" spc="-36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SS</a:t>
            </a:r>
            <a:r>
              <a:rPr sz="5200" b="1" u="heavy" spc="-28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200" b="1" u="heavy" spc="-34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200" b="1" u="heavy" spc="-21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5200" b="1" u="heavy" spc="-19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b="1" u="heavy" spc="-10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5200" b="1" u="heavy" spc="-8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b="1" u="heavy" spc="-34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200" b="1" u="heavy" spc="-33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5200" b="1" u="heavy" spc="-8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b="1" u="heavy" spc="-33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R </a:t>
            </a:r>
            <a:r>
              <a:rPr sz="5200" b="1" u="sng" spc="-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b="1" u="heavy" spc="-37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BIAS:</a:t>
            </a:r>
          </a:p>
          <a:p>
            <a:pPr marL="12700" marR="1637030">
              <a:lnSpc>
                <a:spcPts val="6230"/>
              </a:lnSpc>
              <a:spcBef>
                <a:spcPts val="315"/>
              </a:spcBef>
            </a:pPr>
            <a:endParaRPr sz="5200">
              <a:latin typeface="Times New Roman" panose="02020603050405020304" charset="0"/>
              <a:cs typeface="Times New Roman" panose="02020603050405020304" charset="0"/>
            </a:endParaRPr>
          </a:p>
          <a:p>
            <a:pPr marL="1952625" indent="-685800">
              <a:lnSpc>
                <a:spcPts val="6005"/>
              </a:lnSpc>
              <a:buFont typeface="Arial" panose="020B0604020202020204" pitchFamily="34" charset="0"/>
              <a:buChar char="•"/>
            </a:pPr>
            <a:r>
              <a:rPr sz="5200" b="1" spc="39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200" b="1" spc="-245" dirty="0"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sz="5200" b="1" spc="-525" dirty="0"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sz="5200" b="1" spc="-29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b="1" spc="-285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5200" b="1" spc="204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200" b="1" spc="-210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200" b="1" spc="-445" dirty="0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sz="5200" b="1" spc="-29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b="1" spc="-1270" dirty="0"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sz="5200" b="1" spc="-3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5200" spc="-3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6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200" spc="-29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spc="-285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5200" spc="-254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200" spc="-280" dirty="0"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5200" spc="-405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200" spc="-210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200" spc="-225" dirty="0"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sz="5200" spc="-40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spc="-3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459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200" spc="-405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200" spc="-360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5200" spc="-3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285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5200" spc="-254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200" spc="-760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5200" spc="-245" dirty="0"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sz="5200" spc="-459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200" spc="9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200" spc="-3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420" dirty="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5200" spc="-405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200" spc="-285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5200" spc="-254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200" spc="-405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200" spc="-400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5200" spc="-285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5200" spc="-210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200" spc="-254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200" spc="-420" dirty="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5200" spc="-51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endParaRPr sz="5200">
              <a:latin typeface="Times New Roman" panose="02020603050405020304" charset="0"/>
              <a:cs typeface="Times New Roman" panose="02020603050405020304" charset="0"/>
            </a:endParaRPr>
          </a:p>
          <a:p>
            <a:pPr marL="1266825" indent="0">
              <a:lnSpc>
                <a:spcPts val="6225"/>
              </a:lnSpc>
              <a:buFont typeface="Arial" panose="020B0604020202020204" pitchFamily="34" charset="0"/>
              <a:buNone/>
            </a:pPr>
            <a:r>
              <a:rPr lang="en-US" sz="5200" spc="-280" dirty="0"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r>
              <a:rPr sz="5200" spc="-280" dirty="0"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5200" spc="-29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spc="-405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200" spc="-245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5200" spc="-29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spc="-409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200" spc="-3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245" dirty="0"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sz="5200" spc="-210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200" spc="-459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200" spc="-400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5200" spc="-8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sz="5200">
              <a:latin typeface="Times New Roman" panose="02020603050405020304" charset="0"/>
              <a:cs typeface="Times New Roman" panose="02020603050405020304" charset="0"/>
            </a:endParaRPr>
          </a:p>
          <a:p>
            <a:pPr marL="1952625" marR="894715" indent="-685800">
              <a:lnSpc>
                <a:spcPts val="6230"/>
              </a:lnSpc>
              <a:spcBef>
                <a:spcPts val="210"/>
              </a:spcBef>
              <a:buFont typeface="Arial" panose="020B0604020202020204" pitchFamily="34" charset="0"/>
              <a:buChar char="•"/>
            </a:pPr>
            <a:r>
              <a:rPr sz="5200" b="1" spc="-380" dirty="0">
                <a:latin typeface="Times New Roman" panose="02020603050405020304" charset="0"/>
                <a:cs typeface="Times New Roman" panose="02020603050405020304" charset="0"/>
              </a:rPr>
              <a:t>Topics:</a:t>
            </a:r>
            <a:r>
              <a:rPr sz="5200" spc="-31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235" dirty="0">
                <a:latin typeface="Times New Roman" panose="02020603050405020304" charset="0"/>
                <a:cs typeface="Times New Roman" panose="02020603050405020304" charset="0"/>
              </a:rPr>
              <a:t>Bias</a:t>
            </a:r>
            <a:r>
              <a:rPr sz="5200" spc="-31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365" dirty="0">
                <a:latin typeface="Times New Roman" panose="02020603050405020304" charset="0"/>
                <a:cs typeface="Times New Roman" panose="02020603050405020304" charset="0"/>
              </a:rPr>
              <a:t>in</a:t>
            </a:r>
            <a:r>
              <a:rPr sz="5200" spc="-31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375" dirty="0">
                <a:latin typeface="Times New Roman" panose="02020603050405020304" charset="0"/>
                <a:cs typeface="Times New Roman" panose="02020603050405020304" charset="0"/>
              </a:rPr>
              <a:t>hiring,</a:t>
            </a:r>
            <a:r>
              <a:rPr sz="5200" spc="-31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320" dirty="0">
                <a:latin typeface="Times New Roman" panose="02020603050405020304" charset="0"/>
                <a:cs typeface="Times New Roman" panose="02020603050405020304" charset="0"/>
              </a:rPr>
              <a:t>performance</a:t>
            </a:r>
            <a:r>
              <a:rPr sz="5200" spc="-31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350" dirty="0">
                <a:latin typeface="Times New Roman" panose="02020603050405020304" charset="0"/>
                <a:cs typeface="Times New Roman" panose="02020603050405020304" charset="0"/>
              </a:rPr>
              <a:t>evaluations, </a:t>
            </a:r>
            <a:r>
              <a:rPr sz="5200" spc="-18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459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200" spc="-405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200" spc="-360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5200" spc="-3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245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5200" spc="-29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200" spc="-254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200" spc="-760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5200" spc="-254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200" spc="204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200" spc="-210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200" spc="-254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200" spc="-405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200" spc="-400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5200" spc="-8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sz="5200">
              <a:latin typeface="Times New Roman" panose="02020603050405020304" charset="0"/>
              <a:cs typeface="Times New Roman" panose="02020603050405020304" charset="0"/>
            </a:endParaRPr>
          </a:p>
          <a:p>
            <a:pPr marL="1952625" indent="-685800">
              <a:lnSpc>
                <a:spcPts val="6005"/>
              </a:lnSpc>
              <a:buFont typeface="Arial" panose="020B0604020202020204" pitchFamily="34" charset="0"/>
              <a:buChar char="•"/>
            </a:pPr>
            <a:r>
              <a:rPr sz="5200" b="1" spc="39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200" b="1" spc="-420" dirty="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5200" b="1" spc="204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200" b="1" spc="-285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5200" b="1" spc="-254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200" b="1" spc="-760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5200" b="1" spc="-29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b="1" spc="-1270" dirty="0"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sz="5200" b="1" spc="-3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5200" b="1" spc="-3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105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5200" spc="-29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spc="-459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200" spc="-29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200" spc="-52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200" spc="-3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400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5200" spc="204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200" spc="-29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200" spc="-459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200" spc="204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200" spc="-29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spc="-280" dirty="0"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5200" spc="-210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200" spc="-29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spc="-51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5200" spc="-3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204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200" spc="-37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200" spc="-3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210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200" spc="-245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5200" spc="-29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spc="-405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200" spc="204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200" spc="-210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200" spc="180" dirty="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sz="5200" spc="-600" dirty="0"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sz="5200" spc="-3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459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200" spc="-405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200" spc="-360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5200" spc="-3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29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200" spc="-29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spc="-245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5200" spc="-420" dirty="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5200" spc="-285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5200" spc="-40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endParaRPr sz="5200">
              <a:latin typeface="Times New Roman" panose="02020603050405020304" charset="0"/>
              <a:cs typeface="Times New Roman" panose="02020603050405020304" charset="0"/>
            </a:endParaRPr>
          </a:p>
          <a:p>
            <a:pPr marL="1266825" indent="0">
              <a:lnSpc>
                <a:spcPts val="6235"/>
              </a:lnSpc>
              <a:buFont typeface="Arial" panose="020B0604020202020204" pitchFamily="34" charset="0"/>
              <a:buNone/>
            </a:pPr>
            <a:r>
              <a:rPr lang="en-US" sz="5200" spc="-245" dirty="0"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r>
              <a:rPr sz="5200" spc="-245" dirty="0"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sz="5200" spc="-210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200" spc="-459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200" spc="-51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5200" spc="-3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210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200" spc="-52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200" spc="-3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565" dirty="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sz="5200" spc="-254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200" spc="-29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200" spc="-505" dirty="0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sz="5200" spc="-245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5200" spc="-220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5200" spc="-459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200" spc="-285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5200" spc="-40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spc="-3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245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5200" spc="-29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200" spc="-254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200" spc="-285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5200" spc="-29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spc="-400" dirty="0">
                <a:latin typeface="Times New Roman" panose="02020603050405020304" charset="0"/>
                <a:cs typeface="Times New Roman" panose="02020603050405020304" charset="0"/>
              </a:rPr>
              <a:t>ss</a:t>
            </a:r>
            <a:r>
              <a:rPr sz="5200" spc="-8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sz="5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2160"/>
            <a:ext cx="3809999" cy="12001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51680" y="317520"/>
            <a:ext cx="857249" cy="7334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02740" y="9590653"/>
            <a:ext cx="41719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0"/>
              </a:lnSpc>
            </a:pPr>
            <a:r>
              <a:rPr sz="2800" spc="-345" dirty="0">
                <a:solidFill>
                  <a:srgbClr val="454553"/>
                </a:solidFill>
                <a:latin typeface="Verdana" panose="020B0604030504040204"/>
                <a:cs typeface="Verdana" panose="020B0604030504040204"/>
              </a:rPr>
              <a:t>12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0"/>
              </a:lnSpc>
            </a:pPr>
            <a:r>
              <a:rPr spc="45" dirty="0">
                <a:solidFill>
                  <a:srgbClr val="454553"/>
                </a:solidFill>
              </a:rPr>
              <a:t>AGB1211</a:t>
            </a:r>
            <a:r>
              <a:rPr spc="-15" dirty="0">
                <a:solidFill>
                  <a:srgbClr val="454553"/>
                </a:solidFill>
              </a:rPr>
              <a:t> </a:t>
            </a:r>
            <a:r>
              <a:rPr dirty="0">
                <a:solidFill>
                  <a:srgbClr val="454553"/>
                </a:solidFill>
              </a:rPr>
              <a:t>–</a:t>
            </a:r>
            <a:r>
              <a:rPr spc="-15" dirty="0">
                <a:solidFill>
                  <a:srgbClr val="454553"/>
                </a:solidFill>
              </a:rPr>
              <a:t> </a:t>
            </a:r>
            <a:r>
              <a:rPr spc="155" dirty="0"/>
              <a:t>DESIGN</a:t>
            </a:r>
            <a:r>
              <a:rPr spc="-10" dirty="0"/>
              <a:t> </a:t>
            </a:r>
            <a:r>
              <a:rPr spc="190" dirty="0"/>
              <a:t>THINKING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1025" y="0"/>
            <a:ext cx="101790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Module</a:t>
            </a:r>
            <a:r>
              <a:rPr spc="-25" dirty="0"/>
              <a:t> </a:t>
            </a:r>
            <a:r>
              <a:rPr dirty="0"/>
              <a:t>3</a:t>
            </a:r>
            <a:r>
              <a:rPr spc="-20" dirty="0"/>
              <a:t> </a:t>
            </a:r>
            <a:r>
              <a:rPr spc="-95" dirty="0"/>
              <a:t>Description</a:t>
            </a:r>
            <a:r>
              <a:rPr spc="-25" dirty="0"/>
              <a:t> </a:t>
            </a:r>
            <a:r>
              <a:rPr spc="-20" dirty="0"/>
              <a:t>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2740" y="9508046"/>
            <a:ext cx="3886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70" dirty="0">
                <a:solidFill>
                  <a:srgbClr val="454553"/>
                </a:solidFill>
                <a:latin typeface="Arial MT"/>
                <a:cs typeface="Arial MT"/>
              </a:rPr>
              <a:t>1</a:t>
            </a:r>
            <a:r>
              <a:rPr sz="2800" spc="5" dirty="0">
                <a:solidFill>
                  <a:srgbClr val="454553"/>
                </a:solidFill>
                <a:latin typeface="Arial MT"/>
                <a:cs typeface="Arial MT"/>
              </a:rPr>
              <a:t>3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3089" y="3779519"/>
            <a:ext cx="171449" cy="1714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63089" y="5360669"/>
            <a:ext cx="171449" cy="1714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63089" y="6941819"/>
            <a:ext cx="171449" cy="1714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93140" y="1772920"/>
            <a:ext cx="16519525" cy="64008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4282440">
              <a:lnSpc>
                <a:spcPts val="6230"/>
              </a:lnSpc>
              <a:spcBef>
                <a:spcPts val="315"/>
              </a:spcBef>
            </a:pPr>
            <a:r>
              <a:rPr sz="5200" b="1" u="heavy" spc="-10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sz="5200" b="1" u="heavy" spc="-26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5200" b="1" u="heavy" spc="-28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200" b="1" u="heavy" spc="-18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5200" b="1" u="heavy" spc="-33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5200" b="1" u="heavy" spc="-28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200" b="1" u="heavy" spc="-34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200" b="1" u="heavy" spc="-21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5200" b="1" u="heavy" spc="-19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b="1" u="heavy" spc="-31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200" b="1" u="heavy" spc="-45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200" b="1" u="heavy" spc="-19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b="1" u="heavy" spc="-28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200" b="1" u="heavy" spc="-34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200" b="1" u="heavy" spc="7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5200" b="1" u="heavy" spc="-18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5200" b="1" u="heavy" spc="-26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5200" b="1" u="heavy" spc="-36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5200" b="1" u="heavy" spc="-28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200" b="1" u="heavy" spc="-19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sz="5200" b="1" u="heavy" spc="-20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200" b="1" u="heavy" spc="-19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b="1" u="heavy" spc="-47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sz="5200" b="1" u="heavy" spc="11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200" b="1" u="heavy" spc="-34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200" b="1" u="heavy" spc="-27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K </a:t>
            </a:r>
            <a:r>
              <a:rPr sz="5200" b="1" spc="-16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b="1" u="heavy" spc="-229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ENVIRONMENT</a:t>
            </a:r>
            <a:r>
              <a:rPr sz="5200" b="1" spc="-19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b="1" spc="-819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sz="5200">
              <a:latin typeface="Times New Roman" panose="02020603050405020304" charset="0"/>
              <a:cs typeface="Times New Roman" panose="02020603050405020304" charset="0"/>
            </a:endParaRPr>
          </a:p>
          <a:p>
            <a:pPr marL="1266825">
              <a:lnSpc>
                <a:spcPts val="6005"/>
              </a:lnSpc>
            </a:pPr>
            <a:r>
              <a:rPr sz="5200" b="1" spc="85" dirty="0">
                <a:latin typeface="Times New Roman" panose="02020603050405020304" charset="0"/>
                <a:cs typeface="Times New Roman" panose="02020603050405020304" charset="0"/>
              </a:rPr>
              <a:t>Objective:</a:t>
            </a:r>
            <a:r>
              <a:rPr sz="5200" spc="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90" dirty="0">
                <a:latin typeface="Times New Roman" panose="02020603050405020304" charset="0"/>
                <a:cs typeface="Times New Roman" panose="02020603050405020304" charset="0"/>
              </a:rPr>
              <a:t>Create</a:t>
            </a:r>
            <a:r>
              <a:rPr sz="5200" spc="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34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200" spc="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40" dirty="0">
                <a:latin typeface="Times New Roman" panose="02020603050405020304" charset="0"/>
                <a:cs typeface="Times New Roman" panose="02020603050405020304" charset="0"/>
              </a:rPr>
              <a:t>workplace</a:t>
            </a:r>
            <a:r>
              <a:rPr sz="5200" spc="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315" dirty="0">
                <a:latin typeface="Times New Roman" panose="02020603050405020304" charset="0"/>
                <a:cs typeface="Times New Roman" panose="02020603050405020304" charset="0"/>
              </a:rPr>
              <a:t>that</a:t>
            </a:r>
            <a:r>
              <a:rPr sz="5200" spc="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60" dirty="0">
                <a:latin typeface="Times New Roman" panose="02020603050405020304" charset="0"/>
                <a:cs typeface="Times New Roman" panose="02020603050405020304" charset="0"/>
              </a:rPr>
              <a:t>supports</a:t>
            </a:r>
            <a:r>
              <a:rPr sz="5200" spc="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85" dirty="0">
                <a:latin typeface="Times New Roman" panose="02020603050405020304" charset="0"/>
                <a:cs typeface="Times New Roman" panose="02020603050405020304" charset="0"/>
              </a:rPr>
              <a:t>all</a:t>
            </a:r>
            <a:endParaRPr sz="5200">
              <a:latin typeface="Times New Roman" panose="02020603050405020304" charset="0"/>
              <a:cs typeface="Times New Roman" panose="02020603050405020304" charset="0"/>
            </a:endParaRPr>
          </a:p>
          <a:p>
            <a:pPr marL="1266825">
              <a:lnSpc>
                <a:spcPts val="6225"/>
              </a:lnSpc>
            </a:pPr>
            <a:r>
              <a:rPr sz="5200" spc="-60" dirty="0">
                <a:latin typeface="Times New Roman" panose="02020603050405020304" charset="0"/>
                <a:cs typeface="Times New Roman" panose="02020603050405020304" charset="0"/>
              </a:rPr>
              <a:t>genders.</a:t>
            </a:r>
            <a:endParaRPr sz="5200">
              <a:latin typeface="Times New Roman" panose="02020603050405020304" charset="0"/>
              <a:cs typeface="Times New Roman" panose="02020603050405020304" charset="0"/>
            </a:endParaRPr>
          </a:p>
          <a:p>
            <a:pPr marL="1266825" marR="5080">
              <a:lnSpc>
                <a:spcPts val="6230"/>
              </a:lnSpc>
              <a:spcBef>
                <a:spcPts val="210"/>
              </a:spcBef>
            </a:pPr>
            <a:r>
              <a:rPr sz="5200" b="1" spc="-90" dirty="0">
                <a:latin typeface="Times New Roman" panose="02020603050405020304" charset="0"/>
                <a:cs typeface="Times New Roman" panose="02020603050405020304" charset="0"/>
              </a:rPr>
              <a:t>Topics:</a:t>
            </a:r>
            <a:r>
              <a:rPr sz="5200" b="1" spc="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60" dirty="0">
                <a:latin typeface="Times New Roman" panose="02020603050405020304" charset="0"/>
                <a:cs typeface="Times New Roman" panose="02020603050405020304" charset="0"/>
              </a:rPr>
              <a:t>Gender-neutral</a:t>
            </a:r>
            <a:r>
              <a:rPr sz="5200" spc="6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70" dirty="0">
                <a:latin typeface="Times New Roman" panose="02020603050405020304" charset="0"/>
                <a:cs typeface="Times New Roman" panose="02020603050405020304" charset="0"/>
              </a:rPr>
              <a:t>policies,</a:t>
            </a:r>
            <a:r>
              <a:rPr sz="5200" spc="6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30" dirty="0">
                <a:latin typeface="Times New Roman" panose="02020603050405020304" charset="0"/>
                <a:cs typeface="Times New Roman" panose="02020603050405020304" charset="0"/>
              </a:rPr>
              <a:t>leadership</a:t>
            </a:r>
            <a:r>
              <a:rPr sz="5200" spc="6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80" dirty="0">
                <a:latin typeface="Times New Roman" panose="02020603050405020304" charset="0"/>
                <a:cs typeface="Times New Roman" panose="02020603050405020304" charset="0"/>
              </a:rPr>
              <a:t>roles, </a:t>
            </a:r>
            <a:r>
              <a:rPr sz="5200" spc="-14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85" dirty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sz="5200" spc="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120" dirty="0">
                <a:latin typeface="Times New Roman" panose="02020603050405020304" charset="0"/>
                <a:cs typeface="Times New Roman" panose="02020603050405020304" charset="0"/>
              </a:rPr>
              <a:t>promoting</a:t>
            </a:r>
            <a:r>
              <a:rPr sz="5200" spc="6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20" dirty="0">
                <a:latin typeface="Times New Roman" panose="02020603050405020304" charset="0"/>
                <a:cs typeface="Times New Roman" panose="02020603050405020304" charset="0"/>
              </a:rPr>
              <a:t>inclusivity.</a:t>
            </a:r>
            <a:endParaRPr sz="5200">
              <a:latin typeface="Times New Roman" panose="02020603050405020304" charset="0"/>
              <a:cs typeface="Times New Roman" panose="02020603050405020304" charset="0"/>
            </a:endParaRPr>
          </a:p>
          <a:p>
            <a:pPr marL="1266825">
              <a:lnSpc>
                <a:spcPts val="6005"/>
              </a:lnSpc>
            </a:pPr>
            <a:r>
              <a:rPr sz="5200" b="1" spc="75" dirty="0">
                <a:latin typeface="Times New Roman" panose="02020603050405020304" charset="0"/>
                <a:cs typeface="Times New Roman" panose="02020603050405020304" charset="0"/>
              </a:rPr>
              <a:t>Outcome:</a:t>
            </a:r>
            <a:r>
              <a:rPr sz="5200" spc="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30" dirty="0">
                <a:latin typeface="Times New Roman" panose="02020603050405020304" charset="0"/>
                <a:cs typeface="Times New Roman" panose="02020603050405020304" charset="0"/>
              </a:rPr>
              <a:t>Learn</a:t>
            </a:r>
            <a:r>
              <a:rPr sz="5200" spc="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60" dirty="0">
                <a:latin typeface="Times New Roman" panose="02020603050405020304" charset="0"/>
                <a:cs typeface="Times New Roman" panose="02020603050405020304" charset="0"/>
              </a:rPr>
              <a:t>how</a:t>
            </a:r>
            <a:r>
              <a:rPr sz="5200" spc="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350" dirty="0">
                <a:latin typeface="Times New Roman" panose="02020603050405020304" charset="0"/>
                <a:cs typeface="Times New Roman" panose="02020603050405020304" charset="0"/>
              </a:rPr>
              <a:t>to</a:t>
            </a:r>
            <a:r>
              <a:rPr sz="5200" spc="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35" dirty="0">
                <a:latin typeface="Times New Roman" panose="02020603050405020304" charset="0"/>
                <a:cs typeface="Times New Roman" panose="02020603050405020304" charset="0"/>
              </a:rPr>
              <a:t>build</a:t>
            </a:r>
            <a:r>
              <a:rPr sz="5200" spc="6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34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200" spc="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90" dirty="0">
                <a:latin typeface="Times New Roman" panose="02020603050405020304" charset="0"/>
                <a:cs typeface="Times New Roman" panose="02020603050405020304" charset="0"/>
              </a:rPr>
              <a:t>culture</a:t>
            </a:r>
            <a:r>
              <a:rPr sz="5200" spc="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229" dirty="0">
                <a:latin typeface="Times New Roman" panose="02020603050405020304" charset="0"/>
                <a:cs typeface="Times New Roman" panose="02020603050405020304" charset="0"/>
              </a:rPr>
              <a:t>of</a:t>
            </a:r>
            <a:endParaRPr sz="5200">
              <a:latin typeface="Times New Roman" panose="02020603050405020304" charset="0"/>
              <a:cs typeface="Times New Roman" panose="02020603050405020304" charset="0"/>
            </a:endParaRPr>
          </a:p>
          <a:p>
            <a:pPr marL="1266825">
              <a:lnSpc>
                <a:spcPts val="6235"/>
              </a:lnSpc>
            </a:pPr>
            <a:r>
              <a:rPr sz="5200" spc="40" dirty="0">
                <a:latin typeface="Times New Roman" panose="02020603050405020304" charset="0"/>
                <a:cs typeface="Times New Roman" panose="02020603050405020304" charset="0"/>
              </a:rPr>
              <a:t>inclusivity</a:t>
            </a:r>
            <a:r>
              <a:rPr sz="5200" spc="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170" dirty="0">
                <a:latin typeface="Times New Roman" panose="02020603050405020304" charset="0"/>
                <a:cs typeface="Times New Roman" panose="02020603050405020304" charset="0"/>
              </a:rPr>
              <a:t>with</a:t>
            </a:r>
            <a:r>
              <a:rPr sz="5200" spc="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80" dirty="0">
                <a:latin typeface="Times New Roman" panose="02020603050405020304" charset="0"/>
                <a:cs typeface="Times New Roman" panose="02020603050405020304" charset="0"/>
              </a:rPr>
              <a:t>supportive</a:t>
            </a:r>
            <a:r>
              <a:rPr sz="5200" spc="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50" dirty="0">
                <a:latin typeface="Times New Roman" panose="02020603050405020304" charset="0"/>
                <a:cs typeface="Times New Roman" panose="02020603050405020304" charset="0"/>
              </a:rPr>
              <a:t>policies</a:t>
            </a:r>
            <a:r>
              <a:rPr sz="5200" spc="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85" dirty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sz="5200" spc="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200" spc="-70" dirty="0">
                <a:latin typeface="Times New Roman" panose="02020603050405020304" charset="0"/>
                <a:cs typeface="Times New Roman" panose="02020603050405020304" charset="0"/>
              </a:rPr>
              <a:t>systems.</a:t>
            </a:r>
            <a:endParaRPr sz="5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27479" y="9569344"/>
            <a:ext cx="4632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AGB1211</a:t>
            </a:r>
            <a:r>
              <a:rPr sz="2400" spc="-15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spc="-15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55" dirty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90" dirty="0">
                <a:latin typeface="Times New Roman" panose="02020603050405020304"/>
                <a:cs typeface="Times New Roman" panose="02020603050405020304"/>
              </a:rPr>
              <a:t>THINKING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92160"/>
            <a:ext cx="3809999" cy="12001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951680" y="317520"/>
            <a:ext cx="857249" cy="7334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8382" y="52271"/>
            <a:ext cx="7328534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Module</a:t>
            </a:r>
            <a:r>
              <a:rPr spc="-40" dirty="0"/>
              <a:t> </a:t>
            </a:r>
            <a:r>
              <a:rPr dirty="0"/>
              <a:t>4</a:t>
            </a:r>
            <a:r>
              <a:rPr spc="-35" dirty="0"/>
              <a:t> </a:t>
            </a:r>
            <a:r>
              <a:rPr spc="-95" dirty="0"/>
              <a:t>Description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4514" y="3776039"/>
            <a:ext cx="161925" cy="161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4514" y="5300039"/>
            <a:ext cx="161925" cy="161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4514" y="6824039"/>
            <a:ext cx="161925" cy="1619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93139" y="1842338"/>
            <a:ext cx="15885160" cy="6168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12975">
              <a:lnSpc>
                <a:spcPct val="100000"/>
              </a:lnSpc>
              <a:spcBef>
                <a:spcPts val="100"/>
              </a:spcBef>
            </a:pPr>
            <a:r>
              <a:rPr sz="5000" b="1" u="heavy" spc="-30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000" b="1" u="heavy" spc="-32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DD</a:t>
            </a:r>
            <a:r>
              <a:rPr sz="5000" b="1" u="heavy" spc="-33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000" b="1" u="heavy" spc="-8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000" b="1" u="heavy" spc="-34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SS</a:t>
            </a:r>
            <a:r>
              <a:rPr sz="5000" b="1" u="heavy" spc="-27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000" b="1" u="heavy" spc="-32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000" b="1" u="heavy" spc="-21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5000" b="1" u="heavy" spc="-18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b="1" u="heavy" spc="-20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000" b="1" u="heavy" spc="-30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sz="5000" b="1" u="heavy" spc="-19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000" b="1" u="heavy" spc="-18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b="1" u="heavy" spc="-10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5000" b="1" u="heavy" spc="-8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000" b="1" u="heavy" spc="-32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000" b="1" u="heavy" spc="-32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5000" b="1" u="heavy" spc="-8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000" b="1" u="heavy" spc="-44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000" b="1" u="heavy" spc="-18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b="1" u="heavy" spc="-11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5000" b="1" u="heavy" spc="-30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000" b="1" u="heavy" spc="-28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sz="5000" b="1" u="heavy" spc="-18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b="1" u="heavy" spc="-10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5000" b="1" u="heavy" spc="-30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000" b="1" u="heavy" spc="-22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5000" b="1" u="heavy" spc="-18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b="1" u="heavy" spc="-30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000" b="1" u="heavy" spc="-32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000" b="1" u="heavy" spc="-30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D </a:t>
            </a:r>
            <a:r>
              <a:rPr sz="5000" b="1" spc="-18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b="1" u="heavy" spc="-19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CAREER</a:t>
            </a:r>
            <a:r>
              <a:rPr sz="5000" b="1" u="heavy" spc="-19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b="1" u="heavy" spc="-26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ADVANCEMENT:</a:t>
            </a:r>
            <a:endParaRPr sz="5000">
              <a:latin typeface="Times New Roman" panose="02020603050405020304" charset="0"/>
              <a:cs typeface="Times New Roman" panose="02020603050405020304" charset="0"/>
            </a:endParaRPr>
          </a:p>
          <a:p>
            <a:pPr marL="1219200" marR="1026795">
              <a:lnSpc>
                <a:spcPct val="100000"/>
              </a:lnSpc>
            </a:pPr>
            <a:r>
              <a:rPr sz="5000" b="1" spc="37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000" b="1" spc="-240" dirty="0"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sz="5000" b="1" spc="-505" dirty="0"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sz="5000" b="1" spc="-28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000" b="1" spc="-270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5000" b="1" spc="195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000" b="1" spc="-204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000" b="1" spc="-425" dirty="0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sz="5000" b="1" spc="-28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000" b="1" spc="-1225" dirty="0"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sz="5000" b="1" spc="-3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180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5000" spc="-215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5000" spc="-245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000" spc="-38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5000" spc="-39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000" spc="-3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195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000" spc="-390" dirty="0">
                <a:latin typeface="Times New Roman" panose="02020603050405020304" charset="0"/>
                <a:cs typeface="Times New Roman" panose="02020603050405020304" charset="0"/>
              </a:rPr>
              <a:t>he</a:t>
            </a:r>
            <a:r>
              <a:rPr sz="5000" spc="-3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-270" dirty="0"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5000" spc="-28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000" spc="-39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000" spc="-240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5000" spc="-28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000" spc="-39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000" spc="-3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-240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5000" spc="-44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000" spc="-575" dirty="0"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sz="5000" spc="-3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-270" dirty="0"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5000" spc="-44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000" spc="-350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5000" spc="-3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-44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000" spc="-39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000" spc="-350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5000" spc="-3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-270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5000" spc="-28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000" spc="-28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000" spc="-44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000" spc="195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000" spc="-285" dirty="0">
                <a:latin typeface="Times New Roman" panose="02020603050405020304" charset="0"/>
                <a:cs typeface="Times New Roman" panose="02020603050405020304" charset="0"/>
              </a:rPr>
              <a:t>e  </a:t>
            </a:r>
            <a:r>
              <a:rPr sz="5000" spc="-28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000" spc="-240" dirty="0"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sz="5000" spc="-405" dirty="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5000" spc="-44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000" spc="-325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5000" spc="-3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-270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5000" spc="-44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000" spc="-28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000" spc="-280" dirty="0">
                <a:latin typeface="Times New Roman" panose="02020603050405020304" charset="0"/>
                <a:cs typeface="Times New Roman" panose="02020603050405020304" charset="0"/>
              </a:rPr>
              <a:t>ee</a:t>
            </a:r>
            <a:r>
              <a:rPr sz="5000" spc="-39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000" spc="-3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-270" dirty="0"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5000" spc="-28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000" spc="-245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000" spc="-545" dirty="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sz="5000" spc="195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000" spc="-500" dirty="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sz="5000" spc="-3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-245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000" spc="-240" dirty="0">
                <a:latin typeface="Times New Roman" panose="02020603050405020304" charset="0"/>
                <a:cs typeface="Times New Roman" panose="02020603050405020304" charset="0"/>
              </a:rPr>
              <a:t>pp</a:t>
            </a:r>
            <a:r>
              <a:rPr sz="5000" spc="-245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000" spc="-28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000" spc="195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000" spc="-405" dirty="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5000" spc="-39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000" spc="-204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000" spc="195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000" spc="-204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000" spc="-28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000" spc="-38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5000" spc="-77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sz="5000">
              <a:latin typeface="Times New Roman" panose="02020603050405020304" charset="0"/>
              <a:cs typeface="Times New Roman" panose="02020603050405020304" charset="0"/>
            </a:endParaRPr>
          </a:p>
          <a:p>
            <a:pPr marL="1219200" marR="759460">
              <a:lnSpc>
                <a:spcPct val="100000"/>
              </a:lnSpc>
            </a:pPr>
            <a:r>
              <a:rPr sz="5000" b="1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000" b="1" spc="-245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000" b="1" spc="-240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5000" b="1" spc="-204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000" b="1" spc="-270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5000" b="1" spc="-38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5000" b="1" spc="-1225" dirty="0"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sz="5000" b="1" spc="-3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455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5000" spc="-44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000" spc="-575" dirty="0"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sz="5000" spc="-3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-44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000" spc="-405" dirty="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5000" spc="-240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5000" spc="-204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000" spc="195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000" spc="-38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5000" spc="-770" dirty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sz="5000" spc="-3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195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000" spc="-28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000" spc="-44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000" spc="-39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000" spc="-38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5000" spc="-240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5000" spc="-44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000" spc="-28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000" spc="-28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000" spc="-39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000" spc="85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000" spc="-3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-38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5000" spc="-44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000" spc="-215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5000" spc="-44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000" spc="-28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000" spc="-575" dirty="0"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sz="5000" spc="-3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-38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5000" spc="195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000" spc="-28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000" spc="-405" dirty="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5000" spc="-270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5000" spc="195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000" spc="-405" dirty="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5000" spc="-28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000" spc="-28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000" spc="-38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5000" spc="-755" dirty="0">
                <a:latin typeface="Times New Roman" panose="02020603050405020304" charset="0"/>
                <a:cs typeface="Times New Roman" panose="02020603050405020304" charset="0"/>
              </a:rPr>
              <a:t>,  </a:t>
            </a:r>
            <a:r>
              <a:rPr sz="5000" spc="-44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000" spc="-39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000" spc="-350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5000" spc="-3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-270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5000" spc="-44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000" spc="-28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000" spc="-280" dirty="0">
                <a:latin typeface="Times New Roman" panose="02020603050405020304" charset="0"/>
                <a:cs typeface="Times New Roman" panose="02020603050405020304" charset="0"/>
              </a:rPr>
              <a:t>ee</a:t>
            </a:r>
            <a:r>
              <a:rPr sz="5000" spc="-39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000" spc="-3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-240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5000" spc="-28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000" spc="-425" dirty="0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sz="5000" spc="-28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000" spc="-215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5000" spc="-245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000" spc="-240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5000" spc="-730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5000" spc="-28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000" spc="-39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000" spc="195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000" spc="-77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sz="5000">
              <a:latin typeface="Times New Roman" panose="02020603050405020304" charset="0"/>
              <a:cs typeface="Times New Roman" panose="02020603050405020304" charset="0"/>
            </a:endParaRPr>
          </a:p>
          <a:p>
            <a:pPr marL="1219200" marR="5080">
              <a:lnSpc>
                <a:spcPct val="100000"/>
              </a:lnSpc>
            </a:pPr>
            <a:r>
              <a:rPr sz="5000" b="1" spc="-325" dirty="0">
                <a:latin typeface="Times New Roman" panose="02020603050405020304" charset="0"/>
                <a:cs typeface="Times New Roman" panose="02020603050405020304" charset="0"/>
              </a:rPr>
              <a:t>Outcome:</a:t>
            </a:r>
            <a:r>
              <a:rPr sz="5000" spc="-3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-285" dirty="0">
                <a:latin typeface="Times New Roman" panose="02020603050405020304" charset="0"/>
                <a:cs typeface="Times New Roman" panose="02020603050405020304" charset="0"/>
              </a:rPr>
              <a:t>Learn </a:t>
            </a:r>
            <a:r>
              <a:rPr sz="5000" spc="-225" dirty="0">
                <a:latin typeface="Times New Roman" panose="02020603050405020304" charset="0"/>
                <a:cs typeface="Times New Roman" panose="02020603050405020304" charset="0"/>
              </a:rPr>
              <a:t>strategies </a:t>
            </a:r>
            <a:r>
              <a:rPr sz="5000" spc="-80" dirty="0">
                <a:latin typeface="Times New Roman" panose="02020603050405020304" charset="0"/>
                <a:cs typeface="Times New Roman" panose="02020603050405020304" charset="0"/>
              </a:rPr>
              <a:t>to </a:t>
            </a:r>
            <a:r>
              <a:rPr sz="5000" spc="-355" dirty="0">
                <a:latin typeface="Times New Roman" panose="02020603050405020304" charset="0"/>
                <a:cs typeface="Times New Roman" panose="02020603050405020304" charset="0"/>
              </a:rPr>
              <a:t>ensure </a:t>
            </a:r>
            <a:r>
              <a:rPr sz="5000" spc="-340" dirty="0">
                <a:latin typeface="Times New Roman" panose="02020603050405020304" charset="0"/>
                <a:cs typeface="Times New Roman" panose="02020603050405020304" charset="0"/>
              </a:rPr>
              <a:t>equal </a:t>
            </a:r>
            <a:r>
              <a:rPr sz="5000" spc="-420" dirty="0">
                <a:latin typeface="Times New Roman" panose="02020603050405020304" charset="0"/>
                <a:cs typeface="Times New Roman" panose="02020603050405020304" charset="0"/>
              </a:rPr>
              <a:t>pay </a:t>
            </a:r>
            <a:r>
              <a:rPr sz="5000" spc="-395" dirty="0">
                <a:latin typeface="Times New Roman" panose="02020603050405020304" charset="0"/>
                <a:cs typeface="Times New Roman" panose="02020603050405020304" charset="0"/>
              </a:rPr>
              <a:t>and </a:t>
            </a:r>
            <a:r>
              <a:rPr sz="5000" spc="-17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-240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5000" spc="-28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000" spc="-245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000" spc="-730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5000" spc="-245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000" spc="195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000" spc="-39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000" spc="-3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-270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5000" spc="-44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000" spc="-28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000" spc="-280" dirty="0">
                <a:latin typeface="Times New Roman" panose="02020603050405020304" charset="0"/>
                <a:cs typeface="Times New Roman" panose="02020603050405020304" charset="0"/>
              </a:rPr>
              <a:t>ee</a:t>
            </a:r>
            <a:r>
              <a:rPr sz="5000" spc="-39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000" spc="-3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-44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000" spc="-240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5000" spc="-425" dirty="0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sz="5000" spc="-44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000" spc="-39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000" spc="-270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5000" spc="-28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000" spc="-730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5000" spc="-28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000" spc="-39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000" spc="85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000" spc="-3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175" dirty="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sz="5000" spc="-245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000" spc="-39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000" spc="-3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-44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000" spc="-215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5000" spc="-325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5000" spc="-3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-270" dirty="0"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5000" spc="-28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000" spc="-39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000" spc="-240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5000" spc="-28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000" spc="-28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000" spc="-38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5000" spc="-77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sz="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92160"/>
            <a:ext cx="3809999" cy="12001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51680" y="317520"/>
            <a:ext cx="857249" cy="7334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02740" y="9580285"/>
            <a:ext cx="40132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25"/>
              </a:lnSpc>
            </a:pPr>
            <a:r>
              <a:rPr sz="2600" spc="-280" dirty="0">
                <a:solidFill>
                  <a:srgbClr val="454553"/>
                </a:solidFill>
                <a:latin typeface="Verdana" panose="020B0604030504040204"/>
                <a:cs typeface="Verdana" panose="020B0604030504040204"/>
              </a:rPr>
              <a:t>14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0"/>
              </a:lnSpc>
            </a:pPr>
            <a:r>
              <a:rPr spc="45" dirty="0">
                <a:solidFill>
                  <a:srgbClr val="454553"/>
                </a:solidFill>
              </a:rPr>
              <a:t>AGB1211</a:t>
            </a:r>
            <a:r>
              <a:rPr spc="-15" dirty="0">
                <a:solidFill>
                  <a:srgbClr val="454553"/>
                </a:solidFill>
              </a:rPr>
              <a:t> </a:t>
            </a:r>
            <a:r>
              <a:rPr dirty="0">
                <a:solidFill>
                  <a:srgbClr val="454553"/>
                </a:solidFill>
              </a:rPr>
              <a:t>–</a:t>
            </a:r>
            <a:r>
              <a:rPr spc="-15" dirty="0">
                <a:solidFill>
                  <a:srgbClr val="454553"/>
                </a:solidFill>
              </a:rPr>
              <a:t> </a:t>
            </a:r>
            <a:r>
              <a:rPr spc="155" dirty="0"/>
              <a:t>DESIGN</a:t>
            </a:r>
            <a:r>
              <a:rPr spc="-10" dirty="0"/>
              <a:t> </a:t>
            </a:r>
            <a:r>
              <a:rPr spc="190" dirty="0"/>
              <a:t>THINKING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8382" y="52271"/>
            <a:ext cx="7328534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Module</a:t>
            </a:r>
            <a:r>
              <a:rPr spc="-40" dirty="0"/>
              <a:t> </a:t>
            </a:r>
            <a:r>
              <a:rPr dirty="0"/>
              <a:t>5</a:t>
            </a:r>
            <a:r>
              <a:rPr spc="-35" dirty="0"/>
              <a:t> </a:t>
            </a:r>
            <a:r>
              <a:rPr spc="-95" dirty="0"/>
              <a:t>Description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4514" y="2941319"/>
            <a:ext cx="161925" cy="161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4514" y="4465319"/>
            <a:ext cx="161925" cy="161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4514" y="5989319"/>
            <a:ext cx="161925" cy="1619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93139" y="1769617"/>
            <a:ext cx="16241394" cy="5398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u="heavy" spc="-28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5000" b="1" u="heavy" spc="-8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000" b="1" u="heavy" spc="-30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000" b="1" u="heavy" spc="-34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5000" b="1" u="heavy" spc="-25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5000" b="1" u="heavy" spc="-33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000" b="1" u="heavy" spc="-27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000" b="1" u="heavy" spc="-32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000" b="1" u="heavy" spc="-21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5000" b="1" u="heavy" spc="-18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b="1" u="heavy" spc="-11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5000" b="1" u="heavy" spc="-33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000" b="1" u="heavy" spc="10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000" b="1" u="heavy" spc="-10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5000" b="1" u="heavy" spc="-33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5000" b="1" u="heavy" spc="-8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5000" b="1" u="heavy" spc="-34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5000" b="1" u="heavy" spc="-45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5000" b="1" u="heavy" spc="-18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b="1" u="heavy" spc="-30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000" b="1" u="heavy" spc="-32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000" b="1" u="heavy" spc="-43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5000" b="1" u="heavy" spc="-18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b="1" u="heavy" spc="-30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000" b="1" u="heavy" spc="6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CC</a:t>
            </a:r>
            <a:r>
              <a:rPr sz="5000" b="1" u="heavy" spc="10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5000" b="1" u="heavy" spc="-25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5000" b="1" u="heavy" spc="-32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5000" b="1" u="heavy" spc="-20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000" b="1" u="heavy" spc="-30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5000" b="1" u="heavy" spc="-10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sz="5000" b="1" u="heavy" spc="-27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000" b="1" u="heavy" spc="-18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5000" b="1" u="heavy" spc="-27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5000" b="1" u="heavy" spc="-200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5000" b="1" u="heavy" spc="-285" dirty="0">
                <a:uFill>
                  <a:solidFill>
                    <a:srgbClr val="000000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sz="5000" b="1" spc="-18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b="1" spc="-790" dirty="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sz="5000">
              <a:latin typeface="Times New Roman" panose="02020603050405020304" charset="0"/>
              <a:cs typeface="Times New Roman" panose="02020603050405020304" charset="0"/>
            </a:endParaRPr>
          </a:p>
          <a:p>
            <a:pPr marL="1219200" marR="1871345">
              <a:lnSpc>
                <a:spcPct val="100000"/>
              </a:lnSpc>
            </a:pPr>
            <a:r>
              <a:rPr sz="5000" b="1" spc="80" dirty="0">
                <a:latin typeface="Times New Roman" panose="02020603050405020304" charset="0"/>
                <a:cs typeface="Times New Roman" panose="02020603050405020304" charset="0"/>
              </a:rPr>
              <a:t>Objective:</a:t>
            </a:r>
            <a:r>
              <a:rPr sz="5000" spc="6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-65" dirty="0">
                <a:latin typeface="Times New Roman" panose="02020603050405020304" charset="0"/>
                <a:cs typeface="Times New Roman" panose="02020603050405020304" charset="0"/>
              </a:rPr>
              <a:t>Track</a:t>
            </a:r>
            <a:r>
              <a:rPr sz="5000" spc="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10" dirty="0">
                <a:latin typeface="Times New Roman" panose="02020603050405020304" charset="0"/>
                <a:cs typeface="Times New Roman" panose="02020603050405020304" charset="0"/>
              </a:rPr>
              <a:t>gender</a:t>
            </a:r>
            <a:r>
              <a:rPr sz="5000" spc="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65" dirty="0">
                <a:latin typeface="Times New Roman" panose="02020603050405020304" charset="0"/>
                <a:cs typeface="Times New Roman" panose="02020603050405020304" charset="0"/>
              </a:rPr>
              <a:t>equality</a:t>
            </a:r>
            <a:r>
              <a:rPr sz="5000" spc="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-30" dirty="0">
                <a:latin typeface="Times New Roman" panose="02020603050405020304" charset="0"/>
                <a:cs typeface="Times New Roman" panose="02020603050405020304" charset="0"/>
              </a:rPr>
              <a:t>progress</a:t>
            </a:r>
            <a:r>
              <a:rPr sz="5000" spc="6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-80" dirty="0">
                <a:latin typeface="Times New Roman" panose="02020603050405020304" charset="0"/>
                <a:cs typeface="Times New Roman" panose="02020603050405020304" charset="0"/>
              </a:rPr>
              <a:t>and </a:t>
            </a:r>
            <a:r>
              <a:rPr sz="5000" spc="-137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-70" dirty="0">
                <a:latin typeface="Times New Roman" panose="02020603050405020304" charset="0"/>
                <a:cs typeface="Times New Roman" panose="02020603050405020304" charset="0"/>
              </a:rPr>
              <a:t>ensure</a:t>
            </a:r>
            <a:r>
              <a:rPr sz="5000" spc="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45" dirty="0">
                <a:latin typeface="Times New Roman" panose="02020603050405020304" charset="0"/>
                <a:cs typeface="Times New Roman" panose="02020603050405020304" charset="0"/>
              </a:rPr>
              <a:t>accountability.</a:t>
            </a:r>
            <a:endParaRPr sz="5000">
              <a:latin typeface="Times New Roman" panose="02020603050405020304" charset="0"/>
              <a:cs typeface="Times New Roman" panose="02020603050405020304" charset="0"/>
            </a:endParaRPr>
          </a:p>
          <a:p>
            <a:pPr marL="1219200" marR="43180">
              <a:lnSpc>
                <a:spcPct val="100000"/>
              </a:lnSpc>
            </a:pPr>
            <a:r>
              <a:rPr sz="5000" b="1" spc="-85" dirty="0">
                <a:latin typeface="Times New Roman" panose="02020603050405020304" charset="0"/>
                <a:cs typeface="Times New Roman" panose="02020603050405020304" charset="0"/>
              </a:rPr>
              <a:t>Topics:</a:t>
            </a:r>
            <a:r>
              <a:rPr sz="5000" b="1" spc="5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-25" dirty="0">
                <a:latin typeface="Times New Roman" panose="02020603050405020304" charset="0"/>
                <a:cs typeface="Times New Roman" panose="02020603050405020304" charset="0"/>
              </a:rPr>
              <a:t>Key</a:t>
            </a:r>
            <a:r>
              <a:rPr sz="5000" spc="5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30" dirty="0">
                <a:latin typeface="Times New Roman" panose="02020603050405020304" charset="0"/>
                <a:cs typeface="Times New Roman" panose="02020603050405020304" charset="0"/>
              </a:rPr>
              <a:t>performance</a:t>
            </a:r>
            <a:r>
              <a:rPr sz="5000" spc="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40" dirty="0">
                <a:latin typeface="Times New Roman" panose="02020603050405020304" charset="0"/>
                <a:cs typeface="Times New Roman" panose="02020603050405020304" charset="0"/>
              </a:rPr>
              <a:t>indicators</a:t>
            </a:r>
            <a:r>
              <a:rPr sz="5000" spc="5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70" dirty="0">
                <a:latin typeface="Times New Roman" panose="02020603050405020304" charset="0"/>
                <a:cs typeface="Times New Roman" panose="02020603050405020304" charset="0"/>
              </a:rPr>
              <a:t>(KPIs),</a:t>
            </a:r>
            <a:r>
              <a:rPr sz="5000" spc="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5" dirty="0">
                <a:latin typeface="Times New Roman" panose="02020603050405020304" charset="0"/>
                <a:cs typeface="Times New Roman" panose="02020603050405020304" charset="0"/>
              </a:rPr>
              <a:t>feedback </a:t>
            </a:r>
            <a:r>
              <a:rPr sz="5000" spc="-137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-80" dirty="0">
                <a:latin typeface="Times New Roman" panose="02020603050405020304" charset="0"/>
                <a:cs typeface="Times New Roman" panose="02020603050405020304" charset="0"/>
              </a:rPr>
              <a:t>loops,</a:t>
            </a:r>
            <a:r>
              <a:rPr sz="5000" spc="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-80" dirty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sz="5000" spc="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-30" dirty="0">
                <a:latin typeface="Times New Roman" panose="02020603050405020304" charset="0"/>
                <a:cs typeface="Times New Roman" panose="02020603050405020304" charset="0"/>
              </a:rPr>
              <a:t>leadership</a:t>
            </a:r>
            <a:r>
              <a:rPr sz="5000" spc="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-50" dirty="0">
                <a:latin typeface="Times New Roman" panose="02020603050405020304" charset="0"/>
                <a:cs typeface="Times New Roman" panose="02020603050405020304" charset="0"/>
              </a:rPr>
              <a:t>roles</a:t>
            </a:r>
            <a:r>
              <a:rPr sz="5000" spc="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-30" dirty="0">
                <a:latin typeface="Times New Roman" panose="02020603050405020304" charset="0"/>
                <a:cs typeface="Times New Roman" panose="02020603050405020304" charset="0"/>
              </a:rPr>
              <a:t>in</a:t>
            </a:r>
            <a:r>
              <a:rPr sz="5000" spc="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45" dirty="0">
                <a:latin typeface="Times New Roman" panose="02020603050405020304" charset="0"/>
                <a:cs typeface="Times New Roman" panose="02020603050405020304" charset="0"/>
              </a:rPr>
              <a:t>accountability.</a:t>
            </a:r>
            <a:endParaRPr sz="5000">
              <a:latin typeface="Times New Roman" panose="02020603050405020304" charset="0"/>
              <a:cs typeface="Times New Roman" panose="02020603050405020304" charset="0"/>
            </a:endParaRPr>
          </a:p>
          <a:p>
            <a:pPr marL="1219200" marR="2482850">
              <a:lnSpc>
                <a:spcPct val="100000"/>
              </a:lnSpc>
            </a:pPr>
            <a:r>
              <a:rPr sz="5000" b="1" spc="70" dirty="0">
                <a:latin typeface="Times New Roman" panose="02020603050405020304" charset="0"/>
                <a:cs typeface="Times New Roman" panose="02020603050405020304" charset="0"/>
              </a:rPr>
              <a:t>Outcome:</a:t>
            </a:r>
            <a:r>
              <a:rPr sz="5000" spc="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-30" dirty="0">
                <a:latin typeface="Times New Roman" panose="02020603050405020304" charset="0"/>
                <a:cs typeface="Times New Roman" panose="02020603050405020304" charset="0"/>
              </a:rPr>
              <a:t>Learn</a:t>
            </a:r>
            <a:r>
              <a:rPr sz="5000" spc="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-60" dirty="0">
                <a:latin typeface="Times New Roman" panose="02020603050405020304" charset="0"/>
                <a:cs typeface="Times New Roman" panose="02020603050405020304" charset="0"/>
              </a:rPr>
              <a:t>how</a:t>
            </a:r>
            <a:r>
              <a:rPr sz="5000" spc="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340" dirty="0">
                <a:latin typeface="Times New Roman" panose="02020603050405020304" charset="0"/>
                <a:cs typeface="Times New Roman" panose="02020603050405020304" charset="0"/>
              </a:rPr>
              <a:t>to</a:t>
            </a:r>
            <a:r>
              <a:rPr sz="5000" spc="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-95" dirty="0">
                <a:latin typeface="Times New Roman" panose="02020603050405020304" charset="0"/>
                <a:cs typeface="Times New Roman" panose="02020603050405020304" charset="0"/>
              </a:rPr>
              <a:t>measure</a:t>
            </a:r>
            <a:r>
              <a:rPr sz="5000" spc="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-80" dirty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sz="5000" spc="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175" dirty="0">
                <a:latin typeface="Times New Roman" panose="02020603050405020304" charset="0"/>
                <a:cs typeface="Times New Roman" panose="02020603050405020304" charset="0"/>
              </a:rPr>
              <a:t>report </a:t>
            </a:r>
            <a:r>
              <a:rPr sz="5000" spc="-137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-30" dirty="0">
                <a:latin typeface="Times New Roman" panose="02020603050405020304" charset="0"/>
                <a:cs typeface="Times New Roman" panose="02020603050405020304" charset="0"/>
              </a:rPr>
              <a:t>progress</a:t>
            </a:r>
            <a:r>
              <a:rPr sz="5000" spc="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-55" dirty="0">
                <a:latin typeface="Times New Roman" panose="02020603050405020304" charset="0"/>
                <a:cs typeface="Times New Roman" panose="02020603050405020304" charset="0"/>
              </a:rPr>
              <a:t>on</a:t>
            </a:r>
            <a:r>
              <a:rPr sz="5000" spc="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10" dirty="0">
                <a:latin typeface="Times New Roman" panose="02020603050405020304" charset="0"/>
                <a:cs typeface="Times New Roman" panose="02020603050405020304" charset="0"/>
              </a:rPr>
              <a:t>gender</a:t>
            </a:r>
            <a:r>
              <a:rPr sz="5000" spc="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65" dirty="0">
                <a:latin typeface="Times New Roman" panose="02020603050405020304" charset="0"/>
                <a:cs typeface="Times New Roman" panose="02020603050405020304" charset="0"/>
              </a:rPr>
              <a:t>equality</a:t>
            </a:r>
            <a:r>
              <a:rPr sz="5000" spc="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5000" spc="-120" dirty="0">
                <a:latin typeface="Times New Roman" panose="02020603050405020304" charset="0"/>
                <a:cs typeface="Times New Roman" panose="02020603050405020304" charset="0"/>
              </a:rPr>
              <a:t>goals.</a:t>
            </a:r>
            <a:endParaRPr sz="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92160"/>
            <a:ext cx="3809999" cy="12001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51680" y="317520"/>
            <a:ext cx="857249" cy="7334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02740" y="9580285"/>
            <a:ext cx="40132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25"/>
              </a:lnSpc>
            </a:pPr>
            <a:r>
              <a:rPr sz="2600" spc="-280" dirty="0">
                <a:solidFill>
                  <a:srgbClr val="454553"/>
                </a:solidFill>
                <a:latin typeface="Verdana" panose="020B0604030504040204"/>
                <a:cs typeface="Verdana" panose="020B0604030504040204"/>
              </a:rPr>
              <a:t>15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0"/>
              </a:lnSpc>
            </a:pPr>
            <a:r>
              <a:rPr spc="45" dirty="0">
                <a:solidFill>
                  <a:srgbClr val="454553"/>
                </a:solidFill>
              </a:rPr>
              <a:t>AGB1211</a:t>
            </a:r>
            <a:r>
              <a:rPr spc="-15" dirty="0">
                <a:solidFill>
                  <a:srgbClr val="454553"/>
                </a:solidFill>
              </a:rPr>
              <a:t> </a:t>
            </a:r>
            <a:r>
              <a:rPr dirty="0">
                <a:solidFill>
                  <a:srgbClr val="454553"/>
                </a:solidFill>
              </a:rPr>
              <a:t>–</a:t>
            </a:r>
            <a:r>
              <a:rPr spc="-15" dirty="0">
                <a:solidFill>
                  <a:srgbClr val="454553"/>
                </a:solidFill>
              </a:rPr>
              <a:t> </a:t>
            </a:r>
            <a:r>
              <a:rPr spc="155" dirty="0"/>
              <a:t>DESIGN</a:t>
            </a:r>
            <a:r>
              <a:rPr spc="-10" dirty="0"/>
              <a:t> </a:t>
            </a:r>
            <a:r>
              <a:rPr spc="190" dirty="0"/>
              <a:t>THINKING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98774" y="52271"/>
            <a:ext cx="248793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-3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6400" b="1" spc="-4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6400" b="1" spc="-3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6400" b="1" spc="-36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6400" b="1" spc="-5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6400" b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6400" b="1" spc="-30" dirty="0">
                <a:latin typeface="Times New Roman" panose="02020603050405020304"/>
                <a:cs typeface="Times New Roman" panose="02020603050405020304"/>
              </a:rPr>
              <a:t>s</a:t>
            </a:r>
            <a:endParaRPr sz="64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2160"/>
            <a:ext cx="3809999" cy="12001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51680" y="317520"/>
            <a:ext cx="857249" cy="7334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519" y="2912744"/>
            <a:ext cx="3362324" cy="63436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41786" y="2791808"/>
            <a:ext cx="3438524" cy="646747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53516" y="2791808"/>
            <a:ext cx="3419474" cy="64674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63089" y="2198369"/>
            <a:ext cx="171449" cy="1714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247761" y="1772951"/>
            <a:ext cx="3550920" cy="81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30" dirty="0">
                <a:latin typeface="Times New Roman" panose="02020603050405020304" charset="0"/>
                <a:cs typeface="Times New Roman" panose="02020603050405020304" charset="0"/>
              </a:rPr>
              <a:t>screenshots</a:t>
            </a:r>
            <a:endParaRPr sz="5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2740" y="9590653"/>
            <a:ext cx="40195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0"/>
              </a:lnSpc>
            </a:pPr>
            <a:r>
              <a:rPr sz="2800" spc="-270" dirty="0">
                <a:solidFill>
                  <a:srgbClr val="454553"/>
                </a:solidFill>
                <a:latin typeface="Arial MT"/>
                <a:cs typeface="Arial MT"/>
              </a:rPr>
              <a:t>1</a:t>
            </a:r>
            <a:r>
              <a:rPr sz="2800" spc="105" dirty="0">
                <a:solidFill>
                  <a:srgbClr val="454553"/>
                </a:solidFill>
                <a:latin typeface="Arial MT"/>
                <a:cs typeface="Arial MT"/>
              </a:rPr>
              <a:t>6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29918" y="9697122"/>
            <a:ext cx="46329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0"/>
              </a:lnSpc>
            </a:pPr>
            <a:r>
              <a:rPr sz="2400" spc="45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AGB1211</a:t>
            </a:r>
            <a:r>
              <a:rPr sz="2400" spc="-15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spc="-15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55" dirty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90" dirty="0">
                <a:latin typeface="Times New Roman" panose="02020603050405020304"/>
                <a:cs typeface="Times New Roman" panose="02020603050405020304"/>
              </a:rPr>
              <a:t>THINKING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rcRect l="6944" t="11184" r="5556"/>
          <a:stretch>
            <a:fillRect/>
          </a:stretch>
        </p:blipFill>
        <p:spPr>
          <a:xfrm>
            <a:off x="14407515" y="2688590"/>
            <a:ext cx="3113405" cy="65919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98774" y="52271"/>
            <a:ext cx="248793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-3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6400" b="1" spc="-4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6400" b="1" spc="-3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6400" b="1" spc="-36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6400" b="1" spc="-5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6400" b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6400" b="1" spc="-30" dirty="0">
                <a:latin typeface="Times New Roman" panose="02020603050405020304"/>
                <a:cs typeface="Times New Roman" panose="02020603050405020304"/>
              </a:rPr>
              <a:t>s</a:t>
            </a:r>
            <a:endParaRPr sz="64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2160"/>
            <a:ext cx="3809999" cy="12001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51680" y="317520"/>
            <a:ext cx="857249" cy="7334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63089" y="2198369"/>
            <a:ext cx="171449" cy="1714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247761" y="1772951"/>
            <a:ext cx="3550920" cy="81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30" dirty="0">
                <a:latin typeface="Times New Roman" panose="02020603050405020304" charset="0"/>
                <a:cs typeface="Times New Roman" panose="02020603050405020304" charset="0"/>
              </a:rPr>
              <a:t>screenshots</a:t>
            </a:r>
            <a:endParaRPr sz="5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2740" y="9590653"/>
            <a:ext cx="40195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0"/>
              </a:lnSpc>
            </a:pPr>
            <a:r>
              <a:rPr sz="2800" spc="-270" dirty="0">
                <a:solidFill>
                  <a:srgbClr val="454553"/>
                </a:solidFill>
                <a:latin typeface="Arial MT"/>
                <a:cs typeface="Arial MT"/>
              </a:rPr>
              <a:t>1</a:t>
            </a:r>
            <a:r>
              <a:rPr sz="2800" spc="105" dirty="0">
                <a:solidFill>
                  <a:srgbClr val="454553"/>
                </a:solidFill>
                <a:latin typeface="Arial MT"/>
                <a:cs typeface="Arial MT"/>
              </a:rPr>
              <a:t>6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29918" y="9697122"/>
            <a:ext cx="46329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0"/>
              </a:lnSpc>
            </a:pPr>
            <a:r>
              <a:rPr sz="2400" spc="45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AGB1211</a:t>
            </a:r>
            <a:r>
              <a:rPr sz="2400" spc="-15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spc="-15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55" dirty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90" dirty="0">
                <a:latin typeface="Times New Roman" panose="02020603050405020304"/>
                <a:cs typeface="Times New Roman" panose="02020603050405020304"/>
              </a:rPr>
              <a:t>THINKING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rcRect l="6944" t="11184" r="6944"/>
          <a:stretch>
            <a:fillRect/>
          </a:stretch>
        </p:blipFill>
        <p:spPr>
          <a:xfrm>
            <a:off x="1053465" y="2658110"/>
            <a:ext cx="3227705" cy="67024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rcRect l="6944" t="10855" r="6944"/>
          <a:stretch>
            <a:fillRect/>
          </a:stretch>
        </p:blipFill>
        <p:spPr>
          <a:xfrm>
            <a:off x="5562600" y="2631440"/>
            <a:ext cx="3048000" cy="66573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rcRect l="5995" t="10526" r="5556"/>
          <a:stretch>
            <a:fillRect/>
          </a:stretch>
        </p:blipFill>
        <p:spPr>
          <a:xfrm>
            <a:off x="9930765" y="2513965"/>
            <a:ext cx="3175635" cy="67830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rcRect l="8333" t="11184" r="5556"/>
          <a:stretch>
            <a:fillRect/>
          </a:stretch>
        </p:blipFill>
        <p:spPr>
          <a:xfrm>
            <a:off x="14406880" y="2483485"/>
            <a:ext cx="3038475" cy="68135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</a:t>
            </a:r>
            <a:r>
              <a:rPr spc="-5" dirty="0"/>
              <a:t>o</a:t>
            </a:r>
            <a:r>
              <a:rPr spc="-365" dirty="0"/>
              <a:t>n</a:t>
            </a:r>
            <a:r>
              <a:rPr spc="-45" dirty="0"/>
              <a:t>c</a:t>
            </a:r>
            <a:r>
              <a:rPr spc="-50" dirty="0"/>
              <a:t>l</a:t>
            </a:r>
            <a:r>
              <a:rPr spc="-365" dirty="0"/>
              <a:t>u</a:t>
            </a:r>
            <a:r>
              <a:rPr spc="-35" dirty="0"/>
              <a:t>s</a:t>
            </a:r>
            <a:r>
              <a:rPr spc="-50" dirty="0"/>
              <a:t>i</a:t>
            </a:r>
            <a:r>
              <a:rPr spc="-5" dirty="0"/>
              <a:t>o</a:t>
            </a:r>
            <a:r>
              <a:rPr spc="-360"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8535" y="2971165"/>
            <a:ext cx="16915130" cy="6206490"/>
          </a:xfrm>
          <a:prstGeom prst="rect">
            <a:avLst/>
          </a:prstGeom>
        </p:spPr>
        <p:txBody>
          <a:bodyPr vert="horz" wrap="square" lIns="0" tIns="15875" rIns="0" bIns="0" rtlCol="0">
            <a:noAutofit/>
          </a:bodyPr>
          <a:lstStyle/>
          <a:p>
            <a:pPr marL="175260" marR="5080" lvl="1" indent="751840" algn="just">
              <a:lnSpc>
                <a:spcPct val="100000"/>
              </a:lnSpc>
              <a:spcBef>
                <a:spcPts val="125"/>
              </a:spcBef>
            </a:pPr>
            <a:r>
              <a:rPr sz="4000" dirty="0">
                <a:latin typeface="Times New Roman" panose="02020603050405020304" charset="0"/>
                <a:cs typeface="Times New Roman" panose="02020603050405020304" charset="0"/>
              </a:rPr>
              <a:t>A </a:t>
            </a:r>
            <a:r>
              <a:rPr sz="4000" spc="-235" dirty="0">
                <a:latin typeface="Times New Roman" panose="02020603050405020304" charset="0"/>
                <a:cs typeface="Times New Roman" panose="02020603050405020304" charset="0"/>
              </a:rPr>
              <a:t>gender </a:t>
            </a:r>
            <a:r>
              <a:rPr sz="4000" spc="-204" dirty="0">
                <a:latin typeface="Times New Roman" panose="02020603050405020304" charset="0"/>
                <a:cs typeface="Times New Roman" panose="02020603050405020304" charset="0"/>
              </a:rPr>
              <a:t>equality </a:t>
            </a:r>
            <a:r>
              <a:rPr sz="4000" spc="-260" dirty="0">
                <a:latin typeface="Times New Roman" panose="02020603050405020304" charset="0"/>
                <a:cs typeface="Times New Roman" panose="02020603050405020304" charset="0"/>
              </a:rPr>
              <a:t>app </a:t>
            </a:r>
            <a:r>
              <a:rPr sz="4000" spc="-114" dirty="0">
                <a:latin typeface="Times New Roman" panose="02020603050405020304" charset="0"/>
                <a:cs typeface="Times New Roman" panose="02020603050405020304" charset="0"/>
              </a:rPr>
              <a:t>for </a:t>
            </a:r>
            <a:r>
              <a:rPr sz="4000" spc="-145" dirty="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sz="4000" spc="-265" dirty="0">
                <a:latin typeface="Times New Roman" panose="02020603050405020304" charset="0"/>
                <a:cs typeface="Times New Roman" panose="02020603050405020304" charset="0"/>
              </a:rPr>
              <a:t>workplace </a:t>
            </a:r>
            <a:r>
              <a:rPr sz="4000" spc="-310" dirty="0">
                <a:latin typeface="Times New Roman" panose="02020603050405020304" charset="0"/>
                <a:cs typeface="Times New Roman" panose="02020603050405020304" charset="0"/>
              </a:rPr>
              <a:t>can </a:t>
            </a:r>
            <a:r>
              <a:rPr sz="4000" spc="-235" dirty="0">
                <a:latin typeface="Times New Roman" panose="02020603050405020304" charset="0"/>
                <a:cs typeface="Times New Roman" panose="02020603050405020304" charset="0"/>
              </a:rPr>
              <a:t>help </a:t>
            </a:r>
            <a:r>
              <a:rPr sz="4000" spc="-260" dirty="0">
                <a:latin typeface="Times New Roman" panose="02020603050405020304" charset="0"/>
                <a:cs typeface="Times New Roman" panose="02020603050405020304" charset="0"/>
              </a:rPr>
              <a:t>address </a:t>
            </a:r>
            <a:r>
              <a:rPr sz="4000" spc="-185" dirty="0">
                <a:latin typeface="Times New Roman" panose="02020603050405020304" charset="0"/>
                <a:cs typeface="Times New Roman" panose="02020603050405020304" charset="0"/>
              </a:rPr>
              <a:t>important </a:t>
            </a:r>
            <a:r>
              <a:rPr sz="4000" spc="-18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spc="-275" dirty="0">
                <a:latin typeface="Times New Roman" panose="02020603050405020304" charset="0"/>
                <a:cs typeface="Times New Roman" panose="02020603050405020304" charset="0"/>
              </a:rPr>
              <a:t>issues</a:t>
            </a:r>
            <a:r>
              <a:rPr sz="4000" spc="-2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spc="-250" dirty="0">
                <a:latin typeface="Times New Roman" panose="02020603050405020304" charset="0"/>
                <a:cs typeface="Times New Roman" panose="02020603050405020304" charset="0"/>
              </a:rPr>
              <a:t>like</a:t>
            </a:r>
            <a:r>
              <a:rPr sz="4000" spc="-2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spc="-320" dirty="0">
                <a:latin typeface="Times New Roman" panose="02020603050405020304" charset="0"/>
                <a:cs typeface="Times New Roman" panose="02020603050405020304" charset="0"/>
              </a:rPr>
              <a:t>pay</a:t>
            </a:r>
            <a:r>
              <a:rPr sz="4000" spc="-240" dirty="0">
                <a:latin typeface="Times New Roman" panose="02020603050405020304" charset="0"/>
                <a:cs typeface="Times New Roman" panose="02020603050405020304" charset="0"/>
              </a:rPr>
              <a:t> equality, </a:t>
            </a:r>
            <a:r>
              <a:rPr sz="4000" spc="-300" dirty="0">
                <a:latin typeface="Times New Roman" panose="02020603050405020304" charset="0"/>
                <a:cs typeface="Times New Roman" panose="02020603050405020304" charset="0"/>
              </a:rPr>
              <a:t>harassment,</a:t>
            </a:r>
            <a:r>
              <a:rPr sz="4000" spc="-2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spc="-300" dirty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sz="4000" spc="-2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spc="-250" dirty="0">
                <a:latin typeface="Times New Roman" panose="02020603050405020304" charset="0"/>
                <a:cs typeface="Times New Roman" panose="02020603050405020304" charset="0"/>
              </a:rPr>
              <a:t>career</a:t>
            </a:r>
            <a:r>
              <a:rPr sz="4000" spc="-2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spc="-250" dirty="0">
                <a:latin typeface="Times New Roman" panose="02020603050405020304" charset="0"/>
                <a:cs typeface="Times New Roman" panose="02020603050405020304" charset="0"/>
              </a:rPr>
              <a:t>growth.</a:t>
            </a:r>
            <a:r>
              <a:rPr sz="4000" spc="-2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spc="-5" dirty="0">
                <a:latin typeface="Times New Roman" panose="02020603050405020304" charset="0"/>
                <a:cs typeface="Times New Roman" panose="02020603050405020304" charset="0"/>
              </a:rPr>
              <a:t>It</a:t>
            </a:r>
            <a:r>
              <a:rPr sz="4000" spc="-2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spc="-310" dirty="0">
                <a:latin typeface="Times New Roman" panose="02020603050405020304" charset="0"/>
                <a:cs typeface="Times New Roman" panose="02020603050405020304" charset="0"/>
              </a:rPr>
              <a:t>can</a:t>
            </a:r>
            <a:r>
              <a:rPr sz="4000" spc="-2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spc="-80" dirty="0">
                <a:latin typeface="Times New Roman" panose="02020603050405020304" charset="0"/>
                <a:cs typeface="Times New Roman" panose="02020603050405020304" charset="0"/>
              </a:rPr>
              <a:t>offer </a:t>
            </a:r>
            <a:r>
              <a:rPr sz="4000" spc="-7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spc="-150" dirty="0">
                <a:latin typeface="Times New Roman" panose="02020603050405020304" charset="0"/>
                <a:cs typeface="Times New Roman" panose="02020603050405020304" charset="0"/>
              </a:rPr>
              <a:t>tools </a:t>
            </a:r>
            <a:r>
              <a:rPr sz="4000" spc="-114" dirty="0">
                <a:latin typeface="Times New Roman" panose="02020603050405020304" charset="0"/>
                <a:cs typeface="Times New Roman" panose="02020603050405020304" charset="0"/>
              </a:rPr>
              <a:t>for </a:t>
            </a:r>
            <a:r>
              <a:rPr sz="4000" spc="-215" dirty="0">
                <a:latin typeface="Times New Roman" panose="02020603050405020304" charset="0"/>
                <a:cs typeface="Times New Roman" panose="02020603050405020304" charset="0"/>
              </a:rPr>
              <a:t>tracking </a:t>
            </a:r>
            <a:r>
              <a:rPr sz="4000" spc="-295" dirty="0">
                <a:latin typeface="Times New Roman" panose="02020603050405020304" charset="0"/>
                <a:cs typeface="Times New Roman" panose="02020603050405020304" charset="0"/>
              </a:rPr>
              <a:t>salaries, </a:t>
            </a:r>
            <a:r>
              <a:rPr sz="4000" spc="-175" dirty="0">
                <a:latin typeface="Times New Roman" panose="02020603050405020304" charset="0"/>
                <a:cs typeface="Times New Roman" panose="02020603050405020304" charset="0"/>
              </a:rPr>
              <a:t>reporting </a:t>
            </a:r>
            <a:r>
              <a:rPr sz="4000" spc="-300" dirty="0">
                <a:latin typeface="Times New Roman" panose="02020603050405020304" charset="0"/>
                <a:cs typeface="Times New Roman" panose="02020603050405020304" charset="0"/>
              </a:rPr>
              <a:t>harassment, and </a:t>
            </a:r>
            <a:r>
              <a:rPr sz="4000" spc="-220" dirty="0">
                <a:latin typeface="Times New Roman" panose="02020603050405020304" charset="0"/>
                <a:cs typeface="Times New Roman" panose="02020603050405020304" charset="0"/>
              </a:rPr>
              <a:t>providing </a:t>
            </a:r>
            <a:r>
              <a:rPr sz="4000" spc="-21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spc="-250" dirty="0">
                <a:latin typeface="Times New Roman" panose="02020603050405020304" charset="0"/>
                <a:cs typeface="Times New Roman" panose="02020603050405020304" charset="0"/>
              </a:rPr>
              <a:t>resources</a:t>
            </a:r>
            <a:r>
              <a:rPr sz="4000" spc="-2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spc="-114" dirty="0">
                <a:latin typeface="Times New Roman" panose="02020603050405020304" charset="0"/>
                <a:cs typeface="Times New Roman" panose="02020603050405020304" charset="0"/>
              </a:rPr>
              <a:t>for</a:t>
            </a:r>
            <a:r>
              <a:rPr sz="4000" spc="-2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spc="-229" dirty="0">
                <a:latin typeface="Times New Roman" panose="02020603050405020304" charset="0"/>
                <a:cs typeface="Times New Roman" panose="02020603050405020304" charset="0"/>
              </a:rPr>
              <a:t>mentorship</a:t>
            </a:r>
            <a:r>
              <a:rPr sz="4000" spc="-2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spc="-300" dirty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sz="4000" spc="-2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spc="-235" dirty="0">
                <a:latin typeface="Times New Roman" panose="02020603050405020304" charset="0"/>
                <a:cs typeface="Times New Roman" panose="02020603050405020304" charset="0"/>
              </a:rPr>
              <a:t>training.</a:t>
            </a:r>
            <a:r>
              <a:rPr sz="4000" spc="-2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spc="-195" dirty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sz="4000" spc="-2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spc="-260" dirty="0">
                <a:latin typeface="Times New Roman" panose="02020603050405020304" charset="0"/>
                <a:cs typeface="Times New Roman" panose="02020603050405020304" charset="0"/>
              </a:rPr>
              <a:t>app</a:t>
            </a:r>
            <a:r>
              <a:rPr sz="4000" spc="-2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spc="-310" dirty="0">
                <a:latin typeface="Times New Roman" panose="02020603050405020304" charset="0"/>
                <a:cs typeface="Times New Roman" panose="02020603050405020304" charset="0"/>
              </a:rPr>
              <a:t>can</a:t>
            </a:r>
            <a:r>
              <a:rPr sz="4000" spc="-2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spc="-270" dirty="0">
                <a:latin typeface="Times New Roman" panose="02020603050405020304" charset="0"/>
                <a:cs typeface="Times New Roman" panose="02020603050405020304" charset="0"/>
              </a:rPr>
              <a:t>also</a:t>
            </a:r>
            <a:r>
              <a:rPr sz="4000" spc="-2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spc="-204" dirty="0">
                <a:latin typeface="Times New Roman" panose="02020603050405020304" charset="0"/>
                <a:cs typeface="Times New Roman" panose="02020603050405020304" charset="0"/>
              </a:rPr>
              <a:t>promote </a:t>
            </a:r>
            <a:r>
              <a:rPr sz="4000" spc="-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spc="-265" dirty="0">
                <a:latin typeface="Times New Roman" panose="02020603050405020304" charset="0"/>
                <a:cs typeface="Times New Roman" panose="02020603050405020304" charset="0"/>
              </a:rPr>
              <a:t>workplace </a:t>
            </a:r>
            <a:r>
              <a:rPr sz="4000" spc="-215" dirty="0">
                <a:latin typeface="Times New Roman" panose="02020603050405020304" charset="0"/>
                <a:cs typeface="Times New Roman" panose="02020603050405020304" charset="0"/>
              </a:rPr>
              <a:t>inclusivity </a:t>
            </a:r>
            <a:r>
              <a:rPr sz="4000" spc="-310" dirty="0">
                <a:latin typeface="Times New Roman" panose="02020603050405020304" charset="0"/>
                <a:cs typeface="Times New Roman" panose="02020603050405020304" charset="0"/>
              </a:rPr>
              <a:t>by </a:t>
            </a:r>
            <a:r>
              <a:rPr sz="4000" spc="-130" dirty="0">
                <a:latin typeface="Times New Roman" panose="02020603050405020304" charset="0"/>
                <a:cs typeface="Times New Roman" panose="02020603050405020304" charset="0"/>
              </a:rPr>
              <a:t>offering </a:t>
            </a:r>
            <a:r>
              <a:rPr sz="4000" spc="-170" dirty="0">
                <a:latin typeface="Times New Roman" panose="02020603050405020304" charset="0"/>
                <a:cs typeface="Times New Roman" panose="02020603050405020304" charset="0"/>
              </a:rPr>
              <a:t>features </a:t>
            </a:r>
            <a:r>
              <a:rPr sz="4000" spc="-250" dirty="0">
                <a:latin typeface="Times New Roman" panose="02020603050405020304" charset="0"/>
                <a:cs typeface="Times New Roman" panose="02020603050405020304" charset="0"/>
              </a:rPr>
              <a:t>like </a:t>
            </a:r>
            <a:r>
              <a:rPr sz="4000" spc="-220" dirty="0">
                <a:latin typeface="Times New Roman" panose="02020603050405020304" charset="0"/>
                <a:cs typeface="Times New Roman" panose="02020603050405020304" charset="0"/>
              </a:rPr>
              <a:t>policy </a:t>
            </a:r>
            <a:r>
              <a:rPr sz="4000" spc="-305" dirty="0">
                <a:latin typeface="Times New Roman" panose="02020603050405020304" charset="0"/>
                <a:cs typeface="Times New Roman" panose="02020603050405020304" charset="0"/>
              </a:rPr>
              <a:t>sharing, </a:t>
            </a:r>
            <a:r>
              <a:rPr sz="4000" spc="-200" dirty="0">
                <a:latin typeface="Times New Roman" panose="02020603050405020304" charset="0"/>
                <a:cs typeface="Times New Roman" panose="02020603050405020304" charset="0"/>
              </a:rPr>
              <a:t>diversity </a:t>
            </a:r>
            <a:r>
              <a:rPr sz="4000" spc="-19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spc="-250" dirty="0">
                <a:latin typeface="Times New Roman" panose="02020603050405020304" charset="0"/>
                <a:cs typeface="Times New Roman" panose="02020603050405020304" charset="0"/>
              </a:rPr>
              <a:t>tracking,</a:t>
            </a:r>
            <a:r>
              <a:rPr sz="4000" spc="-2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spc="-300" dirty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sz="4000" spc="-2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spc="-240" dirty="0">
                <a:latin typeface="Times New Roman" panose="02020603050405020304" charset="0"/>
                <a:cs typeface="Times New Roman" panose="02020603050405020304" charset="0"/>
              </a:rPr>
              <a:t>real-time feedback.</a:t>
            </a:r>
            <a:r>
              <a:rPr sz="4000" spc="-2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spc="-114" dirty="0">
                <a:latin typeface="Times New Roman" panose="02020603050405020304" charset="0"/>
                <a:cs typeface="Times New Roman" panose="02020603050405020304" charset="0"/>
              </a:rPr>
              <a:t>By</a:t>
            </a:r>
            <a:r>
              <a:rPr sz="4000" spc="-2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spc="-200" dirty="0">
                <a:latin typeface="Times New Roman" panose="02020603050405020304" charset="0"/>
                <a:cs typeface="Times New Roman" panose="02020603050405020304" charset="0"/>
              </a:rPr>
              <a:t>focusing</a:t>
            </a:r>
            <a:r>
              <a:rPr sz="4000" spc="-2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spc="-285" dirty="0">
                <a:latin typeface="Times New Roman" panose="02020603050405020304" charset="0"/>
                <a:cs typeface="Times New Roman" panose="02020603050405020304" charset="0"/>
              </a:rPr>
              <a:t>on</a:t>
            </a:r>
            <a:r>
              <a:rPr sz="4000" spc="-2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spc="-270" dirty="0">
                <a:latin typeface="Times New Roman" panose="02020603050405020304" charset="0"/>
                <a:cs typeface="Times New Roman" panose="02020603050405020304" charset="0"/>
              </a:rPr>
              <a:t>privacy</a:t>
            </a:r>
            <a:r>
              <a:rPr sz="4000" spc="-2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spc="-300" dirty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sz="4000" spc="-2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spc="-280" dirty="0">
                <a:latin typeface="Times New Roman" panose="02020603050405020304" charset="0"/>
                <a:cs typeface="Times New Roman" panose="02020603050405020304" charset="0"/>
              </a:rPr>
              <a:t>user </a:t>
            </a:r>
            <a:r>
              <a:rPr sz="4000" spc="-27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spc="-270" dirty="0">
                <a:latin typeface="Times New Roman" panose="02020603050405020304" charset="0"/>
                <a:cs typeface="Times New Roman" panose="02020603050405020304" charset="0"/>
              </a:rPr>
              <a:t>engagement, </a:t>
            </a:r>
            <a:r>
              <a:rPr sz="4000" spc="-145" dirty="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sz="4000" spc="-260" dirty="0">
                <a:latin typeface="Times New Roman" panose="02020603050405020304" charset="0"/>
                <a:cs typeface="Times New Roman" panose="02020603050405020304" charset="0"/>
              </a:rPr>
              <a:t>app </a:t>
            </a:r>
            <a:r>
              <a:rPr sz="4000" spc="-310" dirty="0">
                <a:latin typeface="Times New Roman" panose="02020603050405020304" charset="0"/>
                <a:cs typeface="Times New Roman" panose="02020603050405020304" charset="0"/>
              </a:rPr>
              <a:t>can </a:t>
            </a:r>
            <a:r>
              <a:rPr sz="4000" spc="-185" dirty="0">
                <a:latin typeface="Times New Roman" panose="02020603050405020304" charset="0"/>
                <a:cs typeface="Times New Roman" panose="02020603050405020304" charset="0"/>
              </a:rPr>
              <a:t>support </a:t>
            </a:r>
            <a:r>
              <a:rPr sz="4000" spc="-145" dirty="0">
                <a:latin typeface="Times New Roman" panose="02020603050405020304" charset="0"/>
                <a:cs typeface="Times New Roman" panose="02020603050405020304" charset="0"/>
              </a:rPr>
              <a:t>both </a:t>
            </a:r>
            <a:r>
              <a:rPr sz="4000" spc="-275" dirty="0">
                <a:latin typeface="Times New Roman" panose="02020603050405020304" charset="0"/>
                <a:cs typeface="Times New Roman" panose="02020603050405020304" charset="0"/>
              </a:rPr>
              <a:t>employees </a:t>
            </a:r>
            <a:r>
              <a:rPr sz="4000" spc="-300" dirty="0">
                <a:latin typeface="Times New Roman" panose="02020603050405020304" charset="0"/>
                <a:cs typeface="Times New Roman" panose="02020603050405020304" charset="0"/>
              </a:rPr>
              <a:t>and </a:t>
            </a:r>
            <a:r>
              <a:rPr sz="4000" spc="-210" dirty="0">
                <a:latin typeface="Times New Roman" panose="02020603050405020304" charset="0"/>
                <a:cs typeface="Times New Roman" panose="02020603050405020304" charset="0"/>
              </a:rPr>
              <a:t>organizations </a:t>
            </a:r>
            <a:r>
              <a:rPr sz="4000" spc="-270" dirty="0">
                <a:latin typeface="Times New Roman" panose="02020603050405020304" charset="0"/>
                <a:cs typeface="Times New Roman" panose="02020603050405020304" charset="0"/>
              </a:rPr>
              <a:t>in </a:t>
            </a:r>
            <a:r>
              <a:rPr sz="4000" spc="-139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spc="-204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4000" spc="-22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000" spc="-21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000" spc="-34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000" spc="17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4000" spc="-15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000" spc="-30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000" spc="-290" dirty="0"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4000" spc="-2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spc="-43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000" spc="-2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spc="-565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4000" spc="-185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000" spc="-22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000" spc="-30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000" spc="-2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spc="-21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000" spc="-175" dirty="0"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sz="4000" spc="-310" dirty="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4000" spc="-34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000" spc="-254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4000" spc="-2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spc="-34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000" spc="-30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000" spc="-265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4000" spc="-2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spc="-15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000" spc="-30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000" spc="-204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4000" spc="-165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4000" spc="-310" dirty="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4000" spc="-300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000" spc="-15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000" spc="-325" dirty="0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sz="4000" spc="-30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000" spc="-2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spc="-415" dirty="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sz="4000" spc="-185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000" spc="-22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000" spc="-465" dirty="0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sz="4000" spc="-2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spc="-21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000" spc="-30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000" spc="-325" dirty="0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sz="4000" spc="-15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000" spc="-22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000" spc="-185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000" spc="-30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000" spc="-565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4000" spc="-21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000" spc="-30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000" spc="17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4000" spc="-61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2160"/>
            <a:ext cx="3809999" cy="12001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51680" y="317520"/>
            <a:ext cx="857249" cy="7334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77340" y="9590653"/>
            <a:ext cx="46482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810"/>
              </a:lnSpc>
            </a:pPr>
            <a:fld id="{81D60167-4931-47E6-BA6A-407CBD079E47}" type="slidenum">
              <a:rPr sz="2800" spc="-330" dirty="0">
                <a:solidFill>
                  <a:srgbClr val="454553"/>
                </a:solidFill>
                <a:latin typeface="Arial MT"/>
                <a:cs typeface="Arial MT"/>
              </a:rPr>
              <a:t>18</a:t>
            </a:fld>
            <a:endParaRPr sz="28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0"/>
              </a:lnSpc>
            </a:pPr>
            <a:r>
              <a:rPr spc="45" dirty="0">
                <a:solidFill>
                  <a:srgbClr val="454553"/>
                </a:solidFill>
              </a:rPr>
              <a:t>AGB1211</a:t>
            </a:r>
            <a:r>
              <a:rPr spc="-15" dirty="0">
                <a:solidFill>
                  <a:srgbClr val="454553"/>
                </a:solidFill>
              </a:rPr>
              <a:t> </a:t>
            </a:r>
            <a:r>
              <a:rPr dirty="0">
                <a:solidFill>
                  <a:srgbClr val="454553"/>
                </a:solidFill>
              </a:rPr>
              <a:t>–</a:t>
            </a:r>
            <a:r>
              <a:rPr spc="-15" dirty="0">
                <a:solidFill>
                  <a:srgbClr val="454553"/>
                </a:solidFill>
              </a:rPr>
              <a:t> </a:t>
            </a:r>
            <a:r>
              <a:rPr spc="155" dirty="0"/>
              <a:t>DESIGN</a:t>
            </a:r>
            <a:r>
              <a:rPr spc="-10" dirty="0"/>
              <a:t> </a:t>
            </a:r>
            <a:r>
              <a:rPr spc="190" dirty="0"/>
              <a:t>THINKING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7132" y="9648715"/>
            <a:ext cx="241300" cy="285750"/>
          </a:xfrm>
          <a:custGeom>
            <a:avLst/>
            <a:gdLst/>
            <a:ahLst/>
            <a:cxnLst/>
            <a:rect l="l" t="t" r="r" b="b"/>
            <a:pathLst>
              <a:path w="241300" h="285750">
                <a:moveTo>
                  <a:pt x="0" y="285482"/>
                </a:moveTo>
                <a:lnTo>
                  <a:pt x="0" y="0"/>
                </a:lnTo>
                <a:lnTo>
                  <a:pt x="241172" y="142874"/>
                </a:lnTo>
                <a:lnTo>
                  <a:pt x="451" y="285482"/>
                </a:lnTo>
                <a:lnTo>
                  <a:pt x="0" y="285482"/>
                </a:lnTo>
                <a:close/>
              </a:path>
            </a:pathLst>
          </a:custGeom>
          <a:solidFill>
            <a:srgbClr val="9EB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81045" algn="l"/>
              </a:tabLst>
            </a:pPr>
            <a:r>
              <a:rPr spc="-5" dirty="0"/>
              <a:t>T</a:t>
            </a:r>
            <a:r>
              <a:rPr spc="-455" dirty="0"/>
              <a:t>h</a:t>
            </a:r>
            <a:r>
              <a:rPr spc="-5" dirty="0"/>
              <a:t>a</a:t>
            </a:r>
            <a:r>
              <a:rPr spc="-455" dirty="0"/>
              <a:t>n</a:t>
            </a:r>
            <a:r>
              <a:rPr spc="-35" dirty="0"/>
              <a:t>k</a:t>
            </a:r>
            <a:r>
              <a:rPr dirty="0"/>
              <a:t>	</a:t>
            </a:r>
            <a:r>
              <a:rPr spc="-35" dirty="0"/>
              <a:t>Y</a:t>
            </a:r>
            <a:r>
              <a:rPr spc="-5" dirty="0"/>
              <a:t>o</a:t>
            </a:r>
            <a:r>
              <a:rPr spc="-450" dirty="0"/>
              <a:t>u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200479"/>
            <a:ext cx="18289905" cy="3327400"/>
          </a:xfrm>
          <a:custGeom>
            <a:avLst/>
            <a:gdLst/>
            <a:ahLst/>
            <a:cxnLst/>
            <a:rect l="l" t="t" r="r" b="b"/>
            <a:pathLst>
              <a:path w="18289905" h="3327400">
                <a:moveTo>
                  <a:pt x="18289652" y="3327119"/>
                </a:moveTo>
                <a:lnTo>
                  <a:pt x="0" y="3327119"/>
                </a:lnTo>
                <a:lnTo>
                  <a:pt x="0" y="0"/>
                </a:lnTo>
                <a:lnTo>
                  <a:pt x="18289652" y="0"/>
                </a:lnTo>
                <a:lnTo>
                  <a:pt x="18289652" y="3327119"/>
                </a:lnTo>
                <a:close/>
              </a:path>
            </a:pathLst>
          </a:custGeom>
          <a:solidFill>
            <a:srgbClr val="ECF0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46758" y="5140279"/>
            <a:ext cx="75660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95" dirty="0"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72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7200" b="1" spc="-160" dirty="0">
                <a:latin typeface="Times New Roman" panose="02020603050405020304"/>
                <a:cs typeface="Times New Roman" panose="02020603050405020304"/>
              </a:rPr>
              <a:t>QUERIES???</a:t>
            </a:r>
            <a:endParaRPr sz="72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2160"/>
            <a:ext cx="3809999" cy="12001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51680" y="317520"/>
            <a:ext cx="857249" cy="7334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77340" y="9590653"/>
            <a:ext cx="46482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810"/>
              </a:lnSpc>
            </a:pPr>
            <a:fld id="{81D60167-4931-47E6-BA6A-407CBD079E47}" type="slidenum">
              <a:rPr sz="2800" spc="-330" dirty="0">
                <a:solidFill>
                  <a:srgbClr val="454553"/>
                </a:solidFill>
                <a:latin typeface="Arial MT"/>
                <a:cs typeface="Arial MT"/>
              </a:rPr>
              <a:t>19</a:t>
            </a:fld>
            <a:endParaRPr sz="28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0"/>
              </a:lnSpc>
            </a:pPr>
            <a:r>
              <a:rPr spc="45" dirty="0">
                <a:solidFill>
                  <a:srgbClr val="454553"/>
                </a:solidFill>
              </a:rPr>
              <a:t>AGB1211</a:t>
            </a:r>
            <a:r>
              <a:rPr spc="-15" dirty="0">
                <a:solidFill>
                  <a:srgbClr val="454553"/>
                </a:solidFill>
              </a:rPr>
              <a:t> </a:t>
            </a:r>
            <a:r>
              <a:rPr dirty="0">
                <a:solidFill>
                  <a:srgbClr val="454553"/>
                </a:solidFill>
              </a:rPr>
              <a:t>–</a:t>
            </a:r>
            <a:r>
              <a:rPr spc="-15" dirty="0">
                <a:solidFill>
                  <a:srgbClr val="454553"/>
                </a:solidFill>
              </a:rPr>
              <a:t> </a:t>
            </a:r>
            <a:r>
              <a:rPr spc="155" dirty="0"/>
              <a:t>DESIGN</a:t>
            </a:r>
            <a:r>
              <a:rPr spc="-10" dirty="0"/>
              <a:t> </a:t>
            </a:r>
            <a:r>
              <a:rPr spc="190" dirty="0"/>
              <a:t>THINKING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37082" y="166031"/>
            <a:ext cx="641413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Title </a:t>
            </a:r>
            <a:r>
              <a:rPr spc="-5" dirty="0"/>
              <a:t>of</a:t>
            </a:r>
            <a:r>
              <a:rPr spc="-30" dirty="0"/>
              <a:t> </a:t>
            </a:r>
            <a:r>
              <a:rPr spc="-140" dirty="0"/>
              <a:t>the</a:t>
            </a:r>
            <a:r>
              <a:rPr spc="-25" dirty="0"/>
              <a:t> </a:t>
            </a:r>
            <a:r>
              <a:rPr spc="-75" dirty="0"/>
              <a:t>Project</a:t>
            </a:r>
          </a:p>
        </p:txBody>
      </p:sp>
      <p:sp>
        <p:nvSpPr>
          <p:cNvPr id="3" name="object 3"/>
          <p:cNvSpPr/>
          <p:nvPr/>
        </p:nvSpPr>
        <p:spPr>
          <a:xfrm>
            <a:off x="2165667" y="3970032"/>
            <a:ext cx="8978900" cy="95250"/>
          </a:xfrm>
          <a:custGeom>
            <a:avLst/>
            <a:gdLst/>
            <a:ahLst/>
            <a:cxnLst/>
            <a:rect l="l" t="t" r="r" b="b"/>
            <a:pathLst>
              <a:path w="8978900" h="95250">
                <a:moveTo>
                  <a:pt x="8978354" y="0"/>
                </a:moveTo>
                <a:lnTo>
                  <a:pt x="3618319" y="0"/>
                </a:lnTo>
                <a:lnTo>
                  <a:pt x="3364560" y="0"/>
                </a:lnTo>
                <a:lnTo>
                  <a:pt x="0" y="0"/>
                </a:lnTo>
                <a:lnTo>
                  <a:pt x="0" y="95237"/>
                </a:lnTo>
                <a:lnTo>
                  <a:pt x="3364560" y="95237"/>
                </a:lnTo>
                <a:lnTo>
                  <a:pt x="3618319" y="95237"/>
                </a:lnTo>
                <a:lnTo>
                  <a:pt x="8978354" y="95250"/>
                </a:lnTo>
                <a:lnTo>
                  <a:pt x="89783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78030" y="3970032"/>
            <a:ext cx="4144010" cy="95250"/>
          </a:xfrm>
          <a:custGeom>
            <a:avLst/>
            <a:gdLst/>
            <a:ahLst/>
            <a:cxnLst/>
            <a:rect l="l" t="t" r="r" b="b"/>
            <a:pathLst>
              <a:path w="4144009" h="95250">
                <a:moveTo>
                  <a:pt x="4143845" y="0"/>
                </a:moveTo>
                <a:lnTo>
                  <a:pt x="3890099" y="0"/>
                </a:lnTo>
                <a:lnTo>
                  <a:pt x="0" y="0"/>
                </a:lnTo>
                <a:lnTo>
                  <a:pt x="0" y="95250"/>
                </a:lnTo>
                <a:lnTo>
                  <a:pt x="3890099" y="95250"/>
                </a:lnTo>
                <a:lnTo>
                  <a:pt x="4143845" y="95237"/>
                </a:lnTo>
                <a:lnTo>
                  <a:pt x="41438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56804" y="5189219"/>
            <a:ext cx="1174115" cy="95250"/>
          </a:xfrm>
          <a:custGeom>
            <a:avLst/>
            <a:gdLst/>
            <a:ahLst/>
            <a:cxnLst/>
            <a:rect l="l" t="t" r="r" b="b"/>
            <a:pathLst>
              <a:path w="1174115" h="95250">
                <a:moveTo>
                  <a:pt x="1173956" y="95249"/>
                </a:moveTo>
                <a:lnTo>
                  <a:pt x="0" y="95249"/>
                </a:lnTo>
                <a:lnTo>
                  <a:pt x="0" y="0"/>
                </a:lnTo>
                <a:lnTo>
                  <a:pt x="1173956" y="0"/>
                </a:lnTo>
                <a:lnTo>
                  <a:pt x="1173956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73123" y="6408419"/>
            <a:ext cx="6741795" cy="95250"/>
          </a:xfrm>
          <a:custGeom>
            <a:avLst/>
            <a:gdLst/>
            <a:ahLst/>
            <a:cxnLst/>
            <a:rect l="l" t="t" r="r" b="b"/>
            <a:pathLst>
              <a:path w="6741795" h="95250">
                <a:moveTo>
                  <a:pt x="6741318" y="95249"/>
                </a:moveTo>
                <a:lnTo>
                  <a:pt x="0" y="95249"/>
                </a:lnTo>
                <a:lnTo>
                  <a:pt x="0" y="0"/>
                </a:lnTo>
                <a:lnTo>
                  <a:pt x="6741318" y="0"/>
                </a:lnTo>
                <a:lnTo>
                  <a:pt x="6741318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52979" y="2884233"/>
            <a:ext cx="1372870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50" dirty="0">
                <a:latin typeface="Times New Roman" panose="02020603050405020304"/>
                <a:cs typeface="Times New Roman" panose="02020603050405020304"/>
              </a:rPr>
              <a:t>BRING</a:t>
            </a:r>
            <a:r>
              <a:rPr sz="80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0" b="1" i="1" spc="190" dirty="0">
                <a:latin typeface="Times New Roman" panose="02020603050405020304"/>
                <a:cs typeface="Times New Roman" panose="02020603050405020304"/>
              </a:rPr>
              <a:t>GENDER</a:t>
            </a:r>
            <a:r>
              <a:rPr sz="8000" b="1" i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0" b="1" i="1" spc="360" dirty="0">
                <a:latin typeface="Times New Roman" panose="02020603050405020304"/>
                <a:cs typeface="Times New Roman" panose="02020603050405020304"/>
              </a:rPr>
              <a:t>EQUALITY</a:t>
            </a:r>
            <a:endParaRPr sz="8000">
              <a:latin typeface="Times New Roman" panose="02020603050405020304"/>
              <a:cs typeface="Times New Roman" panose="02020603050405020304"/>
            </a:endParaRPr>
          </a:p>
          <a:p>
            <a:pPr marL="3620135" marR="3358515" indent="2783205">
              <a:lnSpc>
                <a:spcPct val="100000"/>
              </a:lnSpc>
            </a:pPr>
            <a:r>
              <a:rPr sz="8000" b="1" i="1" spc="17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8000" b="1" i="1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0" b="1" i="1" spc="80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8000" b="1" i="1" spc="38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8000" b="1" i="1" spc="409" dirty="0">
                <a:latin typeface="Times New Roman" panose="02020603050405020304"/>
                <a:cs typeface="Times New Roman" panose="02020603050405020304"/>
              </a:rPr>
              <a:t>RK</a:t>
            </a:r>
            <a:r>
              <a:rPr sz="8000" b="1" i="1" spc="440" dirty="0">
                <a:latin typeface="Times New Roman" panose="02020603050405020304"/>
                <a:cs typeface="Times New Roman" panose="02020603050405020304"/>
              </a:rPr>
              <a:t>PL</a:t>
            </a:r>
            <a:r>
              <a:rPr sz="8000" b="1" i="1" spc="409" dirty="0">
                <a:latin typeface="Times New Roman" panose="02020603050405020304"/>
                <a:cs typeface="Times New Roman" panose="02020603050405020304"/>
              </a:rPr>
              <a:t>AC</a:t>
            </a:r>
            <a:r>
              <a:rPr sz="8000" b="1" i="1" dirty="0">
                <a:latin typeface="Times New Roman" panose="02020603050405020304"/>
                <a:cs typeface="Times New Roman" panose="02020603050405020304"/>
              </a:rPr>
              <a:t>E</a:t>
            </a:r>
            <a:endParaRPr sz="80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2160"/>
            <a:ext cx="3809999" cy="12001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51680" y="317520"/>
            <a:ext cx="857249" cy="7334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70859" y="9590653"/>
            <a:ext cx="284480" cy="54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2810"/>
              </a:lnSpc>
            </a:pPr>
            <a:fld id="{81D60167-4931-47E6-BA6A-407CBD079E47}" type="slidenum">
              <a:rPr sz="2800" spc="30" dirty="0">
                <a:solidFill>
                  <a:srgbClr val="454553"/>
                </a:solidFill>
                <a:latin typeface="Arial MT"/>
                <a:cs typeface="Arial MT"/>
              </a:rPr>
              <a:t>2</a:t>
            </a:fld>
            <a:endParaRPr sz="2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00553" y="9587923"/>
            <a:ext cx="46329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0"/>
              </a:lnSpc>
            </a:pPr>
            <a:r>
              <a:rPr sz="2400" spc="45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AGB1211</a:t>
            </a:r>
            <a:r>
              <a:rPr sz="2400" spc="-15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spc="-15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55" dirty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90" dirty="0">
                <a:latin typeface="Times New Roman" panose="02020603050405020304"/>
                <a:cs typeface="Times New Roman" panose="02020603050405020304"/>
              </a:rPr>
              <a:t>THINKING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0744" y="242351"/>
            <a:ext cx="7623809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Problem</a:t>
            </a:r>
            <a:r>
              <a:rPr spc="-55" dirty="0"/>
              <a:t> </a:t>
            </a:r>
            <a:r>
              <a:rPr spc="-100" dirty="0"/>
              <a:t>Identification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2684" y="2285654"/>
            <a:ext cx="66675" cy="666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2684" y="3028604"/>
            <a:ext cx="66675" cy="666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2684" y="3771554"/>
            <a:ext cx="66675" cy="666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2684" y="4514504"/>
            <a:ext cx="66675" cy="666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2684" y="5257454"/>
            <a:ext cx="66675" cy="666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35685" y="2578100"/>
            <a:ext cx="13620750" cy="605155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3000" b="1" spc="40" dirty="0">
                <a:latin typeface="Times New Roman" panose="02020603050405020304"/>
                <a:cs typeface="Times New Roman" panose="02020603050405020304"/>
              </a:rPr>
              <a:t>Pay</a:t>
            </a:r>
            <a:r>
              <a:rPr sz="3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b="1" spc="-50" dirty="0">
                <a:latin typeface="Times New Roman" panose="02020603050405020304"/>
                <a:cs typeface="Times New Roman" panose="02020603050405020304"/>
              </a:rPr>
              <a:t>Gap</a:t>
            </a:r>
            <a:r>
              <a:rPr sz="3000" spc="-5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3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85" dirty="0">
                <a:latin typeface="Times New Roman" panose="02020603050405020304"/>
                <a:cs typeface="Times New Roman" panose="02020603050405020304"/>
              </a:rPr>
              <a:t>Women</a:t>
            </a:r>
            <a:r>
              <a:rPr sz="3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8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70" dirty="0">
                <a:latin typeface="Times New Roman" panose="02020603050405020304"/>
                <a:cs typeface="Times New Roman" panose="02020603050405020304"/>
              </a:rPr>
              <a:t>often</a:t>
            </a:r>
            <a:r>
              <a:rPr sz="3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90" dirty="0">
                <a:latin typeface="Times New Roman" panose="02020603050405020304"/>
                <a:cs typeface="Times New Roman" panose="02020603050405020304"/>
              </a:rPr>
              <a:t>paid</a:t>
            </a:r>
            <a:r>
              <a:rPr sz="3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-20" dirty="0">
                <a:latin typeface="Times New Roman" panose="02020603050405020304"/>
                <a:cs typeface="Times New Roman" panose="02020603050405020304"/>
              </a:rPr>
              <a:t>less</a:t>
            </a:r>
            <a:r>
              <a:rPr sz="3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125" dirty="0"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70" dirty="0">
                <a:latin typeface="Times New Roman" panose="02020603050405020304"/>
                <a:cs typeface="Times New Roman" panose="02020603050405020304"/>
              </a:rPr>
              <a:t>men</a:t>
            </a:r>
            <a:r>
              <a:rPr sz="3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8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3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7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50" dirty="0">
                <a:latin typeface="Times New Roman" panose="02020603050405020304"/>
                <a:cs typeface="Times New Roman" panose="02020603050405020304"/>
              </a:rPr>
              <a:t>same</a:t>
            </a:r>
            <a:r>
              <a:rPr sz="3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65" dirty="0">
                <a:latin typeface="Times New Roman" panose="02020603050405020304"/>
                <a:cs typeface="Times New Roman" panose="02020603050405020304"/>
              </a:rPr>
              <a:t>job.</a:t>
            </a: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90170">
              <a:lnSpc>
                <a:spcPct val="100000"/>
              </a:lnSpc>
            </a:pPr>
            <a:r>
              <a:rPr sz="3000" b="1" spc="-40" dirty="0">
                <a:latin typeface="Times New Roman" panose="02020603050405020304"/>
                <a:cs typeface="Times New Roman" panose="02020603050405020304"/>
              </a:rPr>
              <a:t>Stereotypes:</a:t>
            </a:r>
            <a:r>
              <a:rPr sz="3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85" dirty="0">
                <a:latin typeface="Times New Roman" panose="02020603050405020304"/>
                <a:cs typeface="Times New Roman" panose="02020603050405020304"/>
              </a:rPr>
              <a:t>Traditional</a:t>
            </a:r>
            <a:r>
              <a:rPr sz="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40" dirty="0">
                <a:latin typeface="Times New Roman" panose="02020603050405020304"/>
                <a:cs typeface="Times New Roman" panose="02020603050405020304"/>
              </a:rPr>
              <a:t>ideas</a:t>
            </a:r>
            <a:r>
              <a:rPr sz="3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125" dirty="0">
                <a:latin typeface="Times New Roman" panose="02020603050405020304"/>
                <a:cs typeface="Times New Roman" panose="02020603050405020304"/>
              </a:rPr>
              <a:t>about</a:t>
            </a:r>
            <a:r>
              <a:rPr sz="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50" dirty="0">
                <a:latin typeface="Times New Roman" panose="02020603050405020304"/>
                <a:cs typeface="Times New Roman" panose="02020603050405020304"/>
              </a:rPr>
              <a:t>gender</a:t>
            </a:r>
            <a:r>
              <a:rPr sz="3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8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55" dirty="0">
                <a:latin typeface="Times New Roman" panose="02020603050405020304"/>
                <a:cs typeface="Times New Roman" panose="02020603050405020304"/>
              </a:rPr>
              <a:t>unfairly</a:t>
            </a:r>
            <a:r>
              <a:rPr sz="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40" dirty="0">
                <a:latin typeface="Times New Roman" panose="02020603050405020304"/>
                <a:cs typeface="Times New Roman" panose="02020603050405020304"/>
              </a:rPr>
              <a:t>judge</a:t>
            </a:r>
            <a:r>
              <a:rPr sz="3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20" dirty="0">
                <a:latin typeface="Times New Roman" panose="02020603050405020304"/>
                <a:cs typeface="Times New Roman" panose="02020603050405020304"/>
              </a:rPr>
              <a:t>women’s</a:t>
            </a:r>
            <a:r>
              <a:rPr sz="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5" dirty="0">
                <a:latin typeface="Times New Roman" panose="02020603050405020304"/>
                <a:cs typeface="Times New Roman" panose="02020603050405020304"/>
              </a:rPr>
              <a:t>skills </a:t>
            </a:r>
            <a:r>
              <a:rPr sz="3000" spc="12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50" dirty="0">
                <a:latin typeface="Times New Roman" panose="02020603050405020304"/>
                <a:cs typeface="Times New Roman" panose="02020603050405020304"/>
              </a:rPr>
              <a:t>leadership.</a:t>
            </a: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90170">
              <a:lnSpc>
                <a:spcPct val="100000"/>
              </a:lnSpc>
            </a:pPr>
            <a:r>
              <a:rPr sz="3000" b="1" spc="-10" dirty="0">
                <a:latin typeface="Times New Roman" panose="02020603050405020304"/>
                <a:cs typeface="Times New Roman" panose="02020603050405020304"/>
              </a:rPr>
              <a:t>Lack</a:t>
            </a:r>
            <a:r>
              <a:rPr sz="3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b="1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0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b="1" spc="-20" dirty="0">
                <a:latin typeface="Times New Roman" panose="02020603050405020304"/>
                <a:cs typeface="Times New Roman" panose="02020603050405020304"/>
              </a:rPr>
              <a:t>Policies:</a:t>
            </a:r>
            <a:r>
              <a:rPr sz="30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120" dirty="0">
                <a:latin typeface="Times New Roman" panose="02020603050405020304"/>
                <a:cs typeface="Times New Roman" panose="02020603050405020304"/>
              </a:rPr>
              <a:t>Many</a:t>
            </a:r>
            <a:r>
              <a:rPr sz="3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50" dirty="0">
                <a:latin typeface="Times New Roman" panose="02020603050405020304"/>
                <a:cs typeface="Times New Roman" panose="02020603050405020304"/>
              </a:rPr>
              <a:t>workplaces</a:t>
            </a:r>
            <a:r>
              <a:rPr sz="3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65" dirty="0">
                <a:latin typeface="Times New Roman" panose="02020603050405020304"/>
                <a:cs typeface="Times New Roman" panose="02020603050405020304"/>
              </a:rPr>
              <a:t>don’t</a:t>
            </a:r>
            <a:r>
              <a:rPr sz="3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55" dirty="0"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75" dirty="0">
                <a:latin typeface="Times New Roman" panose="02020603050405020304"/>
                <a:cs typeface="Times New Roman" panose="02020603050405020304"/>
              </a:rPr>
              <a:t>enough</a:t>
            </a:r>
            <a:r>
              <a:rPr sz="3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35" dirty="0">
                <a:latin typeface="Times New Roman" panose="02020603050405020304"/>
                <a:cs typeface="Times New Roman" panose="02020603050405020304"/>
              </a:rPr>
              <a:t>rules</a:t>
            </a:r>
            <a:r>
              <a:rPr sz="3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8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3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55" dirty="0">
                <a:latin typeface="Times New Roman" panose="02020603050405020304"/>
                <a:cs typeface="Times New Roman" panose="02020603050405020304"/>
              </a:rPr>
              <a:t>fair</a:t>
            </a:r>
            <a:r>
              <a:rPr sz="3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90" dirty="0">
                <a:latin typeface="Times New Roman" panose="02020603050405020304"/>
                <a:cs typeface="Times New Roman" panose="02020603050405020304"/>
              </a:rPr>
              <a:t>pay,or</a:t>
            </a:r>
            <a:r>
              <a:rPr sz="3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90" dirty="0">
                <a:latin typeface="Times New Roman" panose="02020603050405020304"/>
                <a:cs typeface="Times New Roman" panose="02020603050405020304"/>
              </a:rPr>
              <a:t>parental</a:t>
            </a:r>
            <a:r>
              <a:rPr sz="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15" dirty="0">
                <a:latin typeface="Times New Roman" panose="02020603050405020304"/>
                <a:cs typeface="Times New Roman" panose="02020603050405020304"/>
              </a:rPr>
              <a:t>leave.</a:t>
            </a: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3000" b="1" spc="-15" dirty="0">
                <a:latin typeface="Times New Roman" panose="02020603050405020304"/>
                <a:cs typeface="Times New Roman" panose="02020603050405020304"/>
              </a:rPr>
              <a:t>Mental</a:t>
            </a:r>
            <a:r>
              <a:rPr sz="3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b="1" spc="-35" dirty="0">
                <a:latin typeface="Times New Roman" panose="02020603050405020304"/>
                <a:cs typeface="Times New Roman" panose="02020603050405020304"/>
              </a:rPr>
              <a:t>Health:</a:t>
            </a:r>
            <a:r>
              <a:rPr sz="3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70" dirty="0">
                <a:latin typeface="Times New Roman" panose="02020603050405020304"/>
                <a:cs typeface="Times New Roman" panose="02020603050405020304"/>
              </a:rPr>
              <a:t>Discrimination</a:t>
            </a:r>
            <a:r>
              <a:rPr sz="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12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3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5" dirty="0">
                <a:latin typeface="Times New Roman" panose="02020603050405020304"/>
                <a:cs typeface="Times New Roman" panose="02020603050405020304"/>
              </a:rPr>
              <a:t>feeling</a:t>
            </a:r>
            <a:r>
              <a:rPr sz="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70" dirty="0">
                <a:latin typeface="Times New Roman" panose="02020603050405020304"/>
                <a:cs typeface="Times New Roman" panose="02020603050405020304"/>
              </a:rPr>
              <a:t>undervalued</a:t>
            </a:r>
            <a:r>
              <a:rPr sz="3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8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40" dirty="0">
                <a:latin typeface="Times New Roman" panose="02020603050405020304"/>
                <a:cs typeface="Times New Roman" panose="02020603050405020304"/>
              </a:rPr>
              <a:t>cause</a:t>
            </a:r>
            <a:r>
              <a:rPr sz="3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30" dirty="0">
                <a:latin typeface="Times New Roman" panose="02020603050405020304"/>
                <a:cs typeface="Times New Roman" panose="02020603050405020304"/>
              </a:rPr>
              <a:t>stress</a:t>
            </a:r>
            <a:r>
              <a:rPr sz="3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12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110" dirty="0">
                <a:latin typeface="Times New Roman" panose="02020603050405020304"/>
                <a:cs typeface="Times New Roman" panose="02020603050405020304"/>
              </a:rPr>
              <a:t>burnout.</a:t>
            </a: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90170">
              <a:lnSpc>
                <a:spcPct val="100000"/>
              </a:lnSpc>
            </a:pPr>
            <a:r>
              <a:rPr sz="3000" b="1" spc="-30" dirty="0">
                <a:latin typeface="Times New Roman" panose="02020603050405020304"/>
                <a:cs typeface="Times New Roman" panose="02020603050405020304"/>
              </a:rPr>
              <a:t>Work-Life</a:t>
            </a:r>
            <a:r>
              <a:rPr sz="3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b="1" spc="-30" dirty="0">
                <a:latin typeface="Times New Roman" panose="02020603050405020304"/>
                <a:cs typeface="Times New Roman" panose="02020603050405020304"/>
              </a:rPr>
              <a:t>Balance</a:t>
            </a:r>
            <a:r>
              <a:rPr sz="3000" spc="-3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3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85" dirty="0">
                <a:latin typeface="Times New Roman" panose="02020603050405020304"/>
                <a:cs typeface="Times New Roman" panose="02020603050405020304"/>
              </a:rPr>
              <a:t>Women</a:t>
            </a:r>
            <a:r>
              <a:rPr sz="3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70" dirty="0">
                <a:latin typeface="Times New Roman" panose="02020603050405020304"/>
                <a:cs typeface="Times New Roman" panose="02020603050405020304"/>
              </a:rPr>
              <a:t>often</a:t>
            </a:r>
            <a:r>
              <a:rPr sz="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75" dirty="0">
                <a:latin typeface="Times New Roman" panose="02020603050405020304"/>
                <a:cs typeface="Times New Roman" panose="02020603050405020304"/>
              </a:rPr>
              <a:t>handle</a:t>
            </a:r>
            <a:r>
              <a:rPr sz="3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80" dirty="0"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3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30" dirty="0">
                <a:latin typeface="Times New Roman" panose="02020603050405020304"/>
                <a:cs typeface="Times New Roman" panose="02020603050405020304"/>
              </a:rPr>
              <a:t>caregiving,</a:t>
            </a:r>
            <a:r>
              <a:rPr sz="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30" dirty="0">
                <a:latin typeface="Times New Roman" panose="02020603050405020304"/>
                <a:cs typeface="Times New Roman" panose="02020603050405020304"/>
              </a:rPr>
              <a:t>limiting</a:t>
            </a:r>
            <a:endParaRPr sz="30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92160"/>
            <a:ext cx="3809999" cy="12001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51680" y="317520"/>
            <a:ext cx="857249" cy="7334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70859" y="9590653"/>
            <a:ext cx="284480" cy="54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2810"/>
              </a:lnSpc>
            </a:pPr>
            <a:fld id="{81D60167-4931-47E6-BA6A-407CBD079E47}" type="slidenum">
              <a:rPr sz="2800" spc="30" dirty="0">
                <a:solidFill>
                  <a:srgbClr val="454553"/>
                </a:solidFill>
                <a:latin typeface="Arial MT"/>
                <a:cs typeface="Arial MT"/>
              </a:rPr>
              <a:t>3</a:t>
            </a:fld>
            <a:endParaRPr sz="2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00553" y="9587923"/>
            <a:ext cx="46329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0"/>
              </a:lnSpc>
            </a:pPr>
            <a:r>
              <a:rPr sz="2400" spc="45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AGB1211</a:t>
            </a:r>
            <a:r>
              <a:rPr sz="2400" spc="-15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spc="-15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55" dirty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90" dirty="0">
                <a:latin typeface="Times New Roman" panose="02020603050405020304"/>
                <a:cs typeface="Times New Roman" panose="02020603050405020304"/>
              </a:rPr>
              <a:t>THINKING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27014" y="439632"/>
            <a:ext cx="323405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Objective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7619" y="3009899"/>
            <a:ext cx="142875" cy="1428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61799" y="2694495"/>
            <a:ext cx="15198725" cy="48088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algn="just">
              <a:lnSpc>
                <a:spcPts val="5330"/>
              </a:lnSpc>
              <a:spcBef>
                <a:spcPts val="190"/>
              </a:spcBef>
            </a:pPr>
            <a:r>
              <a:rPr sz="4450" spc="15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4450" spc="-335" dirty="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sz="4450" spc="-34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21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450" spc="-200" dirty="0"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sz="4450" spc="-440" dirty="0"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sz="4450" spc="-24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450" spc="-229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4450" spc="185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4450" spc="-17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450" spc="-370" dirty="0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sz="4450" spc="-34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21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450" spc="65" dirty="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185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4450" spc="-335" dirty="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sz="4450" spc="-34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450" spc="-26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b="1" spc="-70" dirty="0"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4450" b="1" spc="-46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450" b="1" spc="-505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450" b="1" spc="-400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4450" b="1" spc="-46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450" b="1" spc="-45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450" b="1" spc="-1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b="1" spc="-6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450" b="1" spc="-400" dirty="0"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sz="4450" b="1" spc="-570" dirty="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4450" b="1" spc="-57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450" b="1" spc="-240" dirty="0">
                <a:latin typeface="Times New Roman" panose="02020603050405020304" charset="0"/>
                <a:cs typeface="Times New Roman" panose="02020603050405020304" charset="0"/>
              </a:rPr>
              <a:t>li</a:t>
            </a:r>
            <a:r>
              <a:rPr sz="4450" b="1" spc="15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4450" b="1" spc="-620" dirty="0"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sz="4450" b="1" spc="-1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b="1" spc="-240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450" b="1" spc="-605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450" b="1" spc="-1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b="1" spc="15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4450" b="1" spc="-505" dirty="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sz="4450" b="1" spc="-56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450" b="1" spc="-1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b="1" spc="-390" dirty="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sz="4450" b="1" spc="-409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450" b="1" spc="-35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450" b="1" spc="-495" dirty="0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sz="4450" b="1" spc="-400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4450" b="1" spc="-240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4450" b="1" spc="-57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450" b="1" spc="-375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4450" b="1" spc="-385" dirty="0">
                <a:latin typeface="Times New Roman" panose="02020603050405020304" charset="0"/>
                <a:cs typeface="Times New Roman" panose="02020603050405020304" charset="0"/>
              </a:rPr>
              <a:t>e  </a:t>
            </a:r>
            <a:r>
              <a:rPr sz="4450" spc="-200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4450" spc="-24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450" spc="-21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450" spc="-440" dirty="0"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sz="4450" spc="-24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450" spc="-229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4450" spc="85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17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450" spc="-434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185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4450" spc="-31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200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4450" spc="-24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450" spc="-21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450" spc="-635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4450" spc="-21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450" spc="185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4450" spc="-34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38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450" spc="-434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17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450" spc="-335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450" spc="-229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4450" spc="-185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4450" spc="-350" dirty="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4450" spc="-33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450" spc="-17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450" spc="-370" dirty="0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sz="4450" spc="-34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38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450" spc="-335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450" spc="-300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200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4450" spc="-17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450" spc="-370" dirty="0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sz="4450" spc="-24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450" spc="-24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450" spc="-33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450" spc="-34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470" dirty="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sz="4450" spc="-21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450" spc="-24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450" spc="-380" dirty="0">
                <a:latin typeface="Times New Roman" panose="02020603050405020304" charset="0"/>
                <a:cs typeface="Times New Roman" panose="02020603050405020304" charset="0"/>
              </a:rPr>
              <a:t>k  </a:t>
            </a:r>
            <a:r>
              <a:rPr sz="4450" spc="-275" dirty="0">
                <a:latin typeface="Times New Roman" panose="02020603050405020304" charset="0"/>
                <a:cs typeface="Times New Roman" panose="02020603050405020304" charset="0"/>
              </a:rPr>
              <a:t>environment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350" dirty="0">
                <a:latin typeface="Times New Roman" panose="02020603050405020304" charset="0"/>
                <a:cs typeface="Times New Roman" panose="02020603050405020304" charset="0"/>
              </a:rPr>
              <a:t>by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254" dirty="0">
                <a:latin typeface="Times New Roman" panose="02020603050405020304" charset="0"/>
                <a:cs typeface="Times New Roman" panose="02020603050405020304" charset="0"/>
              </a:rPr>
              <a:t>eliminating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265" dirty="0">
                <a:latin typeface="Times New Roman" panose="02020603050405020304" charset="0"/>
                <a:cs typeface="Times New Roman" panose="02020603050405020304" charset="0"/>
              </a:rPr>
              <a:t>gender </a:t>
            </a:r>
            <a:r>
              <a:rPr sz="4450" spc="-245" dirty="0">
                <a:latin typeface="Times New Roman" panose="02020603050405020304" charset="0"/>
                <a:cs typeface="Times New Roman" panose="02020603050405020304" charset="0"/>
              </a:rPr>
              <a:t>disparities,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295" dirty="0">
                <a:latin typeface="Times New Roman" panose="02020603050405020304" charset="0"/>
                <a:cs typeface="Times New Roman" panose="02020603050405020304" charset="0"/>
              </a:rPr>
              <a:t>ensuring </a:t>
            </a:r>
            <a:r>
              <a:rPr sz="4450" spc="-290" dirty="0">
                <a:latin typeface="Times New Roman" panose="02020603050405020304" charset="0"/>
                <a:cs typeface="Times New Roman" panose="02020603050405020304" charset="0"/>
              </a:rPr>
              <a:t> equal</a:t>
            </a:r>
            <a:r>
              <a:rPr sz="4450" spc="-25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215" dirty="0">
                <a:latin typeface="Times New Roman" panose="02020603050405020304" charset="0"/>
                <a:cs typeface="Times New Roman" panose="02020603050405020304" charset="0"/>
              </a:rPr>
              <a:t>opportunities,</a:t>
            </a:r>
            <a:r>
              <a:rPr sz="4450" spc="-2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340" dirty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sz="4450" spc="-25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220" dirty="0">
                <a:latin typeface="Times New Roman" panose="02020603050405020304" charset="0"/>
                <a:cs typeface="Times New Roman" panose="02020603050405020304" charset="0"/>
              </a:rPr>
              <a:t>creating</a:t>
            </a:r>
            <a:r>
              <a:rPr sz="4450" spc="-25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225" dirty="0">
                <a:latin typeface="Times New Roman" panose="02020603050405020304" charset="0"/>
                <a:cs typeface="Times New Roman" panose="02020603050405020304" charset="0"/>
              </a:rPr>
              <a:t>supportive</a:t>
            </a:r>
            <a:r>
              <a:rPr sz="4450" spc="-25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policies.</a:t>
            </a:r>
            <a:r>
              <a:rPr sz="4450" spc="-25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5" dirty="0">
                <a:latin typeface="Times New Roman" panose="02020603050405020304" charset="0"/>
                <a:cs typeface="Times New Roman" panose="02020603050405020304" charset="0"/>
              </a:rPr>
              <a:t>It </a:t>
            </a:r>
            <a:r>
              <a:rPr sz="445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38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450" spc="-17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450" spc="-635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4450" spc="-434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185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4450" spc="-31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24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450" spc="-38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450" spc="-17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450" spc="-33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450" spc="-34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38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450" spc="-470" dirty="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sz="4450" spc="-38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450" spc="-24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450" spc="-24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450" spc="-335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450" spc="-24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450" spc="-33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450" spc="-434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21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450" spc="65" dirty="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225" dirty="0"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4450" spc="-24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450" spc="-335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450" spc="-200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4450" spc="-24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450" spc="-34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200" dirty="0"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sz="4450" spc="-17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450" spc="-38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450" spc="-33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450" spc="-685" dirty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17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450" spc="-635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4450" spc="-200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4450" spc="-185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4450" spc="-24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450" spc="-635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4450" spc="-24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450" spc="-335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450" spc="80" dirty="0">
                <a:latin typeface="Times New Roman" panose="02020603050405020304" charset="0"/>
                <a:cs typeface="Times New Roman" panose="02020603050405020304" charset="0"/>
              </a:rPr>
              <a:t>t  </a:t>
            </a:r>
            <a:r>
              <a:rPr sz="4450" spc="-210" dirty="0">
                <a:latin typeface="Times New Roman" panose="02020603050405020304" charset="0"/>
                <a:cs typeface="Times New Roman" panose="02020603050405020304" charset="0"/>
              </a:rPr>
              <a:t>equitable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220" dirty="0">
                <a:latin typeface="Times New Roman" panose="02020603050405020304" charset="0"/>
                <a:cs typeface="Times New Roman" panose="02020603050405020304" charset="0"/>
              </a:rPr>
              <a:t>practices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340" dirty="0">
                <a:latin typeface="Times New Roman" panose="02020603050405020304" charset="0"/>
                <a:cs typeface="Times New Roman" panose="02020603050405020304" charset="0"/>
              </a:rPr>
              <a:t>such</a:t>
            </a:r>
            <a:r>
              <a:rPr sz="4450" spc="-26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409" dirty="0">
                <a:latin typeface="Times New Roman" panose="02020603050405020304" charset="0"/>
                <a:cs typeface="Times New Roman" panose="02020603050405020304" charset="0"/>
              </a:rPr>
              <a:t>as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290" dirty="0">
                <a:latin typeface="Times New Roman" panose="02020603050405020304" charset="0"/>
                <a:cs typeface="Times New Roman" panose="02020603050405020304" charset="0"/>
              </a:rPr>
              <a:t>equal</a:t>
            </a:r>
            <a:r>
              <a:rPr sz="4450" spc="-26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365" dirty="0">
                <a:latin typeface="Times New Roman" panose="02020603050405020304" charset="0"/>
                <a:cs typeface="Times New Roman" panose="02020603050405020304" charset="0"/>
              </a:rPr>
              <a:t>pay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340" dirty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285" dirty="0">
                <a:latin typeface="Times New Roman" panose="02020603050405020304" charset="0"/>
                <a:cs typeface="Times New Roman" panose="02020603050405020304" charset="0"/>
              </a:rPr>
              <a:t>balanced </a:t>
            </a:r>
            <a:r>
              <a:rPr sz="4450" spc="-28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185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4450" spc="-24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450" spc="-38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450" spc="-200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4450" spc="-24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450" spc="-24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450" spc="-335" dirty="0">
                <a:latin typeface="Times New Roman" panose="02020603050405020304" charset="0"/>
                <a:cs typeface="Times New Roman" panose="02020603050405020304" charset="0"/>
              </a:rPr>
              <a:t>sh</a:t>
            </a:r>
            <a:r>
              <a:rPr sz="4450" spc="-17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450" spc="-200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4450" spc="-685" dirty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38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450" spc="-335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450" spc="-300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635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4450" spc="-21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450" spc="-335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450" spc="-17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450" spc="185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4450" spc="-21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450" spc="-34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200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4450" spc="-24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450" spc="-21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450" spc="-225" dirty="0"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4450" spc="-24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450" spc="-24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450" spc="-33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450" spc="-434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185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4450" spc="-335" dirty="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sz="4450" spc="-24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450" spc="-21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450" spc="-350" dirty="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4450" spc="-225" dirty="0"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4450" spc="-434" dirty="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635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4450" spc="-24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450" spc="-38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450" spc="-33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450" spc="-350" dirty="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4450" spc="-24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450" spc="-38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450" spc="-200" dirty="0"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sz="4450" spc="-185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4450" spc="-34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225" dirty="0"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4450" spc="-21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450" spc="-38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450" spc="-185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4450" spc="-33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450" spc="-670" dirty="0">
                <a:latin typeface="Times New Roman" panose="02020603050405020304" charset="0"/>
                <a:cs typeface="Times New Roman" panose="02020603050405020304" charset="0"/>
              </a:rPr>
              <a:t>.  </a:t>
            </a:r>
            <a:r>
              <a:rPr sz="4450" spc="15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4450" spc="-335" dirty="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sz="4450" spc="-34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200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4450" spc="-24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450" spc="-21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450" spc="-440" dirty="0"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sz="4450" spc="-24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450" spc="-229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4450" spc="85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33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450" spc="-240" dirty="0">
                <a:latin typeface="Times New Roman" panose="02020603050405020304" charset="0"/>
                <a:cs typeface="Times New Roman" panose="02020603050405020304" charset="0"/>
              </a:rPr>
              <a:t>ee</a:t>
            </a:r>
            <a:r>
              <a:rPr sz="4450" spc="-420" dirty="0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sz="4450" spc="-434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185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4450" spc="-31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165" dirty="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sz="4450" spc="-21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450" spc="-33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450" spc="185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4450" spc="-24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450" spc="-34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484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229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4450" spc="-350" dirty="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4450" spc="-185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4450" spc="185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4450" spc="-350" dirty="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4450" spc="-24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450" spc="-34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21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450" spc="65" dirty="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17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450" spc="-335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450" spc="-229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4450" spc="-185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4450" spc="-350" dirty="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4450" spc="-33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450" spc="-17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450" spc="-370" dirty="0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sz="4450" spc="-17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450" spc="185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4450" spc="-505" dirty="0"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470" dirty="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sz="4450" spc="-335" dirty="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sz="4450" spc="-24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450" spc="-245" dirty="0">
                <a:latin typeface="Times New Roman" panose="02020603050405020304" charset="0"/>
                <a:cs typeface="Times New Roman" panose="02020603050405020304" charset="0"/>
              </a:rPr>
              <a:t>re  </a:t>
            </a:r>
            <a:r>
              <a:rPr sz="4450" spc="-17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450" spc="-335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450" spc="-200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4450" spc="-17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450" spc="-370" dirty="0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sz="4450" spc="-17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450" spc="-200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4450" spc="-350" dirty="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4450" spc="-38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450" spc="-185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4450" spc="-434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21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450" spc="65" dirty="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38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450" spc="-185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4450" spc="-285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225" dirty="0"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4450" spc="-24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450" spc="-335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450" spc="-200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4450" spc="-24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450" spc="-245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450" spc="-434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335" dirty="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sz="4450" spc="-38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450" spc="-370" dirty="0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sz="4450" spc="-34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24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450" spc="-200" dirty="0"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sz="4450" spc="-350" dirty="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4450" spc="-38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450" spc="-285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229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4450" spc="-335" dirty="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sz="4450" spc="-38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450" spc="-335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450" spc="-229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4450" spc="-24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450" spc="-434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185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4450" spc="-31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450" spc="-27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450" spc="-33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450" spc="-350" dirty="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4450" spc="-229" dirty="0">
                <a:latin typeface="Times New Roman" panose="02020603050405020304" charset="0"/>
                <a:cs typeface="Times New Roman" panose="02020603050405020304" charset="0"/>
              </a:rPr>
              <a:t>cc</a:t>
            </a:r>
            <a:r>
              <a:rPr sz="4450" spc="-240" dirty="0">
                <a:latin typeface="Times New Roman" panose="02020603050405020304" charset="0"/>
                <a:cs typeface="Times New Roman" panose="02020603050405020304" charset="0"/>
              </a:rPr>
              <a:t>ee</a:t>
            </a:r>
            <a:r>
              <a:rPr sz="4450" spc="-300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endParaRPr sz="445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92160"/>
            <a:ext cx="3809999" cy="12001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51680" y="317520"/>
            <a:ext cx="857249" cy="7334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77340" y="9590653"/>
            <a:ext cx="28702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810"/>
              </a:lnSpc>
            </a:pPr>
            <a:fld id="{81D60167-4931-47E6-BA6A-407CBD079E47}" type="slidenum">
              <a:rPr sz="2800" spc="-125" dirty="0">
                <a:solidFill>
                  <a:srgbClr val="454553"/>
                </a:solidFill>
                <a:latin typeface="Verdana" panose="020B0604030504040204"/>
                <a:cs typeface="Verdana" panose="020B0604030504040204"/>
              </a:rPr>
              <a:t>4</a:t>
            </a:fld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84620" y="9587923"/>
            <a:ext cx="46329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0"/>
              </a:lnSpc>
            </a:pPr>
            <a:r>
              <a:rPr sz="2400" spc="45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AGB1211</a:t>
            </a:r>
            <a:r>
              <a:rPr sz="2400" spc="-15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spc="-15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55" dirty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90" dirty="0">
                <a:latin typeface="Times New Roman" panose="02020603050405020304"/>
                <a:cs typeface="Times New Roman" panose="02020603050405020304"/>
              </a:rPr>
              <a:t>THINKING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18418" y="52271"/>
            <a:ext cx="505142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BrainStorming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2160"/>
            <a:ext cx="3809999" cy="12001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51680" y="317520"/>
            <a:ext cx="857249" cy="7334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2481" y="2669606"/>
            <a:ext cx="108984" cy="1089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2481" y="3261234"/>
            <a:ext cx="108984" cy="1089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2481" y="3852862"/>
            <a:ext cx="108984" cy="10898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2481" y="4444489"/>
            <a:ext cx="108984" cy="10898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2481" y="5036117"/>
            <a:ext cx="108984" cy="10898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42481" y="5627745"/>
            <a:ext cx="108984" cy="10898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2481" y="6219373"/>
            <a:ext cx="108984" cy="10898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42481" y="6811001"/>
            <a:ext cx="108984" cy="10898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2481" y="7402627"/>
            <a:ext cx="108984" cy="10898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2481" y="7994256"/>
            <a:ext cx="108984" cy="108983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1240790">
              <a:lnSpc>
                <a:spcPts val="4660"/>
              </a:lnSpc>
              <a:spcBef>
                <a:spcPts val="295"/>
              </a:spcBef>
            </a:pPr>
            <a:r>
              <a:rPr spc="170" dirty="0"/>
              <a:t>Gender </a:t>
            </a:r>
            <a:r>
              <a:rPr spc="135" dirty="0"/>
              <a:t>Equality </a:t>
            </a:r>
            <a:r>
              <a:rPr spc="140" dirty="0"/>
              <a:t> </a:t>
            </a:r>
            <a:r>
              <a:rPr spc="85" dirty="0"/>
              <a:t>Diversity</a:t>
            </a:r>
            <a:r>
              <a:rPr spc="-15" dirty="0"/>
              <a:t> </a:t>
            </a:r>
            <a:r>
              <a:rPr spc="220" dirty="0"/>
              <a:t>and</a:t>
            </a:r>
            <a:r>
              <a:rPr spc="-10" dirty="0"/>
              <a:t> </a:t>
            </a:r>
            <a:r>
              <a:rPr spc="110" dirty="0"/>
              <a:t>Inclusion </a:t>
            </a:r>
            <a:r>
              <a:rPr spc="-960" dirty="0"/>
              <a:t> </a:t>
            </a:r>
            <a:r>
              <a:rPr spc="145" dirty="0"/>
              <a:t>Pay</a:t>
            </a:r>
            <a:r>
              <a:rPr dirty="0"/>
              <a:t> </a:t>
            </a:r>
            <a:r>
              <a:rPr spc="145" dirty="0"/>
              <a:t>Equity</a:t>
            </a:r>
          </a:p>
          <a:p>
            <a:pPr marL="12700">
              <a:lnSpc>
                <a:spcPts val="4495"/>
              </a:lnSpc>
            </a:pPr>
            <a:r>
              <a:rPr spc="95" dirty="0"/>
              <a:t>Implicit</a:t>
            </a:r>
            <a:r>
              <a:rPr spc="-30" dirty="0"/>
              <a:t> </a:t>
            </a:r>
            <a:r>
              <a:rPr spc="50" dirty="0"/>
              <a:t>Bias</a:t>
            </a:r>
          </a:p>
          <a:p>
            <a:pPr marL="12700" marR="1774825">
              <a:lnSpc>
                <a:spcPts val="4660"/>
              </a:lnSpc>
              <a:spcBef>
                <a:spcPts val="160"/>
              </a:spcBef>
            </a:pPr>
            <a:r>
              <a:rPr spc="135" dirty="0"/>
              <a:t>Workplace </a:t>
            </a:r>
            <a:r>
              <a:rPr spc="150" dirty="0"/>
              <a:t>Culture </a:t>
            </a:r>
            <a:r>
              <a:rPr spc="155" dirty="0"/>
              <a:t> </a:t>
            </a:r>
            <a:r>
              <a:rPr spc="150" dirty="0"/>
              <a:t>Representation </a:t>
            </a:r>
            <a:r>
              <a:rPr spc="155" dirty="0"/>
              <a:t> </a:t>
            </a:r>
            <a:r>
              <a:rPr spc="125" dirty="0"/>
              <a:t>Leadership</a:t>
            </a:r>
            <a:r>
              <a:rPr spc="-35" dirty="0"/>
              <a:t> </a:t>
            </a:r>
            <a:r>
              <a:rPr spc="85" dirty="0"/>
              <a:t>Diversity</a:t>
            </a:r>
          </a:p>
          <a:p>
            <a:pPr marL="12700">
              <a:lnSpc>
                <a:spcPts val="4495"/>
              </a:lnSpc>
            </a:pPr>
            <a:r>
              <a:rPr spc="125" dirty="0"/>
              <a:t>Unconscious</a:t>
            </a:r>
            <a:r>
              <a:rPr spc="5" dirty="0"/>
              <a:t> </a:t>
            </a:r>
            <a:r>
              <a:rPr spc="50" dirty="0"/>
              <a:t>Bias</a:t>
            </a:r>
            <a:r>
              <a:rPr spc="10" dirty="0"/>
              <a:t> </a:t>
            </a:r>
            <a:r>
              <a:rPr spc="130" dirty="0"/>
              <a:t>Training</a:t>
            </a:r>
          </a:p>
          <a:p>
            <a:pPr marL="12700" marR="5080">
              <a:lnSpc>
                <a:spcPts val="4660"/>
              </a:lnSpc>
              <a:spcBef>
                <a:spcPts val="110"/>
              </a:spcBef>
            </a:pPr>
            <a:r>
              <a:rPr spc="155" dirty="0"/>
              <a:t>Parental </a:t>
            </a:r>
            <a:r>
              <a:rPr spc="90" dirty="0"/>
              <a:t>Leave </a:t>
            </a:r>
            <a:r>
              <a:rPr spc="40" dirty="0"/>
              <a:t>Policies </a:t>
            </a:r>
            <a:r>
              <a:rPr spc="45" dirty="0"/>
              <a:t> </a:t>
            </a:r>
            <a:r>
              <a:rPr spc="70" dirty="0"/>
              <a:t>Flexible</a:t>
            </a:r>
            <a:r>
              <a:rPr spc="-25" dirty="0"/>
              <a:t> </a:t>
            </a:r>
            <a:r>
              <a:rPr spc="210" dirty="0"/>
              <a:t>Work</a:t>
            </a:r>
            <a:r>
              <a:rPr spc="-25" dirty="0"/>
              <a:t> </a:t>
            </a:r>
            <a:r>
              <a:rPr spc="140" dirty="0"/>
              <a:t>Arrangements</a:t>
            </a: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78179" y="2599979"/>
            <a:ext cx="114300" cy="1142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78179" y="3190529"/>
            <a:ext cx="114300" cy="11429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78179" y="3781079"/>
            <a:ext cx="114300" cy="11429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78179" y="4371629"/>
            <a:ext cx="114300" cy="11429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78179" y="4962179"/>
            <a:ext cx="114300" cy="11429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78179" y="5552729"/>
            <a:ext cx="114300" cy="11429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78179" y="6143279"/>
            <a:ext cx="114300" cy="11429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78179" y="6733830"/>
            <a:ext cx="114300" cy="11429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78179" y="7324379"/>
            <a:ext cx="114300" cy="11429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78179" y="7914930"/>
            <a:ext cx="114300" cy="114299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4650"/>
              </a:lnSpc>
              <a:spcBef>
                <a:spcPts val="280"/>
              </a:spcBef>
            </a:pPr>
            <a:r>
              <a:rPr spc="155" dirty="0"/>
              <a:t>Mentorship</a:t>
            </a:r>
            <a:r>
              <a:rPr spc="-80" dirty="0"/>
              <a:t> </a:t>
            </a:r>
            <a:r>
              <a:rPr spc="145" dirty="0"/>
              <a:t>Programs </a:t>
            </a:r>
            <a:r>
              <a:rPr spc="-965" dirty="0"/>
              <a:t> </a:t>
            </a:r>
            <a:r>
              <a:rPr spc="130" dirty="0"/>
              <a:t>Career </a:t>
            </a:r>
            <a:r>
              <a:rPr spc="120" dirty="0"/>
              <a:t>Advancement </a:t>
            </a:r>
            <a:r>
              <a:rPr spc="125" dirty="0"/>
              <a:t> </a:t>
            </a:r>
            <a:r>
              <a:rPr spc="90" dirty="0"/>
              <a:t>Employee </a:t>
            </a:r>
            <a:r>
              <a:rPr spc="95" dirty="0"/>
              <a:t>Advocacy </a:t>
            </a:r>
            <a:r>
              <a:rPr spc="100" dirty="0"/>
              <a:t> </a:t>
            </a:r>
            <a:r>
              <a:rPr spc="50" dirty="0"/>
              <a:t>Inclusive </a:t>
            </a:r>
            <a:r>
              <a:rPr spc="30" dirty="0"/>
              <a:t>Policies </a:t>
            </a:r>
            <a:r>
              <a:rPr spc="35" dirty="0"/>
              <a:t> </a:t>
            </a:r>
            <a:r>
              <a:rPr spc="105" dirty="0"/>
              <a:t>Work-Life </a:t>
            </a:r>
            <a:r>
              <a:rPr spc="80" dirty="0"/>
              <a:t>Balance </a:t>
            </a:r>
            <a:r>
              <a:rPr spc="85" dirty="0"/>
              <a:t> </a:t>
            </a:r>
            <a:r>
              <a:rPr spc="155" dirty="0"/>
              <a:t>Gender </a:t>
            </a:r>
            <a:r>
              <a:rPr spc="85" dirty="0"/>
              <a:t>Stereotypes </a:t>
            </a:r>
            <a:r>
              <a:rPr spc="90" dirty="0"/>
              <a:t> </a:t>
            </a:r>
            <a:r>
              <a:rPr spc="130" dirty="0"/>
              <a:t>Transparency</a:t>
            </a:r>
          </a:p>
          <a:p>
            <a:pPr marL="12700" marR="385445">
              <a:lnSpc>
                <a:spcPts val="4650"/>
              </a:lnSpc>
            </a:pPr>
            <a:r>
              <a:rPr spc="160" dirty="0"/>
              <a:t>Equal Opportunity </a:t>
            </a:r>
            <a:r>
              <a:rPr spc="165" dirty="0"/>
              <a:t> </a:t>
            </a:r>
            <a:r>
              <a:rPr spc="100" dirty="0"/>
              <a:t>Intersectionality </a:t>
            </a:r>
            <a:r>
              <a:rPr spc="105" dirty="0"/>
              <a:t> </a:t>
            </a:r>
            <a:r>
              <a:rPr spc="150" dirty="0"/>
              <a:t>Retention</a:t>
            </a:r>
            <a:r>
              <a:rPr spc="-30" dirty="0"/>
              <a:t> </a:t>
            </a:r>
            <a:r>
              <a:rPr spc="70" dirty="0"/>
              <a:t>Strategies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810"/>
              </a:lnSpc>
            </a:pPr>
            <a:fld id="{81D60167-4931-47E6-BA6A-407CBD079E47}" type="slidenum">
              <a:rPr spc="-20" dirty="0"/>
              <a:t>5</a:t>
            </a:fld>
            <a:endParaRPr spc="-20" dirty="0"/>
          </a:p>
        </p:txBody>
      </p:sp>
      <p:sp>
        <p:nvSpPr>
          <p:cNvPr id="28" name="object 28"/>
          <p:cNvSpPr txBox="1"/>
          <p:nvPr/>
        </p:nvSpPr>
        <p:spPr>
          <a:xfrm>
            <a:off x="6748244" y="9587923"/>
            <a:ext cx="46329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0"/>
              </a:lnSpc>
            </a:pPr>
            <a:r>
              <a:rPr sz="2400" spc="45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AGB1211</a:t>
            </a:r>
            <a:r>
              <a:rPr sz="2400" spc="-15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spc="-15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55" dirty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90" dirty="0">
                <a:latin typeface="Times New Roman" panose="02020603050405020304"/>
                <a:cs typeface="Times New Roman" panose="02020603050405020304"/>
              </a:rPr>
              <a:t>THINKING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3027" y="52271"/>
            <a:ext cx="368236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Mind</a:t>
            </a:r>
            <a:r>
              <a:rPr spc="-85" dirty="0"/>
              <a:t> </a:t>
            </a:r>
            <a:r>
              <a:rPr spc="-25" dirty="0"/>
              <a:t>Map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3759" y="2247839"/>
            <a:ext cx="11220449" cy="6991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92160"/>
            <a:ext cx="3809999" cy="12001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51680" y="317520"/>
            <a:ext cx="857249" cy="7334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810"/>
              </a:lnSpc>
            </a:pPr>
            <a:fld id="{81D60167-4931-47E6-BA6A-407CBD079E47}" type="slidenum">
              <a:rPr spc="-20" dirty="0"/>
              <a:t>6</a:t>
            </a:fld>
            <a:endParaRPr spc="-20" dirty="0"/>
          </a:p>
        </p:txBody>
      </p:sp>
      <p:sp>
        <p:nvSpPr>
          <p:cNvPr id="7" name="object 7"/>
          <p:cNvSpPr txBox="1"/>
          <p:nvPr/>
        </p:nvSpPr>
        <p:spPr>
          <a:xfrm>
            <a:off x="6748244" y="9587923"/>
            <a:ext cx="46329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0"/>
              </a:lnSpc>
            </a:pPr>
            <a:r>
              <a:rPr sz="2400" spc="45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AGB1211</a:t>
            </a:r>
            <a:r>
              <a:rPr sz="2400" spc="-15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spc="-15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55" dirty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90" dirty="0">
                <a:latin typeface="Times New Roman" panose="02020603050405020304"/>
                <a:cs typeface="Times New Roman" panose="02020603050405020304"/>
              </a:rPr>
              <a:t>THINKING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2367" y="52271"/>
            <a:ext cx="614362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Primary</a:t>
            </a:r>
            <a:r>
              <a:rPr spc="-60" dirty="0"/>
              <a:t> </a:t>
            </a:r>
            <a:r>
              <a:rPr spc="-120" dirty="0"/>
              <a:t>Research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420" y="2612390"/>
            <a:ext cx="16355060" cy="5695950"/>
          </a:xfrm>
          <a:prstGeom prst="rect">
            <a:avLst/>
          </a:prstGeom>
        </p:spPr>
        <p:txBody>
          <a:bodyPr vert="horz" wrap="square" lIns="0" tIns="34290" rIns="0" bIns="0" rtlCol="0">
            <a:noAutofit/>
          </a:bodyPr>
          <a:lstStyle/>
          <a:p>
            <a:pPr marL="12700" marR="5080" indent="1390650" algn="just">
              <a:lnSpc>
                <a:spcPts val="5770"/>
              </a:lnSpc>
              <a:spcBef>
                <a:spcPts val="270"/>
              </a:spcBef>
            </a:pPr>
            <a:r>
              <a:rPr sz="4850" b="1" spc="210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4850" b="1" spc="13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850" b="1" spc="4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850" b="1" spc="-140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4850" b="1" spc="-9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850" b="1" spc="13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850" b="1" spc="-229" dirty="0"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sz="4850" b="1" spc="130" dirty="0">
                <a:latin typeface="Times New Roman" panose="02020603050405020304" charset="0"/>
                <a:cs typeface="Times New Roman" panose="02020603050405020304" charset="0"/>
              </a:rPr>
              <a:t> r</a:t>
            </a:r>
            <a:r>
              <a:rPr sz="4850" b="1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850" b="1" spc="-434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850" b="1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850" b="1" spc="-9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850" b="1" spc="13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850" b="1" spc="-265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4850" b="1" spc="-180" dirty="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sz="4850" b="1" spc="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19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850" spc="-38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850" spc="-415" dirty="0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sz="4850" spc="-24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850" spc="-204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4850" spc="-415" dirty="0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sz="4850" spc="-27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850" spc="-484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265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4850" spc="-24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850" spc="-204" dirty="0">
                <a:latin typeface="Times New Roman" panose="02020603050405020304" charset="0"/>
                <a:cs typeface="Times New Roman" panose="02020603050405020304" charset="0"/>
              </a:rPr>
              <a:t>ll</a:t>
            </a:r>
            <a:r>
              <a:rPr sz="4850" spc="-27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850" spc="-265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4850" spc="19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4850" spc="-19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850" spc="-38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850" spc="-370" dirty="0"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170" dirty="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sz="4850" spc="-19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850" spc="-28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850" spc="-37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850" spc="19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4850" spc="-380" dirty="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sz="4850" spc="-434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850" spc="-38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850" spc="-245" dirty="0">
                <a:latin typeface="Times New Roman" panose="02020603050405020304" charset="0"/>
                <a:cs typeface="Times New Roman" panose="02020603050405020304" charset="0"/>
              </a:rPr>
              <a:t>d  </a:t>
            </a:r>
            <a:r>
              <a:rPr sz="4850" spc="170" dirty="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sz="4850" spc="-275" dirty="0">
                <a:latin typeface="Times New Roman" panose="02020603050405020304" charset="0"/>
                <a:cs typeface="Times New Roman" panose="02020603050405020304" charset="0"/>
              </a:rPr>
              <a:t>ee</a:t>
            </a:r>
            <a:r>
              <a:rPr sz="4850" spc="-235" dirty="0">
                <a:latin typeface="Times New Roman" panose="02020603050405020304" charset="0"/>
                <a:cs typeface="Times New Roman" panose="02020603050405020304" charset="0"/>
              </a:rPr>
              <a:t>db</a:t>
            </a:r>
            <a:r>
              <a:rPr sz="4850" spc="-434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850" spc="-265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4850" spc="-475" dirty="0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sz="4850" spc="-75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170" dirty="0"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sz="4850" spc="-24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850" spc="-505" dirty="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265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4850" spc="-434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850" spc="-49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265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4850" spc="-24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850" spc="-38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850" spc="-235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4850" spc="-395" dirty="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4850" spc="-265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4850" spc="8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b="1" spc="-434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850" b="1" spc="-145" dirty="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4850" b="1" spc="13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850" b="1" spc="-120" dirty="0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sz="4850" b="1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850" b="1" spc="-120" dirty="0"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sz="4850" b="1" spc="-54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850" b="1" spc="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19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4850" spc="-35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395" dirty="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4850" spc="-38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850" spc="-235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4850" spc="-27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850" spc="-28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850" spc="-37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850" spc="19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4850" spc="-434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850" spc="-38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850" spc="-245" dirty="0">
                <a:latin typeface="Times New Roman" panose="02020603050405020304" charset="0"/>
                <a:cs typeface="Times New Roman" panose="02020603050405020304" charset="0"/>
              </a:rPr>
              <a:t>d  </a:t>
            </a:r>
            <a:r>
              <a:rPr sz="4850" spc="-265" dirty="0">
                <a:latin typeface="Times New Roman" panose="02020603050405020304" charset="0"/>
                <a:cs typeface="Times New Roman" panose="02020603050405020304" charset="0"/>
              </a:rPr>
              <a:t>people’s </a:t>
            </a:r>
            <a:r>
              <a:rPr sz="4850" spc="-320" dirty="0">
                <a:latin typeface="Times New Roman" panose="02020603050405020304" charset="0"/>
                <a:cs typeface="Times New Roman" panose="02020603050405020304" charset="0"/>
              </a:rPr>
              <a:t>experiences </a:t>
            </a:r>
            <a:r>
              <a:rPr sz="4850" spc="-254" dirty="0">
                <a:latin typeface="Times New Roman" panose="02020603050405020304" charset="0"/>
                <a:cs typeface="Times New Roman" panose="02020603050405020304" charset="0"/>
              </a:rPr>
              <a:t>with 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gender </a:t>
            </a:r>
            <a:r>
              <a:rPr sz="4850" spc="-265" dirty="0">
                <a:latin typeface="Times New Roman" panose="02020603050405020304" charset="0"/>
                <a:cs typeface="Times New Roman" panose="02020603050405020304" charset="0"/>
              </a:rPr>
              <a:t>equality </a:t>
            </a:r>
            <a:r>
              <a:rPr sz="4850" spc="-385" dirty="0">
                <a:latin typeface="Times New Roman" panose="02020603050405020304" charset="0"/>
                <a:cs typeface="Times New Roman" panose="02020603050405020304" charset="0"/>
              </a:rPr>
              <a:t>and </a:t>
            </a:r>
            <a:r>
              <a:rPr sz="4850" spc="-190" dirty="0">
                <a:latin typeface="Times New Roman" panose="02020603050405020304" charset="0"/>
                <a:cs typeface="Times New Roman" panose="02020603050405020304" charset="0"/>
              </a:rPr>
              <a:t>interest </a:t>
            </a:r>
            <a:r>
              <a:rPr sz="4850" spc="-345" dirty="0">
                <a:latin typeface="Times New Roman" panose="02020603050405020304" charset="0"/>
                <a:cs typeface="Times New Roman" panose="02020603050405020304" charset="0"/>
              </a:rPr>
              <a:t>in </a:t>
            </a:r>
            <a:r>
              <a:rPr sz="4850" spc="-3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345" dirty="0">
                <a:latin typeface="Times New Roman" panose="02020603050405020304" charset="0"/>
                <a:cs typeface="Times New Roman" panose="02020603050405020304" charset="0"/>
              </a:rPr>
              <a:t>using</a:t>
            </a:r>
            <a:r>
              <a:rPr sz="4850" spc="-29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465" dirty="0">
                <a:latin typeface="Times New Roman" panose="02020603050405020304" charset="0"/>
                <a:cs typeface="Times New Roman" panose="02020603050405020304" charset="0"/>
              </a:rPr>
              <a:t>an</a:t>
            </a:r>
            <a:r>
              <a:rPr sz="4850" spc="-29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409" dirty="0">
                <a:latin typeface="Times New Roman" panose="02020603050405020304" charset="0"/>
                <a:cs typeface="Times New Roman" panose="02020603050405020304" charset="0"/>
              </a:rPr>
              <a:t>app.</a:t>
            </a:r>
            <a:r>
              <a:rPr sz="4850" spc="-29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b="1" spc="90" dirty="0">
                <a:latin typeface="Times New Roman" panose="02020603050405020304" charset="0"/>
                <a:cs typeface="Times New Roman" panose="02020603050405020304" charset="0"/>
              </a:rPr>
              <a:t>Interviews</a:t>
            </a:r>
            <a:r>
              <a:rPr sz="4850" b="1" spc="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254" dirty="0">
                <a:latin typeface="Times New Roman" panose="02020603050405020304" charset="0"/>
                <a:cs typeface="Times New Roman" panose="02020603050405020304" charset="0"/>
              </a:rPr>
              <a:t>with</a:t>
            </a:r>
            <a:r>
              <a:rPr sz="4850" spc="-29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275" dirty="0">
                <a:latin typeface="Times New Roman" panose="02020603050405020304" charset="0"/>
                <a:cs typeface="Times New Roman" panose="02020603050405020304" charset="0"/>
              </a:rPr>
              <a:t>experts</a:t>
            </a:r>
            <a:r>
              <a:rPr sz="4850" spc="-29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help</a:t>
            </a:r>
            <a:r>
              <a:rPr sz="4850" spc="-29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260" dirty="0">
                <a:latin typeface="Times New Roman" panose="02020603050405020304" charset="0"/>
                <a:cs typeface="Times New Roman" panose="02020603050405020304" charset="0"/>
              </a:rPr>
              <a:t>gather</a:t>
            </a:r>
            <a:r>
              <a:rPr sz="4850" spc="-29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280" dirty="0">
                <a:latin typeface="Times New Roman" panose="02020603050405020304" charset="0"/>
                <a:cs typeface="Times New Roman" panose="02020603050405020304" charset="0"/>
              </a:rPr>
              <a:t>deeper </a:t>
            </a:r>
            <a:r>
              <a:rPr sz="4850" spc="-1689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19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850" spc="-38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850" spc="-37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850" spc="-19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850" spc="-260" dirty="0"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4850" spc="-380" dirty="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sz="4850" spc="19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4850" spc="-484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19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850" spc="-38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850" spc="19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4850" spc="-35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380" dirty="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sz="4850" spc="-24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850" spc="-640" dirty="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434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850" spc="-49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434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850" spc="-235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4850" spc="-345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265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4850" spc="-24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850" spc="-395" dirty="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4850" spc="-204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4850" spc="-345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434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850" spc="-235" dirty="0">
                <a:latin typeface="Times New Roman" panose="02020603050405020304" charset="0"/>
                <a:cs typeface="Times New Roman" panose="02020603050405020304" charset="0"/>
              </a:rPr>
              <a:t>dd</a:t>
            </a:r>
            <a:r>
              <a:rPr sz="4850" spc="-28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850" spc="-27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850" spc="-37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850" spc="-484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19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850" spc="-375" dirty="0">
                <a:latin typeface="Times New Roman" panose="02020603050405020304" charset="0"/>
                <a:cs typeface="Times New Roman" panose="02020603050405020304" charset="0"/>
              </a:rPr>
              <a:t>ss</a:t>
            </a:r>
            <a:r>
              <a:rPr sz="4850" spc="-395" dirty="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4850" spc="-27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850" spc="-484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204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4850" spc="-19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850" spc="-475" dirty="0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sz="4850" spc="-38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260" dirty="0"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4850" spc="-27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850" spc="-38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850" spc="-235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4850" spc="-27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850" spc="-28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850" spc="-490" dirty="0">
                <a:latin typeface="Times New Roman" panose="02020603050405020304" charset="0"/>
                <a:cs typeface="Times New Roman" panose="02020603050405020304" charset="0"/>
              </a:rPr>
              <a:t>-  </a:t>
            </a:r>
            <a:r>
              <a:rPr sz="4850" spc="-235" dirty="0"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sz="4850" spc="-434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850" spc="-37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850" spc="-27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850" spc="-345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415" dirty="0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sz="4850" spc="-19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850" spc="-24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850" spc="-204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4850" spc="-27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850" spc="-38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850" spc="-265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4850" spc="-27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850" spc="-75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b="1" spc="100" dirty="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sz="4850" b="1" spc="-95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850" b="1" spc="-265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4850" b="1" spc="-145" dirty="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4850" b="1" spc="-54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850" b="1" spc="1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b="1" spc="-25" dirty="0"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4850" b="1" spc="13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850" b="1" spc="-95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850" b="1" spc="-145" dirty="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4850" b="1" spc="-25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4850" b="1" spc="-54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850" b="1" spc="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434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850" spc="-204" dirty="0">
                <a:latin typeface="Times New Roman" panose="02020603050405020304" charset="0"/>
                <a:cs typeface="Times New Roman" panose="02020603050405020304" charset="0"/>
              </a:rPr>
              <a:t>ll</a:t>
            </a:r>
            <a:r>
              <a:rPr sz="4850" spc="-24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850" spc="-640" dirty="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455" dirty="0"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sz="4850" spc="-24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850" spc="-505" dirty="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19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4850" spc="-35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235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4850" spc="-19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850" spc="-37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850" spc="-265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4850" spc="-395" dirty="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4850" spc="-37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850" spc="-484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434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850" spc="-235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4850" spc="-245" dirty="0">
                <a:latin typeface="Times New Roman" panose="02020603050405020304" charset="0"/>
                <a:cs typeface="Times New Roman" panose="02020603050405020304" charset="0"/>
              </a:rPr>
              <a:t>p  </a:t>
            </a:r>
            <a:r>
              <a:rPr sz="4850" spc="-225" dirty="0">
                <a:latin typeface="Times New Roman" panose="02020603050405020304" charset="0"/>
                <a:cs typeface="Times New Roman" panose="02020603050405020304" charset="0"/>
              </a:rPr>
              <a:t>features</a:t>
            </a:r>
            <a:r>
              <a:rPr sz="4850" spc="-29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254" dirty="0">
                <a:latin typeface="Times New Roman" panose="02020603050405020304" charset="0"/>
                <a:cs typeface="Times New Roman" panose="02020603050405020304" charset="0"/>
              </a:rPr>
              <a:t>with</a:t>
            </a:r>
            <a:r>
              <a:rPr sz="4850" spc="-29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409" dirty="0">
                <a:latin typeface="Times New Roman" panose="02020603050405020304" charset="0"/>
                <a:cs typeface="Times New Roman" panose="02020603050405020304" charset="0"/>
              </a:rPr>
              <a:t>users,</a:t>
            </a:r>
            <a:r>
              <a:rPr sz="4850" spc="-29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340" dirty="0">
                <a:latin typeface="Times New Roman" panose="02020603050405020304" charset="0"/>
                <a:cs typeface="Times New Roman" panose="02020603050405020304" charset="0"/>
              </a:rPr>
              <a:t>while</a:t>
            </a:r>
            <a:r>
              <a:rPr sz="4850" spc="-29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b="1" spc="-140" dirty="0">
                <a:latin typeface="Times New Roman" panose="02020603050405020304" charset="0"/>
                <a:cs typeface="Times New Roman" panose="02020603050405020304" charset="0"/>
              </a:rPr>
              <a:t>user</a:t>
            </a:r>
            <a:r>
              <a:rPr sz="4850" b="1" spc="1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b="1" spc="85" dirty="0">
                <a:latin typeface="Times New Roman" panose="02020603050405020304" charset="0"/>
                <a:cs typeface="Times New Roman" panose="02020603050405020304" charset="0"/>
              </a:rPr>
              <a:t>testing</a:t>
            </a:r>
            <a:r>
              <a:rPr sz="4850" b="1" spc="6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295" dirty="0">
                <a:latin typeface="Times New Roman" panose="02020603050405020304" charset="0"/>
                <a:cs typeface="Times New Roman" panose="02020603050405020304" charset="0"/>
              </a:rPr>
              <a:t>provides </a:t>
            </a:r>
            <a:r>
              <a:rPr sz="4850" spc="-265" dirty="0">
                <a:latin typeface="Times New Roman" panose="02020603050405020304" charset="0"/>
                <a:cs typeface="Times New Roman" panose="02020603050405020304" charset="0"/>
              </a:rPr>
              <a:t>feedback </a:t>
            </a:r>
            <a:r>
              <a:rPr sz="4850" spc="-1689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24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850" spc="-49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434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850" spc="-235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4850" spc="-345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235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4850" spc="-27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850" spc="-37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850" spc="-19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850" spc="-260" dirty="0"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4850" spc="-49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434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850" spc="-38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850" spc="-345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170" dirty="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sz="4850" spc="-395" dirty="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4850" spc="-38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850" spc="-265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4850" spc="19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4850" spc="-19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850" spc="-24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850" spc="-38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850" spc="-434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850" spc="-204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4850" spc="-19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850" spc="19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4850" spc="-455" dirty="0"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sz="4850" spc="-75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sz="485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2160"/>
            <a:ext cx="3809999" cy="12001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51680" y="317520"/>
            <a:ext cx="857249" cy="7334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810"/>
              </a:lnSpc>
            </a:pPr>
            <a:fld id="{81D60167-4931-47E6-BA6A-407CBD079E47}" type="slidenum">
              <a:rPr spc="-20" dirty="0"/>
              <a:t>7</a:t>
            </a:fld>
            <a:endParaRPr spc="-20" dirty="0"/>
          </a:p>
        </p:txBody>
      </p:sp>
      <p:sp>
        <p:nvSpPr>
          <p:cNvPr id="7" name="object 7"/>
          <p:cNvSpPr txBox="1"/>
          <p:nvPr/>
        </p:nvSpPr>
        <p:spPr>
          <a:xfrm>
            <a:off x="6748244" y="9587923"/>
            <a:ext cx="46329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0"/>
              </a:lnSpc>
            </a:pPr>
            <a:r>
              <a:rPr sz="2400" spc="45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AGB1211</a:t>
            </a:r>
            <a:r>
              <a:rPr sz="2400" spc="-15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spc="-15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55" dirty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90" dirty="0">
                <a:latin typeface="Times New Roman" panose="02020603050405020304"/>
                <a:cs typeface="Times New Roman" panose="02020603050405020304"/>
              </a:rPr>
              <a:t>THINKING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2501" y="52271"/>
            <a:ext cx="68630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Secondary</a:t>
            </a:r>
            <a:r>
              <a:rPr spc="-35" dirty="0"/>
              <a:t> </a:t>
            </a:r>
            <a:r>
              <a:rPr spc="-120" dirty="0"/>
              <a:t>Research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461645" y="2712085"/>
            <a:ext cx="17662525" cy="5909310"/>
          </a:xfrm>
          <a:prstGeom prst="rect">
            <a:avLst/>
          </a:prstGeom>
        </p:spPr>
        <p:txBody>
          <a:bodyPr vert="horz" wrap="square" lIns="0" tIns="11430" rIns="0" bIns="0" rtlCol="0">
            <a:noAutofit/>
          </a:bodyPr>
          <a:lstStyle/>
          <a:p>
            <a:pPr marL="1445260" lvl="2" indent="1155700" algn="just">
              <a:lnSpc>
                <a:spcPts val="5800"/>
              </a:lnSpc>
              <a:spcBef>
                <a:spcPts val="90"/>
              </a:spcBef>
            </a:pPr>
            <a:r>
              <a:rPr sz="4850" b="1" spc="-12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850" b="1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850" b="1" spc="-265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4850" b="1" spc="-95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850" b="1" spc="-7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850" b="1" spc="-25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4850" b="1" spc="-9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850" b="1" spc="13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850" b="1" spc="-229" dirty="0"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sz="4850" b="1" spc="130" dirty="0">
                <a:latin typeface="Times New Roman" panose="02020603050405020304" charset="0"/>
                <a:cs typeface="Times New Roman" panose="02020603050405020304" charset="0"/>
              </a:rPr>
              <a:t> r</a:t>
            </a:r>
            <a:r>
              <a:rPr sz="4850" b="1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850" b="1" spc="-434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850" b="1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850" b="1" spc="-9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850" b="1" spc="13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850" b="1" spc="-265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4850" b="1" spc="-180" dirty="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sz="4850" b="1" spc="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19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850" spc="-38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850" spc="-415" dirty="0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sz="4850" spc="-24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850" spc="-204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4850" spc="-415" dirty="0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sz="4850" spc="-27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850" spc="-484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28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850" spc="-27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850" spc="-415" dirty="0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sz="4850" spc="-19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850" spc="-27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850" spc="-530" dirty="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sz="4850" spc="-19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850" spc="-38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850" spc="-370" dirty="0"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27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850" spc="-560" dirty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sz="4850" spc="-19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850" spc="-37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850" spc="19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4850" spc="-19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850" spc="-38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850" spc="-370" dirty="0"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235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4850" spc="-434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850" spc="19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4850" spc="-434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850" spc="-75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sz="4850" spc="-75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5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850" spc="-27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850" spc="-235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4850" spc="-24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850" spc="-28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850" spc="19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4850" spc="-484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170" dirty="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sz="4850" spc="-28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850" spc="-24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850" spc="-825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b="1" spc="185" dirty="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4850" b="1" spc="175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850" b="1" spc="1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b="1" spc="445" dirty="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sz="4850" b="1" spc="-95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850" b="1" spc="-140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4850" b="1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850" b="1" spc="-18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850" b="1" spc="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24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850" spc="-39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19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4850" spc="-380" dirty="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sz="4850" spc="-38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b="1" spc="445" dirty="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sz="4850" b="1" spc="-95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850" b="1" spc="13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850" b="1" spc="45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4850" b="1" spc="-135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4850" b="1" spc="1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b="1" spc="-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850" b="1" spc="-265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4850" b="1" spc="-95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850" b="1" spc="-7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850" b="1" spc="-95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850" b="1" spc="-140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4850" b="1" spc="4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850" b="1" spc="-375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4850" b="1" spc="1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b="1" spc="100" dirty="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sz="4850" b="1" spc="-95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850" b="1" spc="13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850" b="1" spc="-145" dirty="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4850" b="1" spc="-135" dirty="0">
                <a:latin typeface="Times New Roman" panose="02020603050405020304" charset="0"/>
                <a:cs typeface="Times New Roman" panose="02020603050405020304" charset="0"/>
              </a:rPr>
              <a:t>m  </a:t>
            </a:r>
            <a:r>
              <a:rPr sz="4850" spc="-114" dirty="0">
                <a:latin typeface="Times New Roman" panose="02020603050405020304" charset="0"/>
                <a:cs typeface="Times New Roman" panose="02020603050405020304" charset="0"/>
              </a:rPr>
              <a:t>offer </a:t>
            </a:r>
            <a:r>
              <a:rPr sz="4850" spc="-260" dirty="0">
                <a:latin typeface="Times New Roman" panose="02020603050405020304" charset="0"/>
                <a:cs typeface="Times New Roman" panose="02020603050405020304" charset="0"/>
              </a:rPr>
              <a:t>insights </a:t>
            </a:r>
            <a:r>
              <a:rPr sz="4850" spc="-365" dirty="0">
                <a:latin typeface="Times New Roman" panose="02020603050405020304" charset="0"/>
                <a:cs typeface="Times New Roman" panose="02020603050405020304" charset="0"/>
              </a:rPr>
              <a:t>on </a:t>
            </a:r>
            <a:r>
              <a:rPr sz="4850" spc="-280" dirty="0">
                <a:latin typeface="Times New Roman" panose="02020603050405020304" charset="0"/>
                <a:cs typeface="Times New Roman" panose="02020603050405020304" charset="0"/>
              </a:rPr>
              <a:t>global 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gender </a:t>
            </a:r>
            <a:r>
              <a:rPr sz="4850" spc="-265" dirty="0">
                <a:latin typeface="Times New Roman" panose="02020603050405020304" charset="0"/>
                <a:cs typeface="Times New Roman" panose="02020603050405020304" charset="0"/>
              </a:rPr>
              <a:t>equality </a:t>
            </a:r>
            <a:r>
              <a:rPr sz="4850" spc="-395" dirty="0">
                <a:latin typeface="Times New Roman" panose="02020603050405020304" charset="0"/>
                <a:cs typeface="Times New Roman" panose="02020603050405020304" charset="0"/>
              </a:rPr>
              <a:t>issues. </a:t>
            </a:r>
            <a:r>
              <a:rPr sz="4850" b="1" spc="-110" dirty="0">
                <a:latin typeface="Times New Roman" panose="02020603050405020304" charset="0"/>
                <a:cs typeface="Times New Roman" panose="02020603050405020304" charset="0"/>
              </a:rPr>
              <a:t>Research </a:t>
            </a:r>
            <a:r>
              <a:rPr sz="4850" b="1" spc="-1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b="1" spc="-9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850" b="1" spc="13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850" b="1" spc="60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4850" b="1" spc="4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850" b="1" spc="-265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4850" b="1" spc="45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4850" b="1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850" b="1" spc="-54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850" b="1" spc="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380" dirty="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sz="4850" spc="-27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850" spc="-204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4850" spc="-345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395" dirty="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4850" spc="-38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850" spc="-235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4850" spc="-27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850" spc="-28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850" spc="-37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850" spc="19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4850" spc="-434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850" spc="-38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850" spc="-345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260" dirty="0"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4850" spc="-27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850" spc="-38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850" spc="-235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4850" spc="-27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850" spc="-39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265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4850" spc="-380" dirty="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sz="4850" spc="-434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850" spc="-204" dirty="0">
                <a:latin typeface="Times New Roman" panose="02020603050405020304" charset="0"/>
                <a:cs typeface="Times New Roman" panose="02020603050405020304" charset="0"/>
              </a:rPr>
              <a:t>ll</a:t>
            </a:r>
            <a:r>
              <a:rPr sz="4850" spc="-27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850" spc="-38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850" spc="-260" dirty="0"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4850" spc="-27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850" spc="-484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434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850" spc="-38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850" spc="-345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37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850" spc="-24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850" spc="-204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4850" spc="-395" dirty="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4850" spc="19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4850" spc="-19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850" spc="-24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850" spc="-38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850" spc="-37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850" spc="-735" dirty="0">
                <a:latin typeface="Times New Roman" panose="02020603050405020304" charset="0"/>
                <a:cs typeface="Times New Roman" panose="02020603050405020304" charset="0"/>
              </a:rPr>
              <a:t>,  </a:t>
            </a:r>
            <a:r>
              <a:rPr sz="4850" spc="-434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850" spc="-38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850" spc="-345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434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850" spc="-38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850" spc="-434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850" spc="-204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4850" spc="-455" dirty="0"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sz="4850" spc="-215" dirty="0"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sz="4850" spc="-19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850" spc="-38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850" spc="-370" dirty="0"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b="1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850" b="1" spc="-220" dirty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sz="4850" b="1" spc="4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850" b="1" spc="-434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850" b="1" spc="60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4850" b="1" spc="4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850" b="1" spc="-7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850" b="1" spc="-135" dirty="0"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4850" b="1" spc="1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b="1" spc="-9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850" b="1" spc="-25" dirty="0">
                <a:latin typeface="Times New Roman" panose="02020603050405020304" charset="0"/>
                <a:cs typeface="Times New Roman" panose="02020603050405020304" charset="0"/>
              </a:rPr>
              <a:t>pp</a:t>
            </a:r>
            <a:r>
              <a:rPr sz="4850" b="1" spc="-54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850" b="1" spc="5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28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850" spc="-27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850" spc="-415" dirty="0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sz="4850" spc="-27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850" spc="-434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850" spc="-204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4850" spc="-484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530" dirty="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sz="4850" spc="-380" dirty="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sz="4850" spc="-434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850" spc="8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530" dirty="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sz="4850" spc="-24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850" spc="-28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850" spc="-475" dirty="0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sz="4850" spc="-484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24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850" spc="-39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19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850" spc="-380" dirty="0">
                <a:latin typeface="Times New Roman" panose="02020603050405020304" charset="0"/>
                <a:cs typeface="Times New Roman" panose="02020603050405020304" charset="0"/>
              </a:rPr>
              <a:t>s  </a:t>
            </a:r>
            <a:r>
              <a:rPr sz="4850" spc="-715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4850" spc="-19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850" spc="-375" dirty="0">
                <a:latin typeface="Times New Roman" panose="02020603050405020304" charset="0"/>
                <a:cs typeface="Times New Roman" panose="02020603050405020304" charset="0"/>
              </a:rPr>
              <a:t>ss</a:t>
            </a:r>
            <a:r>
              <a:rPr sz="4850" spc="-195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4850" spc="-38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850" spc="-260" dirty="0"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4850" spc="-75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b="1" spc="-50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4850" b="1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850" b="1" spc="-25" dirty="0"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4850" b="1" spc="-9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850" b="1" spc="-65" dirty="0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4850" b="1" spc="1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b="1" spc="430" dirty="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sz="4850" b="1" spc="13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850" b="1" spc="-95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850" b="1" spc="-140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4850" b="1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850" b="1" spc="-155" dirty="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sz="4850" b="1" spc="-95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850" b="1" spc="13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850" b="1" dirty="0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sz="4850" b="1" spc="-54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850" b="1" spc="6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27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850" spc="-38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850" spc="-37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850" spc="-395" dirty="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4850" spc="-28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4850" spc="-38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19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4850" spc="-380" dirty="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sz="4850" spc="-38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434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850" spc="-235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4850" spc="-345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170" dirty="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sz="4850" spc="-24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850" spc="-204" dirty="0">
                <a:latin typeface="Times New Roman" panose="02020603050405020304" charset="0"/>
                <a:cs typeface="Times New Roman" panose="02020603050405020304" charset="0"/>
              </a:rPr>
              <a:t>ll</a:t>
            </a:r>
            <a:r>
              <a:rPr sz="4850" spc="-240" dirty="0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sz="4850" spc="-530" dirty="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sz="4850" spc="-484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260" dirty="0"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sz="4850" spc="-27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850" spc="-38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850" spc="-235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4850" spc="-275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4850" spc="-340" dirty="0">
                <a:latin typeface="Times New Roman" panose="02020603050405020304" charset="0"/>
                <a:cs typeface="Times New Roman" panose="02020603050405020304" charset="0"/>
              </a:rPr>
              <a:t>r  </a:t>
            </a:r>
            <a:r>
              <a:rPr sz="4850" spc="-265" dirty="0">
                <a:latin typeface="Times New Roman" panose="02020603050405020304" charset="0"/>
                <a:cs typeface="Times New Roman" panose="02020603050405020304" charset="0"/>
              </a:rPr>
              <a:t>equality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459" dirty="0">
                <a:latin typeface="Times New Roman" panose="02020603050405020304" charset="0"/>
                <a:cs typeface="Times New Roman" panose="02020603050405020304" charset="0"/>
              </a:rPr>
              <a:t>laws,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385" dirty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sz="4850" spc="-29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b="1" spc="65" dirty="0">
                <a:latin typeface="Times New Roman" panose="02020603050405020304" charset="0"/>
                <a:cs typeface="Times New Roman" panose="02020603050405020304" charset="0"/>
              </a:rPr>
              <a:t>market</a:t>
            </a:r>
            <a:r>
              <a:rPr sz="4850" b="1" spc="1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b="1" spc="-90" dirty="0">
                <a:latin typeface="Times New Roman" panose="02020603050405020304" charset="0"/>
                <a:cs typeface="Times New Roman" panose="02020603050405020304" charset="0"/>
              </a:rPr>
              <a:t>research</a:t>
            </a:r>
            <a:r>
              <a:rPr sz="4850" b="1" spc="6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405" dirty="0">
                <a:latin typeface="Times New Roman" panose="02020603050405020304" charset="0"/>
                <a:cs typeface="Times New Roman" panose="02020603050405020304" charset="0"/>
              </a:rPr>
              <a:t>shows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190" dirty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395" dirty="0">
                <a:latin typeface="Times New Roman" panose="02020603050405020304" charset="0"/>
                <a:cs typeface="Times New Roman" panose="02020603050405020304" charset="0"/>
              </a:rPr>
              <a:t>demand</a:t>
            </a:r>
            <a:r>
              <a:rPr sz="4850" spc="-29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155" dirty="0">
                <a:latin typeface="Times New Roman" panose="02020603050405020304" charset="0"/>
                <a:cs typeface="Times New Roman" panose="02020603050405020304" charset="0"/>
              </a:rPr>
              <a:t>for </a:t>
            </a:r>
            <a:r>
              <a:rPr sz="4850" spc="-1689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375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4850" spc="-395" dirty="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4850" spc="-265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4850" spc="-490" dirty="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434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850" spc="-49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4850" spc="-3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50" spc="-434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4850" spc="-235" dirty="0">
                <a:latin typeface="Times New Roman" panose="02020603050405020304" charset="0"/>
                <a:cs typeface="Times New Roman" panose="02020603050405020304" charset="0"/>
              </a:rPr>
              <a:t>pp</a:t>
            </a:r>
            <a:r>
              <a:rPr sz="4850" spc="-75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sz="485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2160"/>
            <a:ext cx="3809999" cy="12001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51680" y="317520"/>
            <a:ext cx="857249" cy="7334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810"/>
              </a:lnSpc>
            </a:pPr>
            <a:fld id="{81D60167-4931-47E6-BA6A-407CBD079E47}" type="slidenum">
              <a:rPr spc="-20" dirty="0"/>
              <a:t>8</a:t>
            </a:fld>
            <a:endParaRPr spc="-20" dirty="0"/>
          </a:p>
        </p:txBody>
      </p:sp>
      <p:sp>
        <p:nvSpPr>
          <p:cNvPr id="7" name="object 7"/>
          <p:cNvSpPr txBox="1"/>
          <p:nvPr/>
        </p:nvSpPr>
        <p:spPr>
          <a:xfrm>
            <a:off x="6748244" y="9587923"/>
            <a:ext cx="46329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0"/>
              </a:lnSpc>
            </a:pPr>
            <a:r>
              <a:rPr sz="2400" spc="45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AGB1211</a:t>
            </a:r>
            <a:r>
              <a:rPr sz="2400" spc="-15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spc="-15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55" dirty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90" dirty="0">
                <a:latin typeface="Times New Roman" panose="02020603050405020304"/>
                <a:cs typeface="Times New Roman" panose="02020603050405020304"/>
              </a:rPr>
              <a:t>THINKING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69385" y="303401"/>
            <a:ext cx="534797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Proposed</a:t>
            </a:r>
            <a:r>
              <a:rPr spc="-80" dirty="0"/>
              <a:t> </a:t>
            </a:r>
            <a:r>
              <a:rPr spc="-125" dirty="0"/>
              <a:t>Work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2160"/>
            <a:ext cx="3809999" cy="12001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51680" y="317520"/>
            <a:ext cx="857249" cy="73342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746180" y="2279156"/>
            <a:ext cx="16643239" cy="6176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5775" marR="5080" indent="-457200">
              <a:lnSpc>
                <a:spcPct val="144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500" spc="-80" dirty="0"/>
              <a:t>Empathize:</a:t>
            </a:r>
            <a:r>
              <a:rPr sz="3500" b="0" spc="10" dirty="0"/>
              <a:t> </a:t>
            </a:r>
            <a:r>
              <a:rPr sz="3500" b="0" spc="-70" dirty="0"/>
              <a:t>Gather</a:t>
            </a:r>
            <a:r>
              <a:rPr sz="3500" b="0" spc="10" dirty="0"/>
              <a:t> </a:t>
            </a:r>
            <a:r>
              <a:rPr sz="3500" b="0" spc="-60" dirty="0"/>
              <a:t>employee</a:t>
            </a:r>
            <a:r>
              <a:rPr sz="3500" b="0" spc="15" dirty="0"/>
              <a:t> </a:t>
            </a:r>
            <a:r>
              <a:rPr sz="3500" b="0" spc="-55" dirty="0"/>
              <a:t>insights</a:t>
            </a:r>
            <a:r>
              <a:rPr sz="3500" b="0" spc="10" dirty="0"/>
              <a:t> </a:t>
            </a:r>
            <a:r>
              <a:rPr sz="3500" b="0" spc="-100" dirty="0"/>
              <a:t>through</a:t>
            </a:r>
            <a:r>
              <a:rPr sz="3500" b="0" spc="15" dirty="0"/>
              <a:t> </a:t>
            </a:r>
            <a:r>
              <a:rPr sz="3500" b="0" spc="-85" dirty="0"/>
              <a:t>surveys</a:t>
            </a:r>
            <a:r>
              <a:rPr sz="3500" b="0" spc="10" dirty="0"/>
              <a:t> </a:t>
            </a:r>
            <a:r>
              <a:rPr sz="3500" b="0" spc="-114" dirty="0"/>
              <a:t>and</a:t>
            </a:r>
            <a:r>
              <a:rPr sz="3500" b="0" spc="15" dirty="0"/>
              <a:t> </a:t>
            </a:r>
            <a:r>
              <a:rPr sz="3500" b="0" spc="-85" dirty="0"/>
              <a:t>interviews</a:t>
            </a:r>
            <a:r>
              <a:rPr sz="3500" b="0" spc="10" dirty="0"/>
              <a:t> </a:t>
            </a:r>
            <a:r>
              <a:rPr sz="3500" b="0" spc="-5" dirty="0"/>
              <a:t>to</a:t>
            </a:r>
            <a:r>
              <a:rPr sz="3500" b="0" spc="15" dirty="0"/>
              <a:t> </a:t>
            </a:r>
            <a:r>
              <a:rPr sz="3500" b="0" spc="-110" dirty="0"/>
              <a:t>understand</a:t>
            </a:r>
            <a:r>
              <a:rPr sz="3500" b="0" spc="10" dirty="0"/>
              <a:t> </a:t>
            </a:r>
            <a:r>
              <a:rPr sz="3500" b="0" spc="-75" dirty="0"/>
              <a:t>gender-related</a:t>
            </a:r>
            <a:r>
              <a:rPr sz="3500" b="0" spc="15" dirty="0"/>
              <a:t> </a:t>
            </a:r>
            <a:r>
              <a:rPr sz="3500" b="0" spc="-40" dirty="0"/>
              <a:t>challenges. </a:t>
            </a:r>
            <a:r>
              <a:rPr sz="3500" b="0" spc="-710" dirty="0"/>
              <a:t> </a:t>
            </a:r>
            <a:r>
              <a:rPr sz="3500" b="0" spc="-45" dirty="0"/>
              <a:t>Define:</a:t>
            </a:r>
            <a:r>
              <a:rPr sz="3500" b="0" spc="-5" dirty="0"/>
              <a:t> </a:t>
            </a:r>
            <a:r>
              <a:rPr sz="3500" b="0" spc="-55" dirty="0"/>
              <a:t>Identify</a:t>
            </a:r>
            <a:r>
              <a:rPr sz="3500" b="0" spc="-5" dirty="0"/>
              <a:t> </a:t>
            </a:r>
            <a:r>
              <a:rPr sz="3500" b="0" spc="-15" dirty="0"/>
              <a:t>key</a:t>
            </a:r>
            <a:r>
              <a:rPr sz="3500" b="0" spc="-5" dirty="0"/>
              <a:t> </a:t>
            </a:r>
            <a:r>
              <a:rPr sz="3500" b="0" spc="-45" dirty="0"/>
              <a:t>issues</a:t>
            </a:r>
            <a:r>
              <a:rPr sz="3500" b="0" dirty="0"/>
              <a:t> </a:t>
            </a:r>
            <a:r>
              <a:rPr sz="3500" b="0" spc="-25" dirty="0"/>
              <a:t>like</a:t>
            </a:r>
            <a:r>
              <a:rPr sz="3500" b="0" spc="-5" dirty="0"/>
              <a:t> </a:t>
            </a:r>
            <a:r>
              <a:rPr sz="3500" b="0" spc="-60" dirty="0"/>
              <a:t>pay</a:t>
            </a:r>
            <a:r>
              <a:rPr sz="3500" b="0" spc="-5" dirty="0"/>
              <a:t> </a:t>
            </a:r>
            <a:r>
              <a:rPr sz="3500" b="0" spc="-30" dirty="0"/>
              <a:t>gaps,</a:t>
            </a:r>
            <a:r>
              <a:rPr sz="3500" b="0" dirty="0"/>
              <a:t> </a:t>
            </a:r>
            <a:r>
              <a:rPr sz="3500" b="0" spc="-35" dirty="0"/>
              <a:t>bias,</a:t>
            </a:r>
            <a:r>
              <a:rPr sz="3500" b="0" spc="-5" dirty="0"/>
              <a:t> </a:t>
            </a:r>
            <a:r>
              <a:rPr sz="3500" b="0" spc="-90" dirty="0"/>
              <a:t>or</a:t>
            </a:r>
            <a:r>
              <a:rPr sz="3500" b="0" spc="-5" dirty="0"/>
              <a:t> </a:t>
            </a:r>
            <a:r>
              <a:rPr sz="3500" b="0" spc="-20" dirty="0"/>
              <a:t>lack</a:t>
            </a:r>
            <a:r>
              <a:rPr sz="3500" b="0" dirty="0"/>
              <a:t> </a:t>
            </a:r>
            <a:r>
              <a:rPr sz="3500" b="0" spc="-5" dirty="0"/>
              <a:t>of </a:t>
            </a:r>
            <a:r>
              <a:rPr sz="3500" b="0" spc="-65" dirty="0"/>
              <a:t>representation.</a:t>
            </a:r>
          </a:p>
          <a:p>
            <a:pPr marL="485775" indent="-457200">
              <a:lnSpc>
                <a:spcPct val="100000"/>
              </a:lnSpc>
              <a:spcBef>
                <a:spcPts val="1545"/>
              </a:spcBef>
              <a:buFont typeface="Arial" panose="020B0604020202020204" pitchFamily="34" charset="0"/>
              <a:buChar char="•"/>
            </a:pPr>
            <a:r>
              <a:rPr sz="3500" spc="-60" dirty="0"/>
              <a:t>Ideate:</a:t>
            </a:r>
            <a:r>
              <a:rPr sz="3500" dirty="0"/>
              <a:t> </a:t>
            </a:r>
            <a:r>
              <a:rPr sz="3500" b="0" spc="-80" dirty="0"/>
              <a:t>Brainstorm</a:t>
            </a:r>
            <a:r>
              <a:rPr sz="3500" b="0" dirty="0"/>
              <a:t> </a:t>
            </a:r>
            <a:r>
              <a:rPr sz="3500" b="0" spc="-50" dirty="0"/>
              <a:t>solutions</a:t>
            </a:r>
            <a:r>
              <a:rPr sz="3500" b="0" dirty="0"/>
              <a:t> </a:t>
            </a:r>
            <a:r>
              <a:rPr sz="3500" b="0" spc="-95" dirty="0"/>
              <a:t>such</a:t>
            </a:r>
            <a:r>
              <a:rPr sz="3500" b="0" spc="5" dirty="0"/>
              <a:t> </a:t>
            </a:r>
            <a:r>
              <a:rPr sz="3500" b="0" spc="-10" dirty="0"/>
              <a:t>as</a:t>
            </a:r>
            <a:r>
              <a:rPr sz="3500" b="0" dirty="0"/>
              <a:t> </a:t>
            </a:r>
            <a:r>
              <a:rPr sz="3500" b="0" spc="-55" dirty="0"/>
              <a:t>bias</a:t>
            </a:r>
            <a:r>
              <a:rPr sz="3500" b="0" dirty="0"/>
              <a:t> </a:t>
            </a:r>
            <a:r>
              <a:rPr sz="3500" b="0" spc="-60" dirty="0"/>
              <a:t>training,</a:t>
            </a:r>
            <a:r>
              <a:rPr sz="3500" b="0" dirty="0"/>
              <a:t> </a:t>
            </a:r>
            <a:r>
              <a:rPr sz="3500" b="0" spc="-95" dirty="0"/>
              <a:t>mentorship</a:t>
            </a:r>
            <a:r>
              <a:rPr sz="3500" b="0" spc="5" dirty="0"/>
              <a:t> </a:t>
            </a:r>
            <a:r>
              <a:rPr sz="3500" b="0" spc="-75" dirty="0"/>
              <a:t>programs,</a:t>
            </a:r>
            <a:r>
              <a:rPr sz="3500" b="0" dirty="0"/>
              <a:t> </a:t>
            </a:r>
            <a:r>
              <a:rPr sz="3500" b="0" spc="-114" dirty="0"/>
              <a:t>and</a:t>
            </a:r>
            <a:r>
              <a:rPr sz="3500" b="0" dirty="0"/>
              <a:t> </a:t>
            </a:r>
            <a:r>
              <a:rPr sz="3500" b="0" spc="-20" dirty="0"/>
              <a:t>flexible</a:t>
            </a:r>
            <a:r>
              <a:rPr sz="3500" b="0" dirty="0"/>
              <a:t> </a:t>
            </a:r>
            <a:r>
              <a:rPr sz="3500" b="0" spc="-30" dirty="0"/>
              <a:t>policies.</a:t>
            </a:r>
            <a:endParaRPr sz="3500" spc="-30" dirty="0"/>
          </a:p>
          <a:p>
            <a:pPr marL="485775" marR="232410" indent="-457200">
              <a:lnSpc>
                <a:spcPct val="144000"/>
              </a:lnSpc>
              <a:buFont typeface="Arial" panose="020B0604020202020204" pitchFamily="34" charset="0"/>
              <a:buChar char="•"/>
            </a:pPr>
            <a:r>
              <a:rPr sz="3500" spc="-45" dirty="0"/>
              <a:t>Prototype:</a:t>
            </a:r>
            <a:r>
              <a:rPr sz="3500" spc="5" dirty="0"/>
              <a:t> </a:t>
            </a:r>
            <a:r>
              <a:rPr sz="3500" b="0" spc="-15" dirty="0"/>
              <a:t>Test</a:t>
            </a:r>
            <a:r>
              <a:rPr sz="3500" b="0" spc="5" dirty="0"/>
              <a:t> </a:t>
            </a:r>
            <a:r>
              <a:rPr sz="3500" b="0" spc="-35" dirty="0"/>
              <a:t>small-scale</a:t>
            </a:r>
            <a:r>
              <a:rPr sz="3500" b="0" spc="10" dirty="0"/>
              <a:t> </a:t>
            </a:r>
            <a:r>
              <a:rPr sz="3500" b="0" spc="-50" dirty="0"/>
              <a:t>initiatives</a:t>
            </a:r>
            <a:r>
              <a:rPr sz="3500" b="0" spc="5" dirty="0"/>
              <a:t> </a:t>
            </a:r>
            <a:r>
              <a:rPr sz="3500" b="0" spc="-25" dirty="0"/>
              <a:t>like</a:t>
            </a:r>
            <a:r>
              <a:rPr sz="3500" b="0" spc="10" dirty="0"/>
              <a:t> </a:t>
            </a:r>
            <a:r>
              <a:rPr sz="3500" b="0" spc="-45" dirty="0"/>
              <a:t>pilot</a:t>
            </a:r>
            <a:r>
              <a:rPr sz="3500" b="0" spc="5" dirty="0"/>
              <a:t> </a:t>
            </a:r>
            <a:r>
              <a:rPr sz="3500" b="0" spc="-75" dirty="0"/>
              <a:t>mentorships,</a:t>
            </a:r>
            <a:r>
              <a:rPr sz="3500" b="0" spc="10" dirty="0"/>
              <a:t> </a:t>
            </a:r>
            <a:r>
              <a:rPr sz="3500" b="0" spc="-85" dirty="0"/>
              <a:t>transparent</a:t>
            </a:r>
            <a:r>
              <a:rPr sz="3500" b="0" spc="5" dirty="0"/>
              <a:t> </a:t>
            </a:r>
            <a:r>
              <a:rPr sz="3500" b="0" spc="-60" dirty="0"/>
              <a:t>pay</a:t>
            </a:r>
            <a:r>
              <a:rPr sz="3500" b="0" spc="10" dirty="0"/>
              <a:t> </a:t>
            </a:r>
            <a:r>
              <a:rPr sz="3500" b="0" spc="-10" dirty="0"/>
              <a:t>scales,</a:t>
            </a:r>
            <a:r>
              <a:rPr sz="3500" b="0" spc="5" dirty="0"/>
              <a:t> </a:t>
            </a:r>
            <a:r>
              <a:rPr sz="3500" b="0" spc="-90" dirty="0"/>
              <a:t>or</a:t>
            </a:r>
            <a:r>
              <a:rPr sz="3500" b="0" spc="10" dirty="0"/>
              <a:t> </a:t>
            </a:r>
            <a:r>
              <a:rPr sz="3500" b="0" spc="-70" dirty="0"/>
              <a:t>diversity</a:t>
            </a:r>
            <a:r>
              <a:rPr sz="3500" b="0" spc="5" dirty="0"/>
              <a:t> </a:t>
            </a:r>
            <a:r>
              <a:rPr sz="3500" b="0" spc="-70" dirty="0"/>
              <a:t>workshops. </a:t>
            </a:r>
          </a:p>
          <a:p>
            <a:pPr marL="485775" marR="232410" indent="-457200">
              <a:lnSpc>
                <a:spcPct val="144000"/>
              </a:lnSpc>
              <a:buFont typeface="Arial" panose="020B0604020202020204" pitchFamily="34" charset="0"/>
              <a:buChar char="•"/>
            </a:pPr>
            <a:r>
              <a:rPr sz="3500" spc="-710" dirty="0"/>
              <a:t> </a:t>
            </a:r>
            <a:r>
              <a:rPr sz="3500" spc="-15" dirty="0"/>
              <a:t>Test</a:t>
            </a:r>
            <a:r>
              <a:rPr sz="3500" spc="-5" dirty="0"/>
              <a:t> </a:t>
            </a:r>
            <a:r>
              <a:rPr sz="3500" spc="-114" dirty="0"/>
              <a:t>and</a:t>
            </a:r>
            <a:r>
              <a:rPr sz="3500" spc="-5" dirty="0"/>
              <a:t> </a:t>
            </a:r>
            <a:r>
              <a:rPr sz="3500" spc="-65" dirty="0"/>
              <a:t>Refine:</a:t>
            </a:r>
            <a:r>
              <a:rPr sz="3500" b="0" spc="-5" dirty="0"/>
              <a:t> </a:t>
            </a:r>
            <a:r>
              <a:rPr sz="3500" b="0" spc="-90" dirty="0"/>
              <a:t>Implement</a:t>
            </a:r>
            <a:r>
              <a:rPr sz="3500" b="0" spc="-5" dirty="0"/>
              <a:t> </a:t>
            </a:r>
            <a:r>
              <a:rPr sz="3500" b="0" spc="-114" dirty="0"/>
              <a:t>and</a:t>
            </a:r>
            <a:r>
              <a:rPr sz="3500" b="0" dirty="0"/>
              <a:t> </a:t>
            </a:r>
            <a:r>
              <a:rPr sz="3500" b="0" spc="-70" dirty="0"/>
              <a:t>refine</a:t>
            </a:r>
            <a:r>
              <a:rPr sz="3500" b="0" spc="-5" dirty="0"/>
              <a:t> </a:t>
            </a:r>
            <a:r>
              <a:rPr sz="3500" b="0" spc="-50" dirty="0"/>
              <a:t>solutions</a:t>
            </a:r>
            <a:r>
              <a:rPr sz="3500" b="0" spc="-5" dirty="0"/>
              <a:t> </a:t>
            </a:r>
            <a:r>
              <a:rPr sz="3500" b="0" spc="-75" dirty="0"/>
              <a:t>based</a:t>
            </a:r>
            <a:r>
              <a:rPr sz="3500" b="0" spc="-5" dirty="0"/>
              <a:t> </a:t>
            </a:r>
            <a:r>
              <a:rPr sz="3500" b="0" spc="-85" dirty="0"/>
              <a:t>on</a:t>
            </a:r>
            <a:r>
              <a:rPr sz="3500" b="0" dirty="0"/>
              <a:t> </a:t>
            </a:r>
            <a:r>
              <a:rPr sz="3500" b="0" spc="-60" dirty="0"/>
              <a:t>employee</a:t>
            </a:r>
            <a:r>
              <a:rPr sz="3500" b="0" spc="-5" dirty="0"/>
              <a:t> </a:t>
            </a:r>
            <a:r>
              <a:rPr sz="3500" b="0" spc="-45" dirty="0"/>
              <a:t>feedback.</a:t>
            </a:r>
            <a:endParaRPr sz="3500" spc="-45" dirty="0"/>
          </a:p>
          <a:p>
            <a:pPr marL="485775" marR="1243965" indent="-457200">
              <a:lnSpc>
                <a:spcPct val="144000"/>
              </a:lnSpc>
              <a:buFont typeface="Arial" panose="020B0604020202020204" pitchFamily="34" charset="0"/>
              <a:buChar char="•"/>
            </a:pPr>
            <a:r>
              <a:rPr sz="3500" spc="-40" dirty="0"/>
              <a:t>Measure</a:t>
            </a:r>
            <a:r>
              <a:rPr sz="3500" dirty="0"/>
              <a:t> </a:t>
            </a:r>
            <a:r>
              <a:rPr sz="3500" spc="-50" dirty="0"/>
              <a:t>Progress:</a:t>
            </a:r>
            <a:r>
              <a:rPr sz="3500" b="0" dirty="0"/>
              <a:t> </a:t>
            </a:r>
            <a:r>
              <a:rPr sz="3500" b="0" spc="-45" dirty="0"/>
              <a:t>Track</a:t>
            </a:r>
            <a:r>
              <a:rPr sz="3500" b="0" dirty="0"/>
              <a:t> </a:t>
            </a:r>
            <a:r>
              <a:rPr sz="3500" b="0" spc="-65" dirty="0"/>
              <a:t>metrics</a:t>
            </a:r>
            <a:r>
              <a:rPr sz="3500" b="0" dirty="0"/>
              <a:t> </a:t>
            </a:r>
            <a:r>
              <a:rPr sz="3500" b="0" spc="-25" dirty="0"/>
              <a:t>like</a:t>
            </a:r>
            <a:r>
              <a:rPr sz="3500" b="0" dirty="0"/>
              <a:t> </a:t>
            </a:r>
            <a:r>
              <a:rPr sz="3500" b="0" spc="-65" dirty="0"/>
              <a:t>representation,</a:t>
            </a:r>
            <a:r>
              <a:rPr sz="3500" b="0" spc="5" dirty="0"/>
              <a:t> </a:t>
            </a:r>
            <a:r>
              <a:rPr sz="3500" b="0" spc="-60" dirty="0"/>
              <a:t>pay</a:t>
            </a:r>
            <a:r>
              <a:rPr sz="3500" b="0" dirty="0"/>
              <a:t> </a:t>
            </a:r>
            <a:r>
              <a:rPr sz="3500" b="0" spc="-50" dirty="0"/>
              <a:t>equity,</a:t>
            </a:r>
            <a:r>
              <a:rPr sz="3500" b="0" dirty="0"/>
              <a:t> </a:t>
            </a:r>
            <a:r>
              <a:rPr sz="3500" b="0" spc="-114" dirty="0"/>
              <a:t>and</a:t>
            </a:r>
            <a:r>
              <a:rPr sz="3500" b="0" dirty="0"/>
              <a:t> </a:t>
            </a:r>
            <a:r>
              <a:rPr sz="3500" b="0" spc="-60" dirty="0"/>
              <a:t>employee</a:t>
            </a:r>
            <a:r>
              <a:rPr sz="3500" b="0" dirty="0"/>
              <a:t> </a:t>
            </a:r>
            <a:r>
              <a:rPr sz="3500" b="0" spc="-25" dirty="0"/>
              <a:t>satisfaction</a:t>
            </a:r>
            <a:r>
              <a:rPr sz="3500" b="0" dirty="0"/>
              <a:t> </a:t>
            </a:r>
            <a:r>
              <a:rPr sz="3500" b="0" spc="-5" dirty="0"/>
              <a:t>to</a:t>
            </a:r>
            <a:r>
              <a:rPr sz="3500" b="0" spc="5" dirty="0"/>
              <a:t> </a:t>
            </a:r>
            <a:r>
              <a:rPr sz="3500" b="0" spc="-95" dirty="0"/>
              <a:t>ensure </a:t>
            </a:r>
            <a:r>
              <a:rPr sz="3500" b="0" spc="-710" dirty="0"/>
              <a:t> </a:t>
            </a:r>
            <a:r>
              <a:rPr sz="3500" b="0" spc="-40" dirty="0"/>
              <a:t>accountability</a:t>
            </a:r>
            <a:r>
              <a:rPr sz="3500" spc="-40" dirty="0"/>
              <a:t>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7340" y="9590653"/>
            <a:ext cx="28829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810"/>
              </a:lnSpc>
            </a:pPr>
            <a:fld id="{81D60167-4931-47E6-BA6A-407CBD079E47}" type="slidenum">
              <a:rPr sz="2800" spc="105" dirty="0">
                <a:solidFill>
                  <a:srgbClr val="454553"/>
                </a:solidFill>
                <a:latin typeface="Arial MT"/>
                <a:cs typeface="Arial MT"/>
              </a:rPr>
              <a:t>9</a:t>
            </a:fld>
            <a:endParaRPr sz="2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52805" y="9616723"/>
            <a:ext cx="46329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0"/>
              </a:lnSpc>
            </a:pPr>
            <a:r>
              <a:rPr sz="2400" spc="45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AGB1211</a:t>
            </a:r>
            <a:r>
              <a:rPr sz="2400" spc="-15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spc="-15" dirty="0">
                <a:solidFill>
                  <a:srgbClr val="45455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55" dirty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90" dirty="0">
                <a:latin typeface="Times New Roman" panose="02020603050405020304"/>
                <a:cs typeface="Times New Roman" panose="02020603050405020304"/>
              </a:rPr>
              <a:t>THINKING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6288</Words>
  <Application>Microsoft Office PowerPoint</Application>
  <PresentationFormat>Custom</PresentationFormat>
  <Paragraphs>213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AGB1211 – DESIGN THINKING</vt:lpstr>
      <vt:lpstr>Title of the Project</vt:lpstr>
      <vt:lpstr>Problem Identification</vt:lpstr>
      <vt:lpstr>Objective</vt:lpstr>
      <vt:lpstr>BrainStorming</vt:lpstr>
      <vt:lpstr>Mind Map</vt:lpstr>
      <vt:lpstr>Primary Research</vt:lpstr>
      <vt:lpstr>Secondary Research</vt:lpstr>
      <vt:lpstr>Proposed Work</vt:lpstr>
      <vt:lpstr>List of Modules</vt:lpstr>
      <vt:lpstr>Module 1 Description</vt:lpstr>
      <vt:lpstr>Module 2 Description</vt:lpstr>
      <vt:lpstr>Module 3 Description (Cont..)</vt:lpstr>
      <vt:lpstr>Module 4 Description</vt:lpstr>
      <vt:lpstr>Module 5 Description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AGB1211 – DESIGN THINKING</dc:title>
  <dc:creator>Aravindhraj Visvanathan</dc:creator>
  <cp:keywords>DAGYC63rNcE,BAGBLzsI0wQ</cp:keywords>
  <cp:lastModifiedBy>Sibi chakkaravarthi .s</cp:lastModifiedBy>
  <cp:revision>4</cp:revision>
  <dcterms:created xsi:type="dcterms:W3CDTF">2024-12-05T16:08:23Z</dcterms:created>
  <dcterms:modified xsi:type="dcterms:W3CDTF">2024-12-06T02:22:11Z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2024-12-03T05:30:00Z</vt:filetime>
  </property>
  <property fmtid="{D5CDD505-2E9C-101B-9397-08002B2CF9AE}" pid="3" name="Creator">
    <vt:lpwstr>Canva</vt:lpwstr>
  </property>
  <property fmtid="{D5CDD505-2E9C-101B-9397-08002B2CF9AE}" pid="4" name="LastSaved">
    <vt:filetime>2024-12-05T05:30:00Z</vt:filetime>
  </property>
  <property fmtid="{D5CDD505-2E9C-101B-9397-08002B2CF9AE}" pid="5" name="ICV">
    <vt:lpwstr>C5B309A97DC54B64AB92130E5D9CCAB1_13</vt:lpwstr>
  </property>
  <property fmtid="{D5CDD505-2E9C-101B-9397-08002B2CF9AE}" pid="6" name="KSOProductBuildVer">
    <vt:lpwstr>1033-12.2.0.18911</vt:lpwstr>
  </property>
</Properties>
</file>