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80" r:id="rId7"/>
    <p:sldId id="275" r:id="rId8"/>
    <p:sldId id="262" r:id="rId9"/>
    <p:sldId id="281" r:id="rId10"/>
    <p:sldId id="274" r:id="rId11"/>
    <p:sldId id="272" r:id="rId1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60"/>
  </p:normalViewPr>
  <p:slideViewPr>
    <p:cSldViewPr>
      <p:cViewPr varScale="1">
        <p:scale>
          <a:sx n="74" d="100"/>
          <a:sy n="74" d="100"/>
        </p:scale>
        <p:origin x="965"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471353" y="5336452"/>
            <a:ext cx="5423035" cy="609782"/>
          </a:xfrm>
          <a:prstGeom prst="rect">
            <a:avLst/>
          </a:prstGeom>
        </p:spPr>
        <p:txBody>
          <a:bodyPr vert="horz" wrap="square" lIns="0" tIns="12065" rIns="0" bIns="0" rtlCol="0" anchor="t">
            <a:spAutoFit/>
          </a:bodyPr>
          <a:lstStyle/>
          <a:p>
            <a:pPr marL="635" algn="ctr">
              <a:lnSpc>
                <a:spcPct val="100000"/>
              </a:lnSpc>
              <a:spcBef>
                <a:spcPts val="95"/>
              </a:spcBef>
            </a:pPr>
            <a:r>
              <a:rPr lang="en-IN"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spcBef>
                <a:spcPts val="95"/>
              </a:spcBef>
            </a:pPr>
            <a:r>
              <a:rPr lang="en-IN" sz="1900" b="1" spc="-25" dirty="0">
                <a:solidFill>
                  <a:srgbClr val="00AFEF"/>
                </a:solidFill>
                <a:latin typeface="Arial"/>
                <a:cs typeface="Arial"/>
              </a:rPr>
              <a:t>SUDHAKARAN M - 2303811724321111</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dirty="0"/>
          </a:p>
        </p:txBody>
      </p:sp>
      <p:sp>
        <p:nvSpPr>
          <p:cNvPr id="5" name="object 5"/>
          <p:cNvSpPr txBox="1"/>
          <p:nvPr/>
        </p:nvSpPr>
        <p:spPr>
          <a:xfrm>
            <a:off x="2016632" y="1698193"/>
            <a:ext cx="9870568" cy="566822"/>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        </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
        <p:nvSpPr>
          <p:cNvPr id="7" name="Rectangle 6">
            <a:extLst>
              <a:ext uri="{FF2B5EF4-FFF2-40B4-BE49-F238E27FC236}">
                <a16:creationId xmlns:a16="http://schemas.microsoft.com/office/drawing/2014/main" id="{2376CB27-6084-1003-8A54-C0ACDFB54BB0}"/>
              </a:ext>
            </a:extLst>
          </p:cNvPr>
          <p:cNvSpPr/>
          <p:nvPr/>
        </p:nvSpPr>
        <p:spPr>
          <a:xfrm>
            <a:off x="1073109" y="2072546"/>
            <a:ext cx="10045780" cy="1569660"/>
          </a:xfrm>
          <a:prstGeom prst="rect">
            <a:avLst/>
          </a:prstGeom>
          <a:noFill/>
        </p:spPr>
        <p:txBody>
          <a:bodyPr wrap="square" lIns="91440" tIns="45720" rIns="91440" bIns="45720" anchor="t">
            <a:spAutoFit/>
          </a:bodyPr>
          <a:lstStyle/>
          <a:p>
            <a:pPr algn="ctr"/>
            <a:r>
              <a:rPr lang="en-US" sz="4800" dirty="0"/>
              <a:t>  Detecting Basic Anomalies in Bank Transactions </a:t>
            </a:r>
            <a:endParaRPr lang="en-US" dirty="0"/>
          </a:p>
        </p:txBody>
      </p:sp>
      <p:sp>
        <p:nvSpPr>
          <p:cNvPr id="8" name="object 2">
            <a:extLst>
              <a:ext uri="{FF2B5EF4-FFF2-40B4-BE49-F238E27FC236}">
                <a16:creationId xmlns:a16="http://schemas.microsoft.com/office/drawing/2014/main" id="{9970E4B5-5ADA-E1B7-E8B4-5380DC7379EA}"/>
              </a:ext>
            </a:extLst>
          </p:cNvPr>
          <p:cNvSpPr txBox="1"/>
          <p:nvPr/>
        </p:nvSpPr>
        <p:spPr>
          <a:xfrm>
            <a:off x="1447800" y="5336452"/>
            <a:ext cx="3155950" cy="609782"/>
          </a:xfrm>
          <a:prstGeom prst="rect">
            <a:avLst/>
          </a:prstGeom>
        </p:spPr>
        <p:txBody>
          <a:bodyPr vert="horz" wrap="square" lIns="0" tIns="12065" rIns="0" bIns="0" rtlCol="0">
            <a:spAutoFit/>
          </a:bodyPr>
          <a:lstStyle/>
          <a:p>
            <a:pPr marL="635" algn="ctr">
              <a:lnSpc>
                <a:spcPct val="100000"/>
              </a:lnSpc>
              <a:spcBef>
                <a:spcPts val="95"/>
              </a:spcBef>
            </a:pPr>
            <a:r>
              <a:rPr lang="en-IN" sz="1900" b="1" dirty="0">
                <a:solidFill>
                  <a:srgbClr val="00AFEF"/>
                </a:solidFill>
                <a:latin typeface="Arial"/>
                <a:cs typeface="Arial"/>
              </a:rPr>
              <a:t>GUDI</a:t>
            </a:r>
            <a:r>
              <a:rPr sz="1900" b="1" dirty="0">
                <a:solidFill>
                  <a:srgbClr val="00AFEF"/>
                </a:solidFill>
                <a:latin typeface="Arial"/>
                <a:cs typeface="Arial"/>
              </a:rPr>
              <a:t>ED</a:t>
            </a:r>
            <a:r>
              <a:rPr sz="1900" b="1" spc="-80" dirty="0">
                <a:solidFill>
                  <a:srgbClr val="00AFEF"/>
                </a:solidFill>
                <a:latin typeface="Arial"/>
                <a:cs typeface="Arial"/>
              </a:rPr>
              <a:t> </a:t>
            </a:r>
            <a:r>
              <a:rPr sz="1900" b="1" spc="-25" dirty="0">
                <a:solidFill>
                  <a:srgbClr val="00AFEF"/>
                </a:solidFill>
                <a:latin typeface="Arial"/>
                <a:cs typeface="Arial"/>
              </a:rPr>
              <a:t>BY</a:t>
            </a:r>
            <a:endParaRPr lang="en-IN" sz="1900" b="1" spc="-25" dirty="0">
              <a:solidFill>
                <a:srgbClr val="00AFEF"/>
              </a:solidFill>
              <a:latin typeface="Arial"/>
              <a:cs typeface="Arial"/>
            </a:endParaRPr>
          </a:p>
          <a:p>
            <a:pPr marL="635" algn="ctr">
              <a:lnSpc>
                <a:spcPct val="100000"/>
              </a:lnSpc>
              <a:spcBef>
                <a:spcPts val="95"/>
              </a:spcBef>
            </a:pPr>
            <a:r>
              <a:rPr lang="en-IN" sz="1900" b="1" spc="-25" dirty="0">
                <a:solidFill>
                  <a:srgbClr val="00AFEF"/>
                </a:solidFill>
                <a:latin typeface="Arial"/>
                <a:cs typeface="Arial"/>
              </a:rPr>
              <a:t>MRS.MURUGAVALLI</a:t>
            </a:r>
            <a:endParaRPr lang="en-US" sz="1900" b="1" spc="-25" dirty="0">
              <a:solidFill>
                <a:srgbClr val="00AFEF"/>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D102E4B-EDD0-D4C9-0E2D-4B77E43D38A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B4BB05-B02B-85B2-F53A-900832AAA692}"/>
              </a:ext>
            </a:extLst>
          </p:cNvPr>
          <p:cNvSpPr txBox="1">
            <a:spLocks noGrp="1"/>
          </p:cNvSpPr>
          <p:nvPr>
            <p:ph type="title"/>
          </p:nvPr>
        </p:nvSpPr>
        <p:spPr>
          <a:xfrm>
            <a:off x="2253233" y="237871"/>
            <a:ext cx="7685532" cy="1502155"/>
          </a:xfrm>
          <a:prstGeom prst="rect">
            <a:avLst/>
          </a:prstGeom>
        </p:spPr>
        <p:txBody>
          <a:bodyPr vert="horz" wrap="square" lIns="0" tIns="512267" rIns="0" bIns="0" rtlCol="0">
            <a:spAutoFit/>
          </a:bodyPr>
          <a:lstStyle/>
          <a:p>
            <a:pPr marL="12700" algn="ctr">
              <a:lnSpc>
                <a:spcPct val="100000"/>
              </a:lnSpc>
              <a:spcBef>
                <a:spcPts val="95"/>
              </a:spcBef>
            </a:pPr>
            <a:r>
              <a:rPr lang="en-US" spc="-50" dirty="0"/>
              <a:t>CONCLUSION  AND ADVANTAGES </a:t>
            </a:r>
            <a:r>
              <a:rPr lang="en-US" dirty="0"/>
              <a:t>OF</a:t>
            </a:r>
            <a:r>
              <a:rPr lang="en-US" spc="-150" dirty="0"/>
              <a:t> </a:t>
            </a:r>
            <a:r>
              <a:rPr lang="en-US" dirty="0"/>
              <a:t>PROPOSED</a:t>
            </a:r>
            <a:r>
              <a:rPr lang="en-US" spc="-125" dirty="0"/>
              <a:t> </a:t>
            </a:r>
            <a:r>
              <a:rPr lang="en-US" spc="-10" dirty="0"/>
              <a:t>SYSTEM</a:t>
            </a:r>
            <a:endParaRPr spc="-10" dirty="0"/>
          </a:p>
        </p:txBody>
      </p:sp>
      <p:sp>
        <p:nvSpPr>
          <p:cNvPr id="3" name="object 3">
            <a:extLst>
              <a:ext uri="{FF2B5EF4-FFF2-40B4-BE49-F238E27FC236}">
                <a16:creationId xmlns:a16="http://schemas.microsoft.com/office/drawing/2014/main" id="{B2760B7E-48D2-4FFA-FB85-33981DF677F3}"/>
              </a:ext>
            </a:extLst>
          </p:cNvPr>
          <p:cNvSpPr txBox="1"/>
          <p:nvPr/>
        </p:nvSpPr>
        <p:spPr>
          <a:xfrm>
            <a:off x="841714" y="1700808"/>
            <a:ext cx="10389870" cy="2078902"/>
          </a:xfrm>
          <a:prstGeom prst="rect">
            <a:avLst/>
          </a:prstGeom>
        </p:spPr>
        <p:txBody>
          <a:bodyPr vert="horz" wrap="square" lIns="0" tIns="80645" rIns="0" bIns="0" rtlCol="0" anchor="t">
            <a:spAutoFit/>
          </a:bodyPr>
          <a:lstStyle/>
          <a:p>
            <a:pPr algn="l"/>
            <a:endParaRPr lang="en-US" dirty="0">
              <a:latin typeface="Times New Roman" panose="02020603050405020304" pitchFamily="18" charset="0"/>
              <a:cs typeface="Times New Roman" panose="02020603050405020304" pitchFamily="18" charset="0"/>
            </a:endParaRPr>
          </a:p>
          <a:p>
            <a:pPr algn="l"/>
            <a:endParaRPr lang="en-US" dirty="0">
              <a:solidFill>
                <a:srgbClr val="000000"/>
              </a:solidFill>
            </a:endParaRPr>
          </a:p>
          <a:p>
            <a:pPr algn="l"/>
            <a:endParaRPr lang="en-US" sz="2400" b="1" dirty="0"/>
          </a:p>
          <a:p>
            <a:pPr algn="l"/>
            <a:endParaRPr lang="en-US" sz="2400" dirty="0"/>
          </a:p>
          <a:p>
            <a:pPr marL="457200" indent="-457200">
              <a:buAutoNum type="arabicPeriod"/>
              <a:tabLst>
                <a:tab pos="241300" algn="l"/>
                <a:tab pos="247015" algn="l"/>
              </a:tabLst>
            </a:pPr>
            <a:endParaRPr lang="en-US" sz="2000" dirty="0">
              <a:latin typeface="Times New Roman"/>
              <a:cs typeface="Times New Roman"/>
            </a:endParaRPr>
          </a:p>
          <a:p>
            <a:pPr marL="241300" marR="36830" indent="-229235">
              <a:lnSpc>
                <a:spcPct val="80000"/>
              </a:lnSpc>
              <a:spcBef>
                <a:spcPts val="635"/>
              </a:spcBef>
              <a:buSzPct val="95454"/>
              <a:buAutoNum type="arabicPeriod"/>
              <a:tabLst>
                <a:tab pos="241300" algn="l"/>
                <a:tab pos="247015" algn="l"/>
              </a:tabLst>
            </a:pPr>
            <a:endParaRPr lang="en-US" sz="2600" dirty="0">
              <a:latin typeface="Arial MT"/>
              <a:cs typeface="Arial MT"/>
            </a:endParaRPr>
          </a:p>
        </p:txBody>
      </p:sp>
      <p:pic>
        <p:nvPicPr>
          <p:cNvPr id="4" name="object 4">
            <a:extLst>
              <a:ext uri="{FF2B5EF4-FFF2-40B4-BE49-F238E27FC236}">
                <a16:creationId xmlns:a16="http://schemas.microsoft.com/office/drawing/2014/main" id="{A156C597-E413-5EEC-0535-790B341ADFEF}"/>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D9891039-B13A-FB82-21B9-21EFEDA3F289}"/>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8B9A0FBB-3D06-743C-7677-27A93285C5EA}"/>
              </a:ext>
            </a:extLst>
          </p:cNvPr>
          <p:cNvSpPr txBox="1"/>
          <p:nvPr/>
        </p:nvSpPr>
        <p:spPr>
          <a:xfrm>
            <a:off x="1163451" y="2074606"/>
            <a:ext cx="9865096" cy="4524315"/>
          </a:xfrm>
          <a:prstGeom prst="rect">
            <a:avLst/>
          </a:prstGeom>
          <a:noFill/>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CONCLUSION</a:t>
            </a:r>
          </a:p>
          <a:p>
            <a:pPr marL="342900" indent="-342900">
              <a:buFont typeface="Wingdings" panose="05000000000000000000" pitchFamily="2" charset="2"/>
              <a:buChar char="Ø"/>
            </a:pPr>
            <a:r>
              <a:rPr lang="en-US" sz="2400" dirty="0"/>
              <a:t>Bank Transaction Anomaly Detection system effectively identifies unusual transactions using statistical methods like Z-score and IQR. By integrating data visualization and interactive filters, the system helps users quickly spot potential fraud or errors. This automated approach enhances security, saves time, and supports better decision-making in financial monitoring.</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ADVANTAGES</a:t>
            </a:r>
          </a:p>
          <a:p>
            <a:pPr marL="342900" indent="-342900">
              <a:buFont typeface="Wingdings" panose="05000000000000000000" pitchFamily="2" charset="2"/>
              <a:buChar char="Ø"/>
            </a:pPr>
            <a:r>
              <a:rPr lang="en-IN" sz="2400" dirty="0"/>
              <a:t>Improves Fraud Detection</a:t>
            </a:r>
          </a:p>
          <a:p>
            <a:pPr marL="342900" indent="-342900">
              <a:buFont typeface="Wingdings" panose="05000000000000000000" pitchFamily="2" charset="2"/>
              <a:buChar char="Ø"/>
            </a:pPr>
            <a:r>
              <a:rPr lang="en-IN" sz="2400" dirty="0"/>
              <a:t>User-Friendly Interface</a:t>
            </a:r>
          </a:p>
          <a:p>
            <a:pPr marL="342900" indent="-342900">
              <a:buFont typeface="Wingdings" panose="05000000000000000000" pitchFamily="2" charset="2"/>
              <a:buChar char="Ø"/>
            </a:pPr>
            <a:r>
              <a:rPr lang="en-IN" sz="2400" dirty="0"/>
              <a:t>Saves Time and Resources</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250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DE0AE92F-2103-144D-3404-2705E4E67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84019"/>
            <a:ext cx="11593466" cy="6519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sp>
        <p:nvSpPr>
          <p:cNvPr id="3" name="object 3"/>
          <p:cNvSpPr txBox="1"/>
          <p:nvPr/>
        </p:nvSpPr>
        <p:spPr>
          <a:xfrm>
            <a:off x="910844" y="1484784"/>
            <a:ext cx="4998085" cy="4521238"/>
          </a:xfrm>
          <a:prstGeom prst="rect">
            <a:avLst/>
          </a:prstGeom>
        </p:spPr>
        <p:txBody>
          <a:bodyPr vert="horz" wrap="square" lIns="0" tIns="11430" rIns="0" bIns="0" rtlCol="0">
            <a:spAutoFit/>
          </a:bodyPr>
          <a:lstStyle/>
          <a:p>
            <a:pPr marL="356870" indent="-344170">
              <a:lnSpc>
                <a:spcPct val="150000"/>
              </a:lnSpc>
              <a:spcBef>
                <a:spcPts val="90"/>
              </a:spcBef>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Problem</a:t>
            </a:r>
            <a:r>
              <a:rPr sz="2200" b="1" spc="-70"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Identification</a:t>
            </a:r>
            <a:endParaRPr sz="2200" dirty="0">
              <a:solidFill>
                <a:schemeClr val="tx1"/>
              </a:solidFill>
              <a:latin typeface="Times New Roman" pitchFamily="18" charset="0"/>
              <a:cs typeface="Times New Roman" pitchFamily="18" charset="0"/>
            </a:endParaRPr>
          </a:p>
          <a:p>
            <a:pPr marL="356870" indent="-344170">
              <a:lnSpc>
                <a:spcPct val="150000"/>
              </a:lnSpc>
              <a:spcBef>
                <a:spcPts val="5"/>
              </a:spcBef>
              <a:buClr>
                <a:srgbClr val="000000"/>
              </a:buClr>
              <a:buFont typeface="Wingdings"/>
              <a:buChar char=""/>
              <a:tabLst>
                <a:tab pos="356870" algn="l"/>
              </a:tabLst>
            </a:pPr>
            <a:r>
              <a:rPr sz="2200" b="1" spc="-10" dirty="0">
                <a:solidFill>
                  <a:schemeClr val="tx1"/>
                </a:solidFill>
                <a:latin typeface="Times New Roman" pitchFamily="18" charset="0"/>
                <a:cs typeface="Times New Roman" pitchFamily="18" charset="0"/>
              </a:rPr>
              <a:t>Objective</a:t>
            </a:r>
            <a:endParaRPr sz="2200" dirty="0">
              <a:solidFill>
                <a:schemeClr val="tx1"/>
              </a:solidFill>
              <a:latin typeface="Times New Roman" pitchFamily="18" charset="0"/>
              <a:cs typeface="Times New Roman" pitchFamily="18" charset="0"/>
            </a:endParaRPr>
          </a:p>
          <a:p>
            <a:pPr marL="356870" indent="-344170">
              <a:lnSpc>
                <a:spcPct val="150000"/>
              </a:lnSpc>
              <a:buClr>
                <a:srgbClr val="000000"/>
              </a:buClr>
              <a:buFont typeface="Wingdings"/>
              <a:buChar char=""/>
              <a:tabLst>
                <a:tab pos="356870" algn="l"/>
              </a:tabLst>
            </a:pPr>
            <a:r>
              <a:rPr sz="2200" b="1" dirty="0">
                <a:solidFill>
                  <a:schemeClr val="tx1"/>
                </a:solidFill>
                <a:latin typeface="Times New Roman" pitchFamily="18" charset="0"/>
                <a:cs typeface="Times New Roman" pitchFamily="18" charset="0"/>
              </a:rPr>
              <a:t>Proposed</a:t>
            </a:r>
            <a:r>
              <a:rPr sz="2200" b="1" spc="-50"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system</a:t>
            </a:r>
            <a:endParaRPr sz="2200" dirty="0">
              <a:solidFill>
                <a:schemeClr val="tx1"/>
              </a:solidFill>
              <a:latin typeface="Times New Roman" pitchFamily="18" charset="0"/>
              <a:cs typeface="Times New Roman" pitchFamily="18" charset="0"/>
            </a:endParaRPr>
          </a:p>
          <a:p>
            <a:pPr marL="755650" lvl="1" indent="-285750">
              <a:lnSpc>
                <a:spcPct val="150000"/>
              </a:lnSpc>
              <a:spcBef>
                <a:spcPts val="5"/>
              </a:spcBef>
              <a:buClr>
                <a:srgbClr val="000000"/>
              </a:buClr>
              <a:buFont typeface="Wingdings"/>
              <a:buChar char=""/>
              <a:tabLst>
                <a:tab pos="755650" algn="l"/>
              </a:tabLst>
            </a:pPr>
            <a:r>
              <a:rPr sz="2200" b="1" dirty="0">
                <a:solidFill>
                  <a:schemeClr val="tx1"/>
                </a:solidFill>
                <a:latin typeface="Times New Roman" pitchFamily="18" charset="0"/>
                <a:cs typeface="Times New Roman" pitchFamily="18" charset="0"/>
              </a:rPr>
              <a:t>Block</a:t>
            </a:r>
            <a:r>
              <a:rPr sz="2200" b="1" spc="-50"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diagram</a:t>
            </a:r>
            <a:r>
              <a:rPr sz="2200" b="1" spc="-40"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of</a:t>
            </a:r>
            <a:r>
              <a:rPr sz="2200" b="1" spc="-75" dirty="0">
                <a:solidFill>
                  <a:schemeClr val="tx1"/>
                </a:solidFill>
                <a:latin typeface="Times New Roman" pitchFamily="18" charset="0"/>
                <a:cs typeface="Times New Roman" pitchFamily="18" charset="0"/>
              </a:rPr>
              <a:t> </a:t>
            </a:r>
            <a:r>
              <a:rPr sz="2200" b="1" dirty="0">
                <a:solidFill>
                  <a:schemeClr val="tx1"/>
                </a:solidFill>
                <a:latin typeface="Times New Roman" pitchFamily="18" charset="0"/>
                <a:cs typeface="Times New Roman" pitchFamily="18" charset="0"/>
              </a:rPr>
              <a:t>proposed</a:t>
            </a:r>
            <a:r>
              <a:rPr sz="2200" b="1" spc="-15" dirty="0">
                <a:solidFill>
                  <a:schemeClr val="tx1"/>
                </a:solidFill>
                <a:latin typeface="Times New Roman" pitchFamily="18" charset="0"/>
                <a:cs typeface="Times New Roman" pitchFamily="18" charset="0"/>
              </a:rPr>
              <a:t> </a:t>
            </a:r>
            <a:r>
              <a:rPr sz="2200" b="1" spc="-10" dirty="0">
                <a:solidFill>
                  <a:schemeClr val="tx1"/>
                </a:solidFill>
                <a:latin typeface="Times New Roman" pitchFamily="18" charset="0"/>
                <a:cs typeface="Times New Roman" pitchFamily="18" charset="0"/>
              </a:rPr>
              <a:t>system</a:t>
            </a:r>
            <a:endParaRPr sz="2200" dirty="0">
              <a:solidFill>
                <a:schemeClr val="tx1"/>
              </a:solidFill>
              <a:latin typeface="Times New Roman" pitchFamily="18" charset="0"/>
              <a:cs typeface="Times New Roman" pitchFamily="18" charset="0"/>
            </a:endParaRPr>
          </a:p>
          <a:p>
            <a:pPr marL="755650" lvl="1" indent="-285750">
              <a:lnSpc>
                <a:spcPct val="150000"/>
              </a:lnSpc>
              <a:spcBef>
                <a:spcPts val="5"/>
              </a:spcBef>
              <a:buClr>
                <a:srgbClr val="000000"/>
              </a:buClr>
              <a:buFont typeface="Wingdings"/>
              <a:buChar char=""/>
              <a:tabLst>
                <a:tab pos="755650" algn="l"/>
              </a:tabLst>
            </a:pPr>
            <a:r>
              <a:rPr lang="en-IN" sz="2200" b="1" spc="-60" dirty="0">
                <a:solidFill>
                  <a:schemeClr val="tx1"/>
                </a:solidFill>
                <a:latin typeface="Times New Roman" pitchFamily="18" charset="0"/>
                <a:cs typeface="Times New Roman" pitchFamily="18" charset="0"/>
              </a:rPr>
              <a:t>R Data Structure </a:t>
            </a:r>
            <a:r>
              <a:rPr lang="en-IN" sz="2200" b="1" spc="-20" dirty="0">
                <a:solidFill>
                  <a:schemeClr val="tx1"/>
                </a:solidFill>
                <a:latin typeface="Times New Roman" pitchFamily="18" charset="0"/>
                <a:cs typeface="Times New Roman" pitchFamily="18" charset="0"/>
              </a:rPr>
              <a:t>U</a:t>
            </a:r>
            <a:r>
              <a:rPr sz="2200" b="1" spc="-20" dirty="0">
                <a:solidFill>
                  <a:schemeClr val="tx1"/>
                </a:solidFill>
                <a:latin typeface="Times New Roman" pitchFamily="18" charset="0"/>
                <a:cs typeface="Times New Roman" pitchFamily="18" charset="0"/>
              </a:rPr>
              <a:t>sed</a:t>
            </a:r>
            <a:endParaRPr lang="en-IN" sz="2200" b="1" spc="-20" dirty="0">
              <a:solidFill>
                <a:schemeClr val="tx1"/>
              </a:solidFill>
              <a:latin typeface="Times New Roman" pitchFamily="18" charset="0"/>
              <a:cs typeface="Times New Roman" pitchFamily="18" charset="0"/>
            </a:endParaRPr>
          </a:p>
          <a:p>
            <a:pPr marL="755650" lvl="1" indent="-285750">
              <a:lnSpc>
                <a:spcPct val="150000"/>
              </a:lnSpc>
              <a:spcBef>
                <a:spcPts val="5"/>
              </a:spcBef>
              <a:buClr>
                <a:srgbClr val="000000"/>
              </a:buClr>
              <a:buFont typeface="Wingdings"/>
              <a:buChar char=""/>
              <a:tabLst>
                <a:tab pos="755650" algn="l"/>
              </a:tabLst>
            </a:pPr>
            <a:r>
              <a:rPr lang="en-IN" sz="2200" b="1" spc="-20" dirty="0">
                <a:solidFill>
                  <a:schemeClr val="tx1"/>
                </a:solidFill>
                <a:latin typeface="Times New Roman" pitchFamily="18" charset="0"/>
                <a:cs typeface="Times New Roman" pitchFamily="18" charset="0"/>
              </a:rPr>
              <a:t>List Of Modules</a:t>
            </a:r>
          </a:p>
          <a:p>
            <a:pPr marL="755650" lvl="1" indent="-285750">
              <a:lnSpc>
                <a:spcPct val="150000"/>
              </a:lnSpc>
              <a:spcBef>
                <a:spcPts val="5"/>
              </a:spcBef>
              <a:buClr>
                <a:srgbClr val="000000"/>
              </a:buClr>
              <a:buFont typeface="Wingdings"/>
              <a:buChar char=""/>
              <a:tabLst>
                <a:tab pos="755650" algn="l"/>
              </a:tabLst>
            </a:pPr>
            <a:r>
              <a:rPr lang="en-IN" sz="2200" b="1" spc="-20" dirty="0">
                <a:solidFill>
                  <a:schemeClr val="tx1"/>
                </a:solidFill>
                <a:latin typeface="Times New Roman" pitchFamily="18" charset="0"/>
                <a:cs typeface="Times New Roman" pitchFamily="18" charset="0"/>
              </a:rPr>
              <a:t>Module Description</a:t>
            </a:r>
          </a:p>
          <a:p>
            <a:pPr marL="755650" lvl="1" indent="-285750">
              <a:lnSpc>
                <a:spcPct val="150000"/>
              </a:lnSpc>
              <a:spcBef>
                <a:spcPts val="5"/>
              </a:spcBef>
              <a:buClr>
                <a:srgbClr val="000000"/>
              </a:buClr>
              <a:buFont typeface="Wingdings"/>
              <a:buChar char=""/>
              <a:tabLst>
                <a:tab pos="755650" algn="l"/>
              </a:tabLst>
            </a:pPr>
            <a:r>
              <a:rPr lang="en-IN" sz="2200" b="1" spc="-20" dirty="0">
                <a:solidFill>
                  <a:schemeClr val="tx1"/>
                </a:solidFill>
                <a:latin typeface="Times New Roman" pitchFamily="18" charset="0"/>
                <a:cs typeface="Times New Roman" pitchFamily="18" charset="0"/>
              </a:rPr>
              <a:t>Screen Shot</a:t>
            </a:r>
          </a:p>
          <a:p>
            <a:pPr marL="755650" lvl="1" indent="-285750">
              <a:lnSpc>
                <a:spcPct val="150000"/>
              </a:lnSpc>
              <a:spcBef>
                <a:spcPts val="5"/>
              </a:spcBef>
              <a:buClr>
                <a:srgbClr val="000000"/>
              </a:buClr>
              <a:buFont typeface="Wingdings"/>
              <a:buChar char=""/>
              <a:tabLst>
                <a:tab pos="755650" algn="l"/>
              </a:tabLst>
            </a:pPr>
            <a:r>
              <a:rPr lang="en-IN" sz="2200" b="1" spc="-20" dirty="0">
                <a:solidFill>
                  <a:schemeClr val="tx1"/>
                </a:solidFill>
                <a:latin typeface="Times New Roman" pitchFamily="18" charset="0"/>
                <a:cs typeface="Times New Roman" pitchFamily="18" charset="0"/>
              </a:rPr>
              <a:t>Conclusion</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pic>
        <p:nvPicPr>
          <p:cNvPr id="7" name="object 7"/>
          <p:cNvPicPr/>
          <p:nvPr/>
        </p:nvPicPr>
        <p:blipFill>
          <a:blip r:embed="rId2" cstate="print"/>
          <a:stretch>
            <a:fillRect/>
          </a:stretch>
        </p:blipFill>
        <p:spPr>
          <a:xfrm>
            <a:off x="841714" y="222888"/>
            <a:ext cx="1057189" cy="1048127"/>
          </a:xfrm>
          <a:prstGeom prst="rect">
            <a:avLst/>
          </a:prstGeom>
        </p:spPr>
      </p:pic>
      <p:pic>
        <p:nvPicPr>
          <p:cNvPr id="8" name="object 8"/>
          <p:cNvPicPr/>
          <p:nvPr/>
        </p:nvPicPr>
        <p:blipFill>
          <a:blip r:embed="rId3" cstate="print"/>
          <a:stretch>
            <a:fillRect/>
          </a:stretch>
        </p:blipFill>
        <p:spPr>
          <a:xfrm>
            <a:off x="10335768" y="259079"/>
            <a:ext cx="1155192" cy="1103376"/>
          </a:xfrm>
          <a:prstGeom prst="rect">
            <a:avLst/>
          </a:prstGeom>
        </p:spPr>
      </p:pic>
      <p:sp>
        <p:nvSpPr>
          <p:cNvPr id="9" name="Rectangle 8"/>
          <p:cNvSpPr/>
          <p:nvPr/>
        </p:nvSpPr>
        <p:spPr>
          <a:xfrm>
            <a:off x="841714" y="2132856"/>
            <a:ext cx="10337856" cy="3046988"/>
          </a:xfrm>
          <a:prstGeom prst="rect">
            <a:avLst/>
          </a:prstGeom>
        </p:spPr>
        <p:txBody>
          <a:bodyPr wrap="square" lIns="91440" tIns="45720" rIns="91440" bIns="45720" anchor="t">
            <a:spAutoFit/>
          </a:bodyPr>
          <a:lstStyle/>
          <a:p>
            <a:pPr algn="just"/>
            <a:r>
              <a:rPr lang="en-US" sz="2400" dirty="0"/>
              <a:t>	Financial institutions process thousands of transactions every day, making it difficult to manually monitor and detect fraudulent or abnormal activities. Without proper analysis tools, suspicious transactions can easily go unnoticed, leading to potential financial losses and security risks. Traditional detection methods often lack flexibility and interactivity, limiting their effectiveness for real-time monitoring. Therefore, there is a clear need for an automated, user-friendly system that can efficiently identify and visualize transaction anomalies to help prevent fraud and improve security.</a:t>
            </a:r>
            <a:endParaRPr lang="en-US" sz="2400" b="1"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Rectangle 6"/>
          <p:cNvSpPr/>
          <p:nvPr/>
        </p:nvSpPr>
        <p:spPr>
          <a:xfrm>
            <a:off x="1475736" y="2348880"/>
            <a:ext cx="9429816" cy="2554545"/>
          </a:xfrm>
          <a:prstGeom prst="rect">
            <a:avLst/>
          </a:prstGeom>
        </p:spPr>
        <p:txBody>
          <a:bodyPr wrap="square" lIns="91440" tIns="45720" rIns="91440" bIns="45720" anchor="t">
            <a:spAutoFit/>
          </a:bodyPr>
          <a:lstStyle/>
          <a:p>
            <a:pPr algn="just"/>
            <a:r>
              <a:rPr lang="en-US" sz="3200" dirty="0">
                <a:latin typeface="Times New Roman" panose="02020603050405020304" pitchFamily="18" charset="0"/>
                <a:cs typeface="Times New Roman" panose="02020603050405020304" pitchFamily="18" charset="0"/>
              </a:rPr>
              <a:t>	To develop an interactive R Shiny application that can identify anomalous bank transactions using statistical methods (Z-score and IQR), visualize patterns, and provide a user-friendly interface for analysis.</a:t>
            </a:r>
            <a:endParaRPr lang="en-US"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6" name="Image 10">
            <a:extLst>
              <a:ext uri="{FF2B5EF4-FFF2-40B4-BE49-F238E27FC236}">
                <a16:creationId xmlns:a16="http://schemas.microsoft.com/office/drawing/2014/main" id="{D6C32E0D-D5EA-A10A-A682-B00C1BFDADAA}"/>
              </a:ext>
            </a:extLst>
          </p:cNvPr>
          <p:cNvPicPr>
            <a:picLocks/>
          </p:cNvPicPr>
          <p:nvPr/>
        </p:nvPicPr>
        <p:blipFill>
          <a:blip r:embed="rId4" cstate="print"/>
          <a:stretch>
            <a:fillRect/>
          </a:stretch>
        </p:blipFill>
        <p:spPr>
          <a:xfrm>
            <a:off x="623392" y="1556792"/>
            <a:ext cx="10945216" cy="460851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876204-EEDA-A67A-7D45-D02E37793FE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4C0F679-803B-268B-AA7D-BDFB0B05E1CB}"/>
              </a:ext>
            </a:extLst>
          </p:cNvPr>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lang="en-IN" sz="3200" b="1" dirty="0">
                <a:solidFill>
                  <a:srgbClr val="FF0000"/>
                </a:solidFill>
                <a:latin typeface="Arial"/>
                <a:cs typeface="Arial"/>
              </a:rPr>
              <a:t>R DATA STRUCTURES USED</a:t>
            </a:r>
            <a:endParaRPr sz="2800" dirty="0"/>
          </a:p>
        </p:txBody>
      </p:sp>
      <p:pic>
        <p:nvPicPr>
          <p:cNvPr id="3" name="object 3">
            <a:extLst>
              <a:ext uri="{FF2B5EF4-FFF2-40B4-BE49-F238E27FC236}">
                <a16:creationId xmlns:a16="http://schemas.microsoft.com/office/drawing/2014/main" id="{FF5D6BFB-06D3-71C6-8F13-B44817587E7E}"/>
              </a:ext>
            </a:extLst>
          </p:cNvPr>
          <p:cNvPicPr/>
          <p:nvPr/>
        </p:nvPicPr>
        <p:blipFill>
          <a:blip r:embed="rId2" cstate="print"/>
          <a:stretch>
            <a:fillRect/>
          </a:stretch>
        </p:blipFill>
        <p:spPr>
          <a:xfrm>
            <a:off x="841714" y="222888"/>
            <a:ext cx="1057189" cy="1048127"/>
          </a:xfrm>
          <a:prstGeom prst="rect">
            <a:avLst/>
          </a:prstGeom>
        </p:spPr>
      </p:pic>
      <p:pic>
        <p:nvPicPr>
          <p:cNvPr id="4" name="object 4">
            <a:extLst>
              <a:ext uri="{FF2B5EF4-FFF2-40B4-BE49-F238E27FC236}">
                <a16:creationId xmlns:a16="http://schemas.microsoft.com/office/drawing/2014/main" id="{3854B44A-3F2F-D121-1C4F-FD068A911D62}"/>
              </a:ext>
            </a:extLst>
          </p:cNvPr>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A41F88E4-2D58-01B7-2F37-5558B461A2A8}"/>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2" name="TextBox 11">
            <a:extLst>
              <a:ext uri="{FF2B5EF4-FFF2-40B4-BE49-F238E27FC236}">
                <a16:creationId xmlns:a16="http://schemas.microsoft.com/office/drawing/2014/main" id="{546B2788-18DB-8001-08AA-15A89D826727}"/>
              </a:ext>
            </a:extLst>
          </p:cNvPr>
          <p:cNvSpPr txBox="1"/>
          <p:nvPr/>
        </p:nvSpPr>
        <p:spPr>
          <a:xfrm>
            <a:off x="2351584" y="2302119"/>
            <a:ext cx="9433048" cy="3077766"/>
          </a:xfrm>
          <a:prstGeom prst="rect">
            <a:avLst/>
          </a:prstGeom>
          <a:noFill/>
        </p:spPr>
        <p:txBody>
          <a:bodyPr wrap="square" rtlCol="0">
            <a:spAutoFit/>
          </a:bodyPr>
          <a:lstStyle/>
          <a:p>
            <a:pPr marL="342900" indent="-342900">
              <a:buFont typeface="Wingdings" panose="05000000000000000000" pitchFamily="2" charset="2"/>
              <a:buChar char="Ø"/>
            </a:pPr>
            <a:r>
              <a:rPr lang="en-US" b="1" dirty="0"/>
              <a:t>Z-score based detection</a:t>
            </a:r>
            <a:r>
              <a:rPr lang="en-US" dirty="0"/>
              <a:t> (for standard deviation-based anomalies</a:t>
            </a:r>
            <a:r>
              <a:rPr lang="en-US" sz="2000" b="1" dirty="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b="1" dirty="0"/>
              <a:t>IQR-based detection</a:t>
            </a:r>
            <a:r>
              <a:rPr lang="en-US" dirty="0"/>
              <a:t> (for detecting outliers in skewed distributions)</a:t>
            </a:r>
          </a:p>
          <a:p>
            <a:pPr marL="342900" indent="-342900">
              <a:buFont typeface="Wingdings" panose="05000000000000000000" pitchFamily="2" charset="2"/>
              <a:buChar char="Ø"/>
            </a:pPr>
            <a:endParaRPr lang="en-US" dirty="0"/>
          </a:p>
          <a:p>
            <a:pPr marL="342900" indent="-342900">
              <a:buFont typeface="Wingdings" panose="05000000000000000000" pitchFamily="2" charset="2"/>
              <a:buChar char="Ø"/>
            </a:pPr>
            <a:r>
              <a:rPr lang="en-US" sz="2000" b="1" dirty="0"/>
              <a:t>Isolation Forest</a:t>
            </a:r>
            <a:r>
              <a:rPr lang="en-US" sz="2000" dirty="0"/>
              <a:t> (unsupervised anomaly detection)</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One-Class SVM</a:t>
            </a:r>
            <a:r>
              <a:rPr lang="en-US" sz="2000" dirty="0"/>
              <a:t> (for detecting novel or anomalous data)</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b="1" dirty="0"/>
              <a:t>Autoencoders</a:t>
            </a:r>
            <a:r>
              <a:rPr lang="en-US" sz="2000" dirty="0"/>
              <a:t> (neural networks for anomaly detection)</a:t>
            </a: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dirty="0"/>
          </a:p>
        </p:txBody>
      </p:sp>
    </p:spTree>
    <p:extLst>
      <p:ext uri="{BB962C8B-B14F-4D97-AF65-F5344CB8AC3E}">
        <p14:creationId xmlns:p14="http://schemas.microsoft.com/office/powerpoint/2010/main" val="1808602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6BCC3BD-6F8D-E760-391A-EAD39BE98E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EEE1688-CAB6-60E7-A758-A12F7FF3C507}"/>
              </a:ext>
            </a:extLst>
          </p:cNvPr>
          <p:cNvSpPr txBox="1">
            <a:spLocks noGrp="1"/>
          </p:cNvSpPr>
          <p:nvPr>
            <p:ph type="title"/>
          </p:nvPr>
        </p:nvSpPr>
        <p:spPr>
          <a:xfrm>
            <a:off x="3547195" y="223494"/>
            <a:ext cx="7685532" cy="1009712"/>
          </a:xfrm>
          <a:prstGeom prst="rect">
            <a:avLst/>
          </a:prstGeom>
        </p:spPr>
        <p:txBody>
          <a:bodyPr vert="horz" wrap="square" lIns="0" tIns="512267" rIns="0" bIns="0" rtlCol="0" anchor="t">
            <a:spAutoFit/>
          </a:bodyPr>
          <a:lstStyle/>
          <a:p>
            <a:pPr marL="12700">
              <a:spcBef>
                <a:spcPts val="95"/>
              </a:spcBef>
            </a:pPr>
            <a:r>
              <a:rPr lang="en-US" spc="-10" dirty="0"/>
              <a:t>LIST OF MODULES</a:t>
            </a:r>
          </a:p>
        </p:txBody>
      </p:sp>
      <p:pic>
        <p:nvPicPr>
          <p:cNvPr id="4" name="object 4">
            <a:extLst>
              <a:ext uri="{FF2B5EF4-FFF2-40B4-BE49-F238E27FC236}">
                <a16:creationId xmlns:a16="http://schemas.microsoft.com/office/drawing/2014/main" id="{B4102005-E0D5-FEEF-1423-8E4135CF1043}"/>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99C5A1D0-8D6E-0D79-ABE2-A75C29B5FB70}"/>
              </a:ext>
            </a:extLst>
          </p:cNvPr>
          <p:cNvPicPr/>
          <p:nvPr/>
        </p:nvPicPr>
        <p:blipFill>
          <a:blip r:embed="rId3" cstate="print"/>
          <a:stretch>
            <a:fillRect/>
          </a:stretch>
        </p:blipFill>
        <p:spPr>
          <a:xfrm>
            <a:off x="10335768" y="259079"/>
            <a:ext cx="1155192" cy="1103376"/>
          </a:xfrm>
          <a:prstGeom prst="rect">
            <a:avLst/>
          </a:prstGeom>
        </p:spPr>
      </p:pic>
      <p:sp>
        <p:nvSpPr>
          <p:cNvPr id="6" name="TextBox 5">
            <a:extLst>
              <a:ext uri="{FF2B5EF4-FFF2-40B4-BE49-F238E27FC236}">
                <a16:creationId xmlns:a16="http://schemas.microsoft.com/office/drawing/2014/main" id="{D855723A-D201-6BE7-3088-51ED9E6280A7}"/>
              </a:ext>
            </a:extLst>
          </p:cNvPr>
          <p:cNvSpPr txBox="1"/>
          <p:nvPr/>
        </p:nvSpPr>
        <p:spPr>
          <a:xfrm>
            <a:off x="1370308" y="1628800"/>
            <a:ext cx="907472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Data Upload Module</a:t>
            </a:r>
            <a:endParaRPr lang="en-US" sz="2400" b="1"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Ø"/>
            </a:pPr>
            <a:r>
              <a:rPr lang="en-IN" sz="2400" dirty="0"/>
              <a:t>Preprocessing &amp; Cleaning Module</a:t>
            </a:r>
          </a:p>
          <a:p>
            <a:pPr marL="285750" indent="-285750" algn="l">
              <a:buFont typeface="Wingdings" panose="05000000000000000000" pitchFamily="2" charset="2"/>
              <a:buChar char="Ø"/>
            </a:pPr>
            <a:endParaRPr lang="en-IN" sz="2400" dirty="0"/>
          </a:p>
          <a:p>
            <a:pPr marL="285750" indent="-285750" algn="l">
              <a:buFont typeface="Wingdings" panose="05000000000000000000" pitchFamily="2" charset="2"/>
              <a:buChar char="Ø"/>
            </a:pPr>
            <a:r>
              <a:rPr lang="en-IN" sz="2400" dirty="0"/>
              <a:t>Z-score Anomaly Detection Module</a:t>
            </a:r>
            <a:endParaRPr lang="en-US" sz="2400" b="1"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US" sz="2400" b="1"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r>
              <a:rPr lang="en-IN" sz="2400" dirty="0"/>
              <a:t>IQR Outlier Detection Module</a:t>
            </a:r>
          </a:p>
          <a:p>
            <a:pPr marL="457200" indent="-457200" algn="l">
              <a:buFont typeface="Wingdings" panose="05000000000000000000" pitchFamily="2" charset="2"/>
              <a:buChar char="Ø"/>
            </a:pPr>
            <a:endParaRPr lang="en-IN" sz="2400" dirty="0"/>
          </a:p>
          <a:p>
            <a:pPr marL="457200" indent="-457200" algn="l">
              <a:buFont typeface="Wingdings" panose="05000000000000000000" pitchFamily="2" charset="2"/>
              <a:buChar char="Ø"/>
            </a:pPr>
            <a:r>
              <a:rPr lang="en-IN" sz="2400" dirty="0"/>
              <a:t>Visualization Module</a:t>
            </a:r>
          </a:p>
          <a:p>
            <a:pPr marL="457200" indent="-457200" algn="l">
              <a:buFont typeface="Wingdings" panose="05000000000000000000" pitchFamily="2" charset="2"/>
              <a:buChar char="Ø"/>
            </a:pPr>
            <a:endParaRPr lang="en-IN" sz="2400" dirty="0"/>
          </a:p>
          <a:p>
            <a:pPr marL="457200" indent="-457200" algn="l">
              <a:buFont typeface="Wingdings" panose="05000000000000000000" pitchFamily="2" charset="2"/>
              <a:buChar char="Ø"/>
            </a:pPr>
            <a:r>
              <a:rPr lang="en-IN" sz="2400" dirty="0"/>
              <a:t>Summary &amp; Reporting Module</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3952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51028" y="188640"/>
            <a:ext cx="7685532" cy="1009712"/>
          </a:xfrm>
          <a:prstGeom prst="rect">
            <a:avLst/>
          </a:prstGeom>
        </p:spPr>
        <p:txBody>
          <a:bodyPr vert="horz" wrap="square" lIns="0" tIns="512267" rIns="0" bIns="0" rtlCol="0" anchor="t">
            <a:spAutoFit/>
          </a:bodyPr>
          <a:lstStyle/>
          <a:p>
            <a:pPr marL="12700">
              <a:spcBef>
                <a:spcPts val="95"/>
              </a:spcBef>
            </a:pPr>
            <a:r>
              <a:rPr lang="en-IN" spc="-50" dirty="0"/>
              <a:t>MODULE DESCRIPTION</a:t>
            </a:r>
            <a:endParaRPr lang="en-US" spc="-10" dirty="0"/>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7" name="Rectangle 2">
            <a:extLst>
              <a:ext uri="{FF2B5EF4-FFF2-40B4-BE49-F238E27FC236}">
                <a16:creationId xmlns:a16="http://schemas.microsoft.com/office/drawing/2014/main" id="{C7ED46DE-43CE-7E86-8C74-66233291FF51}"/>
              </a:ext>
            </a:extLst>
          </p:cNvPr>
          <p:cNvSpPr>
            <a:spLocks noChangeArrowheads="1"/>
          </p:cNvSpPr>
          <p:nvPr/>
        </p:nvSpPr>
        <p:spPr bwMode="auto">
          <a:xfrm>
            <a:off x="983432" y="1628800"/>
            <a:ext cx="1063618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Data Upload Module</a:t>
            </a:r>
            <a:br>
              <a:rPr lang="en-US" sz="2000" dirty="0"/>
            </a:br>
            <a:r>
              <a:rPr lang="en-US" sz="2000" dirty="0"/>
              <a:t>Enables users to upload transaction datasets in CSV format for processing.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Data Cleaning and Filtering Module</a:t>
            </a:r>
            <a:br>
              <a:rPr lang="en-US" sz="2000" dirty="0"/>
            </a:br>
            <a:r>
              <a:rPr lang="en-US" sz="2000" dirty="0"/>
              <a:t>Processes the raw data by converting date formats, removing missing values, and filtering transactions by user-defined date ranges.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Anomaly Detection Module</a:t>
            </a:r>
            <a:br>
              <a:rPr lang="en-US" sz="2000" dirty="0"/>
            </a:br>
            <a:r>
              <a:rPr lang="en-US" sz="2000" dirty="0"/>
              <a:t>Detects suspicious transactions using Z-score and Interquartile Range (IQR) statistical methods.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Visualization Module</a:t>
            </a:r>
            <a:br>
              <a:rPr lang="en-US" sz="2000" dirty="0"/>
            </a:br>
            <a:r>
              <a:rPr lang="en-US" sz="2000" dirty="0"/>
              <a:t>Creates interactive tables and plots to display transaction data and highlight anomalies.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User Interaction Module</a:t>
            </a:r>
            <a:br>
              <a:rPr lang="en-US" sz="2000" dirty="0"/>
            </a:br>
            <a:r>
              <a:rPr lang="en-US" sz="2000" dirty="0"/>
              <a:t>Allows users to adjust detection thresholds and filters dynamically to refine anomaly detection.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2000" b="1" dirty="0"/>
              <a:t>Summary and Reporting Module</a:t>
            </a:r>
            <a:br>
              <a:rPr lang="en-US" sz="2000" dirty="0"/>
            </a:br>
            <a:r>
              <a:rPr lang="en-US" sz="2000" dirty="0"/>
              <a:t>Generates concise summaries and exports anomaly reports for further review.</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3AE04-556A-4E5D-029F-089D2955262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5211EBB-7DA1-B802-BC6D-43E32F478D9A}"/>
              </a:ext>
            </a:extLst>
          </p:cNvPr>
          <p:cNvSpPr txBox="1">
            <a:spLocks noGrp="1"/>
          </p:cNvSpPr>
          <p:nvPr>
            <p:ph type="title"/>
          </p:nvPr>
        </p:nvSpPr>
        <p:spPr>
          <a:xfrm>
            <a:off x="4243116" y="188640"/>
            <a:ext cx="7685532" cy="1009712"/>
          </a:xfrm>
          <a:prstGeom prst="rect">
            <a:avLst/>
          </a:prstGeom>
        </p:spPr>
        <p:txBody>
          <a:bodyPr vert="horz" wrap="square" lIns="0" tIns="512267" rIns="0" bIns="0" rtlCol="0" anchor="t">
            <a:spAutoFit/>
          </a:bodyPr>
          <a:lstStyle/>
          <a:p>
            <a:pPr marL="12700">
              <a:spcBef>
                <a:spcPts val="95"/>
              </a:spcBef>
            </a:pPr>
            <a:r>
              <a:rPr lang="en-IN" spc="-50" dirty="0"/>
              <a:t>SCREEN SHOT</a:t>
            </a:r>
            <a:endParaRPr lang="en-US" spc="-10" dirty="0"/>
          </a:p>
        </p:txBody>
      </p:sp>
      <p:pic>
        <p:nvPicPr>
          <p:cNvPr id="4" name="object 4">
            <a:extLst>
              <a:ext uri="{FF2B5EF4-FFF2-40B4-BE49-F238E27FC236}">
                <a16:creationId xmlns:a16="http://schemas.microsoft.com/office/drawing/2014/main" id="{020CC60B-5B2B-27C0-E08B-EF0CA8BF2C98}"/>
              </a:ext>
            </a:extLst>
          </p:cNvPr>
          <p:cNvPicPr/>
          <p:nvPr/>
        </p:nvPicPr>
        <p:blipFill>
          <a:blip r:embed="rId2" cstate="print"/>
          <a:stretch>
            <a:fillRect/>
          </a:stretch>
        </p:blipFill>
        <p:spPr>
          <a:xfrm>
            <a:off x="841714" y="222888"/>
            <a:ext cx="1057189" cy="1048127"/>
          </a:xfrm>
          <a:prstGeom prst="rect">
            <a:avLst/>
          </a:prstGeom>
        </p:spPr>
      </p:pic>
      <p:pic>
        <p:nvPicPr>
          <p:cNvPr id="5" name="object 5">
            <a:extLst>
              <a:ext uri="{FF2B5EF4-FFF2-40B4-BE49-F238E27FC236}">
                <a16:creationId xmlns:a16="http://schemas.microsoft.com/office/drawing/2014/main" id="{CFB4E4BE-9AD3-D809-468C-B23BE34EB297}"/>
              </a:ext>
            </a:extLst>
          </p:cNvPr>
          <p:cNvPicPr/>
          <p:nvPr/>
        </p:nvPicPr>
        <p:blipFill>
          <a:blip r:embed="rId3" cstate="print"/>
          <a:stretch>
            <a:fillRect/>
          </a:stretch>
        </p:blipFill>
        <p:spPr>
          <a:xfrm>
            <a:off x="10335768" y="259079"/>
            <a:ext cx="1155192" cy="1103376"/>
          </a:xfrm>
          <a:prstGeom prst="rect">
            <a:avLst/>
          </a:prstGeom>
        </p:spPr>
      </p:pic>
      <p:pic>
        <p:nvPicPr>
          <p:cNvPr id="3" name="Image 11">
            <a:extLst>
              <a:ext uri="{FF2B5EF4-FFF2-40B4-BE49-F238E27FC236}">
                <a16:creationId xmlns:a16="http://schemas.microsoft.com/office/drawing/2014/main" id="{0AB9479D-4589-23DB-7571-3769AC90A565}"/>
              </a:ext>
            </a:extLst>
          </p:cNvPr>
          <p:cNvPicPr>
            <a:picLocks/>
          </p:cNvPicPr>
          <p:nvPr/>
        </p:nvPicPr>
        <p:blipFill>
          <a:blip r:embed="rId4" cstate="print"/>
          <a:stretch>
            <a:fillRect/>
          </a:stretch>
        </p:blipFill>
        <p:spPr>
          <a:xfrm>
            <a:off x="479376" y="1772816"/>
            <a:ext cx="10789920" cy="4320480"/>
          </a:xfrm>
          <a:prstGeom prst="rect">
            <a:avLst/>
          </a:prstGeom>
        </p:spPr>
      </p:pic>
    </p:spTree>
    <p:extLst>
      <p:ext uri="{BB962C8B-B14F-4D97-AF65-F5344CB8AC3E}">
        <p14:creationId xmlns:p14="http://schemas.microsoft.com/office/powerpoint/2010/main" val="258005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573</TotalTime>
  <Words>442</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Arial MT</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R DATA STRUCTURES USED</vt:lpstr>
      <vt:lpstr>LIST OF MODULES</vt:lpstr>
      <vt:lpstr>MODULE DESCRIPTION</vt:lpstr>
      <vt:lpstr>SCREEN SHOT</vt:lpstr>
      <vt:lpstr>CONCLUSION  AND ADVANTAGES OF PROPOSED SYSTEM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Yogappriyan S</cp:lastModifiedBy>
  <cp:revision>224</cp:revision>
  <dcterms:created xsi:type="dcterms:W3CDTF">2024-06-16T11:32:42Z</dcterms:created>
  <dcterms:modified xsi:type="dcterms:W3CDTF">2025-05-30T18:10:05Z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