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529" r:id="rId3"/>
    <p:sldId id="495" r:id="rId4"/>
    <p:sldId id="514" r:id="rId5"/>
    <p:sldId id="515" r:id="rId6"/>
    <p:sldId id="517" r:id="rId7"/>
    <p:sldId id="516" r:id="rId8"/>
    <p:sldId id="520" r:id="rId9"/>
    <p:sldId id="530" r:id="rId10"/>
    <p:sldId id="532" r:id="rId11"/>
    <p:sldId id="535" r:id="rId12"/>
    <p:sldId id="536" r:id="rId13"/>
    <p:sldId id="537" r:id="rId14"/>
    <p:sldId id="533" r:id="rId15"/>
    <p:sldId id="544" r:id="rId16"/>
    <p:sldId id="534" r:id="rId17"/>
    <p:sldId id="528" r:id="rId18"/>
  </p:sldIdLst>
  <p:sldSz cx="9144000" cy="5143500" type="screen16x9"/>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111" d="100"/>
          <a:sy n="111" d="100"/>
        </p:scale>
        <p:origin x="518"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a:defRPr/>
            </a:pPr>
            <a:fld id="{B6A9C998-94AD-4592-8E0C-5C5705351BB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a:defRPr/>
            </a:pPr>
            <a:fld id="{EB3BC824-8250-46A4-97E9-1A69B2F2FB25}"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pPr>
              <a:defRPr/>
            </a:pPr>
            <a:fld id="{1D371F4A-15B0-4739-9C96-5151473761C3}" type="datetime3">
              <a:rPr lang="en-US" smtClean="0"/>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a:defRPr/>
            </a:pPr>
            <a:fld id="{66B05E16-91CD-4D24-9E72-745C6AD013E1}" type="datetime3">
              <a:rPr lang="en-US" smtClean="0"/>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60C5E58A-366D-42D7-BE35-2A21803AE55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99D38484-2184-434F-AC88-29FFE4A0AA9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CGB1201 – JAVA PROGRAMMING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9715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Artificial Intelligence and Data Science</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(Odd Semester)</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:2303811724321111</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Name					:SUDHAKARAN  M</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:II</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:III</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:B</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:03/12/2024</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quarter" idx="1"/>
          </p:nvPr>
        </p:nvPicPr>
        <p:blipFill>
          <a:blip r:embed="rId1" cstate="print">
            <a:extLst>
              <a:ext uri="{28A0092B-C50C-407E-A947-70E740481C1C}">
                <a14:useLocalDpi xmlns:a14="http://schemas.microsoft.com/office/drawing/2010/main" val="0"/>
              </a:ext>
            </a:extLst>
          </a:blip>
          <a:stretch>
            <a:fillRect/>
          </a:stretch>
        </p:blipFill>
        <p:spPr>
          <a:xfrm>
            <a:off x="76200" y="1103312"/>
            <a:ext cx="4761954" cy="3417888"/>
          </a:xfr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rcRect r="13101"/>
          <a:stretch>
            <a:fillRect/>
          </a:stretch>
        </p:blipFill>
        <p:spPr>
          <a:xfrm>
            <a:off x="4953000" y="1116644"/>
            <a:ext cx="4038601" cy="34045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7" name="Content Placeholder 6"/>
          <p:cNvPicPr>
            <a:picLocks noGrp="1" noChangeAspect="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457200" y="954564"/>
            <a:ext cx="4338547" cy="3703638"/>
          </a:xfrm>
        </p:spPr>
      </p:pic>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876800" y="1095560"/>
            <a:ext cx="4186147" cy="3480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7" name="Content Placeholder 6"/>
          <p:cNvPicPr>
            <a:picLocks noGrp="1" noChangeAspect="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457200" y="954564"/>
            <a:ext cx="4338547" cy="3703638"/>
          </a:xfrm>
        </p:spPr>
      </p:pic>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876800" y="2430628"/>
            <a:ext cx="4186147" cy="809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57200" y="857885"/>
            <a:ext cx="4309110" cy="3771265"/>
          </a:xfrm>
          <a:prstGeom prst="rect">
            <a:avLst/>
          </a:prstGeom>
        </p:spPr>
      </p:pic>
      <p:pic>
        <p:nvPicPr>
          <p:cNvPr id="7" name="Picture 6"/>
          <p:cNvPicPr>
            <a:picLocks noChangeAspect="1"/>
          </p:cNvPicPr>
          <p:nvPr/>
        </p:nvPicPr>
        <p:blipFill>
          <a:blip r:embed="rId2"/>
          <a:stretch>
            <a:fillRect/>
          </a:stretch>
        </p:blipFill>
        <p:spPr>
          <a:xfrm>
            <a:off x="4873625" y="857250"/>
            <a:ext cx="3813175" cy="3743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rcRect r="10045"/>
          <a:stretch>
            <a:fillRect/>
          </a:stretch>
        </p:blipFill>
        <p:spPr>
          <a:xfrm>
            <a:off x="457200" y="857250"/>
            <a:ext cx="3810000" cy="3776980"/>
          </a:xfrm>
          <a:prstGeom prst="rect">
            <a:avLst/>
          </a:prstGeom>
        </p:spPr>
      </p:pic>
      <p:pic>
        <p:nvPicPr>
          <p:cNvPr id="8" name="Picture 7"/>
          <p:cNvPicPr>
            <a:picLocks noChangeAspect="1"/>
          </p:cNvPicPr>
          <p:nvPr/>
        </p:nvPicPr>
        <p:blipFill>
          <a:blip r:embed="rId2"/>
          <a:srcRect r="9256"/>
          <a:stretch>
            <a:fillRect/>
          </a:stretch>
        </p:blipFill>
        <p:spPr>
          <a:xfrm>
            <a:off x="4783455" y="857885"/>
            <a:ext cx="3903345" cy="3776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lstStyle/>
          <a:p>
            <a:pPr algn="just"/>
            <a:r>
              <a:rPr lang="en-US" dirty="0"/>
              <a:t>The </a:t>
            </a:r>
            <a:r>
              <a:rPr lang="en-US" b="1" dirty="0"/>
              <a:t>TNEB Electricity Billing System</a:t>
            </a:r>
            <a:r>
              <a:rPr lang="en-US" dirty="0"/>
              <a:t> effectively automates the electricity billing process, ensuring accuracy and efficiency in customer management, meter reading, bill generation, and payment tracking. By utilizing core Java programming concepts and a user-friendly GUI, the system simplifies administrative tasks and reduces errors. Its modular design ensures scalability and maintainability, making it a robust solution for streamlining electricity billing operations.</a:t>
            </a:r>
            <a:endParaRPr lang="en-US" dirty="0">
              <a:latin typeface="Times New Roman" panose="02020603050405020304" pitchFamily="18" charset="0"/>
              <a:cs typeface="Times New Roman" panose="02020603050405020304" pitchFamily="18" charset="0"/>
            </a:endParaRPr>
          </a:p>
          <a:p>
            <a:endParaRPr lang="en-US" dirty="0"/>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fld>
            <a:endParaRPr lang="en-US" altLang="en-US" dirty="0"/>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438400" y="4767263"/>
            <a:ext cx="43403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914400"/>
            <a:ext cx="8229600" cy="3703320"/>
          </a:xfrm>
        </p:spPr>
        <p:txBody>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ELECTRICITY  BILLING  SYSTEM </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Problem Identification</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1910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lstStyle/>
          <a:p>
            <a:pPr algn="just"/>
            <a:r>
              <a:rPr lang="en-US" dirty="0"/>
              <a:t>The TNEB Electricity Billing System manages customer data and billing effectively but lacks input validation, data persistence, and robust error handling, making it prone to crashes and data loss. Its flat-rate billing logic, fixed GUI, and tightly coupled design limit scalability, usability, and maintainability. Adding validation, persistent storage, and enhanced billing and UX features would greatly improve its reliability.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4767263"/>
            <a:ext cx="41148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lstStyle/>
          <a:p>
            <a:pPr algn="just"/>
            <a:r>
              <a:rPr lang="en-US" dirty="0"/>
              <a:t>The objective of the TNEB Electricity Billing System is to provide an efficient and user-friendly platform to manage customer information, record meter readings, calculate electricity bills, and track payment statuses, streamlining the billing process for both administrators and consumers.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667000" y="4781550"/>
            <a:ext cx="4035552" cy="228599"/>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71800" y="949930"/>
            <a:ext cx="2590800" cy="36683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0355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normAutofit fontScale="92500" lnSpcReduction="10000"/>
          </a:bodyPr>
          <a:lstStyle/>
          <a:p>
            <a:pPr algn="just"/>
            <a:r>
              <a:rPr lang="en-IN" b="1" dirty="0">
                <a:latin typeface="Times New Roman" panose="02020603050405020304" pitchFamily="18" charset="0"/>
                <a:cs typeface="Times New Roman" panose="02020603050405020304" pitchFamily="18" charset="0"/>
              </a:rPr>
              <a:t>Classes and Objects:</a:t>
            </a:r>
            <a:r>
              <a:rPr lang="en-IN" dirty="0">
                <a:latin typeface="Times New Roman" panose="02020603050405020304" pitchFamily="18" charset="0"/>
                <a:cs typeface="Times New Roman" panose="02020603050405020304" pitchFamily="18" charset="0"/>
              </a:rPr>
              <a:t> Used for structuring the program (e.g., Customer and </a:t>
            </a:r>
            <a:r>
              <a:rPr lang="en-IN" dirty="0" err="1">
                <a:latin typeface="Times New Roman" panose="02020603050405020304" pitchFamily="18" charset="0"/>
                <a:cs typeface="Times New Roman" panose="02020603050405020304" pitchFamily="18" charset="0"/>
              </a:rPr>
              <a:t>AdminPanelGUI</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Encapsulation:</a:t>
            </a:r>
            <a:r>
              <a:rPr lang="en-IN" dirty="0">
                <a:latin typeface="Times New Roman" panose="02020603050405020304" pitchFamily="18" charset="0"/>
                <a:cs typeface="Times New Roman" panose="02020603050405020304" pitchFamily="18" charset="0"/>
              </a:rPr>
              <a:t> Protects data through private fields and public methods.</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Exception Handling:</a:t>
            </a:r>
            <a:r>
              <a:rPr lang="en-IN" dirty="0">
                <a:latin typeface="Times New Roman" panose="02020603050405020304" pitchFamily="18" charset="0"/>
                <a:cs typeface="Times New Roman" panose="02020603050405020304" pitchFamily="18" charset="0"/>
              </a:rPr>
              <a:t> Manages invalid inputs using try-catch blocks.</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Swing GUI: </a:t>
            </a:r>
            <a:r>
              <a:rPr lang="en-IN" dirty="0">
                <a:latin typeface="Times New Roman" panose="02020603050405020304" pitchFamily="18" charset="0"/>
                <a:cs typeface="Times New Roman" panose="02020603050405020304" pitchFamily="18" charset="0"/>
              </a:rPr>
              <a:t>Provides a graphical interface with </a:t>
            </a:r>
            <a:r>
              <a:rPr lang="en-IN" dirty="0" err="1">
                <a:latin typeface="Times New Roman" panose="02020603050405020304" pitchFamily="18" charset="0"/>
                <a:cs typeface="Times New Roman" panose="02020603050405020304" pitchFamily="18" charset="0"/>
              </a:rPr>
              <a:t>JFrame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JButton</a:t>
            </a:r>
            <a:r>
              <a:rPr lang="en-IN" dirty="0">
                <a:latin typeface="Times New Roman" panose="02020603050405020304" pitchFamily="18" charset="0"/>
                <a:cs typeface="Times New Roman" panose="02020603050405020304" pitchFamily="18" charset="0"/>
              </a:rPr>
              <a:t>, etc.</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Data Structures: </a:t>
            </a:r>
            <a:r>
              <a:rPr lang="en-IN" dirty="0">
                <a:latin typeface="Times New Roman" panose="02020603050405020304" pitchFamily="18" charset="0"/>
                <a:cs typeface="Times New Roman" panose="02020603050405020304" pitchFamily="18" charset="0"/>
              </a:rPr>
              <a:t>HashMap stores and retrieves customer data efficiently.</a:t>
            </a:r>
            <a:endParaRPr lang="en-IN" dirty="0">
              <a:latin typeface="Times New Roman" panose="02020603050405020304" pitchFamily="18" charset="0"/>
              <a:cs typeface="Times New Roman" panose="02020603050405020304" pitchFamily="18" charset="0"/>
            </a:endParaRPr>
          </a:p>
          <a:p>
            <a:pPr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lstStyle/>
          <a:p>
            <a:r>
              <a:rPr lang="en-US" b="1" dirty="0">
                <a:latin typeface="Times New Roman" panose="02020603050405020304" pitchFamily="18" charset="0"/>
                <a:cs typeface="Times New Roman" panose="02020603050405020304" pitchFamily="18" charset="0"/>
              </a:rPr>
              <a:t>Customer Management Module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Meter Reading Module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Billing Module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Payment Tracking Module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User Interface (GUI) Module</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Customer Management Module: </a:t>
            </a:r>
            <a:r>
              <a:rPr lang="en-US" dirty="0">
                <a:latin typeface="Times New Roman" panose="02020603050405020304" pitchFamily="18" charset="0"/>
                <a:cs typeface="Times New Roman" panose="02020603050405020304" pitchFamily="18" charset="0"/>
              </a:rPr>
              <a:t>Handles customer data like name, meter number, phone, and address.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Meter Reading Module: </a:t>
            </a:r>
            <a:r>
              <a:rPr lang="en-US" dirty="0">
                <a:latin typeface="Times New Roman" panose="02020603050405020304" pitchFamily="18" charset="0"/>
                <a:cs typeface="Times New Roman" panose="02020603050405020304" pitchFamily="18" charset="0"/>
              </a:rPr>
              <a:t>Records and validates meter readings to calculate consumed units.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Billing Module: </a:t>
            </a:r>
            <a:r>
              <a:rPr lang="en-US" dirty="0">
                <a:latin typeface="Times New Roman" panose="02020603050405020304" pitchFamily="18" charset="0"/>
                <a:cs typeface="Times New Roman" panose="02020603050405020304" pitchFamily="18" charset="0"/>
              </a:rPr>
              <a:t>Computes electricity bills based on tiered rates for consumption.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Payment Tracking Module: </a:t>
            </a:r>
            <a:r>
              <a:rPr lang="en-US" dirty="0">
                <a:latin typeface="Times New Roman" panose="02020603050405020304" pitchFamily="18" charset="0"/>
                <a:cs typeface="Times New Roman" panose="02020603050405020304" pitchFamily="18" charset="0"/>
              </a:rPr>
              <a:t>Tracks the status of payments (Paid or Pending) for bills.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User Interface (GUI) Module: </a:t>
            </a:r>
            <a:r>
              <a:rPr lang="en-US" dirty="0">
                <a:latin typeface="Times New Roman" panose="02020603050405020304" pitchFamily="18" charset="0"/>
                <a:cs typeface="Times New Roman" panose="02020603050405020304" pitchFamily="18" charset="0"/>
              </a:rPr>
              <a:t>Provides an interactive GUI for managing customers, readings, and bills.</a:t>
            </a:r>
            <a:endParaRPr lang="en-US" dirty="0"/>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7" name="Content Placeholder 6"/>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457200" y="954564"/>
            <a:ext cx="4338547" cy="3703638"/>
          </a:xfrm>
        </p:spPr>
      </p:pic>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966311"/>
            <a:ext cx="4186147" cy="373859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3086</Words>
  <Application>WPS Presentation</Application>
  <PresentationFormat>On-screen Show (16:9)</PresentationFormat>
  <Paragraphs>142</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3</vt:lpstr>
      <vt:lpstr>Wingdings</vt:lpstr>
      <vt:lpstr>Calibri</vt:lpstr>
      <vt:lpstr>Times New Roman</vt:lpstr>
      <vt:lpstr>Gill Sans MT</vt:lpstr>
      <vt:lpstr>Microsoft YaHei</vt:lpstr>
      <vt:lpstr>Arial Unicode MS</vt:lpstr>
      <vt:lpstr>Bookman Old Style</vt: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Source Code</vt:lpstr>
      <vt:lpstr>Source Code</vt:lpstr>
      <vt:lpstr>Source Code</vt:lpstr>
      <vt:lpstr>Source Code</vt:lpstr>
      <vt:lpstr>Results </vt:lpstr>
      <vt:lpstr>Results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visha</cp:lastModifiedBy>
  <cp:revision>2</cp:revision>
  <dcterms:created xsi:type="dcterms:W3CDTF">2024-12-03T05:27:51Z</dcterms:created>
  <dcterms:modified xsi:type="dcterms:W3CDTF">2024-12-03T05:33:27Z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44318671E4A845E1A4FB2592CD10E715_12</vt:lpwstr>
  </property>
  <property fmtid="{D5CDD505-2E9C-101B-9397-08002B2CF9AE}" pid="3" name="KSOProductBuildVer">
    <vt:lpwstr>1033-12.2.0.18911</vt:lpwstr>
  </property>
</Properties>
</file>