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2"/>
  </p:notesMasterIdLst>
  <p:handoutMasterIdLst>
    <p:handoutMasterId r:id="rId13"/>
  </p:handoutMasterIdLst>
  <p:sldIdLst>
    <p:sldId id="257" r:id="rId2"/>
    <p:sldId id="258" r:id="rId3"/>
    <p:sldId id="259" r:id="rId4"/>
    <p:sldId id="260" r:id="rId5"/>
    <p:sldId id="262" r:id="rId6"/>
    <p:sldId id="263" r:id="rId7"/>
    <p:sldId id="261" r:id="rId8"/>
    <p:sldId id="265" r:id="rId9"/>
    <p:sldId id="267" r:id="rId10"/>
    <p:sldId id="269" r:id="rId11"/>
  </p:sldIdLst>
  <p:sldSz cx="9144000" cy="6858000" type="screen4x3"/>
  <p:notesSz cx="6735763" cy="98694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p:cViewPr>
        <p:scale>
          <a:sx n="115" d="100"/>
          <a:sy n="115" d="100"/>
        </p:scale>
        <p:origin x="1416"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347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15373" y="0"/>
            <a:ext cx="2918831" cy="493474"/>
          </a:xfrm>
          <a:prstGeom prst="rect">
            <a:avLst/>
          </a:prstGeom>
        </p:spPr>
        <p:txBody>
          <a:bodyPr vert="horz" lIns="91440" tIns="45720" rIns="91440" bIns="45720" rtlCol="0"/>
          <a:lstStyle>
            <a:lvl1pPr algn="r">
              <a:defRPr sz="1200"/>
            </a:lvl1pPr>
          </a:lstStyle>
          <a:p>
            <a:fld id="{CE560017-F0B0-49E9-AA5C-3EEFDA95B381}" type="datetimeFigureOut">
              <a:rPr lang="en-US" smtClean="0"/>
              <a:t>12/11/2019</a:t>
            </a:fld>
            <a:endParaRPr lang="en-US"/>
          </a:p>
        </p:txBody>
      </p:sp>
      <p:sp>
        <p:nvSpPr>
          <p:cNvPr id="4" name="Footer Placeholder 3"/>
          <p:cNvSpPr>
            <a:spLocks noGrp="1"/>
          </p:cNvSpPr>
          <p:nvPr>
            <p:ph type="ftr" sz="quarter" idx="2"/>
          </p:nvPr>
        </p:nvSpPr>
        <p:spPr>
          <a:xfrm>
            <a:off x="0" y="9374301"/>
            <a:ext cx="2918831" cy="49347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15373" y="9374301"/>
            <a:ext cx="2918831" cy="493474"/>
          </a:xfrm>
          <a:prstGeom prst="rect">
            <a:avLst/>
          </a:prstGeom>
        </p:spPr>
        <p:txBody>
          <a:bodyPr vert="horz" lIns="91440" tIns="45720" rIns="91440" bIns="45720" rtlCol="0" anchor="b"/>
          <a:lstStyle>
            <a:lvl1pPr algn="r">
              <a:defRPr sz="1200"/>
            </a:lvl1pPr>
          </a:lstStyle>
          <a:p>
            <a:fld id="{82DFA1B2-C9D6-4557-9E13-506F78BA9713}" type="slidenum">
              <a:rPr lang="en-US" smtClean="0"/>
              <a:t>‹#›</a:t>
            </a:fld>
            <a:endParaRPr lang="en-US"/>
          </a:p>
        </p:txBody>
      </p:sp>
    </p:spTree>
    <p:extLst>
      <p:ext uri="{BB962C8B-B14F-4D97-AF65-F5344CB8AC3E}">
        <p14:creationId xmlns:p14="http://schemas.microsoft.com/office/powerpoint/2010/main" val="3765165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9413" cy="4953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14763" y="0"/>
            <a:ext cx="2919412" cy="495300"/>
          </a:xfrm>
          <a:prstGeom prst="rect">
            <a:avLst/>
          </a:prstGeom>
        </p:spPr>
        <p:txBody>
          <a:bodyPr vert="horz" lIns="91440" tIns="45720" rIns="91440" bIns="45720" rtlCol="0"/>
          <a:lstStyle>
            <a:lvl1pPr algn="r">
              <a:defRPr sz="1200"/>
            </a:lvl1pPr>
          </a:lstStyle>
          <a:p>
            <a:fld id="{E94F880C-19F4-44B7-9F4E-AC5FA8F52BA9}" type="datetimeFigureOut">
              <a:rPr lang="en-US" smtClean="0"/>
              <a:t>12/11/2019</a:t>
            </a:fld>
            <a:endParaRPr lang="en-US"/>
          </a:p>
        </p:txBody>
      </p:sp>
      <p:sp>
        <p:nvSpPr>
          <p:cNvPr id="4" name="Slide Image Placeholder 3"/>
          <p:cNvSpPr>
            <a:spLocks noGrp="1" noRot="1" noChangeAspect="1"/>
          </p:cNvSpPr>
          <p:nvPr>
            <p:ph type="sldImg" idx="2"/>
          </p:nvPr>
        </p:nvSpPr>
        <p:spPr>
          <a:xfrm>
            <a:off x="1147763" y="1233488"/>
            <a:ext cx="4440237" cy="3330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3100" y="4749800"/>
            <a:ext cx="5389563" cy="38862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4188"/>
            <a:ext cx="2919413" cy="4953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14763" y="9374188"/>
            <a:ext cx="2919412" cy="495300"/>
          </a:xfrm>
          <a:prstGeom prst="rect">
            <a:avLst/>
          </a:prstGeom>
        </p:spPr>
        <p:txBody>
          <a:bodyPr vert="horz" lIns="91440" tIns="45720" rIns="91440" bIns="45720" rtlCol="0" anchor="b"/>
          <a:lstStyle>
            <a:lvl1pPr algn="r">
              <a:defRPr sz="1200"/>
            </a:lvl1pPr>
          </a:lstStyle>
          <a:p>
            <a:fld id="{88BD162D-4DF2-4F8D-AE17-3C7900207144}" type="slidenum">
              <a:rPr lang="en-US" smtClean="0"/>
              <a:t>‹#›</a:t>
            </a:fld>
            <a:endParaRPr lang="en-US"/>
          </a:p>
        </p:txBody>
      </p:sp>
    </p:spTree>
    <p:extLst>
      <p:ext uri="{BB962C8B-B14F-4D97-AF65-F5344CB8AC3E}">
        <p14:creationId xmlns:p14="http://schemas.microsoft.com/office/powerpoint/2010/main" val="2401749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BD162D-4DF2-4F8D-AE17-3C7900207144}" type="slidenum">
              <a:rPr lang="en-US" smtClean="0"/>
              <a:t>1</a:t>
            </a:fld>
            <a:endParaRPr lang="en-US"/>
          </a:p>
        </p:txBody>
      </p:sp>
    </p:spTree>
    <p:extLst>
      <p:ext uri="{BB962C8B-B14F-4D97-AF65-F5344CB8AC3E}">
        <p14:creationId xmlns:p14="http://schemas.microsoft.com/office/powerpoint/2010/main" val="1775390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BD162D-4DF2-4F8D-AE17-3C7900207144}" type="slidenum">
              <a:rPr lang="en-US" smtClean="0"/>
              <a:t>6</a:t>
            </a:fld>
            <a:endParaRPr lang="en-US"/>
          </a:p>
        </p:txBody>
      </p:sp>
    </p:spTree>
    <p:extLst>
      <p:ext uri="{BB962C8B-B14F-4D97-AF65-F5344CB8AC3E}">
        <p14:creationId xmlns:p14="http://schemas.microsoft.com/office/powerpoint/2010/main" val="1348241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4110C0C6-8467-4685-89F6-4B39C9816B60}" type="datetime1">
              <a:rPr lang="en-US" smtClean="0"/>
              <a:t>12/11/2019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C1F9377-65E3-41BC-9A46-335506DC7DA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0632AD0C-F86A-41FD-AFB1-E96E1375A76D}" type="datetime1">
              <a:rPr lang="en-US" smtClean="0"/>
              <a:t>12/11/2019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162743C-1498-4CEF-A2A4-1729E9BEC98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56832174-7531-4F6E-8C96-8FCA5DB0EE74}" type="datetime1">
              <a:rPr lang="en-US" smtClean="0"/>
              <a:t>12/11/2019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EBEF5D0-36F8-4317-9360-907EAC5EEFD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B0691B1C-CF64-4129-8EB9-857DCE34D895}" type="datetime1">
              <a:rPr lang="en-US" smtClean="0"/>
              <a:t>12/11/2019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C6B0845-6640-4423-B62C-546434A5146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9E18629E-F0DB-4FAA-927E-E47BD97310C4}" type="datetime1">
              <a:rPr lang="en-US" smtClean="0"/>
              <a:t>12/11/2019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630A4AC-0FBB-46F8-8B2A-761E139CE33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BF1FD182-7533-48CE-B96C-3B9C63AA9114}" type="datetime1">
              <a:rPr lang="en-US" smtClean="0"/>
              <a:t>12/11/2019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3033DE0-FF1E-4367-A9BF-92516AD6C38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457EE2B7-5BE4-4D02-9664-52037FE16A39}" type="datetime1">
              <a:rPr lang="en-US" smtClean="0"/>
              <a:t>12/11/2019</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976FBD6-92C0-4014-A9F2-E436EFB871A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fld id="{04408C7B-DAE5-4C3D-A631-010AFFD5C92C}" type="datetime1">
              <a:rPr lang="en-US" smtClean="0"/>
              <a:t>12/11/2019</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3B242B2-BD82-4BD4-8FB8-51E00082E23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D0E5DC17-2B98-443B-ABCA-C9E042ACD3F0}" type="datetime1">
              <a:rPr lang="en-US" smtClean="0"/>
              <a:t>12/11/2019</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294D109C-A77E-458D-AFAE-592FA54B93D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664816AA-F977-4C50-87AC-7CF7EF6AF16D}" type="datetime1">
              <a:rPr lang="en-US" smtClean="0"/>
              <a:t>12/11/2019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0629EA2-BDAE-47D5-B74F-04ACD47A606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40FA9ED7-2F8E-467E-A1B8-3439CF17D16B}" type="datetime1">
              <a:rPr lang="en-US" smtClean="0"/>
              <a:t>12/11/2019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4F01A01-283D-4E54-84DC-346E235D87C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584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Arial" charset="0"/>
              </a:defRPr>
            </a:lvl1pPr>
          </a:lstStyle>
          <a:p>
            <a:pPr>
              <a:defRPr/>
            </a:pPr>
            <a:fld id="{A488037F-5059-45FA-9BAB-5D0B8C33D603}" type="datetime1">
              <a:rPr lang="en-US" smtClean="0"/>
              <a:t>12/11/2019</a:t>
            </a:fld>
            <a:endParaRPr lang="en-US"/>
          </a:p>
        </p:txBody>
      </p:sp>
      <p:sp>
        <p:nvSpPr>
          <p:cNvPr id="3584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p>
        </p:txBody>
      </p:sp>
      <p:sp>
        <p:nvSpPr>
          <p:cNvPr id="3584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71119DBF-3D11-44CA-B520-E6A1B60020F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7"/>
          <p:cNvSpPr>
            <a:spLocks noChangeArrowheads="1"/>
          </p:cNvSpPr>
          <p:nvPr/>
        </p:nvSpPr>
        <p:spPr bwMode="auto">
          <a:xfrm>
            <a:off x="914400" y="5943600"/>
            <a:ext cx="7694613" cy="830997"/>
          </a:xfrm>
          <a:prstGeom prst="rect">
            <a:avLst/>
          </a:prstGeom>
          <a:noFill/>
          <a:ln w="9525">
            <a:noFill/>
            <a:miter lim="800000"/>
            <a:headEnd/>
            <a:tailEnd/>
          </a:ln>
        </p:spPr>
        <p:txBody>
          <a:bodyPr wrap="square">
            <a:spAutoFit/>
          </a:bodyPr>
          <a:lstStyle/>
          <a:p>
            <a:pPr algn="ctr"/>
            <a:r>
              <a:rPr lang="en-US" sz="1400" dirty="0">
                <a:latin typeface="Times New Roman" pitchFamily="18" charset="0"/>
                <a:cs typeface="Times New Roman" pitchFamily="18" charset="0"/>
              </a:rPr>
              <a:t>Bansilal Ramnath Agarwal Charitable Trust’s</a:t>
            </a:r>
          </a:p>
          <a:p>
            <a:pPr algn="ctr"/>
            <a:r>
              <a:rPr lang="en-US" dirty="0">
                <a:latin typeface="Times New Roman" pitchFamily="18" charset="0"/>
                <a:cs typeface="Times New Roman" pitchFamily="18" charset="0"/>
              </a:rPr>
              <a:t>Vishwakarma Institute of Information Technology</a:t>
            </a:r>
          </a:p>
          <a:p>
            <a:pPr algn="ctr"/>
            <a:r>
              <a:rPr lang="en-US" sz="1600" dirty="0">
                <a:latin typeface="Times New Roman" pitchFamily="18" charset="0"/>
                <a:cs typeface="Times New Roman" pitchFamily="18" charset="0"/>
              </a:rPr>
              <a:t>Department of Electronics &amp; Telecommunication</a:t>
            </a:r>
            <a:endParaRPr lang="en-US" sz="1600" b="1" dirty="0">
              <a:solidFill>
                <a:srgbClr val="00006C"/>
              </a:solidFill>
              <a:latin typeface="Times New Roman" pitchFamily="18" charset="0"/>
              <a:cs typeface="Times New Roman" pitchFamily="18" charset="0"/>
            </a:endParaRPr>
          </a:p>
        </p:txBody>
      </p:sp>
      <p:sp>
        <p:nvSpPr>
          <p:cNvPr id="2052" name="Rectangle 14"/>
          <p:cNvSpPr>
            <a:spLocks noChangeArrowheads="1"/>
          </p:cNvSpPr>
          <p:nvPr/>
        </p:nvSpPr>
        <p:spPr bwMode="auto">
          <a:xfrm>
            <a:off x="0" y="5791200"/>
            <a:ext cx="9144000" cy="76200"/>
          </a:xfrm>
          <a:prstGeom prst="rect">
            <a:avLst/>
          </a:prstGeom>
          <a:solidFill>
            <a:schemeClr val="accent1">
              <a:lumMod val="25000"/>
            </a:schemeClr>
          </a:solidFill>
          <a:ln w="9525">
            <a:solidFill>
              <a:schemeClr val="accent1">
                <a:lumMod val="25000"/>
              </a:schemeClr>
            </a:solidFill>
            <a:miter lim="800000"/>
            <a:headEnd/>
            <a:tailEnd/>
          </a:ln>
        </p:spPr>
        <p:txBody>
          <a:bodyPr wrap="none" anchor="ctr"/>
          <a:lstStyle/>
          <a:p>
            <a:endParaRPr lang="en-US" dirty="0">
              <a:solidFill>
                <a:srgbClr val="00B0F0"/>
              </a:solidFill>
            </a:endParaRPr>
          </a:p>
        </p:txBody>
      </p:sp>
      <p:sp>
        <p:nvSpPr>
          <p:cNvPr id="8" name="Rectangle 2"/>
          <p:cNvSpPr txBox="1">
            <a:spLocks noChangeArrowheads="1"/>
          </p:cNvSpPr>
          <p:nvPr/>
        </p:nvSpPr>
        <p:spPr>
          <a:xfrm>
            <a:off x="457200" y="152400"/>
            <a:ext cx="8382000" cy="5105400"/>
          </a:xfrm>
          <a:prstGeom prst="rect">
            <a:avLst/>
          </a:prstGeom>
        </p:spPr>
        <p:txBody>
          <a:bodyPr/>
          <a:lstStyle/>
          <a:p>
            <a:pPr algn="ctr"/>
            <a:r>
              <a:rPr lang="en-US" sz="2400" kern="0" dirty="0">
                <a:solidFill>
                  <a:schemeClr val="tx2"/>
                </a:solidFill>
                <a:latin typeface="Times New Roman" pitchFamily="18" charset="0"/>
                <a:ea typeface="+mj-ea"/>
                <a:cs typeface="Times New Roman" pitchFamily="18" charset="0"/>
              </a:rPr>
              <a:t>Project Phase – I , Presentation </a:t>
            </a:r>
            <a:br>
              <a:rPr lang="en-US" sz="2400" kern="0" dirty="0">
                <a:solidFill>
                  <a:schemeClr val="tx2"/>
                </a:solidFill>
                <a:latin typeface="Times New Roman" pitchFamily="18" charset="0"/>
                <a:ea typeface="+mj-ea"/>
                <a:cs typeface="Times New Roman" pitchFamily="18" charset="0"/>
              </a:rPr>
            </a:br>
            <a:r>
              <a:rPr lang="en-US" sz="2400" kern="0" dirty="0">
                <a:solidFill>
                  <a:schemeClr val="tx2"/>
                </a:solidFill>
                <a:latin typeface="Times New Roman" pitchFamily="18" charset="0"/>
                <a:ea typeface="+mj-ea"/>
                <a:cs typeface="Times New Roman" pitchFamily="18" charset="0"/>
              </a:rPr>
              <a:t>on </a:t>
            </a:r>
            <a:br>
              <a:rPr lang="en-US" sz="3200" kern="0" dirty="0">
                <a:solidFill>
                  <a:schemeClr val="tx2"/>
                </a:solidFill>
                <a:latin typeface="Times New Roman" pitchFamily="18" charset="0"/>
                <a:ea typeface="+mj-ea"/>
                <a:cs typeface="Times New Roman" pitchFamily="18" charset="0"/>
              </a:rPr>
            </a:br>
            <a:r>
              <a:rPr lang="en-US" sz="2800" b="1" u="sng" dirty="0"/>
              <a:t>“Image Stitching” </a:t>
            </a:r>
            <a:endParaRPr lang="en-IN" sz="2800" b="1" u="sng" dirty="0"/>
          </a:p>
          <a:p>
            <a:pPr algn="ctr"/>
            <a:r>
              <a:rPr lang="en-US" dirty="0">
                <a:latin typeface="Times New Roman" pitchFamily="18" charset="0"/>
                <a:cs typeface="Times New Roman" pitchFamily="18" charset="0"/>
              </a:rPr>
              <a:t>(Domain : </a:t>
            </a:r>
            <a:r>
              <a:rPr lang="en-US" dirty="0"/>
              <a:t>Digital Image Processing</a:t>
            </a:r>
            <a:r>
              <a:rPr lang="en-US" dirty="0">
                <a:latin typeface="Times New Roman" pitchFamily="18" charset="0"/>
                <a:cs typeface="Times New Roman" pitchFamily="18" charset="0"/>
              </a:rPr>
              <a:t>)</a:t>
            </a:r>
          </a:p>
          <a:p>
            <a:pPr algn="ctr" eaLnBrk="0" hangingPunct="0">
              <a:defRPr/>
            </a:pPr>
            <a:r>
              <a:rPr lang="en-US" sz="2400" kern="0" dirty="0">
                <a:solidFill>
                  <a:schemeClr val="tx2"/>
                </a:solidFill>
                <a:latin typeface="Times New Roman" pitchFamily="18" charset="0"/>
                <a:ea typeface="+mj-ea"/>
                <a:cs typeface="Times New Roman" pitchFamily="18" charset="0"/>
              </a:rPr>
              <a:t>By : Group No. – A5</a:t>
            </a:r>
          </a:p>
          <a:p>
            <a:pPr algn="ctr" eaLnBrk="0" hangingPunct="0">
              <a:defRPr/>
            </a:pPr>
            <a:endParaRPr lang="en-US" sz="2800" kern="0" dirty="0">
              <a:solidFill>
                <a:schemeClr val="tx2"/>
              </a:solidFill>
              <a:latin typeface="Times New Roman" pitchFamily="18" charset="0"/>
              <a:ea typeface="+mj-ea"/>
              <a:cs typeface="Times New Roman" pitchFamily="18" charset="0"/>
            </a:endParaRPr>
          </a:p>
          <a:p>
            <a:pPr algn="ctr" eaLnBrk="0" hangingPunct="0">
              <a:defRPr/>
            </a:pPr>
            <a:br>
              <a:rPr lang="en-US" sz="2800" kern="0" dirty="0">
                <a:solidFill>
                  <a:schemeClr val="tx2"/>
                </a:solidFill>
                <a:latin typeface="Times New Roman" pitchFamily="18" charset="0"/>
                <a:ea typeface="+mj-ea"/>
                <a:cs typeface="Times New Roman" pitchFamily="18" charset="0"/>
              </a:rPr>
            </a:br>
            <a:br>
              <a:rPr lang="en-US" sz="2800" kern="0" dirty="0">
                <a:solidFill>
                  <a:schemeClr val="tx2"/>
                </a:solidFill>
                <a:latin typeface="Times New Roman" pitchFamily="18" charset="0"/>
                <a:ea typeface="+mj-ea"/>
                <a:cs typeface="Times New Roman" pitchFamily="18" charset="0"/>
              </a:rPr>
            </a:br>
            <a:endParaRPr lang="en-US" sz="500" kern="0" dirty="0">
              <a:solidFill>
                <a:schemeClr val="tx2"/>
              </a:solidFill>
              <a:latin typeface="Times New Roman" pitchFamily="18" charset="0"/>
              <a:ea typeface="+mj-ea"/>
              <a:cs typeface="Times New Roman" pitchFamily="18" charset="0"/>
            </a:endParaRPr>
          </a:p>
          <a:p>
            <a:pPr algn="ctr" eaLnBrk="0" hangingPunct="0">
              <a:defRPr/>
            </a:pPr>
            <a:endParaRPr lang="en-US" sz="2400" kern="0" dirty="0">
              <a:solidFill>
                <a:schemeClr val="tx2"/>
              </a:solidFill>
              <a:latin typeface="Times New Roman" pitchFamily="18" charset="0"/>
              <a:ea typeface="+mj-ea"/>
              <a:cs typeface="Times New Roman" pitchFamily="18" charset="0"/>
            </a:endParaRPr>
          </a:p>
          <a:p>
            <a:pPr algn="ctr" eaLnBrk="0" hangingPunct="0">
              <a:defRPr/>
            </a:pPr>
            <a:endParaRPr lang="en-US" sz="2400" kern="0" dirty="0">
              <a:solidFill>
                <a:schemeClr val="tx2"/>
              </a:solidFill>
              <a:latin typeface="Times New Roman" pitchFamily="18" charset="0"/>
              <a:ea typeface="+mj-ea"/>
              <a:cs typeface="Times New Roman" pitchFamily="18" charset="0"/>
            </a:endParaRPr>
          </a:p>
          <a:p>
            <a:pPr algn="ctr" eaLnBrk="0" hangingPunct="0">
              <a:defRPr/>
            </a:pPr>
            <a:endParaRPr lang="en-US" sz="2400" kern="0" dirty="0">
              <a:solidFill>
                <a:schemeClr val="tx2"/>
              </a:solidFill>
              <a:latin typeface="Times New Roman" pitchFamily="18" charset="0"/>
              <a:ea typeface="+mj-ea"/>
              <a:cs typeface="Times New Roman" pitchFamily="18" charset="0"/>
            </a:endParaRPr>
          </a:p>
          <a:p>
            <a:pPr algn="ctr" eaLnBrk="0" hangingPunct="0">
              <a:defRPr/>
            </a:pPr>
            <a:r>
              <a:rPr lang="en-US" sz="2400" kern="0" dirty="0">
                <a:solidFill>
                  <a:schemeClr val="tx2"/>
                </a:solidFill>
                <a:latin typeface="Times New Roman" pitchFamily="18" charset="0"/>
                <a:ea typeface="+mj-ea"/>
                <a:cs typeface="Times New Roman" pitchFamily="18" charset="0"/>
              </a:rPr>
              <a:t>Under Guidance of</a:t>
            </a:r>
            <a:br>
              <a:rPr lang="en-US" sz="2400" kern="0" dirty="0">
                <a:solidFill>
                  <a:schemeClr val="tx2"/>
                </a:solidFill>
                <a:latin typeface="Times New Roman" pitchFamily="18" charset="0"/>
                <a:ea typeface="+mj-ea"/>
                <a:cs typeface="Times New Roman" pitchFamily="18" charset="0"/>
              </a:rPr>
            </a:br>
            <a:r>
              <a:rPr lang="en-US" sz="2400" kern="0" dirty="0">
                <a:solidFill>
                  <a:schemeClr val="tx2"/>
                </a:solidFill>
                <a:latin typeface="Times New Roman" pitchFamily="18" charset="0"/>
                <a:ea typeface="+mj-ea"/>
                <a:cs typeface="Times New Roman" pitchFamily="18" charset="0"/>
              </a:rPr>
              <a:t>Prof. Dr. Y. H. Dandawate</a:t>
            </a:r>
            <a:br>
              <a:rPr lang="en-US" sz="2800" kern="0" dirty="0">
                <a:solidFill>
                  <a:schemeClr val="tx2"/>
                </a:solidFill>
                <a:latin typeface="Times New Roman" pitchFamily="18" charset="0"/>
                <a:ea typeface="+mj-ea"/>
                <a:cs typeface="Times New Roman" pitchFamily="18" charset="0"/>
              </a:rPr>
            </a:br>
            <a:endParaRPr lang="en-US" sz="2800" kern="0" dirty="0">
              <a:solidFill>
                <a:schemeClr val="tx2"/>
              </a:solidFill>
              <a:latin typeface="Times New Roman" pitchFamily="18" charset="0"/>
              <a:ea typeface="+mj-ea"/>
              <a:cs typeface="Times New Roman" pitchFamily="18" charset="0"/>
            </a:endParaRPr>
          </a:p>
        </p:txBody>
      </p:sp>
      <p:pic>
        <p:nvPicPr>
          <p:cNvPr id="9" name="Picture 8" descr="logo"/>
          <p:cNvPicPr/>
          <p:nvPr/>
        </p:nvPicPr>
        <p:blipFill>
          <a:blip r:embed="rId3" cstate="print"/>
          <a:srcRect/>
          <a:stretch>
            <a:fillRect/>
          </a:stretch>
        </p:blipFill>
        <p:spPr bwMode="auto">
          <a:xfrm>
            <a:off x="76200" y="5943600"/>
            <a:ext cx="838200" cy="838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aphicFrame>
        <p:nvGraphicFramePr>
          <p:cNvPr id="10" name="Table 9"/>
          <p:cNvGraphicFramePr>
            <a:graphicFrameLocks noGrp="1"/>
          </p:cNvGraphicFramePr>
          <p:nvPr>
            <p:extLst>
              <p:ext uri="{D42A27DB-BD31-4B8C-83A1-F6EECF244321}">
                <p14:modId xmlns:p14="http://schemas.microsoft.com/office/powerpoint/2010/main" val="648767366"/>
              </p:ext>
            </p:extLst>
          </p:nvPr>
        </p:nvGraphicFramePr>
        <p:xfrm>
          <a:off x="1524000" y="2590801"/>
          <a:ext cx="6248400" cy="1558402"/>
        </p:xfrm>
        <a:graphic>
          <a:graphicData uri="http://schemas.openxmlformats.org/drawingml/2006/table">
            <a:tbl>
              <a:tblPr/>
              <a:tblGrid>
                <a:gridCol w="12954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3810000">
                  <a:extLst>
                    <a:ext uri="{9D8B030D-6E8A-4147-A177-3AD203B41FA5}">
                      <a16:colId xmlns:a16="http://schemas.microsoft.com/office/drawing/2014/main" val="20002"/>
                    </a:ext>
                  </a:extLst>
                </a:gridCol>
              </a:tblGrid>
              <a:tr h="398890">
                <a:tc>
                  <a:txBody>
                    <a:bodyPr/>
                    <a:lstStyle/>
                    <a:p>
                      <a:pPr marL="0" marR="0" algn="ctr">
                        <a:lnSpc>
                          <a:spcPct val="115000"/>
                        </a:lnSpc>
                        <a:spcBef>
                          <a:spcPts val="0"/>
                        </a:spcBef>
                        <a:spcAft>
                          <a:spcPts val="0"/>
                        </a:spcAft>
                      </a:pPr>
                      <a:r>
                        <a:rPr lang="en-US" sz="1600" b="1" dirty="0">
                          <a:latin typeface="Times New Roman"/>
                          <a:ea typeface="Times New Roman"/>
                          <a:cs typeface="Times New Roman"/>
                        </a:rPr>
                        <a:t>Roll No.</a:t>
                      </a:r>
                      <a:endParaRPr lang="en-US" sz="1600" dirty="0">
                        <a:latin typeface="Calibri"/>
                        <a:ea typeface="Times New Roman"/>
                        <a:cs typeface="Times New Roman"/>
                      </a:endParaRPr>
                    </a:p>
                  </a:txBody>
                  <a:tcPr marL="67943" marR="67943"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latin typeface="Times New Roman"/>
                          <a:ea typeface="Times New Roman"/>
                          <a:cs typeface="Times New Roman"/>
                        </a:rPr>
                        <a:t>Division</a:t>
                      </a:r>
                      <a:endParaRPr lang="en-US" sz="1600">
                        <a:latin typeface="Calibri"/>
                        <a:ea typeface="Times New Roman"/>
                        <a:cs typeface="Times New Roman"/>
                      </a:endParaRPr>
                    </a:p>
                  </a:txBody>
                  <a:tcPr marL="67943" marR="67943"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Times New Roman"/>
                          <a:ea typeface="Times New Roman"/>
                          <a:cs typeface="Times New Roman"/>
                        </a:rPr>
                        <a:t>Name of Student</a:t>
                      </a:r>
                      <a:endParaRPr lang="en-US" sz="1600" dirty="0">
                        <a:latin typeface="Calibri"/>
                        <a:ea typeface="Times New Roman"/>
                        <a:cs typeface="Times New Roman"/>
                      </a:endParaRPr>
                    </a:p>
                  </a:txBody>
                  <a:tcPr marL="67943" marR="67943"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62227">
                <a:tc>
                  <a:txBody>
                    <a:bodyPr/>
                    <a:lstStyle/>
                    <a:p>
                      <a:pPr marL="29210" marR="0" algn="ctr">
                        <a:lnSpc>
                          <a:spcPct val="115000"/>
                        </a:lnSpc>
                        <a:spcBef>
                          <a:spcPts val="0"/>
                        </a:spcBef>
                        <a:spcAft>
                          <a:spcPts val="0"/>
                        </a:spcAft>
                      </a:pPr>
                      <a:r>
                        <a:rPr lang="en-US" sz="1800" kern="1200" dirty="0">
                          <a:solidFill>
                            <a:schemeClr val="tx1"/>
                          </a:solidFill>
                          <a:effectLst/>
                          <a:latin typeface="+mn-lt"/>
                          <a:ea typeface="+mn-ea"/>
                          <a:cs typeface="+mn-cs"/>
                        </a:rPr>
                        <a:t>411003</a:t>
                      </a:r>
                      <a:endParaRPr lang="en-US" sz="1600" dirty="0">
                        <a:latin typeface="Times New Roman"/>
                        <a:ea typeface="Times New Roman"/>
                        <a:cs typeface="Times New Roman"/>
                      </a:endParaRPr>
                    </a:p>
                  </a:txBody>
                  <a:tcPr marL="67943" marR="67943"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29210" marR="0" algn="ctr">
                        <a:lnSpc>
                          <a:spcPct val="115000"/>
                        </a:lnSpc>
                        <a:spcBef>
                          <a:spcPts val="0"/>
                        </a:spcBef>
                        <a:spcAft>
                          <a:spcPts val="0"/>
                        </a:spcAft>
                      </a:pPr>
                      <a:r>
                        <a:rPr lang="en-US" sz="1600" dirty="0">
                          <a:latin typeface="Times New Roman"/>
                          <a:ea typeface="Times New Roman"/>
                          <a:cs typeface="Times New Roman"/>
                        </a:rPr>
                        <a:t>A</a:t>
                      </a:r>
                    </a:p>
                  </a:txBody>
                  <a:tcPr marL="67943" marR="67943"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r>
                        <a:rPr lang="en-IN" dirty="0"/>
                        <a:t>Aditya Kumar Gautam</a:t>
                      </a:r>
                    </a:p>
                  </a:txBody>
                  <a:tcPr marL="67943" marR="67943"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62227">
                <a:tc>
                  <a:txBody>
                    <a:bodyPr/>
                    <a:lstStyle/>
                    <a:p>
                      <a:pPr marL="29210" marR="0" algn="ctr">
                        <a:lnSpc>
                          <a:spcPct val="115000"/>
                        </a:lnSpc>
                        <a:spcBef>
                          <a:spcPts val="0"/>
                        </a:spcBef>
                        <a:spcAft>
                          <a:spcPts val="0"/>
                        </a:spcAft>
                      </a:pPr>
                      <a:r>
                        <a:rPr lang="en-US" sz="1800" kern="1200" dirty="0">
                          <a:solidFill>
                            <a:schemeClr val="tx1"/>
                          </a:solidFill>
                          <a:effectLst/>
                          <a:latin typeface="+mn-lt"/>
                          <a:ea typeface="+mn-ea"/>
                          <a:cs typeface="+mn-cs"/>
                        </a:rPr>
                        <a:t>411019</a:t>
                      </a:r>
                      <a:endParaRPr lang="en-US" sz="1600" dirty="0">
                        <a:latin typeface="Times New Roman"/>
                        <a:ea typeface="Times New Roman"/>
                        <a:cs typeface="Times New Roman"/>
                      </a:endParaRPr>
                    </a:p>
                  </a:txBody>
                  <a:tcPr marL="67943" marR="67943"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29210" marR="0" algn="ctr">
                        <a:lnSpc>
                          <a:spcPct val="115000"/>
                        </a:lnSpc>
                        <a:spcBef>
                          <a:spcPts val="0"/>
                        </a:spcBef>
                        <a:spcAft>
                          <a:spcPts val="0"/>
                        </a:spcAft>
                      </a:pPr>
                      <a:r>
                        <a:rPr lang="en-US" sz="1600" dirty="0">
                          <a:latin typeface="Times New Roman"/>
                          <a:ea typeface="Times New Roman"/>
                          <a:cs typeface="Times New Roman"/>
                        </a:rPr>
                        <a:t>A</a:t>
                      </a:r>
                    </a:p>
                  </a:txBody>
                  <a:tcPr marL="67943" marR="67943"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r>
                        <a:rPr lang="en-IN" dirty="0"/>
                        <a:t>Saurabh </a:t>
                      </a:r>
                      <a:r>
                        <a:rPr lang="en-IN" dirty="0" err="1"/>
                        <a:t>Damle</a:t>
                      </a:r>
                      <a:endParaRPr lang="en-IN" dirty="0"/>
                    </a:p>
                  </a:txBody>
                  <a:tcPr marL="67943" marR="67943"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62227">
                <a:tc>
                  <a:txBody>
                    <a:bodyPr/>
                    <a:lstStyle/>
                    <a:p>
                      <a:pPr marL="29210" marR="0" algn="ctr">
                        <a:lnSpc>
                          <a:spcPct val="115000"/>
                        </a:lnSpc>
                        <a:spcBef>
                          <a:spcPts val="0"/>
                        </a:spcBef>
                        <a:spcAft>
                          <a:spcPts val="0"/>
                        </a:spcAft>
                      </a:pPr>
                      <a:r>
                        <a:rPr lang="en-US" sz="1800" kern="1200" dirty="0">
                          <a:solidFill>
                            <a:schemeClr val="tx1"/>
                          </a:solidFill>
                          <a:effectLst/>
                          <a:latin typeface="+mn-lt"/>
                          <a:ea typeface="+mn-ea"/>
                          <a:cs typeface="+mn-cs"/>
                        </a:rPr>
                        <a:t>411067</a:t>
                      </a:r>
                      <a:endParaRPr lang="en-US" sz="1600" dirty="0">
                        <a:latin typeface="Times New Roman"/>
                        <a:ea typeface="Times New Roman"/>
                        <a:cs typeface="Times New Roman"/>
                      </a:endParaRPr>
                    </a:p>
                  </a:txBody>
                  <a:tcPr marL="67943" marR="67943"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29210" marR="0" algn="ctr">
                        <a:lnSpc>
                          <a:spcPct val="115000"/>
                        </a:lnSpc>
                        <a:spcBef>
                          <a:spcPts val="0"/>
                        </a:spcBef>
                        <a:spcAft>
                          <a:spcPts val="0"/>
                        </a:spcAft>
                      </a:pPr>
                      <a:r>
                        <a:rPr lang="en-US" sz="1600" dirty="0">
                          <a:latin typeface="Times New Roman"/>
                          <a:ea typeface="Times New Roman"/>
                          <a:cs typeface="Times New Roman"/>
                        </a:rPr>
                        <a:t>A</a:t>
                      </a:r>
                    </a:p>
                  </a:txBody>
                  <a:tcPr marL="67943" marR="67943"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r>
                        <a:rPr lang="en-IN" dirty="0" err="1"/>
                        <a:t>Sanket</a:t>
                      </a:r>
                      <a:r>
                        <a:rPr lang="en-IN" dirty="0"/>
                        <a:t> Satish Jadhav</a:t>
                      </a:r>
                    </a:p>
                  </a:txBody>
                  <a:tcPr marL="67943" marR="67943"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62227">
                <a:tc>
                  <a:txBody>
                    <a:bodyPr/>
                    <a:lstStyle/>
                    <a:p>
                      <a:pPr marL="29210" marR="0" algn="ctr">
                        <a:lnSpc>
                          <a:spcPct val="115000"/>
                        </a:lnSpc>
                        <a:spcBef>
                          <a:spcPts val="0"/>
                        </a:spcBef>
                        <a:spcAft>
                          <a:spcPts val="0"/>
                        </a:spcAft>
                      </a:pPr>
                      <a:r>
                        <a:rPr lang="en-US" sz="1800" kern="1200" dirty="0">
                          <a:solidFill>
                            <a:schemeClr val="tx1"/>
                          </a:solidFill>
                          <a:effectLst/>
                          <a:latin typeface="+mn-lt"/>
                          <a:ea typeface="+mn-ea"/>
                          <a:cs typeface="+mn-cs"/>
                        </a:rPr>
                        <a:t>411039</a:t>
                      </a:r>
                      <a:endParaRPr lang="en-US" sz="1600" dirty="0">
                        <a:latin typeface="Times New Roman"/>
                        <a:ea typeface="Times New Roman"/>
                        <a:cs typeface="Times New Roman"/>
                      </a:endParaRPr>
                    </a:p>
                  </a:txBody>
                  <a:tcPr marL="67943" marR="67943"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29210" marR="0" algn="ctr">
                        <a:lnSpc>
                          <a:spcPct val="115000"/>
                        </a:lnSpc>
                        <a:spcBef>
                          <a:spcPts val="0"/>
                        </a:spcBef>
                        <a:spcAft>
                          <a:spcPts val="0"/>
                        </a:spcAft>
                      </a:pPr>
                      <a:r>
                        <a:rPr lang="en-US" sz="1600" dirty="0">
                          <a:latin typeface="Times New Roman"/>
                          <a:ea typeface="Times New Roman"/>
                          <a:cs typeface="Times New Roman"/>
                        </a:rPr>
                        <a:t>A</a:t>
                      </a:r>
                    </a:p>
                  </a:txBody>
                  <a:tcPr marL="67943" marR="67943"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r>
                        <a:rPr lang="en-IN" dirty="0" err="1"/>
                        <a:t>Sudhamsu</a:t>
                      </a:r>
                      <a:r>
                        <a:rPr lang="en-IN" dirty="0"/>
                        <a:t> </a:t>
                      </a:r>
                      <a:r>
                        <a:rPr lang="en-IN" dirty="0" err="1"/>
                        <a:t>Guduru</a:t>
                      </a:r>
                      <a:endParaRPr lang="en-IN" dirty="0"/>
                    </a:p>
                  </a:txBody>
                  <a:tcPr marL="67943" marR="67943"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3" name="Slide Number Placeholder 2"/>
          <p:cNvSpPr>
            <a:spLocks noGrp="1"/>
          </p:cNvSpPr>
          <p:nvPr>
            <p:ph type="sldNum" sz="quarter" idx="12"/>
          </p:nvPr>
        </p:nvSpPr>
        <p:spPr/>
        <p:txBody>
          <a:bodyPr/>
          <a:lstStyle/>
          <a:p>
            <a:pPr>
              <a:defRPr/>
            </a:pPr>
            <a:fld id="{294D109C-A77E-458D-AFAE-592FA54B93D0}" type="slidenum">
              <a:rPr lang="en-US" smtClean="0"/>
              <a:pPr>
                <a:defRPr/>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7"/>
          <p:cNvSpPr>
            <a:spLocks noChangeArrowheads="1"/>
          </p:cNvSpPr>
          <p:nvPr/>
        </p:nvSpPr>
        <p:spPr bwMode="auto">
          <a:xfrm>
            <a:off x="914400" y="5943600"/>
            <a:ext cx="7694613" cy="830997"/>
          </a:xfrm>
          <a:prstGeom prst="rect">
            <a:avLst/>
          </a:prstGeom>
          <a:noFill/>
          <a:ln w="9525">
            <a:noFill/>
            <a:miter lim="800000"/>
            <a:headEnd/>
            <a:tailEnd/>
          </a:ln>
        </p:spPr>
        <p:txBody>
          <a:bodyPr wrap="square">
            <a:spAutoFit/>
          </a:bodyPr>
          <a:lstStyle/>
          <a:p>
            <a:pPr algn="ctr"/>
            <a:r>
              <a:rPr lang="en-US" sz="1400" dirty="0">
                <a:latin typeface="Times New Roman" pitchFamily="18" charset="0"/>
                <a:cs typeface="Times New Roman" pitchFamily="18" charset="0"/>
              </a:rPr>
              <a:t>Bansilal Ramnath Agarwal Charitable Trust’s</a:t>
            </a:r>
          </a:p>
          <a:p>
            <a:pPr algn="ctr"/>
            <a:r>
              <a:rPr lang="en-US" dirty="0">
                <a:latin typeface="Times New Roman" pitchFamily="18" charset="0"/>
                <a:cs typeface="Times New Roman" pitchFamily="18" charset="0"/>
              </a:rPr>
              <a:t>Vishwakarma Institute of Information Technology</a:t>
            </a:r>
          </a:p>
          <a:p>
            <a:pPr algn="ctr"/>
            <a:r>
              <a:rPr lang="en-US" sz="1600" dirty="0">
                <a:latin typeface="Times New Roman" pitchFamily="18" charset="0"/>
                <a:cs typeface="Times New Roman" pitchFamily="18" charset="0"/>
              </a:rPr>
              <a:t>Department of Electronics &amp; Telecommunication</a:t>
            </a:r>
            <a:endParaRPr lang="en-US" sz="1600" b="1" dirty="0">
              <a:solidFill>
                <a:srgbClr val="00006C"/>
              </a:solidFill>
              <a:latin typeface="Times New Roman" pitchFamily="18" charset="0"/>
              <a:cs typeface="Times New Roman" pitchFamily="18" charset="0"/>
            </a:endParaRPr>
          </a:p>
        </p:txBody>
      </p:sp>
      <p:sp>
        <p:nvSpPr>
          <p:cNvPr id="2052" name="Rectangle 14"/>
          <p:cNvSpPr>
            <a:spLocks noChangeArrowheads="1"/>
          </p:cNvSpPr>
          <p:nvPr/>
        </p:nvSpPr>
        <p:spPr bwMode="auto">
          <a:xfrm>
            <a:off x="0" y="5791200"/>
            <a:ext cx="9144000" cy="76200"/>
          </a:xfrm>
          <a:prstGeom prst="rect">
            <a:avLst/>
          </a:prstGeom>
          <a:solidFill>
            <a:schemeClr val="accent1">
              <a:lumMod val="25000"/>
            </a:schemeClr>
          </a:solidFill>
          <a:ln w="9525">
            <a:solidFill>
              <a:schemeClr val="accent1">
                <a:lumMod val="25000"/>
              </a:schemeClr>
            </a:solidFill>
            <a:miter lim="800000"/>
            <a:headEnd/>
            <a:tailEnd/>
          </a:ln>
        </p:spPr>
        <p:txBody>
          <a:bodyPr wrap="none" anchor="ctr"/>
          <a:lstStyle/>
          <a:p>
            <a:endParaRPr lang="en-US" dirty="0">
              <a:solidFill>
                <a:srgbClr val="00B0F0"/>
              </a:solidFill>
            </a:endParaRPr>
          </a:p>
        </p:txBody>
      </p:sp>
      <p:pic>
        <p:nvPicPr>
          <p:cNvPr id="9" name="Picture 8" descr="logo"/>
          <p:cNvPicPr/>
          <p:nvPr/>
        </p:nvPicPr>
        <p:blipFill>
          <a:blip r:embed="rId2" cstate="print"/>
          <a:srcRect/>
          <a:stretch>
            <a:fillRect/>
          </a:stretch>
        </p:blipFill>
        <p:spPr bwMode="auto">
          <a:xfrm>
            <a:off x="76200" y="5943600"/>
            <a:ext cx="838200" cy="838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le 1"/>
          <p:cNvSpPr>
            <a:spLocks noGrp="1"/>
          </p:cNvSpPr>
          <p:nvPr>
            <p:ph type="title"/>
          </p:nvPr>
        </p:nvSpPr>
        <p:spPr>
          <a:xfrm>
            <a:off x="457200" y="2209800"/>
            <a:ext cx="8229600" cy="914400"/>
          </a:xfrm>
        </p:spPr>
        <p:txBody>
          <a:bodyPr/>
          <a:lstStyle/>
          <a:p>
            <a:r>
              <a:rPr lang="en-IN" dirty="0"/>
              <a:t>Thankyou!</a:t>
            </a:r>
          </a:p>
        </p:txBody>
      </p:sp>
      <p:sp>
        <p:nvSpPr>
          <p:cNvPr id="3" name="Slide Number Placeholder 2"/>
          <p:cNvSpPr>
            <a:spLocks noGrp="1"/>
          </p:cNvSpPr>
          <p:nvPr>
            <p:ph type="sldNum" sz="quarter" idx="12"/>
          </p:nvPr>
        </p:nvSpPr>
        <p:spPr/>
        <p:txBody>
          <a:bodyPr/>
          <a:lstStyle/>
          <a:p>
            <a:pPr>
              <a:defRPr/>
            </a:pPr>
            <a:fld id="{7C6B0845-6640-4423-B62C-546434A5146D}" type="slidenum">
              <a:rPr lang="en-US" smtClean="0"/>
              <a:pPr>
                <a:defRPr/>
              </a:pPr>
              <a:t>10</a:t>
            </a:fld>
            <a:endParaRPr lang="en-US"/>
          </a:p>
        </p:txBody>
      </p:sp>
    </p:spTree>
    <p:extLst>
      <p:ext uri="{BB962C8B-B14F-4D97-AF65-F5344CB8AC3E}">
        <p14:creationId xmlns:p14="http://schemas.microsoft.com/office/powerpoint/2010/main" val="4174595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7"/>
          <p:cNvSpPr>
            <a:spLocks noChangeArrowheads="1"/>
          </p:cNvSpPr>
          <p:nvPr/>
        </p:nvSpPr>
        <p:spPr bwMode="auto">
          <a:xfrm>
            <a:off x="914400" y="5943600"/>
            <a:ext cx="7694613" cy="830997"/>
          </a:xfrm>
          <a:prstGeom prst="rect">
            <a:avLst/>
          </a:prstGeom>
          <a:noFill/>
          <a:ln w="9525">
            <a:noFill/>
            <a:miter lim="800000"/>
            <a:headEnd/>
            <a:tailEnd/>
          </a:ln>
        </p:spPr>
        <p:txBody>
          <a:bodyPr wrap="square">
            <a:spAutoFit/>
          </a:bodyPr>
          <a:lstStyle/>
          <a:p>
            <a:pPr algn="ctr"/>
            <a:r>
              <a:rPr lang="en-US" sz="1400" dirty="0">
                <a:latin typeface="Times New Roman" pitchFamily="18" charset="0"/>
                <a:cs typeface="Times New Roman" pitchFamily="18" charset="0"/>
              </a:rPr>
              <a:t>Bansilal Ramnath Agarwal Charitable Trust’s</a:t>
            </a:r>
          </a:p>
          <a:p>
            <a:pPr algn="ctr"/>
            <a:r>
              <a:rPr lang="en-US" dirty="0">
                <a:latin typeface="Times New Roman" pitchFamily="18" charset="0"/>
                <a:cs typeface="Times New Roman" pitchFamily="18" charset="0"/>
              </a:rPr>
              <a:t>Vishwakarma Institute of Information Technology</a:t>
            </a:r>
          </a:p>
          <a:p>
            <a:pPr algn="ctr"/>
            <a:r>
              <a:rPr lang="en-US" sz="1600" dirty="0">
                <a:latin typeface="Times New Roman" pitchFamily="18" charset="0"/>
                <a:cs typeface="Times New Roman" pitchFamily="18" charset="0"/>
              </a:rPr>
              <a:t>Department of Electronics &amp; Telecommunication</a:t>
            </a:r>
            <a:endParaRPr lang="en-US" sz="1600" b="1" dirty="0">
              <a:solidFill>
                <a:srgbClr val="00006C"/>
              </a:solidFill>
              <a:latin typeface="Times New Roman" pitchFamily="18" charset="0"/>
              <a:cs typeface="Times New Roman" pitchFamily="18" charset="0"/>
            </a:endParaRPr>
          </a:p>
        </p:txBody>
      </p:sp>
      <p:sp>
        <p:nvSpPr>
          <p:cNvPr id="2052" name="Rectangle 14"/>
          <p:cNvSpPr>
            <a:spLocks noChangeArrowheads="1"/>
          </p:cNvSpPr>
          <p:nvPr/>
        </p:nvSpPr>
        <p:spPr bwMode="auto">
          <a:xfrm>
            <a:off x="0" y="5791200"/>
            <a:ext cx="9144000" cy="76200"/>
          </a:xfrm>
          <a:prstGeom prst="rect">
            <a:avLst/>
          </a:prstGeom>
          <a:solidFill>
            <a:schemeClr val="accent1">
              <a:lumMod val="25000"/>
            </a:schemeClr>
          </a:solidFill>
          <a:ln w="9525">
            <a:solidFill>
              <a:schemeClr val="accent1">
                <a:lumMod val="25000"/>
              </a:schemeClr>
            </a:solidFill>
            <a:miter lim="800000"/>
            <a:headEnd/>
            <a:tailEnd/>
          </a:ln>
        </p:spPr>
        <p:txBody>
          <a:bodyPr wrap="none" anchor="ctr"/>
          <a:lstStyle/>
          <a:p>
            <a:endParaRPr lang="en-US" dirty="0">
              <a:solidFill>
                <a:srgbClr val="00B0F0"/>
              </a:solidFill>
            </a:endParaRPr>
          </a:p>
        </p:txBody>
      </p:sp>
      <p:pic>
        <p:nvPicPr>
          <p:cNvPr id="9" name="Picture 8" descr="logo"/>
          <p:cNvPicPr/>
          <p:nvPr/>
        </p:nvPicPr>
        <p:blipFill>
          <a:blip r:embed="rId2" cstate="print"/>
          <a:srcRect/>
          <a:stretch>
            <a:fillRect/>
          </a:stretch>
        </p:blipFill>
        <p:spPr bwMode="auto">
          <a:xfrm>
            <a:off x="76200" y="5943600"/>
            <a:ext cx="838200" cy="838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itle 6"/>
          <p:cNvSpPr>
            <a:spLocks noGrp="1"/>
          </p:cNvSpPr>
          <p:nvPr>
            <p:ph type="title"/>
          </p:nvPr>
        </p:nvSpPr>
        <p:spPr>
          <a:xfrm>
            <a:off x="457200" y="76200"/>
            <a:ext cx="8229600" cy="838200"/>
          </a:xfrm>
        </p:spPr>
        <p:txBody>
          <a:bodyPr/>
          <a:lstStyle/>
          <a:p>
            <a:pPr algn="l"/>
            <a:r>
              <a:rPr lang="en-US" sz="3200" cap="all" dirty="0">
                <a:latin typeface="Times New Roman" pitchFamily="18" charset="0"/>
                <a:cs typeface="Times New Roman" pitchFamily="18" charset="0"/>
              </a:rPr>
              <a:t>PROJECT PHASE – I,  outline</a:t>
            </a:r>
          </a:p>
        </p:txBody>
      </p:sp>
      <p:sp>
        <p:nvSpPr>
          <p:cNvPr id="11" name="Content Placeholder 10"/>
          <p:cNvSpPr>
            <a:spLocks noGrp="1"/>
          </p:cNvSpPr>
          <p:nvPr>
            <p:ph idx="1"/>
          </p:nvPr>
        </p:nvSpPr>
        <p:spPr>
          <a:xfrm>
            <a:off x="457200" y="1066800"/>
            <a:ext cx="8229600" cy="4724400"/>
          </a:xfrm>
        </p:spPr>
        <p:txBody>
          <a:bodyPr/>
          <a:lstStyle/>
          <a:p>
            <a:pPr marL="457200" indent="-457200">
              <a:buFont typeface="+mj-lt"/>
              <a:buAutoNum type="arabicPeriod"/>
            </a:pPr>
            <a:r>
              <a:rPr lang="en-US" sz="2100" dirty="0">
                <a:latin typeface="Times New Roman" pitchFamily="18" charset="0"/>
                <a:cs typeface="Times New Roman" pitchFamily="18" charset="0"/>
              </a:rPr>
              <a:t>INTRODUCTION</a:t>
            </a:r>
          </a:p>
          <a:p>
            <a:pPr marL="457200" indent="-457200">
              <a:buFont typeface="+mj-lt"/>
              <a:buAutoNum type="arabicPeriod"/>
            </a:pPr>
            <a:r>
              <a:rPr lang="en-US" sz="2100" dirty="0">
                <a:latin typeface="Times New Roman" pitchFamily="18" charset="0"/>
                <a:cs typeface="Times New Roman" pitchFamily="18" charset="0"/>
              </a:rPr>
              <a:t>LITERATURE SURVEY</a:t>
            </a:r>
          </a:p>
          <a:p>
            <a:pPr marL="457200" indent="-457200">
              <a:buFont typeface="+mj-lt"/>
              <a:buAutoNum type="arabicPeriod"/>
            </a:pPr>
            <a:r>
              <a:rPr lang="en-US" sz="2100" dirty="0">
                <a:latin typeface="Times New Roman" pitchFamily="18" charset="0"/>
                <a:cs typeface="Times New Roman" pitchFamily="18" charset="0"/>
              </a:rPr>
              <a:t>MOTIVATION</a:t>
            </a:r>
          </a:p>
          <a:p>
            <a:pPr marL="457200" indent="-457200">
              <a:buFont typeface="+mj-lt"/>
              <a:buAutoNum type="arabicPeriod"/>
            </a:pPr>
            <a:r>
              <a:rPr lang="en-US" sz="2100" dirty="0">
                <a:latin typeface="Times New Roman" pitchFamily="18" charset="0"/>
                <a:cs typeface="Times New Roman" pitchFamily="18" charset="0"/>
              </a:rPr>
              <a:t>OBJECTIVES</a:t>
            </a:r>
          </a:p>
          <a:p>
            <a:pPr marL="457200" indent="-457200">
              <a:buFont typeface="+mj-lt"/>
              <a:buAutoNum type="arabicPeriod"/>
            </a:pPr>
            <a:r>
              <a:rPr lang="en-US" sz="2100" dirty="0">
                <a:latin typeface="Times New Roman" pitchFamily="18" charset="0"/>
                <a:cs typeface="Times New Roman" pitchFamily="18" charset="0"/>
              </a:rPr>
              <a:t>BLOCK DIAGRAM</a:t>
            </a:r>
          </a:p>
          <a:p>
            <a:pPr marL="457200" indent="-457200">
              <a:buFont typeface="+mj-lt"/>
              <a:buAutoNum type="arabicPeriod"/>
            </a:pPr>
            <a:r>
              <a:rPr lang="en-US" sz="2100" dirty="0">
                <a:latin typeface="Times New Roman" pitchFamily="18" charset="0"/>
                <a:cs typeface="Times New Roman" pitchFamily="18" charset="0"/>
              </a:rPr>
              <a:t>METHODOLOGY</a:t>
            </a:r>
          </a:p>
          <a:p>
            <a:pPr marL="457200" indent="-457200">
              <a:buFont typeface="+mj-lt"/>
              <a:buAutoNum type="arabicPeriod"/>
            </a:pPr>
            <a:r>
              <a:rPr lang="en-US" sz="2100" dirty="0">
                <a:latin typeface="Times New Roman" pitchFamily="18" charset="0"/>
                <a:cs typeface="Times New Roman" pitchFamily="18" charset="0"/>
              </a:rPr>
              <a:t>HARDWARE  AND SOFTWARE SPECIFICATION</a:t>
            </a:r>
          </a:p>
          <a:p>
            <a:pPr marL="457200" indent="-457200">
              <a:buFont typeface="+mj-lt"/>
              <a:buAutoNum type="arabicPeriod"/>
            </a:pPr>
            <a:r>
              <a:rPr lang="en-US" sz="2100" dirty="0">
                <a:latin typeface="Times New Roman" pitchFamily="18" charset="0"/>
                <a:cs typeface="Times New Roman" pitchFamily="18" charset="0"/>
              </a:rPr>
              <a:t>RESULT ANALYSIS AND DISCUSSION</a:t>
            </a:r>
          </a:p>
          <a:p>
            <a:pPr marL="457200" indent="-457200">
              <a:buFont typeface="+mj-lt"/>
              <a:buAutoNum type="arabicPeriod"/>
            </a:pPr>
            <a:r>
              <a:rPr lang="en-US" sz="2100" dirty="0">
                <a:latin typeface="Times New Roman" pitchFamily="18" charset="0"/>
                <a:cs typeface="Times New Roman" pitchFamily="18" charset="0"/>
              </a:rPr>
              <a:t>APPLICATIONS</a:t>
            </a:r>
          </a:p>
          <a:p>
            <a:pPr marL="457200" indent="-457200">
              <a:buFont typeface="+mj-lt"/>
              <a:buAutoNum type="arabicPeriod"/>
            </a:pPr>
            <a:r>
              <a:rPr lang="en-US" sz="2100" dirty="0">
                <a:latin typeface="Times New Roman" pitchFamily="18" charset="0"/>
                <a:cs typeface="Times New Roman" pitchFamily="18" charset="0"/>
              </a:rPr>
              <a:t>FUTURE SCOPE</a:t>
            </a:r>
          </a:p>
          <a:p>
            <a:pPr marL="457200" indent="-457200"/>
            <a:r>
              <a:rPr lang="en-US" sz="2100" dirty="0">
                <a:latin typeface="Times New Roman" pitchFamily="18" charset="0"/>
                <a:cs typeface="Times New Roman" pitchFamily="18" charset="0"/>
              </a:rPr>
              <a:t>IMPLEMETATION PLAN</a:t>
            </a:r>
          </a:p>
          <a:p>
            <a:pPr marL="457200" indent="-457200"/>
            <a:r>
              <a:rPr lang="en-US" sz="2100" dirty="0">
                <a:latin typeface="Times New Roman" pitchFamily="18" charset="0"/>
                <a:cs typeface="Times New Roman" pitchFamily="18" charset="0"/>
              </a:rPr>
              <a:t>REFERENCES</a:t>
            </a:r>
          </a:p>
        </p:txBody>
      </p:sp>
      <p:sp>
        <p:nvSpPr>
          <p:cNvPr id="3" name="Slide Number Placeholder 2"/>
          <p:cNvSpPr>
            <a:spLocks noGrp="1"/>
          </p:cNvSpPr>
          <p:nvPr>
            <p:ph type="sldNum" sz="quarter" idx="12"/>
          </p:nvPr>
        </p:nvSpPr>
        <p:spPr/>
        <p:txBody>
          <a:bodyPr/>
          <a:lstStyle/>
          <a:p>
            <a:pPr>
              <a:defRPr/>
            </a:pPr>
            <a:fld id="{7C6B0845-6640-4423-B62C-546434A5146D}" type="slidenum">
              <a:rPr lang="en-US" smtClean="0"/>
              <a:pPr>
                <a:defRPr/>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7"/>
          <p:cNvSpPr>
            <a:spLocks noChangeArrowheads="1"/>
          </p:cNvSpPr>
          <p:nvPr/>
        </p:nvSpPr>
        <p:spPr bwMode="auto">
          <a:xfrm>
            <a:off x="914400" y="5943600"/>
            <a:ext cx="7694613" cy="830997"/>
          </a:xfrm>
          <a:prstGeom prst="rect">
            <a:avLst/>
          </a:prstGeom>
          <a:noFill/>
          <a:ln w="9525">
            <a:noFill/>
            <a:miter lim="800000"/>
            <a:headEnd/>
            <a:tailEnd/>
          </a:ln>
        </p:spPr>
        <p:txBody>
          <a:bodyPr wrap="square">
            <a:spAutoFit/>
          </a:bodyPr>
          <a:lstStyle/>
          <a:p>
            <a:pPr algn="ctr"/>
            <a:r>
              <a:rPr lang="en-US" sz="1400" dirty="0">
                <a:latin typeface="Times New Roman" pitchFamily="18" charset="0"/>
                <a:cs typeface="Times New Roman" pitchFamily="18" charset="0"/>
              </a:rPr>
              <a:t>Bansilal Ramnath Agarwal Charitable Trust’s</a:t>
            </a:r>
          </a:p>
          <a:p>
            <a:pPr algn="ctr"/>
            <a:r>
              <a:rPr lang="en-US" dirty="0">
                <a:latin typeface="Times New Roman" pitchFamily="18" charset="0"/>
                <a:cs typeface="Times New Roman" pitchFamily="18" charset="0"/>
              </a:rPr>
              <a:t>Vishwakarma Institute of Information Technology</a:t>
            </a:r>
          </a:p>
          <a:p>
            <a:pPr algn="ctr"/>
            <a:r>
              <a:rPr lang="en-US" sz="1600" dirty="0">
                <a:latin typeface="Times New Roman" pitchFamily="18" charset="0"/>
                <a:cs typeface="Times New Roman" pitchFamily="18" charset="0"/>
              </a:rPr>
              <a:t>Department of Electronics &amp; Telecommunication</a:t>
            </a:r>
            <a:endParaRPr lang="en-US" sz="1600" b="1" dirty="0">
              <a:solidFill>
                <a:srgbClr val="00006C"/>
              </a:solidFill>
              <a:latin typeface="Times New Roman" pitchFamily="18" charset="0"/>
              <a:cs typeface="Times New Roman" pitchFamily="18" charset="0"/>
            </a:endParaRPr>
          </a:p>
        </p:txBody>
      </p:sp>
      <p:sp>
        <p:nvSpPr>
          <p:cNvPr id="2052" name="Rectangle 14"/>
          <p:cNvSpPr>
            <a:spLocks noChangeArrowheads="1"/>
          </p:cNvSpPr>
          <p:nvPr/>
        </p:nvSpPr>
        <p:spPr bwMode="auto">
          <a:xfrm>
            <a:off x="0" y="5791200"/>
            <a:ext cx="9144000" cy="76200"/>
          </a:xfrm>
          <a:prstGeom prst="rect">
            <a:avLst/>
          </a:prstGeom>
          <a:solidFill>
            <a:schemeClr val="accent1">
              <a:lumMod val="25000"/>
            </a:schemeClr>
          </a:solidFill>
          <a:ln w="9525">
            <a:solidFill>
              <a:schemeClr val="accent1">
                <a:lumMod val="25000"/>
              </a:schemeClr>
            </a:solidFill>
            <a:miter lim="800000"/>
            <a:headEnd/>
            <a:tailEnd/>
          </a:ln>
        </p:spPr>
        <p:txBody>
          <a:bodyPr wrap="none" anchor="ctr"/>
          <a:lstStyle/>
          <a:p>
            <a:endParaRPr lang="en-US" dirty="0">
              <a:solidFill>
                <a:srgbClr val="00B0F0"/>
              </a:solidFill>
            </a:endParaRPr>
          </a:p>
        </p:txBody>
      </p:sp>
      <p:pic>
        <p:nvPicPr>
          <p:cNvPr id="9" name="Picture 8" descr="logo"/>
          <p:cNvPicPr/>
          <p:nvPr/>
        </p:nvPicPr>
        <p:blipFill>
          <a:blip r:embed="rId2" cstate="print"/>
          <a:srcRect/>
          <a:stretch>
            <a:fillRect/>
          </a:stretch>
        </p:blipFill>
        <p:spPr bwMode="auto">
          <a:xfrm>
            <a:off x="76200" y="5943600"/>
            <a:ext cx="838200" cy="838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itle 6"/>
          <p:cNvSpPr>
            <a:spLocks noGrp="1"/>
          </p:cNvSpPr>
          <p:nvPr>
            <p:ph type="title"/>
          </p:nvPr>
        </p:nvSpPr>
        <p:spPr>
          <a:xfrm>
            <a:off x="457200" y="76200"/>
            <a:ext cx="8229600" cy="838200"/>
          </a:xfrm>
          <a:solidFill>
            <a:schemeClr val="accent3">
              <a:lumMod val="75000"/>
            </a:schemeClr>
          </a:solidFill>
          <a:ln>
            <a:solidFill>
              <a:schemeClr val="tx1"/>
            </a:solidFill>
          </a:ln>
        </p:spPr>
        <p:txBody>
          <a:bodyPr/>
          <a:lstStyle/>
          <a:p>
            <a:pPr algn="l"/>
            <a:r>
              <a:rPr lang="en-US" sz="3200" dirty="0">
                <a:latin typeface="Times New Roman" pitchFamily="18" charset="0"/>
                <a:cs typeface="Times New Roman" pitchFamily="18" charset="0"/>
              </a:rPr>
              <a:t>INTRODUCTION</a:t>
            </a:r>
            <a:endParaRPr lang="en-US" sz="3200" cap="all" dirty="0">
              <a:latin typeface="Times New Roman" pitchFamily="18" charset="0"/>
              <a:cs typeface="Times New Roman" pitchFamily="18" charset="0"/>
            </a:endParaRPr>
          </a:p>
        </p:txBody>
      </p:sp>
      <p:sp>
        <p:nvSpPr>
          <p:cNvPr id="11" name="Content Placeholder 10"/>
          <p:cNvSpPr>
            <a:spLocks noGrp="1"/>
          </p:cNvSpPr>
          <p:nvPr>
            <p:ph idx="1"/>
          </p:nvPr>
        </p:nvSpPr>
        <p:spPr>
          <a:xfrm>
            <a:off x="457200" y="1066800"/>
            <a:ext cx="8229600" cy="4724400"/>
          </a:xfrm>
        </p:spPr>
        <p:txBody>
          <a:bodyPr/>
          <a:lstStyle/>
          <a:p>
            <a:r>
              <a:rPr lang="en-US" sz="2000" dirty="0"/>
              <a:t>The process of taking photographs which are ordered in collection of the scene is called a Panorama.</a:t>
            </a:r>
            <a:endParaRPr lang="en-IN" sz="2000" dirty="0"/>
          </a:p>
          <a:p>
            <a:r>
              <a:rPr lang="en-US" sz="2000" dirty="0"/>
              <a:t>Let us say that you need to capture a big scene, but our camera has a limited field of view and a specific resolution of image, this is certainly not enough to capture the scene. </a:t>
            </a:r>
          </a:p>
          <a:p>
            <a:r>
              <a:rPr lang="en-US" sz="2000" dirty="0"/>
              <a:t>With the existing hardware we can capture multiple images of the respective scene and put them together by matching some part of the previous image with the next, forming one image that is the big scene which had to be captured. This is a good idea about having the big scene with some process behind.</a:t>
            </a:r>
            <a:endParaRPr lang="en-IN" sz="2000" dirty="0"/>
          </a:p>
          <a:p>
            <a:r>
              <a:rPr lang="en-US" sz="2000" dirty="0"/>
              <a:t>The outcome will be one big image of the scenic view.</a:t>
            </a:r>
            <a:endParaRPr lang="en-IN" sz="2000" dirty="0"/>
          </a:p>
          <a:p>
            <a:endParaRPr lang="en-IN" sz="2000" dirty="0"/>
          </a:p>
          <a:p>
            <a:pPr marL="0" lvl="0" indent="0">
              <a:buNone/>
            </a:pPr>
            <a:endParaRPr lang="en-IN" sz="1600" u="sng" dirty="0"/>
          </a:p>
          <a:p>
            <a:pPr marL="0" indent="0">
              <a:buNone/>
            </a:pPr>
            <a:r>
              <a:rPr lang="en-US" dirty="0"/>
              <a:t> </a:t>
            </a:r>
            <a:endParaRPr lang="en-IN" sz="2800" dirty="0"/>
          </a:p>
          <a:p>
            <a:pPr lvl="1"/>
            <a:endParaRPr lang="en-IN" sz="2800" dirty="0"/>
          </a:p>
          <a:p>
            <a:pPr lvl="1"/>
            <a:endParaRPr lang="en-IN" sz="1600" u="sng" dirty="0"/>
          </a:p>
          <a:p>
            <a:pPr lvl="1"/>
            <a:endParaRPr lang="en-US" sz="1600" dirty="0"/>
          </a:p>
          <a:p>
            <a:pPr marL="0" indent="0">
              <a:buNone/>
            </a:pPr>
            <a:endParaRPr lang="en-IN" sz="1600" dirty="0"/>
          </a:p>
          <a:p>
            <a:endParaRPr lang="en-US" sz="16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pPr>
              <a:defRPr/>
            </a:pPr>
            <a:fld id="{7C6B0845-6640-4423-B62C-546434A5146D}" type="slidenum">
              <a:rPr lang="en-US" smtClean="0"/>
              <a:pPr>
                <a:defRPr/>
              </a:pPr>
              <a:t>3</a:t>
            </a:fld>
            <a:endParaRPr lang="en-US"/>
          </a:p>
        </p:txBody>
      </p:sp>
    </p:spTree>
    <p:extLst>
      <p:ext uri="{BB962C8B-B14F-4D97-AF65-F5344CB8AC3E}">
        <p14:creationId xmlns:p14="http://schemas.microsoft.com/office/powerpoint/2010/main" val="3500832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7"/>
          <p:cNvSpPr>
            <a:spLocks noChangeArrowheads="1"/>
          </p:cNvSpPr>
          <p:nvPr/>
        </p:nvSpPr>
        <p:spPr bwMode="auto">
          <a:xfrm>
            <a:off x="914400" y="5943600"/>
            <a:ext cx="7694613" cy="830997"/>
          </a:xfrm>
          <a:prstGeom prst="rect">
            <a:avLst/>
          </a:prstGeom>
          <a:noFill/>
          <a:ln w="9525">
            <a:noFill/>
            <a:miter lim="800000"/>
            <a:headEnd/>
            <a:tailEnd/>
          </a:ln>
        </p:spPr>
        <p:txBody>
          <a:bodyPr wrap="square">
            <a:spAutoFit/>
          </a:bodyPr>
          <a:lstStyle/>
          <a:p>
            <a:pPr algn="ctr"/>
            <a:r>
              <a:rPr lang="en-US" sz="1400" dirty="0">
                <a:latin typeface="Times New Roman" pitchFamily="18" charset="0"/>
                <a:cs typeface="Times New Roman" pitchFamily="18" charset="0"/>
              </a:rPr>
              <a:t>Bansilal Ramnath Agarwal Charitable Trust’s</a:t>
            </a:r>
          </a:p>
          <a:p>
            <a:pPr algn="ctr"/>
            <a:r>
              <a:rPr lang="en-US" dirty="0">
                <a:latin typeface="Times New Roman" pitchFamily="18" charset="0"/>
                <a:cs typeface="Times New Roman" pitchFamily="18" charset="0"/>
              </a:rPr>
              <a:t>Vishwakarma Institute of Information Technology</a:t>
            </a:r>
          </a:p>
          <a:p>
            <a:pPr algn="ctr"/>
            <a:r>
              <a:rPr lang="en-US" sz="1600" dirty="0">
                <a:latin typeface="Times New Roman" pitchFamily="18" charset="0"/>
                <a:cs typeface="Times New Roman" pitchFamily="18" charset="0"/>
              </a:rPr>
              <a:t>Department of Electronics &amp; Telecommunication</a:t>
            </a:r>
            <a:endParaRPr lang="en-US" sz="1600" b="1" dirty="0">
              <a:solidFill>
                <a:srgbClr val="00006C"/>
              </a:solidFill>
              <a:latin typeface="Times New Roman" pitchFamily="18" charset="0"/>
              <a:cs typeface="Times New Roman" pitchFamily="18" charset="0"/>
            </a:endParaRPr>
          </a:p>
        </p:txBody>
      </p:sp>
      <p:sp>
        <p:nvSpPr>
          <p:cNvPr id="2052" name="Rectangle 14"/>
          <p:cNvSpPr>
            <a:spLocks noChangeArrowheads="1"/>
          </p:cNvSpPr>
          <p:nvPr/>
        </p:nvSpPr>
        <p:spPr bwMode="auto">
          <a:xfrm>
            <a:off x="0" y="5791200"/>
            <a:ext cx="9144000" cy="76200"/>
          </a:xfrm>
          <a:prstGeom prst="rect">
            <a:avLst/>
          </a:prstGeom>
          <a:solidFill>
            <a:schemeClr val="accent1">
              <a:lumMod val="25000"/>
            </a:schemeClr>
          </a:solidFill>
          <a:ln w="9525">
            <a:solidFill>
              <a:schemeClr val="accent1">
                <a:lumMod val="25000"/>
              </a:schemeClr>
            </a:solidFill>
            <a:miter lim="800000"/>
            <a:headEnd/>
            <a:tailEnd/>
          </a:ln>
        </p:spPr>
        <p:txBody>
          <a:bodyPr wrap="none" anchor="ctr"/>
          <a:lstStyle/>
          <a:p>
            <a:endParaRPr lang="en-US" dirty="0">
              <a:solidFill>
                <a:srgbClr val="00B0F0"/>
              </a:solidFill>
            </a:endParaRPr>
          </a:p>
        </p:txBody>
      </p:sp>
      <p:pic>
        <p:nvPicPr>
          <p:cNvPr id="9" name="Picture 8" descr="logo"/>
          <p:cNvPicPr/>
          <p:nvPr/>
        </p:nvPicPr>
        <p:blipFill>
          <a:blip r:embed="rId2" cstate="print"/>
          <a:srcRect/>
          <a:stretch>
            <a:fillRect/>
          </a:stretch>
        </p:blipFill>
        <p:spPr bwMode="auto">
          <a:xfrm>
            <a:off x="76200" y="5943600"/>
            <a:ext cx="838200" cy="838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itle 6"/>
          <p:cNvSpPr>
            <a:spLocks noGrp="1"/>
          </p:cNvSpPr>
          <p:nvPr>
            <p:ph type="title"/>
          </p:nvPr>
        </p:nvSpPr>
        <p:spPr>
          <a:xfrm>
            <a:off x="457200" y="76200"/>
            <a:ext cx="8229600" cy="838200"/>
          </a:xfrm>
          <a:solidFill>
            <a:schemeClr val="accent3">
              <a:lumMod val="75000"/>
            </a:schemeClr>
          </a:solidFill>
          <a:ln>
            <a:solidFill>
              <a:schemeClr val="tx1"/>
            </a:solidFill>
          </a:ln>
        </p:spPr>
        <p:txBody>
          <a:bodyPr/>
          <a:lstStyle/>
          <a:p>
            <a:pPr algn="l"/>
            <a:r>
              <a:rPr lang="en-US" sz="3200" dirty="0">
                <a:latin typeface="Times New Roman" pitchFamily="18" charset="0"/>
                <a:cs typeface="Times New Roman" pitchFamily="18" charset="0"/>
              </a:rPr>
              <a:t>LITERATURE SURVEY</a:t>
            </a:r>
            <a:endParaRPr lang="en-US" sz="3200" cap="all" dirty="0">
              <a:latin typeface="Times New Roman" pitchFamily="18" charset="0"/>
              <a:cs typeface="Times New Roman" pitchFamily="18" charset="0"/>
            </a:endParaRPr>
          </a:p>
        </p:txBody>
      </p:sp>
      <p:sp>
        <p:nvSpPr>
          <p:cNvPr id="11" name="Content Placeholder 10"/>
          <p:cNvSpPr>
            <a:spLocks noGrp="1"/>
          </p:cNvSpPr>
          <p:nvPr>
            <p:ph idx="1"/>
          </p:nvPr>
        </p:nvSpPr>
        <p:spPr>
          <a:xfrm>
            <a:off x="457200" y="1066800"/>
            <a:ext cx="8229600" cy="4724400"/>
          </a:xfrm>
        </p:spPr>
        <p:txBody>
          <a:bodyPr/>
          <a:lstStyle/>
          <a:p>
            <a:r>
              <a:rPr lang="en-US" sz="1600" dirty="0"/>
              <a:t>Paper on SIFT:-</a:t>
            </a:r>
          </a:p>
          <a:p>
            <a:r>
              <a:rPr lang="en-US" sz="1600" dirty="0"/>
              <a:t>Using sequence of images to create a panorama was done earlier by Lowe (2004) and Zaleski (2004). They used the process of feature matching, image matching and Bundle adjustment. The first step in the panoramic recognition algorithm is to extract and match SIFT features between all of the images. </a:t>
            </a:r>
          </a:p>
          <a:p>
            <a:r>
              <a:rPr lang="en-US" sz="1600" dirty="0"/>
              <a:t>SIFT features are located at scale-space maxima/minima of a difference of Gaussian function. In image matching the objective is to find all matching (i.e. overlapping) images. Connected sets of image matches will later become panoramas. Given a set of geometrically consistent matches between the images, we use bundle adjustment to solve for all the camera parameters jointly. Automatic Panorama Straightening technique is used to correct the slight tilt in the adjacent image frames when they are being stitched together.</a:t>
            </a:r>
            <a:endParaRPr lang="en-IN" sz="1600" dirty="0"/>
          </a:p>
          <a:p>
            <a:endParaRPr lang="en-IN" sz="1600" dirty="0"/>
          </a:p>
        </p:txBody>
      </p:sp>
      <p:sp>
        <p:nvSpPr>
          <p:cNvPr id="3" name="Slide Number Placeholder 2"/>
          <p:cNvSpPr>
            <a:spLocks noGrp="1"/>
          </p:cNvSpPr>
          <p:nvPr>
            <p:ph type="sldNum" sz="quarter" idx="12"/>
          </p:nvPr>
        </p:nvSpPr>
        <p:spPr/>
        <p:txBody>
          <a:bodyPr/>
          <a:lstStyle/>
          <a:p>
            <a:pPr>
              <a:defRPr/>
            </a:pPr>
            <a:fld id="{7C6B0845-6640-4423-B62C-546434A5146D}" type="slidenum">
              <a:rPr lang="en-US" smtClean="0"/>
              <a:pPr>
                <a:defRPr/>
              </a:pPr>
              <a:t>4</a:t>
            </a:fld>
            <a:endParaRPr lang="en-US"/>
          </a:p>
        </p:txBody>
      </p:sp>
    </p:spTree>
    <p:extLst>
      <p:ext uri="{BB962C8B-B14F-4D97-AF65-F5344CB8AC3E}">
        <p14:creationId xmlns:p14="http://schemas.microsoft.com/office/powerpoint/2010/main" val="2491854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7"/>
          <p:cNvSpPr>
            <a:spLocks noChangeArrowheads="1"/>
          </p:cNvSpPr>
          <p:nvPr/>
        </p:nvSpPr>
        <p:spPr bwMode="auto">
          <a:xfrm>
            <a:off x="914400" y="5943600"/>
            <a:ext cx="7694613" cy="830997"/>
          </a:xfrm>
          <a:prstGeom prst="rect">
            <a:avLst/>
          </a:prstGeom>
          <a:noFill/>
          <a:ln w="9525">
            <a:noFill/>
            <a:miter lim="800000"/>
            <a:headEnd/>
            <a:tailEnd/>
          </a:ln>
        </p:spPr>
        <p:txBody>
          <a:bodyPr wrap="square">
            <a:spAutoFit/>
          </a:bodyPr>
          <a:lstStyle/>
          <a:p>
            <a:pPr algn="ctr"/>
            <a:r>
              <a:rPr lang="en-US" sz="1400" dirty="0">
                <a:latin typeface="Times New Roman" pitchFamily="18" charset="0"/>
                <a:cs typeface="Times New Roman" pitchFamily="18" charset="0"/>
              </a:rPr>
              <a:t>Bansilal Ramnath Agarwal Charitable Trust’s</a:t>
            </a:r>
          </a:p>
          <a:p>
            <a:pPr algn="ctr"/>
            <a:r>
              <a:rPr lang="en-US" dirty="0">
                <a:latin typeface="Times New Roman" pitchFamily="18" charset="0"/>
                <a:cs typeface="Times New Roman" pitchFamily="18" charset="0"/>
              </a:rPr>
              <a:t>Vishwakarma Institute of Information Technology</a:t>
            </a:r>
          </a:p>
          <a:p>
            <a:pPr algn="ctr"/>
            <a:r>
              <a:rPr lang="en-US" sz="1600" dirty="0">
                <a:latin typeface="Times New Roman" pitchFamily="18" charset="0"/>
                <a:cs typeface="Times New Roman" pitchFamily="18" charset="0"/>
              </a:rPr>
              <a:t>Department of Electronics &amp; Telecommunication</a:t>
            </a:r>
            <a:endParaRPr lang="en-US" sz="1600" b="1" dirty="0">
              <a:solidFill>
                <a:srgbClr val="00006C"/>
              </a:solidFill>
              <a:latin typeface="Times New Roman" pitchFamily="18" charset="0"/>
              <a:cs typeface="Times New Roman" pitchFamily="18" charset="0"/>
            </a:endParaRPr>
          </a:p>
        </p:txBody>
      </p:sp>
      <p:sp>
        <p:nvSpPr>
          <p:cNvPr id="2052" name="Rectangle 14"/>
          <p:cNvSpPr>
            <a:spLocks noChangeArrowheads="1"/>
          </p:cNvSpPr>
          <p:nvPr/>
        </p:nvSpPr>
        <p:spPr bwMode="auto">
          <a:xfrm>
            <a:off x="0" y="5791200"/>
            <a:ext cx="9144000" cy="76200"/>
          </a:xfrm>
          <a:prstGeom prst="rect">
            <a:avLst/>
          </a:prstGeom>
          <a:solidFill>
            <a:schemeClr val="accent1">
              <a:lumMod val="25000"/>
            </a:schemeClr>
          </a:solidFill>
          <a:ln w="9525">
            <a:solidFill>
              <a:schemeClr val="accent1">
                <a:lumMod val="25000"/>
              </a:schemeClr>
            </a:solidFill>
            <a:miter lim="800000"/>
            <a:headEnd/>
            <a:tailEnd/>
          </a:ln>
        </p:spPr>
        <p:txBody>
          <a:bodyPr wrap="none" anchor="ctr"/>
          <a:lstStyle/>
          <a:p>
            <a:endParaRPr lang="en-US" dirty="0">
              <a:solidFill>
                <a:srgbClr val="00B0F0"/>
              </a:solidFill>
            </a:endParaRPr>
          </a:p>
        </p:txBody>
      </p:sp>
      <p:pic>
        <p:nvPicPr>
          <p:cNvPr id="9" name="Picture 8" descr="logo"/>
          <p:cNvPicPr/>
          <p:nvPr/>
        </p:nvPicPr>
        <p:blipFill>
          <a:blip r:embed="rId2" cstate="print"/>
          <a:srcRect/>
          <a:stretch>
            <a:fillRect/>
          </a:stretch>
        </p:blipFill>
        <p:spPr bwMode="auto">
          <a:xfrm>
            <a:off x="76200" y="5943600"/>
            <a:ext cx="838200" cy="838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itle 6"/>
          <p:cNvSpPr>
            <a:spLocks noGrp="1"/>
          </p:cNvSpPr>
          <p:nvPr>
            <p:ph type="title"/>
          </p:nvPr>
        </p:nvSpPr>
        <p:spPr>
          <a:xfrm>
            <a:off x="457200" y="76201"/>
            <a:ext cx="8229600" cy="533400"/>
          </a:xfrm>
          <a:solidFill>
            <a:schemeClr val="accent3">
              <a:lumMod val="75000"/>
            </a:schemeClr>
          </a:solidFill>
          <a:ln>
            <a:solidFill>
              <a:schemeClr val="tx1"/>
            </a:solidFill>
          </a:ln>
        </p:spPr>
        <p:txBody>
          <a:bodyPr/>
          <a:lstStyle/>
          <a:p>
            <a:pPr algn="l"/>
            <a:r>
              <a:rPr lang="en-US" sz="3200" dirty="0">
                <a:latin typeface="Times New Roman" pitchFamily="18" charset="0"/>
                <a:cs typeface="Times New Roman" pitchFamily="18" charset="0"/>
              </a:rPr>
              <a:t>MOTIVATION AND OBJECTIVES</a:t>
            </a:r>
            <a:endParaRPr lang="en-US" sz="3200" cap="all" dirty="0">
              <a:latin typeface="Times New Roman" pitchFamily="18" charset="0"/>
              <a:cs typeface="Times New Roman" pitchFamily="18" charset="0"/>
            </a:endParaRPr>
          </a:p>
        </p:txBody>
      </p:sp>
      <p:sp>
        <p:nvSpPr>
          <p:cNvPr id="11" name="Content Placeholder 10"/>
          <p:cNvSpPr>
            <a:spLocks noGrp="1"/>
          </p:cNvSpPr>
          <p:nvPr>
            <p:ph idx="1"/>
          </p:nvPr>
        </p:nvSpPr>
        <p:spPr>
          <a:xfrm>
            <a:off x="457200" y="685801"/>
            <a:ext cx="8229600" cy="5105399"/>
          </a:xfrm>
        </p:spPr>
        <p:txBody>
          <a:bodyPr/>
          <a:lstStyle/>
          <a:p>
            <a:pPr marL="0" indent="0">
              <a:buNone/>
            </a:pPr>
            <a:r>
              <a:rPr lang="en-US" sz="1500" b="1" dirty="0">
                <a:latin typeface="Times New Roman" panose="02020603050405020304" pitchFamily="18" charset="0"/>
                <a:cs typeface="Times New Roman" panose="02020603050405020304" pitchFamily="18" charset="0"/>
              </a:rPr>
              <a:t>MOTIVATION:</a:t>
            </a:r>
          </a:p>
          <a:p>
            <a:r>
              <a:rPr lang="en-US" sz="1500" dirty="0"/>
              <a:t>Large structures like windmills are continuously exposed to harsh weather and prone to fatigue and serious damage. For this issue Drones fitted with camera are used for inspection by taking videos of the structure.  </a:t>
            </a:r>
          </a:p>
          <a:p>
            <a:r>
              <a:rPr lang="en-US" sz="1500" dirty="0"/>
              <a:t>Now the issue is, watching long videos  and processing them to detect damages is time consuming, one way to save time would be to look at the entire image of the structure at once but if entire structure is photographed at once very expensive camera would be required a the image would have to be taken from large distance so as to cover the entire structure.</a:t>
            </a:r>
            <a:endParaRPr lang="en-IN" sz="1500" dirty="0"/>
          </a:p>
          <a:p>
            <a:r>
              <a:rPr lang="en-US" sz="1500" dirty="0"/>
              <a:t>Hence, we are working on a solution to take videos of the structure using a drone from a proximity to get higher clarity from a cheaper and low-resolution camera forming an image of the complete structure by extracting images from the video and perform image stitching on those images and form a high-resolution panoramic image.   </a:t>
            </a:r>
            <a:endParaRPr lang="en-IN" sz="1500" dirty="0"/>
          </a:p>
          <a:p>
            <a:pPr marL="0" indent="0">
              <a:buNone/>
            </a:pPr>
            <a:r>
              <a:rPr lang="en-US" sz="1500" b="1" dirty="0">
                <a:latin typeface="Times New Roman" pitchFamily="18" charset="0"/>
                <a:cs typeface="Times New Roman" pitchFamily="18" charset="0"/>
              </a:rPr>
              <a:t>OBJECTIVES:</a:t>
            </a:r>
          </a:p>
          <a:p>
            <a:pPr>
              <a:buFont typeface="+mj-lt"/>
              <a:buAutoNum type="arabicPeriod"/>
            </a:pPr>
            <a:r>
              <a:rPr lang="en-US" sz="1600" dirty="0"/>
              <a:t>Generation of Data set from video.</a:t>
            </a:r>
            <a:endParaRPr lang="en-IN" sz="1600" dirty="0"/>
          </a:p>
          <a:p>
            <a:pPr>
              <a:buFont typeface="+mj-lt"/>
              <a:buAutoNum type="arabicPeriod"/>
            </a:pPr>
            <a:r>
              <a:rPr lang="en-US" sz="1600" dirty="0"/>
              <a:t>Feature Detection (Key Point Detection).</a:t>
            </a:r>
            <a:endParaRPr lang="en-IN" sz="1600" dirty="0"/>
          </a:p>
          <a:p>
            <a:pPr>
              <a:buFont typeface="+mj-lt"/>
              <a:buAutoNum type="arabicPeriod"/>
            </a:pPr>
            <a:r>
              <a:rPr lang="en-US" sz="1600" dirty="0"/>
              <a:t>Image Registration Techniques.</a:t>
            </a:r>
            <a:endParaRPr lang="en-IN" sz="1600" dirty="0"/>
          </a:p>
          <a:p>
            <a:pPr>
              <a:buFont typeface="+mj-lt"/>
              <a:buAutoNum type="arabicPeriod"/>
            </a:pPr>
            <a:r>
              <a:rPr lang="en-US" sz="1600" dirty="0"/>
              <a:t>Developing panorama of different Scales.</a:t>
            </a:r>
            <a:endParaRPr lang="en-IN" sz="1600" dirty="0"/>
          </a:p>
          <a:p>
            <a:pPr>
              <a:buFont typeface="+mj-lt"/>
              <a:buAutoNum type="arabicPeriod"/>
            </a:pPr>
            <a:r>
              <a:rPr lang="en-US" sz="1600" dirty="0"/>
              <a:t>Determine quality of the panoramic Image.</a:t>
            </a:r>
            <a:endParaRPr lang="en-IN" sz="1600" dirty="0"/>
          </a:p>
          <a:p>
            <a:pPr marL="0" indent="0">
              <a:buNone/>
            </a:pPr>
            <a:endParaRPr lang="en-US" sz="1400" dirty="0"/>
          </a:p>
          <a:p>
            <a:endParaRPr lang="en-US" sz="1400" b="1"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pPr>
              <a:defRPr/>
            </a:pPr>
            <a:fld id="{7C6B0845-6640-4423-B62C-546434A5146D}" type="slidenum">
              <a:rPr lang="en-US" smtClean="0"/>
              <a:pPr>
                <a:defRPr/>
              </a:pPr>
              <a:t>5</a:t>
            </a:fld>
            <a:endParaRPr lang="en-US"/>
          </a:p>
        </p:txBody>
      </p:sp>
    </p:spTree>
    <p:extLst>
      <p:ext uri="{BB962C8B-B14F-4D97-AF65-F5344CB8AC3E}">
        <p14:creationId xmlns:p14="http://schemas.microsoft.com/office/powerpoint/2010/main" val="2893264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7"/>
          <p:cNvSpPr>
            <a:spLocks noChangeArrowheads="1"/>
          </p:cNvSpPr>
          <p:nvPr/>
        </p:nvSpPr>
        <p:spPr bwMode="auto">
          <a:xfrm>
            <a:off x="914400" y="5943600"/>
            <a:ext cx="7694613" cy="830997"/>
          </a:xfrm>
          <a:prstGeom prst="rect">
            <a:avLst/>
          </a:prstGeom>
          <a:noFill/>
          <a:ln w="9525">
            <a:noFill/>
            <a:miter lim="800000"/>
            <a:headEnd/>
            <a:tailEnd/>
          </a:ln>
        </p:spPr>
        <p:txBody>
          <a:bodyPr wrap="square">
            <a:spAutoFit/>
          </a:bodyPr>
          <a:lstStyle/>
          <a:p>
            <a:pPr algn="ctr"/>
            <a:r>
              <a:rPr lang="en-US" sz="1400" dirty="0">
                <a:latin typeface="Times New Roman" pitchFamily="18" charset="0"/>
                <a:cs typeface="Times New Roman" pitchFamily="18" charset="0"/>
              </a:rPr>
              <a:t>Bansilal Ramnath Agarwal Charitable Trust’s</a:t>
            </a:r>
          </a:p>
          <a:p>
            <a:pPr algn="ctr"/>
            <a:r>
              <a:rPr lang="en-US" dirty="0">
                <a:latin typeface="Times New Roman" pitchFamily="18" charset="0"/>
                <a:cs typeface="Times New Roman" pitchFamily="18" charset="0"/>
              </a:rPr>
              <a:t>Vishwakarma Institute of Information Technology</a:t>
            </a:r>
          </a:p>
          <a:p>
            <a:pPr algn="ctr"/>
            <a:r>
              <a:rPr lang="en-US" sz="1600" dirty="0">
                <a:latin typeface="Times New Roman" pitchFamily="18" charset="0"/>
                <a:cs typeface="Times New Roman" pitchFamily="18" charset="0"/>
              </a:rPr>
              <a:t>Department of Electronics &amp; Telecommunication</a:t>
            </a:r>
            <a:endParaRPr lang="en-US" sz="1600" b="1" dirty="0">
              <a:solidFill>
                <a:srgbClr val="00006C"/>
              </a:solidFill>
              <a:latin typeface="Times New Roman" pitchFamily="18" charset="0"/>
              <a:cs typeface="Times New Roman" pitchFamily="18" charset="0"/>
            </a:endParaRPr>
          </a:p>
        </p:txBody>
      </p:sp>
      <p:sp>
        <p:nvSpPr>
          <p:cNvPr id="2052" name="Rectangle 14"/>
          <p:cNvSpPr>
            <a:spLocks noChangeArrowheads="1"/>
          </p:cNvSpPr>
          <p:nvPr/>
        </p:nvSpPr>
        <p:spPr bwMode="auto">
          <a:xfrm>
            <a:off x="0" y="5791200"/>
            <a:ext cx="9144000" cy="76200"/>
          </a:xfrm>
          <a:prstGeom prst="rect">
            <a:avLst/>
          </a:prstGeom>
          <a:solidFill>
            <a:schemeClr val="accent1">
              <a:lumMod val="25000"/>
            </a:schemeClr>
          </a:solidFill>
          <a:ln w="9525">
            <a:solidFill>
              <a:schemeClr val="accent1">
                <a:lumMod val="25000"/>
              </a:schemeClr>
            </a:solidFill>
            <a:miter lim="800000"/>
            <a:headEnd/>
            <a:tailEnd/>
          </a:ln>
        </p:spPr>
        <p:txBody>
          <a:bodyPr wrap="none" anchor="ctr"/>
          <a:lstStyle/>
          <a:p>
            <a:endParaRPr lang="en-US" dirty="0">
              <a:solidFill>
                <a:srgbClr val="00B0F0"/>
              </a:solidFill>
            </a:endParaRPr>
          </a:p>
        </p:txBody>
      </p:sp>
      <p:pic>
        <p:nvPicPr>
          <p:cNvPr id="9" name="Picture 8" descr="logo"/>
          <p:cNvPicPr/>
          <p:nvPr/>
        </p:nvPicPr>
        <p:blipFill>
          <a:blip r:embed="rId3" cstate="print"/>
          <a:srcRect/>
          <a:stretch>
            <a:fillRect/>
          </a:stretch>
        </p:blipFill>
        <p:spPr bwMode="auto">
          <a:xfrm>
            <a:off x="76200" y="5943600"/>
            <a:ext cx="838200" cy="838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itle 6"/>
          <p:cNvSpPr>
            <a:spLocks noGrp="1"/>
          </p:cNvSpPr>
          <p:nvPr>
            <p:ph type="title"/>
          </p:nvPr>
        </p:nvSpPr>
        <p:spPr>
          <a:xfrm>
            <a:off x="457200" y="76200"/>
            <a:ext cx="8229600" cy="612775"/>
          </a:xfrm>
          <a:solidFill>
            <a:schemeClr val="accent3">
              <a:lumMod val="75000"/>
            </a:schemeClr>
          </a:solidFill>
          <a:ln>
            <a:solidFill>
              <a:schemeClr val="tx1"/>
            </a:solidFill>
          </a:ln>
        </p:spPr>
        <p:txBody>
          <a:bodyPr/>
          <a:lstStyle/>
          <a:p>
            <a:pPr algn="l"/>
            <a:r>
              <a:rPr lang="en-US" sz="3200" dirty="0">
                <a:latin typeface="Times New Roman" pitchFamily="18" charset="0"/>
                <a:cs typeface="Times New Roman" pitchFamily="18" charset="0"/>
              </a:rPr>
              <a:t>BLOCK DIAGRAM AND METHODOLOGY</a:t>
            </a:r>
          </a:p>
        </p:txBody>
      </p:sp>
      <p:sp>
        <p:nvSpPr>
          <p:cNvPr id="11" name="Content Placeholder 10"/>
          <p:cNvSpPr>
            <a:spLocks noGrp="1"/>
          </p:cNvSpPr>
          <p:nvPr>
            <p:ph idx="1"/>
          </p:nvPr>
        </p:nvSpPr>
        <p:spPr>
          <a:xfrm>
            <a:off x="457200" y="765175"/>
            <a:ext cx="3505200" cy="5026025"/>
          </a:xfrm>
        </p:spPr>
        <p:txBody>
          <a:bodyPr/>
          <a:lstStyle/>
          <a:p>
            <a:pPr marL="0" indent="0">
              <a:buNone/>
            </a:pPr>
            <a:r>
              <a:rPr lang="en-US" sz="2100" b="1" dirty="0">
                <a:latin typeface="Times New Roman" pitchFamily="18" charset="0"/>
                <a:cs typeface="Times New Roman" pitchFamily="18" charset="0"/>
              </a:rPr>
              <a:t>METHODOLOGY:</a:t>
            </a:r>
          </a:p>
          <a:p>
            <a:pPr>
              <a:buAutoNum type="arabicPeriod"/>
            </a:pPr>
            <a:r>
              <a:rPr lang="en-US" sz="1600" dirty="0"/>
              <a:t>The images will be extracted from the video at fixed frame rate</a:t>
            </a:r>
          </a:p>
          <a:p>
            <a:pPr marL="228600" indent="-228600">
              <a:buFontTx/>
              <a:buAutoNum type="arabicPeriod"/>
            </a:pPr>
            <a:r>
              <a:rPr lang="en-US" sz="1400" dirty="0"/>
              <a:t>Image Correspondence will be taken into consideration for the common identified points in back to back images. </a:t>
            </a:r>
          </a:p>
          <a:p>
            <a:pPr marL="228600" indent="-228600">
              <a:buFontTx/>
              <a:buAutoNum type="arabicPeriod"/>
            </a:pPr>
            <a:r>
              <a:rPr lang="en-US" sz="1400" dirty="0"/>
              <a:t>Image registration will be necessary in order to be able to compare or integrate the images obtained from these different continuous images. </a:t>
            </a:r>
          </a:p>
          <a:p>
            <a:pPr marL="228600" indent="-228600">
              <a:buFontTx/>
              <a:buAutoNum type="arabicPeriod"/>
            </a:pPr>
            <a:r>
              <a:rPr lang="en-US" sz="1400" dirty="0"/>
              <a:t>Enough match will be checked, and Image composition which describes how different subjects and visual elements are arranged inside of the image frame will be performed.</a:t>
            </a:r>
            <a:endParaRPr lang="en-IN" sz="200" dirty="0"/>
          </a:p>
          <a:p>
            <a:pPr marL="228600" indent="-228600">
              <a:buAutoNum type="arabicPeriod"/>
            </a:pPr>
            <a:endParaRPr lang="en-US" sz="1200" b="1" dirty="0">
              <a:latin typeface="Times New Roman" pitchFamily="18" charset="0"/>
              <a:cs typeface="Times New Roman" pitchFamily="18" charset="0"/>
            </a:endParaRPr>
          </a:p>
          <a:p>
            <a:endParaRPr lang="en-US" sz="1600" dirty="0"/>
          </a:p>
          <a:p>
            <a:pPr marL="0" indent="0">
              <a:buNone/>
            </a:pPr>
            <a:endParaRPr lang="en-US" sz="1600" b="1" dirty="0">
              <a:latin typeface="Times New Roman" pitchFamily="18" charset="0"/>
              <a:cs typeface="Times New Roman" pitchFamily="18" charset="0"/>
            </a:endParaRPr>
          </a:p>
          <a:p>
            <a:endParaRPr lang="en-US" sz="2100" dirty="0">
              <a:latin typeface="Times New Roman" pitchFamily="18" charset="0"/>
              <a:cs typeface="Times New Roman" pitchFamily="18" charset="0"/>
            </a:endParaRPr>
          </a:p>
          <a:p>
            <a:pPr marL="0" indent="0">
              <a:buNone/>
            </a:pPr>
            <a:endParaRPr lang="en-US" sz="2100" dirty="0">
              <a:latin typeface="Times New Roman" pitchFamily="18" charset="0"/>
              <a:cs typeface="Times New Roman" pitchFamily="18" charset="0"/>
            </a:endParaRPr>
          </a:p>
          <a:p>
            <a:pPr marL="0" indent="0">
              <a:buNone/>
            </a:pPr>
            <a:endParaRPr lang="en-US" sz="2100" dirty="0">
              <a:latin typeface="Times New Roman" pitchFamily="18" charset="0"/>
              <a:cs typeface="Times New Roman" pitchFamily="18" charset="0"/>
            </a:endParaRPr>
          </a:p>
          <a:p>
            <a:pPr marL="0" indent="0">
              <a:buNone/>
            </a:pPr>
            <a:endParaRPr lang="en-US" sz="2100" dirty="0">
              <a:latin typeface="Times New Roman" pitchFamily="18" charset="0"/>
              <a:cs typeface="Times New Roman" pitchFamily="18" charset="0"/>
            </a:endParaRPr>
          </a:p>
          <a:p>
            <a:pPr marL="0" indent="0">
              <a:buNone/>
            </a:pPr>
            <a:endParaRPr lang="en-US" sz="21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pPr>
              <a:defRPr/>
            </a:pPr>
            <a:fld id="{7C6B0845-6640-4423-B62C-546434A5146D}" type="slidenum">
              <a:rPr lang="en-US" smtClean="0"/>
              <a:pPr>
                <a:defRPr/>
              </a:pPr>
              <a:t>6</a:t>
            </a:fld>
            <a:endParaRPr lang="en-US"/>
          </a:p>
        </p:txBody>
      </p:sp>
      <p:pic>
        <p:nvPicPr>
          <p:cNvPr id="10" name="Content Placeholder 28">
            <a:extLst>
              <a:ext uri="{FF2B5EF4-FFF2-40B4-BE49-F238E27FC236}">
                <a16:creationId xmlns:a16="http://schemas.microsoft.com/office/drawing/2014/main" id="{C8CF40A5-A3CF-4F74-8585-CDD2A57DED88}"/>
              </a:ext>
            </a:extLst>
          </p:cNvPr>
          <p:cNvPicPr>
            <a:picLocks noChangeAspect="1"/>
          </p:cNvPicPr>
          <p:nvPr/>
        </p:nvPicPr>
        <p:blipFill rotWithShape="1">
          <a:blip r:embed="rId4"/>
          <a:srcRect l="25923" t="26712" r="25682" b="16873"/>
          <a:stretch/>
        </p:blipFill>
        <p:spPr bwMode="auto">
          <a:xfrm>
            <a:off x="3962400" y="684856"/>
            <a:ext cx="5161005" cy="4416425"/>
          </a:xfrm>
          <a:prstGeom prst="rect">
            <a:avLst/>
          </a:prstGeom>
          <a:noFill/>
          <a:ln w="9525">
            <a:noFill/>
            <a:miter lim="800000"/>
            <a:headEnd/>
            <a:tailEnd/>
          </a:ln>
        </p:spPr>
      </p:pic>
    </p:spTree>
    <p:extLst>
      <p:ext uri="{BB962C8B-B14F-4D97-AF65-F5344CB8AC3E}">
        <p14:creationId xmlns:p14="http://schemas.microsoft.com/office/powerpoint/2010/main" val="1064936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7"/>
          <p:cNvSpPr>
            <a:spLocks noChangeArrowheads="1"/>
          </p:cNvSpPr>
          <p:nvPr/>
        </p:nvSpPr>
        <p:spPr bwMode="auto">
          <a:xfrm>
            <a:off x="914400" y="5943600"/>
            <a:ext cx="7694613" cy="830997"/>
          </a:xfrm>
          <a:prstGeom prst="rect">
            <a:avLst/>
          </a:prstGeom>
          <a:noFill/>
          <a:ln w="9525">
            <a:noFill/>
            <a:miter lim="800000"/>
            <a:headEnd/>
            <a:tailEnd/>
          </a:ln>
        </p:spPr>
        <p:txBody>
          <a:bodyPr wrap="square">
            <a:spAutoFit/>
          </a:bodyPr>
          <a:lstStyle/>
          <a:p>
            <a:pPr algn="ctr"/>
            <a:r>
              <a:rPr lang="en-US" sz="1400" dirty="0">
                <a:latin typeface="Times New Roman" pitchFamily="18" charset="0"/>
                <a:cs typeface="Times New Roman" pitchFamily="18" charset="0"/>
              </a:rPr>
              <a:t>Bansilal Ramnath Agarwal Charitable Trust’s</a:t>
            </a:r>
          </a:p>
          <a:p>
            <a:pPr algn="ctr"/>
            <a:r>
              <a:rPr lang="en-US" dirty="0">
                <a:latin typeface="Times New Roman" pitchFamily="18" charset="0"/>
                <a:cs typeface="Times New Roman" pitchFamily="18" charset="0"/>
              </a:rPr>
              <a:t>Vishwakarma Institute of Information Technology</a:t>
            </a:r>
          </a:p>
          <a:p>
            <a:pPr algn="ctr"/>
            <a:r>
              <a:rPr lang="en-US" sz="1600" dirty="0">
                <a:latin typeface="Times New Roman" pitchFamily="18" charset="0"/>
                <a:cs typeface="Times New Roman" pitchFamily="18" charset="0"/>
              </a:rPr>
              <a:t>Department of Electronics &amp; Telecommunication</a:t>
            </a:r>
            <a:endParaRPr lang="en-US" sz="1600" b="1" dirty="0">
              <a:solidFill>
                <a:srgbClr val="00006C"/>
              </a:solidFill>
              <a:latin typeface="Times New Roman" pitchFamily="18" charset="0"/>
              <a:cs typeface="Times New Roman" pitchFamily="18" charset="0"/>
            </a:endParaRPr>
          </a:p>
        </p:txBody>
      </p:sp>
      <p:sp>
        <p:nvSpPr>
          <p:cNvPr id="2052" name="Rectangle 14"/>
          <p:cNvSpPr>
            <a:spLocks noChangeArrowheads="1"/>
          </p:cNvSpPr>
          <p:nvPr/>
        </p:nvSpPr>
        <p:spPr bwMode="auto">
          <a:xfrm>
            <a:off x="0" y="5791200"/>
            <a:ext cx="9144000" cy="76200"/>
          </a:xfrm>
          <a:prstGeom prst="rect">
            <a:avLst/>
          </a:prstGeom>
          <a:solidFill>
            <a:schemeClr val="accent1">
              <a:lumMod val="25000"/>
            </a:schemeClr>
          </a:solidFill>
          <a:ln w="9525">
            <a:solidFill>
              <a:schemeClr val="accent1">
                <a:lumMod val="25000"/>
              </a:schemeClr>
            </a:solidFill>
            <a:miter lim="800000"/>
            <a:headEnd/>
            <a:tailEnd/>
          </a:ln>
        </p:spPr>
        <p:txBody>
          <a:bodyPr wrap="none" anchor="ctr"/>
          <a:lstStyle/>
          <a:p>
            <a:endParaRPr lang="en-US" dirty="0">
              <a:solidFill>
                <a:srgbClr val="00B0F0"/>
              </a:solidFill>
            </a:endParaRPr>
          </a:p>
        </p:txBody>
      </p:sp>
      <p:pic>
        <p:nvPicPr>
          <p:cNvPr id="9" name="Picture 8" descr="logo"/>
          <p:cNvPicPr/>
          <p:nvPr/>
        </p:nvPicPr>
        <p:blipFill>
          <a:blip r:embed="rId2" cstate="print"/>
          <a:srcRect/>
          <a:stretch>
            <a:fillRect/>
          </a:stretch>
        </p:blipFill>
        <p:spPr bwMode="auto">
          <a:xfrm>
            <a:off x="76200" y="5943600"/>
            <a:ext cx="838200" cy="838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itle 6"/>
          <p:cNvSpPr>
            <a:spLocks noGrp="1"/>
          </p:cNvSpPr>
          <p:nvPr>
            <p:ph type="title"/>
          </p:nvPr>
        </p:nvSpPr>
        <p:spPr>
          <a:xfrm>
            <a:off x="457200" y="76200"/>
            <a:ext cx="8229600" cy="838200"/>
          </a:xfrm>
          <a:solidFill>
            <a:schemeClr val="accent3">
              <a:lumMod val="75000"/>
            </a:schemeClr>
          </a:solidFill>
          <a:ln>
            <a:solidFill>
              <a:schemeClr val="tx1"/>
            </a:solidFill>
          </a:ln>
        </p:spPr>
        <p:txBody>
          <a:bodyPr/>
          <a:lstStyle/>
          <a:p>
            <a:pPr algn="l"/>
            <a:r>
              <a:rPr lang="en-US" sz="3200" dirty="0">
                <a:latin typeface="Times New Roman" pitchFamily="18" charset="0"/>
                <a:cs typeface="Times New Roman" pitchFamily="18" charset="0"/>
              </a:rPr>
              <a:t>HARDWARE AND SOFTWARE SPECIFICATION</a:t>
            </a:r>
            <a:endParaRPr lang="en-US" sz="3200" cap="all" dirty="0">
              <a:latin typeface="Times New Roman" pitchFamily="18" charset="0"/>
              <a:cs typeface="Times New Roman" pitchFamily="18" charset="0"/>
            </a:endParaRPr>
          </a:p>
        </p:txBody>
      </p:sp>
      <p:sp>
        <p:nvSpPr>
          <p:cNvPr id="11" name="Content Placeholder 10"/>
          <p:cNvSpPr>
            <a:spLocks noGrp="1"/>
          </p:cNvSpPr>
          <p:nvPr>
            <p:ph idx="1"/>
          </p:nvPr>
        </p:nvSpPr>
        <p:spPr>
          <a:xfrm>
            <a:off x="457200" y="1059597"/>
            <a:ext cx="8229600" cy="4724400"/>
          </a:xfrm>
        </p:spPr>
        <p:txBody>
          <a:bodyPr/>
          <a:lstStyle/>
          <a:p>
            <a:pPr marL="0" indent="0">
              <a:buNone/>
            </a:pPr>
            <a:r>
              <a:rPr lang="en-US" sz="1600" b="1" dirty="0"/>
              <a:t>SOFTWARE:</a:t>
            </a:r>
          </a:p>
          <a:p>
            <a:pPr>
              <a:buFont typeface="+mj-lt"/>
              <a:buAutoNum type="arabicPeriod"/>
            </a:pPr>
            <a:r>
              <a:rPr lang="en-US" sz="1600" dirty="0"/>
              <a:t>MATLAB/ PYTHON </a:t>
            </a:r>
          </a:p>
          <a:p>
            <a:pPr marL="0" indent="0">
              <a:buNone/>
            </a:pPr>
            <a:r>
              <a:rPr lang="en-US" sz="1600" b="1" dirty="0"/>
              <a:t>HARDWARE:</a:t>
            </a:r>
          </a:p>
          <a:p>
            <a:r>
              <a:rPr lang="en-US" sz="1600" dirty="0"/>
              <a:t>No hardware required</a:t>
            </a:r>
          </a:p>
        </p:txBody>
      </p:sp>
      <p:sp>
        <p:nvSpPr>
          <p:cNvPr id="3" name="Slide Number Placeholder 2"/>
          <p:cNvSpPr>
            <a:spLocks noGrp="1"/>
          </p:cNvSpPr>
          <p:nvPr>
            <p:ph type="sldNum" sz="quarter" idx="12"/>
          </p:nvPr>
        </p:nvSpPr>
        <p:spPr/>
        <p:txBody>
          <a:bodyPr/>
          <a:lstStyle/>
          <a:p>
            <a:pPr>
              <a:defRPr/>
            </a:pPr>
            <a:fld id="{7C6B0845-6640-4423-B62C-546434A5146D}" type="slidenum">
              <a:rPr lang="en-US" smtClean="0"/>
              <a:pPr>
                <a:defRPr/>
              </a:pPr>
              <a:t>7</a:t>
            </a:fld>
            <a:endParaRPr lang="en-US"/>
          </a:p>
        </p:txBody>
      </p:sp>
      <p:sp>
        <p:nvSpPr>
          <p:cNvPr id="2" name="Rectangle 1"/>
          <p:cNvSpPr/>
          <p:nvPr/>
        </p:nvSpPr>
        <p:spPr bwMode="auto">
          <a:xfrm>
            <a:off x="459259" y="2590800"/>
            <a:ext cx="8113713" cy="646113"/>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IN" sz="3200" dirty="0">
                <a:latin typeface="Times New Roman" panose="02020603050405020304" pitchFamily="18" charset="0"/>
                <a:cs typeface="Times New Roman" panose="02020603050405020304" pitchFamily="18" charset="0"/>
              </a:rPr>
              <a:t>APPLICATIONS</a:t>
            </a:r>
          </a:p>
          <a:p>
            <a:pPr marL="0" marR="0" indent="0" defTabSz="914400" rtl="0" eaLnBrk="1" fontAlgn="base" latinLnBrk="0" hangingPunct="1">
              <a:lnSpc>
                <a:spcPct val="100000"/>
              </a:lnSpc>
              <a:spcBef>
                <a:spcPct val="0"/>
              </a:spcBef>
              <a:spcAft>
                <a:spcPct val="0"/>
              </a:spcAft>
              <a:buClrTx/>
              <a:buSzTx/>
              <a:buFontTx/>
              <a:buNone/>
              <a:tabLst/>
            </a:pPr>
            <a:r>
              <a:rPr kumimoji="0" lang="en-IN"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457200" indent="-457200" fontAlgn="base">
              <a:spcBef>
                <a:spcPct val="0"/>
              </a:spcBef>
              <a:spcAft>
                <a:spcPct val="0"/>
              </a:spcAft>
              <a:buFont typeface="Arial" panose="020B0604020202020204" pitchFamily="34" charset="0"/>
              <a:buChar char="•"/>
            </a:pPr>
            <a:r>
              <a:rPr lang="en-US" sz="2000" dirty="0"/>
              <a:t>Image Stabilization feature that use frame-rate image alignment</a:t>
            </a:r>
          </a:p>
          <a:p>
            <a:pPr marL="457200" indent="-457200" fontAlgn="base">
              <a:spcBef>
                <a:spcPct val="0"/>
              </a:spcBef>
              <a:spcAft>
                <a:spcPct val="0"/>
              </a:spcAft>
              <a:buFont typeface="Arial" panose="020B0604020202020204" pitchFamily="34" charset="0"/>
              <a:buChar char="•"/>
            </a:pPr>
            <a:r>
              <a:rPr lang="en-US" dirty="0"/>
              <a:t>Image Stabilization feature that use frame-rate image alignment</a:t>
            </a:r>
            <a:endParaRPr lang="en-IN" dirty="0"/>
          </a:p>
          <a:p>
            <a:pPr marL="457200" indent="-457200" fontAlgn="base">
              <a:spcBef>
                <a:spcPct val="0"/>
              </a:spcBef>
              <a:spcAft>
                <a:spcPct val="0"/>
              </a:spcAft>
              <a:buFont typeface="Arial" panose="020B0604020202020204" pitchFamily="34" charset="0"/>
              <a:buChar char="•"/>
            </a:pPr>
            <a:r>
              <a:rPr lang="en-US" dirty="0"/>
              <a:t>High-resolution photo in digital maps and </a:t>
            </a:r>
            <a:r>
              <a:rPr lang="en-IN" dirty="0"/>
              <a:t>Satellite photos</a:t>
            </a:r>
          </a:p>
          <a:p>
            <a:pPr marL="457200" indent="-457200" fontAlgn="base">
              <a:spcBef>
                <a:spcPct val="0"/>
              </a:spcBef>
              <a:spcAft>
                <a:spcPct val="0"/>
              </a:spcAft>
              <a:buFont typeface="Arial" panose="020B0604020202020204" pitchFamily="34" charset="0"/>
              <a:buChar char="•"/>
            </a:pPr>
            <a:r>
              <a:rPr lang="en-US" dirty="0"/>
              <a:t>Medical imaging</a:t>
            </a:r>
          </a:p>
          <a:p>
            <a:r>
              <a:rPr lang="en-US" b="1" dirty="0"/>
              <a:t> </a:t>
            </a:r>
            <a:endParaRPr lang="en-IN" dirty="0"/>
          </a:p>
          <a:p>
            <a:pPr marL="0" marR="0" indent="0" defTabSz="914400" rtl="0" eaLnBrk="1" fontAlgn="base" latinLnBrk="0" hangingPunct="1">
              <a:lnSpc>
                <a:spcPct val="100000"/>
              </a:lnSpc>
              <a:spcBef>
                <a:spcPct val="0"/>
              </a:spcBef>
              <a:spcAft>
                <a:spcPct val="0"/>
              </a:spcAft>
              <a:buClrTx/>
              <a:buSzTx/>
              <a:buFontTx/>
              <a:buNone/>
              <a:tabLst/>
            </a:pPr>
            <a:endParaRPr kumimoji="0" lang="en-IN"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9989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7"/>
          <p:cNvSpPr>
            <a:spLocks noChangeArrowheads="1"/>
          </p:cNvSpPr>
          <p:nvPr/>
        </p:nvSpPr>
        <p:spPr bwMode="auto">
          <a:xfrm>
            <a:off x="914400" y="5943600"/>
            <a:ext cx="7694613" cy="830997"/>
          </a:xfrm>
          <a:prstGeom prst="rect">
            <a:avLst/>
          </a:prstGeom>
          <a:noFill/>
          <a:ln w="9525">
            <a:noFill/>
            <a:miter lim="800000"/>
            <a:headEnd/>
            <a:tailEnd/>
          </a:ln>
        </p:spPr>
        <p:txBody>
          <a:bodyPr wrap="square">
            <a:spAutoFit/>
          </a:bodyPr>
          <a:lstStyle/>
          <a:p>
            <a:pPr algn="ctr"/>
            <a:r>
              <a:rPr lang="en-US" sz="1400" dirty="0">
                <a:latin typeface="Times New Roman" pitchFamily="18" charset="0"/>
                <a:cs typeface="Times New Roman" pitchFamily="18" charset="0"/>
              </a:rPr>
              <a:t>Bansilal Ramnath Agarwal Charitable Trust’s</a:t>
            </a:r>
          </a:p>
          <a:p>
            <a:pPr algn="ctr"/>
            <a:r>
              <a:rPr lang="en-US" dirty="0">
                <a:latin typeface="Times New Roman" pitchFamily="18" charset="0"/>
                <a:cs typeface="Times New Roman" pitchFamily="18" charset="0"/>
              </a:rPr>
              <a:t>Vishwakarma Institute of Information Technology</a:t>
            </a:r>
          </a:p>
          <a:p>
            <a:pPr algn="ctr"/>
            <a:r>
              <a:rPr lang="en-US" sz="1600" dirty="0">
                <a:latin typeface="Times New Roman" pitchFamily="18" charset="0"/>
                <a:cs typeface="Times New Roman" pitchFamily="18" charset="0"/>
              </a:rPr>
              <a:t>Department of Electronics &amp; Telecommunication</a:t>
            </a:r>
            <a:endParaRPr lang="en-US" sz="1600" b="1" dirty="0">
              <a:solidFill>
                <a:srgbClr val="00006C"/>
              </a:solidFill>
              <a:latin typeface="Times New Roman" pitchFamily="18" charset="0"/>
              <a:cs typeface="Times New Roman" pitchFamily="18" charset="0"/>
            </a:endParaRPr>
          </a:p>
        </p:txBody>
      </p:sp>
      <p:sp>
        <p:nvSpPr>
          <p:cNvPr id="2052" name="Rectangle 14"/>
          <p:cNvSpPr>
            <a:spLocks noChangeArrowheads="1"/>
          </p:cNvSpPr>
          <p:nvPr/>
        </p:nvSpPr>
        <p:spPr bwMode="auto">
          <a:xfrm>
            <a:off x="0" y="5791200"/>
            <a:ext cx="9144000" cy="76200"/>
          </a:xfrm>
          <a:prstGeom prst="rect">
            <a:avLst/>
          </a:prstGeom>
          <a:solidFill>
            <a:schemeClr val="accent1">
              <a:lumMod val="25000"/>
            </a:schemeClr>
          </a:solidFill>
          <a:ln w="9525">
            <a:solidFill>
              <a:schemeClr val="accent1">
                <a:lumMod val="25000"/>
              </a:schemeClr>
            </a:solidFill>
            <a:miter lim="800000"/>
            <a:headEnd/>
            <a:tailEnd/>
          </a:ln>
        </p:spPr>
        <p:txBody>
          <a:bodyPr wrap="none" anchor="ctr"/>
          <a:lstStyle/>
          <a:p>
            <a:endParaRPr lang="en-US" dirty="0">
              <a:solidFill>
                <a:srgbClr val="00B0F0"/>
              </a:solidFill>
            </a:endParaRPr>
          </a:p>
        </p:txBody>
      </p:sp>
      <p:pic>
        <p:nvPicPr>
          <p:cNvPr id="9" name="Picture 8" descr="logo"/>
          <p:cNvPicPr/>
          <p:nvPr/>
        </p:nvPicPr>
        <p:blipFill>
          <a:blip r:embed="rId2" cstate="print"/>
          <a:srcRect/>
          <a:stretch>
            <a:fillRect/>
          </a:stretch>
        </p:blipFill>
        <p:spPr bwMode="auto">
          <a:xfrm>
            <a:off x="76200" y="5943600"/>
            <a:ext cx="838200" cy="838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itle 6"/>
          <p:cNvSpPr>
            <a:spLocks noGrp="1"/>
          </p:cNvSpPr>
          <p:nvPr>
            <p:ph type="title"/>
          </p:nvPr>
        </p:nvSpPr>
        <p:spPr>
          <a:xfrm>
            <a:off x="457200" y="76200"/>
            <a:ext cx="8229600" cy="838200"/>
          </a:xfrm>
        </p:spPr>
        <p:txBody>
          <a:bodyPr/>
          <a:lstStyle/>
          <a:p>
            <a:pPr algn="l"/>
            <a:endParaRPr lang="en-US" sz="3200" cap="all" dirty="0">
              <a:latin typeface="Times New Roman" pitchFamily="18" charset="0"/>
              <a:cs typeface="Times New Roman" pitchFamily="18" charset="0"/>
            </a:endParaRPr>
          </a:p>
        </p:txBody>
      </p:sp>
      <p:sp>
        <p:nvSpPr>
          <p:cNvPr id="11" name="Content Placeholder 10"/>
          <p:cNvSpPr>
            <a:spLocks noGrp="1"/>
          </p:cNvSpPr>
          <p:nvPr>
            <p:ph idx="1"/>
          </p:nvPr>
        </p:nvSpPr>
        <p:spPr>
          <a:xfrm>
            <a:off x="457200" y="914400"/>
            <a:ext cx="8229600" cy="4876800"/>
          </a:xfrm>
        </p:spPr>
        <p:txBody>
          <a:bodyPr/>
          <a:lstStyle/>
          <a:p>
            <a:pPr marL="457200" indent="-457200">
              <a:spcBef>
                <a:spcPct val="0"/>
              </a:spcBef>
              <a:buFont typeface="Arial" panose="020B0604020202020204" pitchFamily="34" charset="0"/>
              <a:buChar char="•"/>
            </a:pPr>
            <a:r>
              <a:rPr lang="en-US" sz="1600" dirty="0"/>
              <a:t>Multiple image super resolution </a:t>
            </a:r>
            <a:endParaRPr lang="en-IN" sz="1600" dirty="0"/>
          </a:p>
          <a:p>
            <a:pPr marL="457200" indent="-457200">
              <a:spcBef>
                <a:spcPct val="0"/>
              </a:spcBef>
              <a:buFont typeface="Arial" panose="020B0604020202020204" pitchFamily="34" charset="0"/>
              <a:buChar char="•"/>
            </a:pPr>
            <a:r>
              <a:rPr lang="en-US" sz="1600" dirty="0"/>
              <a:t>Video stitching</a:t>
            </a:r>
            <a:endParaRPr lang="en-IN" sz="1600" dirty="0"/>
          </a:p>
          <a:p>
            <a:pPr marL="457200" indent="-457200">
              <a:spcBef>
                <a:spcPct val="0"/>
              </a:spcBef>
              <a:buFont typeface="Arial" panose="020B0604020202020204" pitchFamily="34" charset="0"/>
              <a:buChar char="•"/>
            </a:pPr>
            <a:r>
              <a:rPr lang="en-US" sz="1600" dirty="0"/>
              <a:t>Object insertion</a:t>
            </a:r>
            <a:endParaRPr lang="en-IN" sz="1600" dirty="0"/>
          </a:p>
          <a:p>
            <a:pPr marL="457200" indent="-457200">
              <a:spcBef>
                <a:spcPct val="0"/>
              </a:spcBef>
              <a:buFont typeface="Arial" panose="020B0604020202020204" pitchFamily="34" charset="0"/>
              <a:buChar char="•"/>
            </a:pPr>
            <a:r>
              <a:rPr lang="en-US" sz="1600" dirty="0"/>
              <a:t>Video stabilization</a:t>
            </a:r>
            <a:endParaRPr lang="en-IN" sz="1600" dirty="0"/>
          </a:p>
          <a:p>
            <a:pPr marL="457200" indent="-457200">
              <a:spcBef>
                <a:spcPct val="0"/>
              </a:spcBef>
              <a:buFont typeface="Arial" panose="020B0604020202020204" pitchFamily="34" charset="0"/>
              <a:buChar char="•"/>
            </a:pPr>
            <a:r>
              <a:rPr lang="en-US" sz="1600" dirty="0"/>
              <a:t>Video matting </a:t>
            </a:r>
          </a:p>
          <a:p>
            <a:pPr marL="457200" indent="-457200">
              <a:spcBef>
                <a:spcPct val="0"/>
              </a:spcBef>
              <a:buFont typeface="Arial" panose="020B0604020202020204" pitchFamily="34" charset="0"/>
              <a:buChar char="•"/>
            </a:pPr>
            <a:r>
              <a:rPr lang="en-US" sz="2000" dirty="0"/>
              <a:t>Panorama</a:t>
            </a:r>
            <a:endParaRPr lang="en-IN" sz="2000" dirty="0"/>
          </a:p>
          <a:p>
            <a:pPr>
              <a:spcBef>
                <a:spcPct val="0"/>
              </a:spcBef>
            </a:pPr>
            <a:endParaRPr lang="en-IN" sz="2000" u="sng" dirty="0">
              <a:latin typeface="Times New Roman" panose="02020603050405020304" pitchFamily="18" charset="0"/>
              <a:cs typeface="Times New Roman" panose="02020603050405020304" pitchFamily="18" charset="0"/>
            </a:endParaRPr>
          </a:p>
          <a:p>
            <a:endParaRPr lang="en-US" sz="2400" dirty="0"/>
          </a:p>
          <a:p>
            <a:endParaRPr lang="en-US" sz="2400" dirty="0"/>
          </a:p>
          <a:p>
            <a:pPr marL="0" indent="0">
              <a:buNone/>
            </a:pPr>
            <a:endParaRPr lang="en-US" sz="21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pPr>
              <a:defRPr/>
            </a:pPr>
            <a:fld id="{7C6B0845-6640-4423-B62C-546434A5146D}" type="slidenum">
              <a:rPr lang="en-US" smtClean="0"/>
              <a:pPr>
                <a:defRPr/>
              </a:pPr>
              <a:t>8</a:t>
            </a:fld>
            <a:endParaRPr lang="en-US"/>
          </a:p>
        </p:txBody>
      </p:sp>
      <p:sp>
        <p:nvSpPr>
          <p:cNvPr id="5" name="Rectangle 4"/>
          <p:cNvSpPr/>
          <p:nvPr/>
        </p:nvSpPr>
        <p:spPr bwMode="auto">
          <a:xfrm>
            <a:off x="457200" y="152400"/>
            <a:ext cx="8229600" cy="685800"/>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IN" sz="3200" i="0" u="none" strike="noStrike" cap="none" normalizeH="0" baseline="0" dirty="0">
                <a:ln>
                  <a:noFill/>
                </a:ln>
                <a:solidFill>
                  <a:schemeClr val="tx1"/>
                </a:solidFill>
                <a:effectLst/>
                <a:latin typeface="Arial" charset="0"/>
              </a:rPr>
              <a:t>APPLICATIONS</a:t>
            </a:r>
          </a:p>
        </p:txBody>
      </p:sp>
      <p:sp>
        <p:nvSpPr>
          <p:cNvPr id="10" name="Rectangle 9"/>
          <p:cNvSpPr/>
          <p:nvPr/>
        </p:nvSpPr>
        <p:spPr bwMode="auto">
          <a:xfrm>
            <a:off x="457200" y="2514600"/>
            <a:ext cx="8229600" cy="685800"/>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IN" sz="3200" b="0" i="0" u="none" strike="noStrike" cap="none" normalizeH="0" baseline="0" dirty="0">
                <a:ln>
                  <a:noFill/>
                </a:ln>
                <a:solidFill>
                  <a:schemeClr val="tx1"/>
                </a:solidFill>
                <a:effectLst/>
                <a:latin typeface="Arial" charset="0"/>
              </a:rPr>
              <a:t>FUTURE SCOPE</a:t>
            </a:r>
          </a:p>
          <a:p>
            <a:pPr marL="0" marR="0" indent="0" algn="ctr" defTabSz="914400" rtl="0" eaLnBrk="1" fontAlgn="base" latinLnBrk="0" hangingPunct="1">
              <a:lnSpc>
                <a:spcPct val="100000"/>
              </a:lnSpc>
              <a:spcBef>
                <a:spcPct val="0"/>
              </a:spcBef>
              <a:spcAft>
                <a:spcPct val="0"/>
              </a:spcAft>
              <a:buClrTx/>
              <a:buSzTx/>
              <a:buFontTx/>
              <a:buNone/>
              <a:tabLst/>
            </a:pPr>
            <a:endParaRPr lang="en-IN" dirty="0">
              <a:latin typeface="Arial" charset="0"/>
            </a:endParaRPr>
          </a:p>
          <a:p>
            <a:pPr marL="285750" marR="0" indent="-285750"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IN" dirty="0">
                <a:latin typeface="Arial" charset="0"/>
              </a:rPr>
              <a:t>Further application of this image can be taking close photos of a large structures and stitch images from all sides . Machine Learning algorithms can be developed to automatically identify cracks from the final Panoramic Image. </a:t>
            </a:r>
          </a:p>
          <a:p>
            <a:pPr marR="0" defTabSz="914400" rtl="0" eaLnBrk="1" fontAlgn="base" latinLnBrk="0" hangingPunct="1">
              <a:lnSpc>
                <a:spcPct val="100000"/>
              </a:lnSpc>
              <a:spcBef>
                <a:spcPct val="0"/>
              </a:spcBef>
              <a:spcAft>
                <a:spcPct val="0"/>
              </a:spcAft>
              <a:buClrTx/>
              <a:buSzTx/>
              <a:tabLst/>
            </a:pPr>
            <a:endParaRPr lang="en-IN" dirty="0">
              <a:latin typeface="Arial" charset="0"/>
            </a:endParaRPr>
          </a:p>
          <a:p>
            <a:pPr marL="0" marR="0" indent="0" defTabSz="914400" rtl="0" eaLnBrk="1" fontAlgn="base" latinLnBrk="0" hangingPunct="1">
              <a:lnSpc>
                <a:spcPct val="100000"/>
              </a:lnSpc>
              <a:spcBef>
                <a:spcPct val="0"/>
              </a:spcBef>
              <a:spcAft>
                <a:spcPct val="0"/>
              </a:spcAft>
              <a:buClrTx/>
              <a:buSzTx/>
              <a:buFontTx/>
              <a:buNone/>
              <a:tabLst/>
            </a:pPr>
            <a:endParaRPr lang="en-IN" dirty="0">
              <a:latin typeface="Arial" charset="0"/>
            </a:endParaRPr>
          </a:p>
          <a:p>
            <a:pPr marL="0" marR="0" indent="0" defTabSz="914400" rtl="0" eaLnBrk="1" fontAlgn="base" latinLnBrk="0" hangingPunct="1">
              <a:lnSpc>
                <a:spcPct val="100000"/>
              </a:lnSpc>
              <a:spcBef>
                <a:spcPct val="0"/>
              </a:spcBef>
              <a:spcAft>
                <a:spcPct val="0"/>
              </a:spcAft>
              <a:buClrTx/>
              <a:buSzTx/>
              <a:buFontTx/>
              <a:buNone/>
              <a:tabLst/>
            </a:pPr>
            <a:endParaRPr kumimoji="0" lang="en-IN" sz="18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503247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7"/>
          <p:cNvSpPr>
            <a:spLocks noChangeArrowheads="1"/>
          </p:cNvSpPr>
          <p:nvPr/>
        </p:nvSpPr>
        <p:spPr bwMode="auto">
          <a:xfrm>
            <a:off x="914400" y="5943600"/>
            <a:ext cx="7694613" cy="830997"/>
          </a:xfrm>
          <a:prstGeom prst="rect">
            <a:avLst/>
          </a:prstGeom>
          <a:noFill/>
          <a:ln w="9525">
            <a:noFill/>
            <a:miter lim="800000"/>
            <a:headEnd/>
            <a:tailEnd/>
          </a:ln>
        </p:spPr>
        <p:txBody>
          <a:bodyPr wrap="square">
            <a:spAutoFit/>
          </a:bodyPr>
          <a:lstStyle/>
          <a:p>
            <a:pPr algn="ctr"/>
            <a:r>
              <a:rPr lang="en-US" sz="1400" dirty="0">
                <a:latin typeface="Times New Roman" pitchFamily="18" charset="0"/>
                <a:cs typeface="Times New Roman" pitchFamily="18" charset="0"/>
              </a:rPr>
              <a:t>Bansilal Ramnath Agarwal Charitable Trust’s</a:t>
            </a:r>
          </a:p>
          <a:p>
            <a:pPr algn="ctr"/>
            <a:r>
              <a:rPr lang="en-US" dirty="0">
                <a:latin typeface="Times New Roman" pitchFamily="18" charset="0"/>
                <a:cs typeface="Times New Roman" pitchFamily="18" charset="0"/>
              </a:rPr>
              <a:t>Vishwakarma Institute of Information Technology</a:t>
            </a:r>
          </a:p>
          <a:p>
            <a:pPr algn="ctr"/>
            <a:r>
              <a:rPr lang="en-US" sz="1600" dirty="0">
                <a:latin typeface="Times New Roman" pitchFamily="18" charset="0"/>
                <a:cs typeface="Times New Roman" pitchFamily="18" charset="0"/>
              </a:rPr>
              <a:t>Department of Electronics &amp; Telecommunication</a:t>
            </a:r>
            <a:endParaRPr lang="en-US" sz="1600" b="1" dirty="0">
              <a:solidFill>
                <a:srgbClr val="00006C"/>
              </a:solidFill>
              <a:latin typeface="Times New Roman" pitchFamily="18" charset="0"/>
              <a:cs typeface="Times New Roman" pitchFamily="18" charset="0"/>
            </a:endParaRPr>
          </a:p>
        </p:txBody>
      </p:sp>
      <p:sp>
        <p:nvSpPr>
          <p:cNvPr id="2052" name="Rectangle 14"/>
          <p:cNvSpPr>
            <a:spLocks noChangeArrowheads="1"/>
          </p:cNvSpPr>
          <p:nvPr/>
        </p:nvSpPr>
        <p:spPr bwMode="auto">
          <a:xfrm>
            <a:off x="0" y="5791200"/>
            <a:ext cx="9144000" cy="76200"/>
          </a:xfrm>
          <a:prstGeom prst="rect">
            <a:avLst/>
          </a:prstGeom>
          <a:solidFill>
            <a:schemeClr val="accent1">
              <a:lumMod val="25000"/>
            </a:schemeClr>
          </a:solidFill>
          <a:ln w="9525">
            <a:solidFill>
              <a:schemeClr val="accent1">
                <a:lumMod val="25000"/>
              </a:schemeClr>
            </a:solidFill>
            <a:miter lim="800000"/>
            <a:headEnd/>
            <a:tailEnd/>
          </a:ln>
        </p:spPr>
        <p:txBody>
          <a:bodyPr wrap="none" anchor="ctr"/>
          <a:lstStyle/>
          <a:p>
            <a:endParaRPr lang="en-US" dirty="0">
              <a:solidFill>
                <a:srgbClr val="00B0F0"/>
              </a:solidFill>
            </a:endParaRPr>
          </a:p>
        </p:txBody>
      </p:sp>
      <p:pic>
        <p:nvPicPr>
          <p:cNvPr id="9" name="Picture 8" descr="logo"/>
          <p:cNvPicPr/>
          <p:nvPr/>
        </p:nvPicPr>
        <p:blipFill>
          <a:blip r:embed="rId2" cstate="print"/>
          <a:srcRect/>
          <a:stretch>
            <a:fillRect/>
          </a:stretch>
        </p:blipFill>
        <p:spPr bwMode="auto">
          <a:xfrm>
            <a:off x="76200" y="5943600"/>
            <a:ext cx="838200" cy="838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itle 6"/>
          <p:cNvSpPr>
            <a:spLocks noGrp="1"/>
          </p:cNvSpPr>
          <p:nvPr>
            <p:ph type="title"/>
          </p:nvPr>
        </p:nvSpPr>
        <p:spPr>
          <a:xfrm>
            <a:off x="457200" y="76200"/>
            <a:ext cx="8229600" cy="688975"/>
          </a:xfrm>
        </p:spPr>
        <p:txBody>
          <a:bodyPr/>
          <a:lstStyle/>
          <a:p>
            <a:pPr algn="l"/>
            <a:endParaRPr lang="en-US" sz="3200" cap="all" dirty="0">
              <a:latin typeface="Times New Roman" pitchFamily="18" charset="0"/>
              <a:cs typeface="Times New Roman" pitchFamily="18" charset="0"/>
            </a:endParaRPr>
          </a:p>
        </p:txBody>
      </p:sp>
      <p:sp>
        <p:nvSpPr>
          <p:cNvPr id="11" name="Content Placeholder 10"/>
          <p:cNvSpPr>
            <a:spLocks noGrp="1"/>
          </p:cNvSpPr>
          <p:nvPr>
            <p:ph idx="1"/>
          </p:nvPr>
        </p:nvSpPr>
        <p:spPr>
          <a:xfrm>
            <a:off x="457200" y="1066800"/>
            <a:ext cx="8229600" cy="4724400"/>
          </a:xfrm>
        </p:spPr>
        <p:txBody>
          <a:bodyPr/>
          <a:lstStyle/>
          <a:p>
            <a:pPr marL="0" indent="0">
              <a:buNone/>
            </a:pPr>
            <a:endParaRPr lang="en-IN" dirty="0"/>
          </a:p>
          <a:p>
            <a:pPr lvl="0"/>
            <a:r>
              <a:rPr lang="en-US" sz="2800" dirty="0"/>
              <a:t>Mathew Brown and David G. Lowe Automatic Panoramic Image Stitching using Invariant Features. </a:t>
            </a:r>
          </a:p>
          <a:p>
            <a:pPr lvl="0"/>
            <a:r>
              <a:rPr lang="en-US" sz="2800" dirty="0"/>
              <a:t>Open CV Documentation.</a:t>
            </a:r>
          </a:p>
          <a:p>
            <a:pPr lvl="0"/>
            <a:r>
              <a:rPr lang="en-US" sz="2800" dirty="0"/>
              <a:t>Zhen Quin, “Image Stitching Technology”</a:t>
            </a:r>
            <a:endParaRPr lang="en-IN" sz="2800" dirty="0"/>
          </a:p>
          <a:p>
            <a:pPr marL="0" indent="0">
              <a:buNone/>
            </a:pPr>
            <a:endParaRPr lang="en-IN" b="1" u="sng" dirty="0"/>
          </a:p>
          <a:p>
            <a:pPr marL="457200" indent="-457200">
              <a:buFont typeface="+mj-lt"/>
              <a:buAutoNum type="arabicPeriod"/>
            </a:pPr>
            <a:endParaRPr lang="en-US" sz="21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pPr>
              <a:defRPr/>
            </a:pPr>
            <a:fld id="{7C6B0845-6640-4423-B62C-546434A5146D}" type="slidenum">
              <a:rPr lang="en-US" smtClean="0"/>
              <a:pPr>
                <a:defRPr/>
              </a:pPr>
              <a:t>9</a:t>
            </a:fld>
            <a:endParaRPr lang="en-US"/>
          </a:p>
        </p:txBody>
      </p:sp>
      <p:sp>
        <p:nvSpPr>
          <p:cNvPr id="4" name="Rectangle 3"/>
          <p:cNvSpPr/>
          <p:nvPr/>
        </p:nvSpPr>
        <p:spPr bwMode="auto">
          <a:xfrm>
            <a:off x="495300" y="0"/>
            <a:ext cx="8191500" cy="765175"/>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IN" sz="3200" dirty="0">
                <a:latin typeface="Arial" charset="0"/>
              </a:rPr>
              <a:t>R</a:t>
            </a:r>
            <a:r>
              <a:rPr kumimoji="0" lang="en-IN" sz="3200" b="0" i="0" u="none" strike="noStrike" cap="none" normalizeH="0" baseline="0" dirty="0">
                <a:ln>
                  <a:noFill/>
                </a:ln>
                <a:solidFill>
                  <a:schemeClr val="tx1"/>
                </a:solidFill>
                <a:effectLst/>
                <a:latin typeface="Arial" charset="0"/>
              </a:rPr>
              <a:t>eferences</a:t>
            </a:r>
          </a:p>
        </p:txBody>
      </p:sp>
    </p:spTree>
    <p:extLst>
      <p:ext uri="{BB962C8B-B14F-4D97-AF65-F5344CB8AC3E}">
        <p14:creationId xmlns:p14="http://schemas.microsoft.com/office/powerpoint/2010/main" val="3355932485"/>
      </p:ext>
    </p:extLst>
  </p:cSld>
  <p:clrMapOvr>
    <a:masterClrMapping/>
  </p:clrMapOvr>
</p:sld>
</file>

<file path=ppt/theme/theme1.xml><?xml version="1.0" encoding="utf-8"?>
<a:theme xmlns:a="http://schemas.openxmlformats.org/drawingml/2006/main" name="Default Design">
  <a:themeElements>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1426</TotalTime>
  <Words>953</Words>
  <Application>Microsoft Office PowerPoint</Application>
  <PresentationFormat>On-screen Show (4:3)</PresentationFormat>
  <Paragraphs>148</Paragraphs>
  <Slides>10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Times New Roman</vt:lpstr>
      <vt:lpstr>Default Design</vt:lpstr>
      <vt:lpstr>PowerPoint Presentation</vt:lpstr>
      <vt:lpstr>PROJECT PHASE – I,  outline</vt:lpstr>
      <vt:lpstr>INTRODUCTION</vt:lpstr>
      <vt:lpstr>LITERATURE SURVEY</vt:lpstr>
      <vt:lpstr>MOTIVATION AND OBJECTIVES</vt:lpstr>
      <vt:lpstr>BLOCK DIAGRAM AND METHODOLOGY</vt:lpstr>
      <vt:lpstr>HARDWARE AND SOFTWARE SPECIFICATION</vt:lpstr>
      <vt:lpstr>PowerPoint Presentation</vt:lpstr>
      <vt:lpstr>PowerPoint Presentation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Sudhamsu Guduru</cp:lastModifiedBy>
  <cp:revision>49</cp:revision>
  <dcterms:created xsi:type="dcterms:W3CDTF">2017-10-03T12:40:28Z</dcterms:created>
  <dcterms:modified xsi:type="dcterms:W3CDTF">2019-12-11T19:11:50Z</dcterms:modified>
</cp:coreProperties>
</file>