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6" r:id="rId3"/>
    <p:sldId id="259" r:id="rId4"/>
    <p:sldId id="267" r:id="rId5"/>
    <p:sldId id="260" r:id="rId6"/>
    <p:sldId id="261" r:id="rId7"/>
    <p:sldId id="262" r:id="rId8"/>
    <p:sldId id="263" r:id="rId9"/>
    <p:sldId id="271" r:id="rId10"/>
    <p:sldId id="264" r:id="rId11"/>
    <p:sldId id="272" r:id="rId12"/>
    <p:sldId id="273" r:id="rId13"/>
    <p:sldId id="265" r:id="rId14"/>
    <p:sldId id="274" r:id="rId15"/>
    <p:sldId id="275" r:id="rId16"/>
    <p:sldId id="276" r:id="rId17"/>
    <p:sldId id="277" r:id="rId18"/>
    <p:sldId id="278" r:id="rId19"/>
    <p:sldId id="279" r:id="rId20"/>
    <p:sldId id="268" r:id="rId21"/>
    <p:sldId id="269" r:id="rId22"/>
    <p:sldId id="270" r:id="rId23"/>
    <p:sldId id="266" r:id="rId24"/>
  </p:sldIdLst>
  <p:sldSz cx="9144000" cy="6858000" type="screen4x3"/>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1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ranjani R" userId="e52abfb0dc3c24bf" providerId="LiveId" clId="{E7A39373-E47C-4FA5-B5CD-81953DCCD67E}"/>
    <pc:docChg chg="custSel addSld modSld">
      <pc:chgData name="Sivaranjani R" userId="e52abfb0dc3c24bf" providerId="LiveId" clId="{E7A39373-E47C-4FA5-B5CD-81953DCCD67E}" dt="2023-11-23T18:58:22.999" v="2" actId="478"/>
      <pc:docMkLst>
        <pc:docMk/>
      </pc:docMkLst>
      <pc:sldChg chg="delSp add mod">
        <pc:chgData name="Sivaranjani R" userId="e52abfb0dc3c24bf" providerId="LiveId" clId="{E7A39373-E47C-4FA5-B5CD-81953DCCD67E}" dt="2023-11-23T18:58:22.999" v="2" actId="478"/>
        <pc:sldMkLst>
          <pc:docMk/>
          <pc:sldMk cId="3941652870" sldId="279"/>
        </pc:sldMkLst>
        <pc:picChg chg="del">
          <ac:chgData name="Sivaranjani R" userId="e52abfb0dc3c24bf" providerId="LiveId" clId="{E7A39373-E47C-4FA5-B5CD-81953DCCD67E}" dt="2023-11-23T18:58:22.999" v="2" actId="478"/>
          <ac:picMkLst>
            <pc:docMk/>
            <pc:sldMk cId="3941652870" sldId="279"/>
            <ac:picMk id="4" creationId="{28FEA6F3-095F-138B-9856-0857C7D4E6EA}"/>
          </ac:picMkLst>
        </pc:picChg>
        <pc:picChg chg="del">
          <ac:chgData name="Sivaranjani R" userId="e52abfb0dc3c24bf" providerId="LiveId" clId="{E7A39373-E47C-4FA5-B5CD-81953DCCD67E}" dt="2023-11-23T18:58:21.205" v="1" actId="478"/>
          <ac:picMkLst>
            <pc:docMk/>
            <pc:sldMk cId="3941652870" sldId="279"/>
            <ac:picMk id="8" creationId="{EE203774-A4D0-BE9B-3E6E-6E867031B52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4E68D6-9F80-41DD-A195-E6D1FAB424B2}" type="datetimeFigureOut">
              <a:rPr lang="en-US" smtClean="0"/>
              <a:pPr/>
              <a:t>11/24/2023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C6FDAB-40D1-4E60-B9BB-C990C64D565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2">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353CD1-8391-4BB8-A565-1F427672F259}" type="datetime1">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0169E-0798-405A-AF0F-EEAEFF778AC4}" type="slidenum">
              <a:rPr lang="en-US" smtClean="0"/>
              <a:pPr/>
              <a:t>‹#›</a:t>
            </a:fld>
            <a:endParaRPr lang="en-US"/>
          </a:p>
        </p:txBody>
      </p:sp>
      <p:pic>
        <p:nvPicPr>
          <p:cNvPr id="1029" name="Picture 5"/>
          <p:cNvPicPr>
            <a:picLocks noChangeAspect="1" noChangeArrowheads="1"/>
          </p:cNvPicPr>
          <p:nvPr userDrawn="1"/>
        </p:nvPicPr>
        <p:blipFill>
          <a:blip r:embed="rId2"/>
          <a:srcRect/>
          <a:stretch>
            <a:fillRect/>
          </a:stretch>
        </p:blipFill>
        <p:spPr bwMode="auto">
          <a:xfrm>
            <a:off x="-225172" y="-146050"/>
            <a:ext cx="9802560" cy="7004050"/>
          </a:xfrm>
          <a:prstGeom prst="rect">
            <a:avLst/>
          </a:prstGeom>
          <a:noFill/>
          <a:ln w="9525">
            <a:noFill/>
            <a:miter lim="800000"/>
            <a:headEnd/>
            <a:tailEnd/>
          </a:ln>
          <a:effectLst/>
        </p:spPr>
      </p:pic>
      <p:sp>
        <p:nvSpPr>
          <p:cNvPr id="11" name="Rectangle 10"/>
          <p:cNvSpPr/>
          <p:nvPr userDrawn="1"/>
        </p:nvSpPr>
        <p:spPr>
          <a:xfrm>
            <a:off x="-228600" y="6324600"/>
            <a:ext cx="9829800" cy="533400"/>
          </a:xfrm>
          <a:prstGeom prst="rect">
            <a:avLst/>
          </a:prstGeom>
          <a:ln>
            <a:solidFill>
              <a:schemeClr val="accent1">
                <a:lumMod val="40000"/>
                <a:lumOff val="60000"/>
              </a:schemeClr>
            </a:solidFill>
          </a:ln>
          <a:effectLst>
            <a:glow rad="101600">
              <a:schemeClr val="accent5">
                <a:satMod val="175000"/>
                <a:alpha val="40000"/>
              </a:schemeClr>
            </a:glow>
            <a:outerShdw blurRad="50800" dist="38100" dir="8100000" algn="tr"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D9B8E4-3EB2-4A79-B344-01BAB1C9E697}" type="datetime1">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0169E-0798-405A-AF0F-EEAEFF778A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CFAA70-3CC1-45B3-8AE4-0C9C4807A966}" type="datetime1">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0169E-0798-405A-AF0F-EEAEFF778A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B865AE-06B4-4983-9039-150565BE51E7}" type="datetime1">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0169E-0798-405A-AF0F-EEAEFF778A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FFAC91-467F-45C3-BC4B-F145FAA7F6D4}" type="datetime1">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0169E-0798-405A-AF0F-EEAEFF778A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5E5472-E5A9-4491-A53A-F3790A6FA472}" type="datetime1">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0169E-0798-405A-AF0F-EEAEFF778A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BF8B19-4A27-4C0F-958C-7560B09C8A21}" type="datetime1">
              <a:rPr lang="en-US" smtClean="0"/>
              <a:pPr/>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60169E-0798-405A-AF0F-EEAEFF778A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4A52F7-DA40-4502-B55E-ADEC6A3DBF3E}" type="datetime1">
              <a:rPr lang="en-US" smtClean="0"/>
              <a:pPr/>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60169E-0798-405A-AF0F-EEAEFF778A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CD9C00-FE79-4601-946D-1AB28135243A}" type="datetime1">
              <a:rPr lang="en-US" smtClean="0"/>
              <a:pPr/>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60169E-0798-405A-AF0F-EEAEFF778A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A9D972-3052-419B-BEA0-0B80575F2F97}" type="datetime1">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0169E-0798-405A-AF0F-EEAEFF778A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B6A64-E333-46ED-86DA-3E8744195910}" type="datetime1">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0169E-0798-405A-AF0F-EEAEFF778A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4E42F-E12E-44E5-9502-D6223B77BEFE}" type="datetime1">
              <a:rPr lang="en-US" smtClean="0"/>
              <a:pPr/>
              <a:t>11/24/2023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0169E-0798-405A-AF0F-EEAEFF778A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38400" y="1219200"/>
            <a:ext cx="5943600" cy="369332"/>
          </a:xfrm>
          <a:prstGeom prst="rect">
            <a:avLst/>
          </a:prstGeom>
          <a:noFill/>
        </p:spPr>
        <p:txBody>
          <a:bodyPr wrap="square" rtlCol="0">
            <a:spAutoFit/>
          </a:bodyPr>
          <a:lstStyle/>
          <a:p>
            <a:endParaRPr lang="en-US" dirty="0"/>
          </a:p>
        </p:txBody>
      </p:sp>
      <p:pic>
        <p:nvPicPr>
          <p:cNvPr id="2053" name="Picture 5"/>
          <p:cNvPicPr>
            <a:picLocks noChangeAspect="1" noChangeArrowheads="1"/>
          </p:cNvPicPr>
          <p:nvPr/>
        </p:nvPicPr>
        <p:blipFill>
          <a:blip r:embed="rId2"/>
          <a:srcRect/>
          <a:stretch>
            <a:fillRect/>
          </a:stretch>
        </p:blipFill>
        <p:spPr bwMode="auto">
          <a:xfrm>
            <a:off x="-441325" y="-60325"/>
            <a:ext cx="10028238" cy="6980238"/>
          </a:xfrm>
          <a:prstGeom prst="rect">
            <a:avLst/>
          </a:prstGeom>
          <a:noFill/>
          <a:ln w="9525">
            <a:noFill/>
            <a:miter lim="800000"/>
            <a:headEnd/>
            <a:tailEnd/>
          </a:ln>
          <a:effectLst/>
        </p:spPr>
      </p:pic>
      <p:sp>
        <p:nvSpPr>
          <p:cNvPr id="9" name="Date Placeholder 8"/>
          <p:cNvSpPr>
            <a:spLocks noGrp="1"/>
          </p:cNvSpPr>
          <p:nvPr>
            <p:ph type="dt" sz="half" idx="10"/>
          </p:nvPr>
        </p:nvSpPr>
        <p:spPr/>
        <p:txBody>
          <a:bodyPr/>
          <a:lstStyle/>
          <a:p>
            <a:fld id="{13D0B538-FE38-4B63-B14E-2171D420476D}" type="datetime1">
              <a:rPr lang="en-US" smtClean="0"/>
              <a:pPr/>
              <a:t>11/24/2023</a:t>
            </a:fld>
            <a:endParaRPr lang="en-US"/>
          </a:p>
        </p:txBody>
      </p:sp>
      <p:sp>
        <p:nvSpPr>
          <p:cNvPr id="10" name="Slide Number Placeholder 9"/>
          <p:cNvSpPr>
            <a:spLocks noGrp="1"/>
          </p:cNvSpPr>
          <p:nvPr>
            <p:ph type="sldNum" sz="quarter" idx="12"/>
          </p:nvPr>
        </p:nvSpPr>
        <p:spPr/>
        <p:txBody>
          <a:bodyPr/>
          <a:lstStyle/>
          <a:p>
            <a:fld id="{FE60169E-0798-405A-AF0F-EEAEFF778AC4}"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990600"/>
            <a:ext cx="76962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rPr>
              <a:t>SYSTEM ARCHITECTURE </a:t>
            </a: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10</a:t>
            </a:fld>
            <a:endParaRPr lang="en-US"/>
          </a:p>
        </p:txBody>
      </p:sp>
      <p:pic>
        <p:nvPicPr>
          <p:cNvPr id="2" name="Picture 1">
            <a:extLst>
              <a:ext uri="{FF2B5EF4-FFF2-40B4-BE49-F238E27FC236}">
                <a16:creationId xmlns:a16="http://schemas.microsoft.com/office/drawing/2014/main" id="{8D6B3EED-C100-726C-CA55-1782D6FE7A5F}"/>
              </a:ext>
            </a:extLst>
          </p:cNvPr>
          <p:cNvPicPr>
            <a:picLocks noChangeAspect="1"/>
          </p:cNvPicPr>
          <p:nvPr/>
        </p:nvPicPr>
        <p:blipFill>
          <a:blip r:embed="rId2"/>
          <a:stretch>
            <a:fillRect/>
          </a:stretch>
        </p:blipFill>
        <p:spPr>
          <a:xfrm>
            <a:off x="495300" y="1676400"/>
            <a:ext cx="4191000" cy="4191000"/>
          </a:xfrm>
          <a:prstGeom prst="rect">
            <a:avLst/>
          </a:prstGeom>
        </p:spPr>
      </p:pic>
      <p:pic>
        <p:nvPicPr>
          <p:cNvPr id="4" name="Picture 3">
            <a:extLst>
              <a:ext uri="{FF2B5EF4-FFF2-40B4-BE49-F238E27FC236}">
                <a16:creationId xmlns:a16="http://schemas.microsoft.com/office/drawing/2014/main" id="{52ABF1FE-EFD2-C4CD-2E43-3A004BD1F972}"/>
              </a:ext>
            </a:extLst>
          </p:cNvPr>
          <p:cNvPicPr>
            <a:picLocks noChangeAspect="1"/>
          </p:cNvPicPr>
          <p:nvPr/>
        </p:nvPicPr>
        <p:blipFill>
          <a:blip r:embed="rId3"/>
          <a:stretch>
            <a:fillRect/>
          </a:stretch>
        </p:blipFill>
        <p:spPr>
          <a:xfrm>
            <a:off x="1524000" y="5702635"/>
            <a:ext cx="1554615" cy="408467"/>
          </a:xfrm>
          <a:prstGeom prst="rect">
            <a:avLst/>
          </a:prstGeom>
        </p:spPr>
      </p:pic>
      <p:pic>
        <p:nvPicPr>
          <p:cNvPr id="8" name="Picture 7">
            <a:extLst>
              <a:ext uri="{FF2B5EF4-FFF2-40B4-BE49-F238E27FC236}">
                <a16:creationId xmlns:a16="http://schemas.microsoft.com/office/drawing/2014/main" id="{18DBC1A7-ACE2-9AC5-370B-8B9C277F2337}"/>
              </a:ext>
            </a:extLst>
          </p:cNvPr>
          <p:cNvPicPr>
            <a:picLocks noChangeAspect="1"/>
          </p:cNvPicPr>
          <p:nvPr/>
        </p:nvPicPr>
        <p:blipFill>
          <a:blip r:embed="rId4"/>
          <a:stretch>
            <a:fillRect/>
          </a:stretch>
        </p:blipFill>
        <p:spPr>
          <a:xfrm>
            <a:off x="5253037" y="2057400"/>
            <a:ext cx="2091109" cy="2743200"/>
          </a:xfrm>
          <a:prstGeom prst="rect">
            <a:avLst/>
          </a:prstGeom>
        </p:spPr>
      </p:pic>
      <p:pic>
        <p:nvPicPr>
          <p:cNvPr id="10" name="Picture 9">
            <a:extLst>
              <a:ext uri="{FF2B5EF4-FFF2-40B4-BE49-F238E27FC236}">
                <a16:creationId xmlns:a16="http://schemas.microsoft.com/office/drawing/2014/main" id="{35166B26-DE61-43CB-C5DC-D8E45898D9B7}"/>
              </a:ext>
            </a:extLst>
          </p:cNvPr>
          <p:cNvPicPr>
            <a:picLocks noChangeAspect="1"/>
          </p:cNvPicPr>
          <p:nvPr/>
        </p:nvPicPr>
        <p:blipFill>
          <a:blip r:embed="rId5"/>
          <a:stretch>
            <a:fillRect/>
          </a:stretch>
        </p:blipFill>
        <p:spPr>
          <a:xfrm>
            <a:off x="4937620" y="4890127"/>
            <a:ext cx="3231160" cy="4084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990600"/>
            <a:ext cx="76962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rPr>
              <a:t>SYSTEM ARCHITECTURE </a:t>
            </a: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11</a:t>
            </a:fld>
            <a:endParaRPr lang="en-US"/>
          </a:p>
        </p:txBody>
      </p:sp>
      <p:pic>
        <p:nvPicPr>
          <p:cNvPr id="3" name="Picture 2">
            <a:extLst>
              <a:ext uri="{FF2B5EF4-FFF2-40B4-BE49-F238E27FC236}">
                <a16:creationId xmlns:a16="http://schemas.microsoft.com/office/drawing/2014/main" id="{E0ADBD17-F94F-5D09-C17D-F3FF3FE1F892}"/>
              </a:ext>
            </a:extLst>
          </p:cNvPr>
          <p:cNvPicPr>
            <a:picLocks noChangeAspect="1"/>
          </p:cNvPicPr>
          <p:nvPr/>
        </p:nvPicPr>
        <p:blipFill>
          <a:blip r:embed="rId2"/>
          <a:stretch>
            <a:fillRect/>
          </a:stretch>
        </p:blipFill>
        <p:spPr>
          <a:xfrm>
            <a:off x="1447800" y="1752600"/>
            <a:ext cx="6504996" cy="3718882"/>
          </a:xfrm>
          <a:prstGeom prst="rect">
            <a:avLst/>
          </a:prstGeom>
        </p:spPr>
      </p:pic>
      <p:pic>
        <p:nvPicPr>
          <p:cNvPr id="11" name="Picture 10">
            <a:extLst>
              <a:ext uri="{FF2B5EF4-FFF2-40B4-BE49-F238E27FC236}">
                <a16:creationId xmlns:a16="http://schemas.microsoft.com/office/drawing/2014/main" id="{58603838-2A61-3B91-2AF8-12CF96B0DD2F}"/>
              </a:ext>
            </a:extLst>
          </p:cNvPr>
          <p:cNvPicPr>
            <a:picLocks noChangeAspect="1"/>
          </p:cNvPicPr>
          <p:nvPr/>
        </p:nvPicPr>
        <p:blipFill>
          <a:blip r:embed="rId3"/>
          <a:stretch>
            <a:fillRect/>
          </a:stretch>
        </p:blipFill>
        <p:spPr>
          <a:xfrm>
            <a:off x="3276600" y="5420124"/>
            <a:ext cx="3066554" cy="493792"/>
          </a:xfrm>
          <a:prstGeom prst="rect">
            <a:avLst/>
          </a:prstGeom>
        </p:spPr>
      </p:pic>
    </p:spTree>
    <p:extLst>
      <p:ext uri="{BB962C8B-B14F-4D97-AF65-F5344CB8AC3E}">
        <p14:creationId xmlns:p14="http://schemas.microsoft.com/office/powerpoint/2010/main" val="251571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990600"/>
            <a:ext cx="76962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rPr>
              <a:t>SYSTEM ARCHITECTURE </a:t>
            </a: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12</a:t>
            </a:fld>
            <a:endParaRPr lang="en-US"/>
          </a:p>
        </p:txBody>
      </p:sp>
      <p:pic>
        <p:nvPicPr>
          <p:cNvPr id="2" name="Picture 1">
            <a:extLst>
              <a:ext uri="{FF2B5EF4-FFF2-40B4-BE49-F238E27FC236}">
                <a16:creationId xmlns:a16="http://schemas.microsoft.com/office/drawing/2014/main" id="{74C6E088-D2E3-B7ED-F2AC-ABD938434DB8}"/>
              </a:ext>
            </a:extLst>
          </p:cNvPr>
          <p:cNvPicPr>
            <a:picLocks noChangeAspect="1"/>
          </p:cNvPicPr>
          <p:nvPr/>
        </p:nvPicPr>
        <p:blipFill>
          <a:blip r:embed="rId2"/>
          <a:stretch>
            <a:fillRect/>
          </a:stretch>
        </p:blipFill>
        <p:spPr>
          <a:xfrm>
            <a:off x="1523736" y="1691489"/>
            <a:ext cx="6858264" cy="3909211"/>
          </a:xfrm>
          <a:prstGeom prst="rect">
            <a:avLst/>
          </a:prstGeom>
        </p:spPr>
      </p:pic>
      <p:pic>
        <p:nvPicPr>
          <p:cNvPr id="8" name="Picture 7">
            <a:extLst>
              <a:ext uri="{FF2B5EF4-FFF2-40B4-BE49-F238E27FC236}">
                <a16:creationId xmlns:a16="http://schemas.microsoft.com/office/drawing/2014/main" id="{1A121C67-F271-DE63-1DCC-5EA875F2D644}"/>
              </a:ext>
            </a:extLst>
          </p:cNvPr>
          <p:cNvPicPr>
            <a:picLocks noChangeAspect="1"/>
          </p:cNvPicPr>
          <p:nvPr/>
        </p:nvPicPr>
        <p:blipFill>
          <a:blip r:embed="rId3"/>
          <a:stretch>
            <a:fillRect/>
          </a:stretch>
        </p:blipFill>
        <p:spPr>
          <a:xfrm>
            <a:off x="1143000" y="5466265"/>
            <a:ext cx="7334124" cy="377985"/>
          </a:xfrm>
          <a:prstGeom prst="rect">
            <a:avLst/>
          </a:prstGeom>
        </p:spPr>
      </p:pic>
    </p:spTree>
    <p:extLst>
      <p:ext uri="{BB962C8B-B14F-4D97-AF65-F5344CB8AC3E}">
        <p14:creationId xmlns:p14="http://schemas.microsoft.com/office/powerpoint/2010/main" val="4158352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990600"/>
            <a:ext cx="76962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rPr>
              <a:t>FUTURE ENHANCEMENT </a:t>
            </a: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13</a:t>
            </a:fld>
            <a:endParaRPr lang="en-US"/>
          </a:p>
        </p:txBody>
      </p:sp>
      <p:sp>
        <p:nvSpPr>
          <p:cNvPr id="2" name="TextBox 1">
            <a:extLst>
              <a:ext uri="{FF2B5EF4-FFF2-40B4-BE49-F238E27FC236}">
                <a16:creationId xmlns:a16="http://schemas.microsoft.com/office/drawing/2014/main" id="{B5313534-DBA1-2C00-7C80-9C376A57E178}"/>
              </a:ext>
            </a:extLst>
          </p:cNvPr>
          <p:cNvSpPr txBox="1"/>
          <p:nvPr/>
        </p:nvSpPr>
        <p:spPr>
          <a:xfrm>
            <a:off x="838200" y="2149019"/>
            <a:ext cx="8077200" cy="4708981"/>
          </a:xfrm>
          <a:prstGeom prst="rect">
            <a:avLst/>
          </a:prstGeom>
          <a:noFill/>
        </p:spPr>
        <p:txBody>
          <a:bodyPr wrap="square" rtlCol="0">
            <a:sp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a:p>
            <a:pPr lvl="0">
              <a:buFont typeface="Wingdings" pitchFamily="2" charset="2"/>
              <a:buChar char="v"/>
            </a:pPr>
            <a:r>
              <a:rPr lang="en-US" sz="2000" dirty="0">
                <a:solidFill>
                  <a:schemeClr val="bg1"/>
                </a:solidFill>
                <a:latin typeface="Times New Roman" panose="02020603050405020304" pitchFamily="18" charset="0"/>
                <a:cs typeface="Times New Roman" panose="02020603050405020304" pitchFamily="18" charset="0"/>
              </a:rPr>
              <a:t>Methods to teach and learn mathematical problems and learning 3D objects is possible by using the haptic devices can be integrated with this system.</a:t>
            </a:r>
          </a:p>
          <a:p>
            <a:pPr lvl="0">
              <a:buFont typeface="Wingdings" pitchFamily="2" charset="2"/>
              <a:buChar char="v"/>
            </a:pPr>
            <a:endParaRPr lang="en-IN" sz="2000"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v"/>
            </a:pPr>
            <a:r>
              <a:rPr lang="en-US" sz="2000" dirty="0">
                <a:solidFill>
                  <a:schemeClr val="bg1"/>
                </a:solidFill>
                <a:latin typeface="Times New Roman" panose="02020603050405020304" pitchFamily="18" charset="0"/>
                <a:cs typeface="Times New Roman" panose="02020603050405020304" pitchFamily="18" charset="0"/>
              </a:rPr>
              <a:t>This project can be used in the future as a real-time environment for all VIPs, to help them grasp what is going on in their surroundings and to react and feel things around them. They can live their lives without relying on anyone. The additional camera that has to be added can catch a wider angle of 270 degrees around them and, in the future, if network speed increases, the possibility of any accidents or other issues can be resolved.</a:t>
            </a:r>
          </a:p>
          <a:p>
            <a:pPr lvl="0"/>
            <a:endParaRPr lang="en-US" sz="2000"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a:t>
            </a:r>
          </a:p>
          <a:p>
            <a:endParaRPr lang="en-US" sz="2000" dirty="0">
              <a:solidFill>
                <a:schemeClr val="bg1"/>
              </a:solidFill>
              <a:latin typeface="Times New Roman" panose="02020603050405020304" pitchFamily="18" charset="0"/>
              <a:cs typeface="Times New Roman" panose="02020603050405020304" pitchFamily="18" charset="0"/>
            </a:endParaRPr>
          </a:p>
          <a:p>
            <a:pPr algn="just"/>
            <a:endParaRPr lang="en-IN"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Arial Narrow"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990600"/>
            <a:ext cx="76962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chemeClr val="accent1">
                    <a:lumMod val="50000"/>
                  </a:schemeClr>
                </a:solidFill>
                <a:effectLst>
                  <a:outerShdw blurRad="50800" dist="39000" dir="5460000" algn="tl">
                    <a:srgbClr val="000000">
                      <a:alpha val="38000"/>
                    </a:srgbClr>
                  </a:outerShdw>
                </a:effectLst>
                <a:latin typeface="Algerian" pitchFamily="82" charset="0"/>
              </a:rPr>
              <a:t> CONCLUSION</a:t>
            </a:r>
            <a:endPar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endParaRP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14</a:t>
            </a:fld>
            <a:endParaRPr lang="en-US"/>
          </a:p>
        </p:txBody>
      </p:sp>
      <p:sp>
        <p:nvSpPr>
          <p:cNvPr id="3" name="TextBox 2">
            <a:extLst>
              <a:ext uri="{FF2B5EF4-FFF2-40B4-BE49-F238E27FC236}">
                <a16:creationId xmlns:a16="http://schemas.microsoft.com/office/drawing/2014/main" id="{2BDF9E91-82D9-D383-CF4B-63B288D652AF}"/>
              </a:ext>
            </a:extLst>
          </p:cNvPr>
          <p:cNvSpPr txBox="1"/>
          <p:nvPr/>
        </p:nvSpPr>
        <p:spPr>
          <a:xfrm>
            <a:off x="1371600" y="2438400"/>
            <a:ext cx="7010400" cy="3785652"/>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In this report, the idea of “Smart Voice-Assisted Goggles” is proposed to aid the education of VIPs. The proposed solution is at development stage, where at this stage the project was decided and approved. A simple text extraction module is added which extracts the text from the image shown in-front of the camera, it is made using </a:t>
            </a:r>
            <a:r>
              <a:rPr lang="en-US" sz="2400" dirty="0" err="1">
                <a:solidFill>
                  <a:schemeClr val="bg1"/>
                </a:solidFill>
                <a:latin typeface="Times New Roman" panose="02020603050405020304" pitchFamily="18" charset="0"/>
                <a:cs typeface="Times New Roman" panose="02020603050405020304" pitchFamily="18" charset="0"/>
              </a:rPr>
              <a:t>PyTesseract</a:t>
            </a:r>
            <a:r>
              <a:rPr lang="en-US" sz="2400" dirty="0">
                <a:solidFill>
                  <a:schemeClr val="bg1"/>
                </a:solidFill>
                <a:latin typeface="Times New Roman" panose="02020603050405020304" pitchFamily="18" charset="0"/>
                <a:cs typeface="Times New Roman" panose="02020603050405020304" pitchFamily="18" charset="0"/>
              </a:rPr>
              <a:t> - OCR and OpenCV. Later a model will be made which will provide accurate results for complex data.</a:t>
            </a:r>
          </a:p>
          <a:p>
            <a:endParaRPr lang="en-IN" sz="2400" dirty="0">
              <a:solidFill>
                <a:schemeClr val="bg1"/>
              </a:solidFill>
            </a:endParaRPr>
          </a:p>
        </p:txBody>
      </p:sp>
    </p:spTree>
    <p:extLst>
      <p:ext uri="{BB962C8B-B14F-4D97-AF65-F5344CB8AC3E}">
        <p14:creationId xmlns:p14="http://schemas.microsoft.com/office/powerpoint/2010/main" val="3163676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990600"/>
            <a:ext cx="76962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chemeClr val="accent1">
                    <a:lumMod val="50000"/>
                  </a:schemeClr>
                </a:solidFill>
                <a:effectLst>
                  <a:outerShdw blurRad="50800" dist="39000" dir="5460000" algn="tl">
                    <a:srgbClr val="000000">
                      <a:alpha val="38000"/>
                    </a:srgbClr>
                  </a:outerShdw>
                </a:effectLst>
                <a:latin typeface="Algerian" pitchFamily="82" charset="0"/>
              </a:rPr>
              <a:t> RESULT</a:t>
            </a:r>
            <a:endPar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endParaRP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15</a:t>
            </a:fld>
            <a:endParaRPr lang="en-US"/>
          </a:p>
        </p:txBody>
      </p:sp>
      <p:pic>
        <p:nvPicPr>
          <p:cNvPr id="2" name="Picture 1">
            <a:extLst>
              <a:ext uri="{FF2B5EF4-FFF2-40B4-BE49-F238E27FC236}">
                <a16:creationId xmlns:a16="http://schemas.microsoft.com/office/drawing/2014/main" id="{3DC4A371-62C1-9A57-8444-36358C9680C9}"/>
              </a:ext>
            </a:extLst>
          </p:cNvPr>
          <p:cNvPicPr>
            <a:picLocks noChangeAspect="1"/>
          </p:cNvPicPr>
          <p:nvPr/>
        </p:nvPicPr>
        <p:blipFill>
          <a:blip r:embed="rId2"/>
          <a:stretch>
            <a:fillRect/>
          </a:stretch>
        </p:blipFill>
        <p:spPr>
          <a:xfrm>
            <a:off x="1828800" y="1641693"/>
            <a:ext cx="6706181" cy="1536325"/>
          </a:xfrm>
          <a:prstGeom prst="rect">
            <a:avLst/>
          </a:prstGeom>
        </p:spPr>
      </p:pic>
      <p:sp>
        <p:nvSpPr>
          <p:cNvPr id="4" name="TextBox 3">
            <a:extLst>
              <a:ext uri="{FF2B5EF4-FFF2-40B4-BE49-F238E27FC236}">
                <a16:creationId xmlns:a16="http://schemas.microsoft.com/office/drawing/2014/main" id="{3AF385AD-878D-DB74-5D5A-3C3582E8A3BB}"/>
              </a:ext>
            </a:extLst>
          </p:cNvPr>
          <p:cNvSpPr txBox="1"/>
          <p:nvPr/>
        </p:nvSpPr>
        <p:spPr>
          <a:xfrm>
            <a:off x="919742" y="3086100"/>
            <a:ext cx="8224257"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These are the libraries required for the below program, which is for image real time image extraction. </a:t>
            </a:r>
          </a:p>
          <a:p>
            <a:pPr marL="285750" indent="-285750">
              <a:buFont typeface="Arial" panose="020B0604020202020204" pitchFamily="34" charset="0"/>
              <a:buChar char="•"/>
            </a:pPr>
            <a:endParaRPr lang="en-US" sz="18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The below code is for the image extraction, which is done through the webcam . In the captured video, every frame is extracted as an image and pre-processed using </a:t>
            </a:r>
            <a:r>
              <a:rPr lang="en-US" sz="1800" dirty="0" err="1">
                <a:solidFill>
                  <a:schemeClr val="bg1"/>
                </a:solidFill>
                <a:latin typeface="Times New Roman" panose="02020603050405020304" pitchFamily="18" charset="0"/>
                <a:cs typeface="Times New Roman" panose="02020603050405020304" pitchFamily="18" charset="0"/>
              </a:rPr>
              <a:t>openCV</a:t>
            </a:r>
            <a:r>
              <a:rPr lang="en-US" sz="1800" dirty="0">
                <a:solidFill>
                  <a:schemeClr val="bg1"/>
                </a:solidFill>
                <a:latin typeface="Times New Roman" panose="02020603050405020304" pitchFamily="18" charset="0"/>
                <a:cs typeface="Times New Roman" panose="02020603050405020304" pitchFamily="18" charset="0"/>
              </a:rPr>
              <a:t> after which </a:t>
            </a:r>
            <a:r>
              <a:rPr lang="en-US" sz="1800" dirty="0" err="1">
                <a:solidFill>
                  <a:schemeClr val="bg1"/>
                </a:solidFill>
                <a:latin typeface="Times New Roman" panose="02020603050405020304" pitchFamily="18" charset="0"/>
                <a:cs typeface="Times New Roman" panose="02020603050405020304" pitchFamily="18" charset="0"/>
              </a:rPr>
              <a:t>pytesseract</a:t>
            </a:r>
            <a:r>
              <a:rPr lang="en-US" sz="1800" dirty="0">
                <a:solidFill>
                  <a:schemeClr val="bg1"/>
                </a:solidFill>
                <a:latin typeface="Times New Roman" panose="02020603050405020304" pitchFamily="18" charset="0"/>
                <a:cs typeface="Times New Roman" panose="02020603050405020304" pitchFamily="18" charset="0"/>
              </a:rPr>
              <a:t> function ‘</a:t>
            </a:r>
            <a:r>
              <a:rPr lang="en-US" sz="1800" b="1" dirty="0" err="1">
                <a:solidFill>
                  <a:schemeClr val="bg1"/>
                </a:solidFill>
                <a:latin typeface="Courier New" panose="02070309020205020404" pitchFamily="49" charset="0"/>
                <a:cs typeface="Courier New" panose="02070309020205020404" pitchFamily="49" charset="0"/>
              </a:rPr>
              <a:t>image_to_string</a:t>
            </a:r>
            <a:r>
              <a:rPr lang="en-US" sz="1800" b="1" dirty="0">
                <a:solidFill>
                  <a:schemeClr val="bg1"/>
                </a:solidFill>
                <a:latin typeface="Courier New" panose="02070309020205020404" pitchFamily="49" charset="0"/>
                <a:cs typeface="Courier New" panose="02070309020205020404" pitchFamily="49" charset="0"/>
              </a:rPr>
              <a:t>()</a:t>
            </a:r>
            <a:r>
              <a:rPr lang="en-US" sz="1800" dirty="0">
                <a:solidFill>
                  <a:schemeClr val="bg1"/>
                </a:solidFill>
                <a:latin typeface="Times New Roman" panose="02020603050405020304" pitchFamily="18" charset="0"/>
                <a:cs typeface="Times New Roman" panose="02020603050405020304" pitchFamily="18" charset="0"/>
              </a:rPr>
              <a:t>’</a:t>
            </a:r>
            <a:r>
              <a:rPr lang="en-US" sz="1800" b="1" dirty="0">
                <a:solidFill>
                  <a:schemeClr val="bg1"/>
                </a:solidFill>
                <a:latin typeface="Courier New" panose="02070309020205020404" pitchFamily="49" charset="0"/>
                <a:cs typeface="Courier New" panose="02070309020205020404" pitchFamily="49" charset="0"/>
              </a:rPr>
              <a:t> </a:t>
            </a:r>
            <a:r>
              <a:rPr lang="en-US" sz="1800" dirty="0">
                <a:solidFill>
                  <a:schemeClr val="bg1"/>
                </a:solidFill>
                <a:latin typeface="Times New Roman" panose="02020603050405020304" pitchFamily="18" charset="0"/>
                <a:cs typeface="Times New Roman" panose="02020603050405020304" pitchFamily="18" charset="0"/>
              </a:rPr>
              <a:t>converts text in image to python string. Which is later stored in a text file.</a:t>
            </a:r>
          </a:p>
          <a:p>
            <a:pPr marL="285750" indent="-28575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The borders around the text drawn and text is wrapped within the window using </a:t>
            </a:r>
            <a:r>
              <a:rPr lang="en-US" sz="1800" dirty="0" err="1">
                <a:solidFill>
                  <a:schemeClr val="bg1"/>
                </a:solidFill>
                <a:latin typeface="Times New Roman" panose="02020603050405020304" pitchFamily="18" charset="0"/>
                <a:cs typeface="Times New Roman" panose="02020603050405020304" pitchFamily="18" charset="0"/>
              </a:rPr>
              <a:t>textwrap</a:t>
            </a:r>
            <a:r>
              <a:rPr lang="en-US" sz="1800" dirty="0">
                <a:solidFill>
                  <a:schemeClr val="bg1"/>
                </a:solidFill>
                <a:latin typeface="Times New Roman" panose="02020603050405020304" pitchFamily="18" charset="0"/>
                <a:cs typeface="Times New Roman" panose="02020603050405020304" pitchFamily="18" charset="0"/>
              </a:rPr>
              <a:t> module.</a:t>
            </a:r>
          </a:p>
          <a:p>
            <a:pPr marL="285750" indent="-28575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The window exists until the user press ‘q’ in the keyboard to exit.</a:t>
            </a:r>
          </a:p>
          <a:p>
            <a:endParaRPr lang="en-IN" dirty="0">
              <a:solidFill>
                <a:schemeClr val="bg1"/>
              </a:solidFill>
            </a:endParaRPr>
          </a:p>
        </p:txBody>
      </p:sp>
    </p:spTree>
    <p:extLst>
      <p:ext uri="{BB962C8B-B14F-4D97-AF65-F5344CB8AC3E}">
        <p14:creationId xmlns:p14="http://schemas.microsoft.com/office/powerpoint/2010/main" val="1126605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57325" y="1276182"/>
            <a:ext cx="76962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chemeClr val="accent1">
                    <a:lumMod val="50000"/>
                  </a:schemeClr>
                </a:solidFill>
                <a:effectLst>
                  <a:outerShdw blurRad="50800" dist="39000" dir="5460000" algn="tl">
                    <a:srgbClr val="000000">
                      <a:alpha val="38000"/>
                    </a:srgbClr>
                  </a:outerShdw>
                </a:effectLst>
                <a:latin typeface="Algerian" pitchFamily="82" charset="0"/>
              </a:rPr>
              <a:t> </a:t>
            </a:r>
            <a:endPar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endParaRP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16</a:t>
            </a:fld>
            <a:endParaRPr lang="en-US"/>
          </a:p>
        </p:txBody>
      </p:sp>
      <p:sp>
        <p:nvSpPr>
          <p:cNvPr id="3" name="TextBox 2">
            <a:extLst>
              <a:ext uri="{FF2B5EF4-FFF2-40B4-BE49-F238E27FC236}">
                <a16:creationId xmlns:a16="http://schemas.microsoft.com/office/drawing/2014/main" id="{BAAC2C6B-10EA-D7EF-DE69-76D2CD7545BB}"/>
              </a:ext>
            </a:extLst>
          </p:cNvPr>
          <p:cNvSpPr txBox="1"/>
          <p:nvPr/>
        </p:nvSpPr>
        <p:spPr>
          <a:xfrm>
            <a:off x="1447800" y="852921"/>
            <a:ext cx="5105400" cy="954107"/>
          </a:xfrm>
          <a:prstGeom prst="rect">
            <a:avLst/>
          </a:prstGeom>
          <a:noFill/>
        </p:spPr>
        <p:txBody>
          <a:bodyPr wrap="square" rtlCol="0">
            <a:spAutoFit/>
          </a:bodyPr>
          <a:lstStyle/>
          <a:p>
            <a:r>
              <a:rPr lang="en-IN" sz="2800" b="1" dirty="0">
                <a:solidFill>
                  <a:srgbClr val="FF0000"/>
                </a:solidFill>
                <a:effectLst>
                  <a:outerShdw blurRad="38100" dist="38100" dir="2700000" algn="tl">
                    <a:srgbClr val="000000">
                      <a:alpha val="43137"/>
                    </a:srgbClr>
                  </a:outerShdw>
                </a:effectLst>
                <a:latin typeface="Calibri"/>
                <a:ea typeface="Calibri"/>
                <a:cs typeface="Calibri"/>
                <a:sym typeface="Calibri"/>
              </a:rPr>
              <a:t>Continuation..</a:t>
            </a:r>
            <a:endParaRPr lang="en-IN" sz="2800" b="1" i="0" u="none" strike="noStrike" cap="none" dirty="0">
              <a:solidFill>
                <a:srgbClr val="FF0000"/>
              </a:solidFill>
              <a:effectLst>
                <a:outerShdw blurRad="38100" dist="38100" dir="2700000" algn="tl">
                  <a:srgbClr val="000000">
                    <a:alpha val="43137"/>
                  </a:srgbClr>
                </a:outerShdw>
              </a:effectLst>
              <a:latin typeface="Calibri"/>
              <a:ea typeface="Calibri"/>
              <a:cs typeface="Calibri"/>
              <a:sym typeface="Calibri"/>
            </a:endParaRPr>
          </a:p>
          <a:p>
            <a:endParaRPr lang="en-IN" sz="2800" dirty="0"/>
          </a:p>
        </p:txBody>
      </p:sp>
      <p:pic>
        <p:nvPicPr>
          <p:cNvPr id="8" name="Picture 7">
            <a:extLst>
              <a:ext uri="{FF2B5EF4-FFF2-40B4-BE49-F238E27FC236}">
                <a16:creationId xmlns:a16="http://schemas.microsoft.com/office/drawing/2014/main" id="{4B80A3D8-E48A-1F11-353A-91AAC5D9E0F8}"/>
              </a:ext>
            </a:extLst>
          </p:cNvPr>
          <p:cNvPicPr>
            <a:picLocks noChangeAspect="1"/>
          </p:cNvPicPr>
          <p:nvPr/>
        </p:nvPicPr>
        <p:blipFill>
          <a:blip r:embed="rId2"/>
          <a:stretch>
            <a:fillRect/>
          </a:stretch>
        </p:blipFill>
        <p:spPr>
          <a:xfrm>
            <a:off x="1433512" y="1807028"/>
            <a:ext cx="7864522" cy="4127350"/>
          </a:xfrm>
          <a:prstGeom prst="rect">
            <a:avLst/>
          </a:prstGeom>
        </p:spPr>
      </p:pic>
    </p:spTree>
    <p:extLst>
      <p:ext uri="{BB962C8B-B14F-4D97-AF65-F5344CB8AC3E}">
        <p14:creationId xmlns:p14="http://schemas.microsoft.com/office/powerpoint/2010/main" val="764593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57325" y="1276182"/>
            <a:ext cx="76962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chemeClr val="accent1">
                    <a:lumMod val="50000"/>
                  </a:schemeClr>
                </a:solidFill>
                <a:effectLst>
                  <a:outerShdw blurRad="50800" dist="39000" dir="5460000" algn="tl">
                    <a:srgbClr val="000000">
                      <a:alpha val="38000"/>
                    </a:srgbClr>
                  </a:outerShdw>
                </a:effectLst>
                <a:latin typeface="Algerian" pitchFamily="82" charset="0"/>
              </a:rPr>
              <a:t> </a:t>
            </a:r>
            <a:endPar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endParaRP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17</a:t>
            </a:fld>
            <a:endParaRPr lang="en-US"/>
          </a:p>
        </p:txBody>
      </p:sp>
      <p:sp>
        <p:nvSpPr>
          <p:cNvPr id="3" name="TextBox 2">
            <a:extLst>
              <a:ext uri="{FF2B5EF4-FFF2-40B4-BE49-F238E27FC236}">
                <a16:creationId xmlns:a16="http://schemas.microsoft.com/office/drawing/2014/main" id="{BAAC2C6B-10EA-D7EF-DE69-76D2CD7545BB}"/>
              </a:ext>
            </a:extLst>
          </p:cNvPr>
          <p:cNvSpPr txBox="1"/>
          <p:nvPr/>
        </p:nvSpPr>
        <p:spPr>
          <a:xfrm>
            <a:off x="1447800" y="645240"/>
            <a:ext cx="5105400" cy="954107"/>
          </a:xfrm>
          <a:prstGeom prst="rect">
            <a:avLst/>
          </a:prstGeom>
          <a:noFill/>
        </p:spPr>
        <p:txBody>
          <a:bodyPr wrap="square" rtlCol="0">
            <a:spAutoFit/>
          </a:bodyPr>
          <a:lstStyle/>
          <a:p>
            <a:r>
              <a:rPr lang="en-IN" sz="2800" b="1" dirty="0">
                <a:solidFill>
                  <a:srgbClr val="FF0000"/>
                </a:solidFill>
                <a:effectLst>
                  <a:outerShdw blurRad="38100" dist="38100" dir="2700000" algn="tl">
                    <a:srgbClr val="000000">
                      <a:alpha val="43137"/>
                    </a:srgbClr>
                  </a:outerShdw>
                </a:effectLst>
                <a:latin typeface="Calibri"/>
                <a:ea typeface="Calibri"/>
                <a:cs typeface="Calibri"/>
                <a:sym typeface="Calibri"/>
              </a:rPr>
              <a:t>Continuation..</a:t>
            </a:r>
            <a:endParaRPr lang="en-IN" sz="2800" b="1" i="0" u="none" strike="noStrike" cap="none" dirty="0">
              <a:solidFill>
                <a:srgbClr val="FF0000"/>
              </a:solidFill>
              <a:effectLst>
                <a:outerShdw blurRad="38100" dist="38100" dir="2700000" algn="tl">
                  <a:srgbClr val="000000">
                    <a:alpha val="43137"/>
                  </a:srgbClr>
                </a:outerShdw>
              </a:effectLst>
              <a:latin typeface="Calibri"/>
              <a:ea typeface="Calibri"/>
              <a:cs typeface="Calibri"/>
              <a:sym typeface="Calibri"/>
            </a:endParaRPr>
          </a:p>
          <a:p>
            <a:endParaRPr lang="en-IN" sz="2800" dirty="0"/>
          </a:p>
        </p:txBody>
      </p:sp>
      <p:pic>
        <p:nvPicPr>
          <p:cNvPr id="2" name="Picture 1">
            <a:extLst>
              <a:ext uri="{FF2B5EF4-FFF2-40B4-BE49-F238E27FC236}">
                <a16:creationId xmlns:a16="http://schemas.microsoft.com/office/drawing/2014/main" id="{AD4BC78B-EE4D-A927-F4DC-74744342E206}"/>
              </a:ext>
            </a:extLst>
          </p:cNvPr>
          <p:cNvPicPr>
            <a:picLocks noChangeAspect="1"/>
          </p:cNvPicPr>
          <p:nvPr/>
        </p:nvPicPr>
        <p:blipFill>
          <a:blip r:embed="rId2"/>
          <a:stretch>
            <a:fillRect/>
          </a:stretch>
        </p:blipFill>
        <p:spPr>
          <a:xfrm>
            <a:off x="2133600" y="1122293"/>
            <a:ext cx="5328366" cy="5133277"/>
          </a:xfrm>
          <a:prstGeom prst="rect">
            <a:avLst/>
          </a:prstGeom>
        </p:spPr>
      </p:pic>
    </p:spTree>
    <p:extLst>
      <p:ext uri="{BB962C8B-B14F-4D97-AF65-F5344CB8AC3E}">
        <p14:creationId xmlns:p14="http://schemas.microsoft.com/office/powerpoint/2010/main" val="1425594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57325" y="1276182"/>
            <a:ext cx="76962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chemeClr val="accent1">
                    <a:lumMod val="50000"/>
                  </a:schemeClr>
                </a:solidFill>
                <a:effectLst>
                  <a:outerShdw blurRad="50800" dist="39000" dir="5460000" algn="tl">
                    <a:srgbClr val="000000">
                      <a:alpha val="38000"/>
                    </a:srgbClr>
                  </a:outerShdw>
                </a:effectLst>
                <a:latin typeface="Algerian" pitchFamily="82" charset="0"/>
              </a:rPr>
              <a:t> </a:t>
            </a:r>
            <a:endPar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endParaRP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18</a:t>
            </a:fld>
            <a:endParaRPr lang="en-US"/>
          </a:p>
        </p:txBody>
      </p:sp>
      <p:sp>
        <p:nvSpPr>
          <p:cNvPr id="3" name="TextBox 2">
            <a:extLst>
              <a:ext uri="{FF2B5EF4-FFF2-40B4-BE49-F238E27FC236}">
                <a16:creationId xmlns:a16="http://schemas.microsoft.com/office/drawing/2014/main" id="{BAAC2C6B-10EA-D7EF-DE69-76D2CD7545BB}"/>
              </a:ext>
            </a:extLst>
          </p:cNvPr>
          <p:cNvSpPr txBox="1"/>
          <p:nvPr/>
        </p:nvSpPr>
        <p:spPr>
          <a:xfrm>
            <a:off x="3733800" y="685800"/>
            <a:ext cx="3200400" cy="954107"/>
          </a:xfrm>
          <a:prstGeom prst="rect">
            <a:avLst/>
          </a:prstGeom>
          <a:noFill/>
        </p:spPr>
        <p:txBody>
          <a:bodyPr wrap="square" rtlCol="0">
            <a:spAutoFit/>
          </a:bodyPr>
          <a:lstStyle/>
          <a:p>
            <a:r>
              <a:rPr lang="en-IN" sz="2800" b="1" dirty="0">
                <a:solidFill>
                  <a:srgbClr val="FF0000"/>
                </a:solidFill>
                <a:effectLst>
                  <a:outerShdw blurRad="38100" dist="38100" dir="2700000" algn="tl">
                    <a:srgbClr val="000000">
                      <a:alpha val="43137"/>
                    </a:srgbClr>
                  </a:outerShdw>
                </a:effectLst>
                <a:latin typeface="Calibri"/>
                <a:ea typeface="Calibri"/>
                <a:cs typeface="Calibri"/>
                <a:sym typeface="Calibri"/>
              </a:rPr>
              <a:t>OUTPUT</a:t>
            </a:r>
            <a:endParaRPr lang="en-IN" sz="2800" b="1" i="0" u="none" strike="noStrike" cap="none" dirty="0">
              <a:solidFill>
                <a:srgbClr val="FF0000"/>
              </a:solidFill>
              <a:effectLst>
                <a:outerShdw blurRad="38100" dist="38100" dir="2700000" algn="tl">
                  <a:srgbClr val="000000">
                    <a:alpha val="43137"/>
                  </a:srgbClr>
                </a:outerShdw>
              </a:effectLst>
              <a:latin typeface="Calibri"/>
              <a:ea typeface="Calibri"/>
              <a:cs typeface="Calibri"/>
              <a:sym typeface="Calibri"/>
            </a:endParaRPr>
          </a:p>
          <a:p>
            <a:endParaRPr lang="en-IN" sz="2800" dirty="0"/>
          </a:p>
        </p:txBody>
      </p:sp>
      <p:pic>
        <p:nvPicPr>
          <p:cNvPr id="4" name="Picture 3">
            <a:extLst>
              <a:ext uri="{FF2B5EF4-FFF2-40B4-BE49-F238E27FC236}">
                <a16:creationId xmlns:a16="http://schemas.microsoft.com/office/drawing/2014/main" id="{28FEA6F3-095F-138B-9856-0857C7D4E6EA}"/>
              </a:ext>
            </a:extLst>
          </p:cNvPr>
          <p:cNvPicPr>
            <a:picLocks noChangeAspect="1"/>
          </p:cNvPicPr>
          <p:nvPr/>
        </p:nvPicPr>
        <p:blipFill>
          <a:blip r:embed="rId2"/>
          <a:stretch>
            <a:fillRect/>
          </a:stretch>
        </p:blipFill>
        <p:spPr>
          <a:xfrm>
            <a:off x="-304800" y="2167018"/>
            <a:ext cx="3188484" cy="2523963"/>
          </a:xfrm>
          <a:prstGeom prst="rect">
            <a:avLst/>
          </a:prstGeom>
        </p:spPr>
      </p:pic>
      <p:pic>
        <p:nvPicPr>
          <p:cNvPr id="8" name="Picture 7">
            <a:extLst>
              <a:ext uri="{FF2B5EF4-FFF2-40B4-BE49-F238E27FC236}">
                <a16:creationId xmlns:a16="http://schemas.microsoft.com/office/drawing/2014/main" id="{EE203774-A4D0-BE9B-3E6E-6E867031B529}"/>
              </a:ext>
            </a:extLst>
          </p:cNvPr>
          <p:cNvPicPr>
            <a:picLocks noChangeAspect="1"/>
          </p:cNvPicPr>
          <p:nvPr/>
        </p:nvPicPr>
        <p:blipFill>
          <a:blip r:embed="rId3"/>
          <a:stretch>
            <a:fillRect/>
          </a:stretch>
        </p:blipFill>
        <p:spPr>
          <a:xfrm>
            <a:off x="2743200" y="1276182"/>
            <a:ext cx="6108721" cy="5072312"/>
          </a:xfrm>
          <a:prstGeom prst="rect">
            <a:avLst/>
          </a:prstGeom>
        </p:spPr>
      </p:pic>
    </p:spTree>
    <p:extLst>
      <p:ext uri="{BB962C8B-B14F-4D97-AF65-F5344CB8AC3E}">
        <p14:creationId xmlns:p14="http://schemas.microsoft.com/office/powerpoint/2010/main" val="3640473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57325" y="1276182"/>
            <a:ext cx="76962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chemeClr val="accent1">
                    <a:lumMod val="50000"/>
                  </a:schemeClr>
                </a:solidFill>
                <a:effectLst>
                  <a:outerShdw blurRad="50800" dist="39000" dir="5460000" algn="tl">
                    <a:srgbClr val="000000">
                      <a:alpha val="38000"/>
                    </a:srgbClr>
                  </a:outerShdw>
                </a:effectLst>
                <a:latin typeface="Algerian" pitchFamily="82" charset="0"/>
              </a:rPr>
              <a:t> </a:t>
            </a:r>
            <a:endPar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endParaRP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19</a:t>
            </a:fld>
            <a:endParaRPr lang="en-US"/>
          </a:p>
        </p:txBody>
      </p:sp>
      <p:sp>
        <p:nvSpPr>
          <p:cNvPr id="3" name="TextBox 2">
            <a:extLst>
              <a:ext uri="{FF2B5EF4-FFF2-40B4-BE49-F238E27FC236}">
                <a16:creationId xmlns:a16="http://schemas.microsoft.com/office/drawing/2014/main" id="{BAAC2C6B-10EA-D7EF-DE69-76D2CD7545BB}"/>
              </a:ext>
            </a:extLst>
          </p:cNvPr>
          <p:cNvSpPr txBox="1"/>
          <p:nvPr/>
        </p:nvSpPr>
        <p:spPr>
          <a:xfrm>
            <a:off x="3733800" y="685800"/>
            <a:ext cx="3200400" cy="954107"/>
          </a:xfrm>
          <a:prstGeom prst="rect">
            <a:avLst/>
          </a:prstGeom>
          <a:noFill/>
        </p:spPr>
        <p:txBody>
          <a:bodyPr wrap="square" rtlCol="0">
            <a:spAutoFit/>
          </a:bodyPr>
          <a:lstStyle/>
          <a:p>
            <a:r>
              <a:rPr lang="en-IN" sz="2800" b="1" dirty="0">
                <a:solidFill>
                  <a:srgbClr val="FF0000"/>
                </a:solidFill>
                <a:effectLst>
                  <a:outerShdw blurRad="38100" dist="38100" dir="2700000" algn="tl">
                    <a:srgbClr val="000000">
                      <a:alpha val="43137"/>
                    </a:srgbClr>
                  </a:outerShdw>
                </a:effectLst>
                <a:latin typeface="Calibri"/>
                <a:ea typeface="Calibri"/>
                <a:cs typeface="Calibri"/>
                <a:sym typeface="Calibri"/>
              </a:rPr>
              <a:t>OUTPUT</a:t>
            </a:r>
            <a:endParaRPr lang="en-IN" sz="2800" b="1" i="0" u="none" strike="noStrike" cap="none" dirty="0">
              <a:solidFill>
                <a:srgbClr val="FF0000"/>
              </a:solidFill>
              <a:effectLst>
                <a:outerShdw blurRad="38100" dist="38100" dir="2700000" algn="tl">
                  <a:srgbClr val="000000">
                    <a:alpha val="43137"/>
                  </a:srgbClr>
                </a:outerShdw>
              </a:effectLst>
              <a:latin typeface="Calibri"/>
              <a:ea typeface="Calibri"/>
              <a:cs typeface="Calibri"/>
              <a:sym typeface="Calibri"/>
            </a:endParaRPr>
          </a:p>
          <a:p>
            <a:endParaRPr lang="en-IN" sz="2800" dirty="0"/>
          </a:p>
        </p:txBody>
      </p:sp>
    </p:spTree>
    <p:extLst>
      <p:ext uri="{BB962C8B-B14F-4D97-AF65-F5344CB8AC3E}">
        <p14:creationId xmlns:p14="http://schemas.microsoft.com/office/powerpoint/2010/main" val="394165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5000" y="1143000"/>
            <a:ext cx="5867400"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rPr>
              <a:t>PROJECT TITLE</a:t>
            </a: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2</a:t>
            </a:fld>
            <a:endParaRPr lang="en-US"/>
          </a:p>
        </p:txBody>
      </p:sp>
      <p:sp>
        <p:nvSpPr>
          <p:cNvPr id="8" name="Rectangle 7"/>
          <p:cNvSpPr/>
          <p:nvPr/>
        </p:nvSpPr>
        <p:spPr>
          <a:xfrm>
            <a:off x="1314450" y="2632501"/>
            <a:ext cx="7315200" cy="310854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cap="none" spc="0" dirty="0">
                <a:ln w="11430"/>
                <a:solidFill>
                  <a:schemeClr val="accent6">
                    <a:lumMod val="50000"/>
                  </a:schemeClr>
                </a:solidFill>
                <a:effectLst>
                  <a:outerShdw blurRad="50800" dist="39000" dir="5460000" algn="tl">
                    <a:srgbClr val="000000">
                      <a:alpha val="38000"/>
                    </a:srgbClr>
                  </a:outerShdw>
                </a:effectLst>
                <a:latin typeface="Bell MT" pitchFamily="18" charset="0"/>
              </a:rPr>
              <a:t>Primary Goal </a:t>
            </a:r>
            <a:r>
              <a:rPr lang="en-US" sz="2800" b="1" dirty="0">
                <a:ln w="11430"/>
                <a:solidFill>
                  <a:schemeClr val="accent6">
                    <a:lumMod val="50000"/>
                  </a:schemeClr>
                </a:solidFill>
                <a:effectLst>
                  <a:outerShdw blurRad="50800" dist="39000" dir="5460000" algn="tl">
                    <a:srgbClr val="000000">
                      <a:alpha val="38000"/>
                    </a:srgbClr>
                  </a:outerShdw>
                </a:effectLst>
                <a:latin typeface="Bell MT" pitchFamily="18" charset="0"/>
              </a:rPr>
              <a:t>N</a:t>
            </a:r>
            <a:r>
              <a:rPr lang="en-US" sz="2800" b="1" cap="none" spc="0" dirty="0">
                <a:ln w="11430"/>
                <a:solidFill>
                  <a:schemeClr val="accent6">
                    <a:lumMod val="50000"/>
                  </a:schemeClr>
                </a:solidFill>
                <a:effectLst>
                  <a:outerShdw blurRad="50800" dist="39000" dir="5460000" algn="tl">
                    <a:srgbClr val="000000">
                      <a:alpha val="38000"/>
                    </a:srgbClr>
                  </a:outerShdw>
                </a:effectLst>
                <a:latin typeface="Bell MT" pitchFamily="18" charset="0"/>
              </a:rPr>
              <a:t>o		: </a:t>
            </a:r>
            <a:r>
              <a:rPr lang="en-US" sz="2800" b="1" cap="none" spc="0" dirty="0">
                <a:ln w="11430"/>
                <a:solidFill>
                  <a:schemeClr val="accent6">
                    <a:lumMod val="50000"/>
                  </a:schemeClr>
                </a:solidFill>
                <a:latin typeface="Times New Roman" panose="02020603050405020304" pitchFamily="18" charset="0"/>
              </a:rPr>
              <a:t>4</a:t>
            </a:r>
            <a:r>
              <a:rPr lang="en-US" sz="2800" b="1" dirty="0">
                <a:ln w="11430"/>
                <a:solidFill>
                  <a:schemeClr val="accent6">
                    <a:lumMod val="50000"/>
                  </a:schemeClr>
                </a:solidFill>
                <a:latin typeface="Times New Roman" panose="02020603050405020304" pitchFamily="18" charset="0"/>
              </a:rPr>
              <a:t> – QUALITY     </a:t>
            </a:r>
            <a:endParaRPr lang="en-US" sz="2800" b="1" dirty="0">
              <a:effectLst/>
              <a:latin typeface="Times New Roman" panose="02020603050405020304" pitchFamily="18" charset="0"/>
              <a:ea typeface="Arial" panose="020B0604020202020204" pitchFamily="34" charset="0"/>
            </a:endParaRPr>
          </a:p>
          <a:p>
            <a:r>
              <a:rPr lang="en-US" sz="2800" b="1" cap="none" spc="0" dirty="0">
                <a:ln w="11430"/>
                <a:solidFill>
                  <a:schemeClr val="accent6">
                    <a:lumMod val="50000"/>
                  </a:schemeClr>
                </a:solidFill>
                <a:effectLst>
                  <a:outerShdw blurRad="50800" dist="39000" dir="5460000" algn="tl">
                    <a:srgbClr val="000000">
                      <a:alpha val="38000"/>
                    </a:srgbClr>
                  </a:outerShdw>
                </a:effectLst>
                <a:latin typeface="Bell MT" pitchFamily="18" charset="0"/>
              </a:rPr>
              <a:t>                                        EDUACTION   </a:t>
            </a:r>
          </a:p>
          <a:p>
            <a:r>
              <a:rPr lang="en-US" sz="2800" b="1" dirty="0">
                <a:ln w="11430"/>
                <a:solidFill>
                  <a:schemeClr val="accent6">
                    <a:lumMod val="50000"/>
                  </a:schemeClr>
                </a:solidFill>
                <a:effectLst>
                  <a:outerShdw blurRad="50800" dist="39000" dir="5460000" algn="tl">
                    <a:srgbClr val="000000">
                      <a:alpha val="38000"/>
                    </a:srgbClr>
                  </a:outerShdw>
                </a:effectLst>
                <a:latin typeface="Bell MT" pitchFamily="18" charset="0"/>
              </a:rPr>
              <a:t>Secondary Goal No	:10 – REDUCED </a:t>
            </a:r>
          </a:p>
          <a:p>
            <a:r>
              <a:rPr lang="en-US" sz="2800" b="1" dirty="0">
                <a:ln w="11430"/>
                <a:solidFill>
                  <a:schemeClr val="accent6">
                    <a:lumMod val="50000"/>
                  </a:schemeClr>
                </a:solidFill>
                <a:effectLst>
                  <a:outerShdw blurRad="50800" dist="39000" dir="5460000" algn="tl">
                    <a:srgbClr val="000000">
                      <a:alpha val="38000"/>
                    </a:srgbClr>
                  </a:outerShdw>
                </a:effectLst>
                <a:latin typeface="Bell MT" pitchFamily="18" charset="0"/>
              </a:rPr>
              <a:t>                                        INEQUALITIES  </a:t>
            </a:r>
          </a:p>
          <a:p>
            <a:r>
              <a:rPr lang="en-US" sz="2800" b="1" cap="none" spc="0" dirty="0">
                <a:ln w="11430"/>
                <a:solidFill>
                  <a:schemeClr val="accent6">
                    <a:lumMod val="50000"/>
                  </a:schemeClr>
                </a:solidFill>
                <a:effectLst>
                  <a:outerShdw blurRad="50800" dist="39000" dir="5460000" algn="tl">
                    <a:srgbClr val="000000">
                      <a:alpha val="38000"/>
                    </a:srgbClr>
                  </a:outerShdw>
                </a:effectLst>
                <a:latin typeface="Bell MT" pitchFamily="18" charset="0"/>
              </a:rPr>
              <a:t>Tertiary Goal No		: 3 – GOOD HEALTH</a:t>
            </a:r>
          </a:p>
          <a:p>
            <a:r>
              <a:rPr lang="en-US" sz="2800" b="1" dirty="0">
                <a:ln w="11430"/>
                <a:solidFill>
                  <a:schemeClr val="accent6">
                    <a:lumMod val="50000"/>
                  </a:schemeClr>
                </a:solidFill>
                <a:effectLst>
                  <a:outerShdw blurRad="50800" dist="39000" dir="5460000" algn="tl">
                    <a:srgbClr val="000000">
                      <a:alpha val="38000"/>
                    </a:srgbClr>
                  </a:outerShdw>
                </a:effectLst>
                <a:latin typeface="Bell MT" pitchFamily="18" charset="0"/>
              </a:rPr>
              <a:t>                                                   AND  </a:t>
            </a:r>
          </a:p>
          <a:p>
            <a:r>
              <a:rPr lang="en-US" sz="2800" b="1" cap="none" spc="0" dirty="0">
                <a:ln w="11430"/>
                <a:solidFill>
                  <a:schemeClr val="accent6">
                    <a:lumMod val="50000"/>
                  </a:schemeClr>
                </a:solidFill>
                <a:effectLst>
                  <a:outerShdw blurRad="50800" dist="39000" dir="5460000" algn="tl">
                    <a:srgbClr val="000000">
                      <a:alpha val="38000"/>
                    </a:srgbClr>
                  </a:outerShdw>
                </a:effectLst>
                <a:latin typeface="Bell MT" pitchFamily="18" charset="0"/>
              </a:rPr>
              <a:t>                                           WELL - BEING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990600"/>
            <a:ext cx="76962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rPr>
              <a:t>REFERENCE</a:t>
            </a: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20</a:t>
            </a:fld>
            <a:endParaRPr lang="en-US"/>
          </a:p>
        </p:txBody>
      </p:sp>
      <p:sp>
        <p:nvSpPr>
          <p:cNvPr id="2" name="TextBox 1">
            <a:extLst>
              <a:ext uri="{FF2B5EF4-FFF2-40B4-BE49-F238E27FC236}">
                <a16:creationId xmlns:a16="http://schemas.microsoft.com/office/drawing/2014/main" id="{1CD83392-A7B8-EB97-B4F9-4306B4A0BBB7}"/>
              </a:ext>
            </a:extLst>
          </p:cNvPr>
          <p:cNvSpPr txBox="1"/>
          <p:nvPr/>
        </p:nvSpPr>
        <p:spPr>
          <a:xfrm>
            <a:off x="495300" y="2057400"/>
            <a:ext cx="8039100" cy="4532010"/>
          </a:xfrm>
          <a:prstGeom prst="rect">
            <a:avLst/>
          </a:prstGeom>
          <a:noFill/>
        </p:spPr>
        <p:txBody>
          <a:bodyPr wrap="square" rtlCol="0">
            <a:spAutoFit/>
          </a:bodyPr>
          <a:lstStyle/>
          <a:p>
            <a:pPr marL="228600" marR="68580">
              <a:lnSpc>
                <a:spcPct val="150000"/>
              </a:lnSpc>
              <a:spcBef>
                <a:spcPts val="895"/>
              </a:spcBef>
              <a:spcAft>
                <a:spcPts val="0"/>
              </a:spcAft>
            </a:pPr>
            <a:r>
              <a:rPr lang="en-US" sz="1400" dirty="0">
                <a:solidFill>
                  <a:schemeClr val="bg1"/>
                </a:solidFill>
                <a:effectLst/>
                <a:latin typeface="Times New Roman" panose="02020603050405020304" pitchFamily="18" charset="0"/>
                <a:ea typeface="Times New Roman" panose="02020603050405020304" pitchFamily="18" charset="0"/>
              </a:rPr>
              <a:t>[1] Shanthi K G* , 2.Jaisree S M, 3.Mallavaram Gowri Priya Reddy, 4.Maalavi A S, 5.Lakshmipraba P, ‘‘Smart Vision using Machine learning for Blind ,’’ IEEE TRANSACTIONS ON NEURAL SYSTEMS AND REHABILITATION ENGINEERING, VOL. 29, 2021.</a:t>
            </a:r>
          </a:p>
          <a:p>
            <a:pPr marL="228600" marR="68580">
              <a:lnSpc>
                <a:spcPct val="150000"/>
              </a:lnSpc>
              <a:spcBef>
                <a:spcPts val="895"/>
              </a:spcBef>
              <a:spcAft>
                <a:spcPts val="0"/>
              </a:spcAft>
            </a:pPr>
            <a:r>
              <a:rPr lang="en-US" sz="1400" dirty="0">
                <a:solidFill>
                  <a:schemeClr val="bg1"/>
                </a:solidFill>
                <a:effectLst/>
                <a:latin typeface="Times New Roman" panose="02020603050405020304" pitchFamily="18" charset="0"/>
                <a:ea typeface="Times New Roman" panose="02020603050405020304" pitchFamily="18" charset="0"/>
              </a:rPr>
              <a:t>[2] </a:t>
            </a:r>
            <a:r>
              <a:rPr lang="en-US" sz="1400" dirty="0" err="1">
                <a:solidFill>
                  <a:schemeClr val="bg1"/>
                </a:solidFill>
                <a:effectLst/>
                <a:latin typeface="Times New Roman" panose="02020603050405020304" pitchFamily="18" charset="0"/>
                <a:ea typeface="Times New Roman" panose="02020603050405020304" pitchFamily="18" charset="0"/>
              </a:rPr>
              <a:t>Dapeng</a:t>
            </a:r>
            <a:r>
              <a:rPr lang="en-US" sz="1400" dirty="0">
                <a:solidFill>
                  <a:schemeClr val="bg1"/>
                </a:solidFill>
                <a:effectLst/>
                <a:latin typeface="Times New Roman" panose="02020603050405020304" pitchFamily="18" charset="0"/>
                <a:ea typeface="Times New Roman" panose="02020603050405020304" pitchFamily="18" charset="0"/>
              </a:rPr>
              <a:t> Chen , Member, IEEE, Jia Liu, Member, IEEE, Lei Tian, Xuhui Hu , and Aiguo Song , Senior Member, </a:t>
            </a:r>
            <a:r>
              <a:rPr lang="en-US" sz="1400" dirty="0" err="1">
                <a:solidFill>
                  <a:schemeClr val="bg1"/>
                </a:solidFill>
                <a:effectLst/>
                <a:latin typeface="Times New Roman" panose="02020603050405020304" pitchFamily="18" charset="0"/>
                <a:ea typeface="Times New Roman" panose="02020603050405020304" pitchFamily="18" charset="0"/>
              </a:rPr>
              <a:t>IEEE,‘‘Research</a:t>
            </a:r>
            <a:r>
              <a:rPr lang="en-US" sz="1400" dirty="0">
                <a:solidFill>
                  <a:schemeClr val="bg1"/>
                </a:solidFill>
                <a:effectLst/>
                <a:latin typeface="Times New Roman" panose="02020603050405020304" pitchFamily="18" charset="0"/>
                <a:ea typeface="Times New Roman" panose="02020603050405020304" pitchFamily="18" charset="0"/>
              </a:rPr>
              <a:t> on the Method of Displaying the Contour Features of Image to the Visually Impaired on the Touch Screen,’’ IEEE TRANSACTIONS ON NEURAL SYSTEMS AND REHABILITATION ENGINEERING, VOL. 29, 2021</a:t>
            </a:r>
          </a:p>
          <a:p>
            <a:pPr marL="228600" marR="68580">
              <a:lnSpc>
                <a:spcPct val="150000"/>
              </a:lnSpc>
              <a:spcBef>
                <a:spcPts val="895"/>
              </a:spcBef>
              <a:spcAft>
                <a:spcPts val="0"/>
              </a:spcAft>
            </a:pPr>
            <a:r>
              <a:rPr lang="en-US" sz="1400" dirty="0">
                <a:solidFill>
                  <a:schemeClr val="bg1"/>
                </a:solidFill>
                <a:effectLst/>
                <a:latin typeface="Times New Roman" panose="02020603050405020304" pitchFamily="18" charset="0"/>
                <a:ea typeface="Times New Roman" panose="02020603050405020304" pitchFamily="18" charset="0"/>
              </a:rPr>
              <a:t>[3] Raquel Espinosa-</a:t>
            </a:r>
            <a:r>
              <a:rPr lang="en-US" sz="1400" dirty="0" err="1">
                <a:solidFill>
                  <a:schemeClr val="bg1"/>
                </a:solidFill>
                <a:effectLst/>
                <a:latin typeface="Times New Roman" panose="02020603050405020304" pitchFamily="18" charset="0"/>
                <a:ea typeface="Times New Roman" panose="02020603050405020304" pitchFamily="18" charset="0"/>
              </a:rPr>
              <a:t>Castañeda</a:t>
            </a:r>
            <a:r>
              <a:rPr lang="en-US" sz="1400" dirty="0">
                <a:solidFill>
                  <a:schemeClr val="bg1"/>
                </a:solidFill>
                <a:effectLst/>
                <a:latin typeface="Times New Roman" panose="02020603050405020304" pitchFamily="18" charset="0"/>
                <a:ea typeface="Times New Roman" panose="02020603050405020304" pitchFamily="18" charset="0"/>
              </a:rPr>
              <a:t>, Hugo I. Medellín-Castillo, ‘‘Virtual haptic perception as an educational assistive technology: a case study in inclusive education,’’ TH‐2020‐01‐0009, IEEE Xplore.</a:t>
            </a:r>
          </a:p>
          <a:p>
            <a:pPr marL="228600" marR="68580">
              <a:lnSpc>
                <a:spcPct val="150000"/>
              </a:lnSpc>
              <a:spcBef>
                <a:spcPts val="895"/>
              </a:spcBef>
            </a:pPr>
            <a:r>
              <a:rPr lang="en-US" sz="1400" dirty="0">
                <a:solidFill>
                  <a:schemeClr val="bg1"/>
                </a:solidFill>
                <a:effectLst/>
                <a:latin typeface="Times New Roman" panose="02020603050405020304" pitchFamily="18" charset="0"/>
                <a:ea typeface="Times New Roman" panose="02020603050405020304" pitchFamily="18" charset="0"/>
              </a:rPr>
              <a:t>[4]. PAÚL MEJÍA 1,2, (Member, IEEE), LUIZ CÉSAR MARTINI 1,FELIPE GRIJALVA 3 , (Senior Member, IEEE), AND ANA MARÍA ZAMBRANO 4 ,‘‘CASVI: Computer Algebra System Aimed at Visually Impaired People. Experiments,’’ TH‐2020‐01‐0009, IEEE Explore.</a:t>
            </a:r>
          </a:p>
          <a:p>
            <a:endParaRPr lang="en-IN" sz="1400"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57337" y="1066800"/>
            <a:ext cx="76962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rPr>
              <a:t>REFERENCE</a:t>
            </a: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21</a:t>
            </a:fld>
            <a:endParaRPr lang="en-US"/>
          </a:p>
        </p:txBody>
      </p:sp>
      <p:sp>
        <p:nvSpPr>
          <p:cNvPr id="2" name="TextBox 1">
            <a:extLst>
              <a:ext uri="{FF2B5EF4-FFF2-40B4-BE49-F238E27FC236}">
                <a16:creationId xmlns:a16="http://schemas.microsoft.com/office/drawing/2014/main" id="{1CD83392-A7B8-EB97-B4F9-4306B4A0BBB7}"/>
              </a:ext>
            </a:extLst>
          </p:cNvPr>
          <p:cNvSpPr txBox="1"/>
          <p:nvPr/>
        </p:nvSpPr>
        <p:spPr>
          <a:xfrm>
            <a:off x="457200" y="2057400"/>
            <a:ext cx="8229600" cy="6571030"/>
          </a:xfrm>
          <a:prstGeom prst="rect">
            <a:avLst/>
          </a:prstGeom>
          <a:noFill/>
        </p:spPr>
        <p:txBody>
          <a:bodyPr wrap="square" rtlCol="0">
            <a:spAutoFit/>
          </a:bodyPr>
          <a:lstStyle/>
          <a:p>
            <a:pPr marL="228600" marR="68580">
              <a:lnSpc>
                <a:spcPct val="150000"/>
              </a:lnSpc>
              <a:spcBef>
                <a:spcPts val="895"/>
              </a:spcBef>
              <a:spcAft>
                <a:spcPts val="0"/>
              </a:spcAft>
            </a:pPr>
            <a:r>
              <a:rPr lang="en-US" sz="1600" dirty="0">
                <a:solidFill>
                  <a:schemeClr val="bg1"/>
                </a:solidFill>
                <a:effectLst/>
                <a:latin typeface="Times New Roman" panose="02020603050405020304" pitchFamily="18" charset="0"/>
                <a:ea typeface="Times New Roman" panose="02020603050405020304" pitchFamily="18" charset="0"/>
              </a:rPr>
              <a:t>[5]. Wan-Jung Chang , Member, IEEE, Liang-Bi Chen , Senior Member, IEEE, Cheng-You Sie , and Ching-Hsiang </a:t>
            </a:r>
            <a:r>
              <a:rPr lang="en-US" sz="1600" dirty="0" err="1">
                <a:solidFill>
                  <a:schemeClr val="bg1"/>
                </a:solidFill>
                <a:effectLst/>
                <a:latin typeface="Times New Roman" panose="02020603050405020304" pitchFamily="18" charset="0"/>
                <a:ea typeface="Times New Roman" panose="02020603050405020304" pitchFamily="18" charset="0"/>
              </a:rPr>
              <a:t>Yang,‘‘An</a:t>
            </a:r>
            <a:r>
              <a:rPr lang="en-US" sz="1600" dirty="0">
                <a:solidFill>
                  <a:schemeClr val="bg1"/>
                </a:solidFill>
                <a:effectLst/>
                <a:latin typeface="Times New Roman" panose="02020603050405020304" pitchFamily="18" charset="0"/>
                <a:ea typeface="Times New Roman" panose="02020603050405020304" pitchFamily="18" charset="0"/>
              </a:rPr>
              <a:t> Artificial Intelligence Edge Computing-Based Assistive System for Visually Impaired Pedestrian Safety at Zebra Crossings,’’ IEEE TRANSACTIONS ON CONSUMER ELECTRONICS, VOL. 67, NO. 1, FEBRUARY 2021.</a:t>
            </a:r>
          </a:p>
          <a:p>
            <a:pPr marL="228600" marR="68580">
              <a:lnSpc>
                <a:spcPct val="150000"/>
              </a:lnSpc>
              <a:spcBef>
                <a:spcPts val="895"/>
              </a:spcBef>
              <a:spcAft>
                <a:spcPts val="0"/>
              </a:spcAft>
            </a:pPr>
            <a:r>
              <a:rPr lang="en-US" sz="1600" dirty="0">
                <a:solidFill>
                  <a:schemeClr val="bg1"/>
                </a:solidFill>
                <a:effectLst/>
                <a:latin typeface="Times New Roman" panose="02020603050405020304" pitchFamily="18" charset="0"/>
                <a:ea typeface="Times New Roman" panose="02020603050405020304" pitchFamily="18" charset="0"/>
              </a:rPr>
              <a:t>[6] Soumya </a:t>
            </a:r>
            <a:r>
              <a:rPr lang="en-US" sz="1600" dirty="0" err="1">
                <a:solidFill>
                  <a:schemeClr val="bg1"/>
                </a:solidFill>
                <a:effectLst/>
                <a:latin typeface="Times New Roman" panose="02020603050405020304" pitchFamily="18" charset="0"/>
                <a:ea typeface="Times New Roman" panose="02020603050405020304" pitchFamily="18" charset="0"/>
              </a:rPr>
              <a:t>Kuruvayil</a:t>
            </a:r>
            <a:r>
              <a:rPr lang="en-US" sz="1600" dirty="0">
                <a:solidFill>
                  <a:schemeClr val="bg1"/>
                </a:solidFill>
                <a:effectLst/>
                <a:latin typeface="Times New Roman" panose="02020603050405020304" pitchFamily="18" charset="0"/>
                <a:ea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rPr>
              <a:t>Suja</a:t>
            </a:r>
            <a:r>
              <a:rPr lang="en-US" sz="1600" dirty="0">
                <a:solidFill>
                  <a:schemeClr val="bg1"/>
                </a:solidFill>
                <a:effectLst/>
                <a:latin typeface="Times New Roman" panose="02020603050405020304" pitchFamily="18" charset="0"/>
                <a:ea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rPr>
              <a:t>Palaniswamy</a:t>
            </a:r>
            <a:r>
              <a:rPr lang="en-US" sz="1600" dirty="0">
                <a:solidFill>
                  <a:schemeClr val="bg1"/>
                </a:solidFill>
                <a:effectLst/>
                <a:latin typeface="Times New Roman" panose="02020603050405020304" pitchFamily="18" charset="0"/>
                <a:ea typeface="Times New Roman" panose="02020603050405020304" pitchFamily="18" charset="0"/>
              </a:rPr>
              <a:t>, “Emotion recognition from facial images with simultaneous occlusion, Journal of King Saud University – Computer and Information Sciences 34 (2022) 7271–7282, ScienceDirect.</a:t>
            </a:r>
            <a:endParaRPr lang="en-GB" sz="1600" dirty="0">
              <a:solidFill>
                <a:schemeClr val="bg1"/>
              </a:solidFill>
              <a:effectLst/>
              <a:latin typeface="Times New Roman" panose="02020603050405020304" pitchFamily="18" charset="0"/>
              <a:ea typeface="Times New Roman" panose="02020603050405020304" pitchFamily="18" charset="0"/>
            </a:endParaRPr>
          </a:p>
          <a:p>
            <a:pPr marL="228600" marR="68580">
              <a:lnSpc>
                <a:spcPct val="150000"/>
              </a:lnSpc>
              <a:spcBef>
                <a:spcPts val="895"/>
              </a:spcBef>
              <a:spcAft>
                <a:spcPts val="0"/>
              </a:spcAft>
            </a:pPr>
            <a:r>
              <a:rPr lang="en-GB" sz="1600" dirty="0">
                <a:solidFill>
                  <a:schemeClr val="bg1"/>
                </a:solidFill>
                <a:latin typeface="Times New Roman" panose="02020603050405020304" pitchFamily="18" charset="0"/>
                <a:ea typeface="Times New Roman" panose="02020603050405020304" pitchFamily="18" charset="0"/>
              </a:rPr>
              <a:t>[7] Md. </a:t>
            </a:r>
            <a:r>
              <a:rPr lang="en-GB" sz="1600" dirty="0" err="1">
                <a:solidFill>
                  <a:schemeClr val="bg1"/>
                </a:solidFill>
                <a:latin typeface="Times New Roman" panose="02020603050405020304" pitchFamily="18" charset="0"/>
                <a:ea typeface="Times New Roman" panose="02020603050405020304" pitchFamily="18" charset="0"/>
              </a:rPr>
              <a:t>Wahidur</a:t>
            </a:r>
            <a:r>
              <a:rPr lang="en-GB" sz="1600" dirty="0">
                <a:solidFill>
                  <a:schemeClr val="bg1"/>
                </a:solidFill>
                <a:latin typeface="Times New Roman" panose="02020603050405020304" pitchFamily="18" charset="0"/>
                <a:ea typeface="Times New Roman" panose="02020603050405020304" pitchFamily="18" charset="0"/>
              </a:rPr>
              <a:t> Rahman , Saima Siddique </a:t>
            </a:r>
            <a:r>
              <a:rPr lang="en-GB" sz="1600" dirty="0" err="1">
                <a:solidFill>
                  <a:schemeClr val="bg1"/>
                </a:solidFill>
                <a:latin typeface="Times New Roman" panose="02020603050405020304" pitchFamily="18" charset="0"/>
                <a:ea typeface="Times New Roman" panose="02020603050405020304" pitchFamily="18" charset="0"/>
              </a:rPr>
              <a:t>Tashfia</a:t>
            </a:r>
            <a:r>
              <a:rPr lang="en-GB" sz="1600" dirty="0">
                <a:solidFill>
                  <a:schemeClr val="bg1"/>
                </a:solidFill>
                <a:latin typeface="Times New Roman" panose="02020603050405020304" pitchFamily="18" charset="0"/>
                <a:ea typeface="Times New Roman" panose="02020603050405020304" pitchFamily="18" charset="0"/>
              </a:rPr>
              <a:t> , </a:t>
            </a:r>
            <a:r>
              <a:rPr lang="en-GB" sz="1600" dirty="0" err="1">
                <a:solidFill>
                  <a:schemeClr val="bg1"/>
                </a:solidFill>
                <a:latin typeface="Times New Roman" panose="02020603050405020304" pitchFamily="18" charset="0"/>
                <a:ea typeface="Times New Roman" panose="02020603050405020304" pitchFamily="18" charset="0"/>
              </a:rPr>
              <a:t>Rahabul</a:t>
            </a:r>
            <a:r>
              <a:rPr lang="en-GB" sz="1600" dirty="0">
                <a:solidFill>
                  <a:schemeClr val="bg1"/>
                </a:solidFill>
                <a:latin typeface="Times New Roman" panose="02020603050405020304" pitchFamily="18" charset="0"/>
                <a:ea typeface="Times New Roman" panose="02020603050405020304" pitchFamily="18" charset="0"/>
              </a:rPr>
              <a:t> Islam ,Md. </a:t>
            </a:r>
            <a:r>
              <a:rPr lang="en-GB" sz="1600" dirty="0" err="1">
                <a:solidFill>
                  <a:schemeClr val="bg1"/>
                </a:solidFill>
                <a:latin typeface="Times New Roman" panose="02020603050405020304" pitchFamily="18" charset="0"/>
                <a:ea typeface="Times New Roman" panose="02020603050405020304" pitchFamily="18" charset="0"/>
              </a:rPr>
              <a:t>Mahmodul</a:t>
            </a:r>
            <a:r>
              <a:rPr lang="en-GB" sz="1600" dirty="0">
                <a:solidFill>
                  <a:schemeClr val="bg1"/>
                </a:solidFill>
                <a:latin typeface="Times New Roman" panose="02020603050405020304" pitchFamily="18" charset="0"/>
                <a:ea typeface="Times New Roman" panose="02020603050405020304" pitchFamily="18" charset="0"/>
              </a:rPr>
              <a:t> Hasan , </a:t>
            </a:r>
            <a:r>
              <a:rPr lang="en-GB" sz="1600" dirty="0" err="1">
                <a:solidFill>
                  <a:schemeClr val="bg1"/>
                </a:solidFill>
                <a:latin typeface="Times New Roman" panose="02020603050405020304" pitchFamily="18" charset="0"/>
                <a:ea typeface="Times New Roman" panose="02020603050405020304" pitchFamily="18" charset="0"/>
              </a:rPr>
              <a:t>Sadee</a:t>
            </a:r>
            <a:r>
              <a:rPr lang="en-GB" sz="1600" dirty="0">
                <a:solidFill>
                  <a:schemeClr val="bg1"/>
                </a:solidFill>
                <a:latin typeface="Times New Roman" panose="02020603050405020304" pitchFamily="18" charset="0"/>
                <a:ea typeface="Times New Roman" panose="02020603050405020304" pitchFamily="18" charset="0"/>
              </a:rPr>
              <a:t> Ibn Sultan , </a:t>
            </a:r>
            <a:r>
              <a:rPr lang="en-GB" sz="1600" dirty="0" err="1">
                <a:solidFill>
                  <a:schemeClr val="bg1"/>
                </a:solidFill>
                <a:latin typeface="Times New Roman" panose="02020603050405020304" pitchFamily="18" charset="0"/>
                <a:ea typeface="Times New Roman" panose="02020603050405020304" pitchFamily="18" charset="0"/>
              </a:rPr>
              <a:t>Shisir</a:t>
            </a:r>
            <a:r>
              <a:rPr lang="en-GB" sz="1600" dirty="0">
                <a:solidFill>
                  <a:schemeClr val="bg1"/>
                </a:solidFill>
                <a:latin typeface="Times New Roman" panose="02020603050405020304" pitchFamily="18" charset="0"/>
                <a:ea typeface="Times New Roman" panose="02020603050405020304" pitchFamily="18" charset="0"/>
              </a:rPr>
              <a:t> Mia , Mohammad </a:t>
            </a:r>
            <a:r>
              <a:rPr lang="en-GB" sz="1600" dirty="0" err="1">
                <a:solidFill>
                  <a:schemeClr val="bg1"/>
                </a:solidFill>
                <a:latin typeface="Times New Roman" panose="02020603050405020304" pitchFamily="18" charset="0"/>
                <a:ea typeface="Times New Roman" panose="02020603050405020304" pitchFamily="18" charset="0"/>
              </a:rPr>
              <a:t>Motiur</a:t>
            </a:r>
            <a:r>
              <a:rPr lang="en-GB" sz="1600" dirty="0">
                <a:solidFill>
                  <a:schemeClr val="bg1"/>
                </a:solidFill>
                <a:latin typeface="Times New Roman" panose="02020603050405020304" pitchFamily="18" charset="0"/>
                <a:ea typeface="Times New Roman" panose="02020603050405020304" pitchFamily="18" charset="0"/>
              </a:rPr>
              <a:t> Rahman , “The architectural design of smart blind assistant using IoT with deep learning paradigm, Internet of Things (2020)”, </a:t>
            </a:r>
            <a:r>
              <a:rPr lang="en-GB" sz="1600" dirty="0" err="1">
                <a:solidFill>
                  <a:schemeClr val="bg1"/>
                </a:solidFill>
                <a:latin typeface="Times New Roman" panose="02020603050405020304" pitchFamily="18" charset="0"/>
                <a:ea typeface="Times New Roman" panose="02020603050405020304" pitchFamily="18" charset="0"/>
              </a:rPr>
              <a:t>doi</a:t>
            </a:r>
            <a:r>
              <a:rPr lang="en-GB" sz="1600" dirty="0">
                <a:solidFill>
                  <a:schemeClr val="bg1"/>
                </a:solidFill>
                <a:latin typeface="Times New Roman" panose="02020603050405020304" pitchFamily="18" charset="0"/>
                <a:ea typeface="Times New Roman" panose="02020603050405020304" pitchFamily="18" charset="0"/>
              </a:rPr>
              <a:t>: https://doi.org/10.1016/j.iot.2020.100344.</a:t>
            </a:r>
            <a:endParaRPr lang="en-US" sz="1600" dirty="0">
              <a:solidFill>
                <a:schemeClr val="bg1"/>
              </a:solidFill>
              <a:effectLst/>
              <a:latin typeface="Times New Roman" panose="02020603050405020304" pitchFamily="18" charset="0"/>
              <a:ea typeface="Times New Roman" panose="02020603050405020304" pitchFamily="18" charset="0"/>
            </a:endParaRPr>
          </a:p>
          <a:p>
            <a:pPr marL="228600" marR="68580">
              <a:lnSpc>
                <a:spcPct val="150000"/>
              </a:lnSpc>
              <a:spcBef>
                <a:spcPts val="895"/>
              </a:spcBef>
            </a:pPr>
            <a:endParaRPr lang="en-US" sz="1600" dirty="0">
              <a:solidFill>
                <a:schemeClr val="bg1"/>
              </a:solidFill>
              <a:effectLst/>
              <a:latin typeface="Times New Roman" panose="02020603050405020304" pitchFamily="18" charset="0"/>
              <a:ea typeface="Times New Roman" panose="02020603050405020304" pitchFamily="18" charset="0"/>
            </a:endParaRPr>
          </a:p>
          <a:p>
            <a:pPr marL="228600" marR="68580">
              <a:lnSpc>
                <a:spcPct val="150000"/>
              </a:lnSpc>
              <a:spcBef>
                <a:spcPts val="895"/>
              </a:spcBef>
              <a:spcAft>
                <a:spcPts val="0"/>
              </a:spcAft>
            </a:pPr>
            <a:endParaRPr lang="en-US" sz="1600" dirty="0">
              <a:solidFill>
                <a:schemeClr val="bg1"/>
              </a:solidFill>
              <a:effectLst/>
              <a:latin typeface="Times New Roman" panose="02020603050405020304" pitchFamily="18" charset="0"/>
              <a:ea typeface="Times New Roman" panose="02020603050405020304" pitchFamily="18" charset="0"/>
            </a:endParaRPr>
          </a:p>
          <a:p>
            <a:pPr marL="228600" marR="68580">
              <a:lnSpc>
                <a:spcPct val="150000"/>
              </a:lnSpc>
              <a:spcBef>
                <a:spcPts val="895"/>
              </a:spcBef>
              <a:spcAft>
                <a:spcPts val="0"/>
              </a:spcAft>
            </a:pPr>
            <a:r>
              <a:rPr lang="en-US" sz="1600" dirty="0">
                <a:solidFill>
                  <a:schemeClr val="bg1"/>
                </a:solidFill>
                <a:effectLst/>
                <a:latin typeface="Times New Roman" panose="02020603050405020304" pitchFamily="18" charset="0"/>
                <a:ea typeface="Times New Roman" panose="02020603050405020304" pitchFamily="18" charset="0"/>
              </a:rPr>
              <a:t> </a:t>
            </a:r>
          </a:p>
          <a:p>
            <a:pPr marL="228600" marR="68580">
              <a:lnSpc>
                <a:spcPct val="150000"/>
              </a:lnSpc>
              <a:spcBef>
                <a:spcPts val="895"/>
              </a:spcBef>
              <a:spcAft>
                <a:spcPts val="0"/>
              </a:spcAft>
            </a:pPr>
            <a:r>
              <a:rPr lang="en-US" sz="1600" dirty="0">
                <a:solidFill>
                  <a:schemeClr val="bg1"/>
                </a:solidFill>
                <a:effectLst/>
                <a:latin typeface="Times New Roman" panose="02020603050405020304" pitchFamily="18" charset="0"/>
                <a:ea typeface="Times New Roman" panose="02020603050405020304" pitchFamily="18" charset="0"/>
              </a:rPr>
              <a:t> </a:t>
            </a:r>
          </a:p>
          <a:p>
            <a:endParaRPr lang="en-IN" sz="1600" dirty="0">
              <a:solidFill>
                <a:schemeClr val="bg1"/>
              </a:solidFill>
            </a:endParaRPr>
          </a:p>
        </p:txBody>
      </p:sp>
    </p:spTree>
    <p:extLst>
      <p:ext uri="{BB962C8B-B14F-4D97-AF65-F5344CB8AC3E}">
        <p14:creationId xmlns:p14="http://schemas.microsoft.com/office/powerpoint/2010/main" val="3844542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1066840"/>
            <a:ext cx="76962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rPr>
              <a:t>REFERENCE</a:t>
            </a: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22</a:t>
            </a:fld>
            <a:endParaRPr lang="en-US"/>
          </a:p>
        </p:txBody>
      </p:sp>
      <p:sp>
        <p:nvSpPr>
          <p:cNvPr id="2" name="TextBox 1">
            <a:extLst>
              <a:ext uri="{FF2B5EF4-FFF2-40B4-BE49-F238E27FC236}">
                <a16:creationId xmlns:a16="http://schemas.microsoft.com/office/drawing/2014/main" id="{1CD83392-A7B8-EB97-B4F9-4306B4A0BBB7}"/>
              </a:ext>
            </a:extLst>
          </p:cNvPr>
          <p:cNvSpPr txBox="1"/>
          <p:nvPr/>
        </p:nvSpPr>
        <p:spPr>
          <a:xfrm>
            <a:off x="457200" y="2552838"/>
            <a:ext cx="8763001" cy="3238322"/>
          </a:xfrm>
          <a:prstGeom prst="rect">
            <a:avLst/>
          </a:prstGeom>
          <a:noFill/>
        </p:spPr>
        <p:txBody>
          <a:bodyPr wrap="square" rtlCol="0">
            <a:spAutoFit/>
          </a:bodyPr>
          <a:lstStyle/>
          <a:p>
            <a:pPr marL="228600" marR="68580">
              <a:lnSpc>
                <a:spcPct val="150000"/>
              </a:lnSpc>
              <a:spcBef>
                <a:spcPts val="895"/>
              </a:spcBef>
              <a:spcAft>
                <a:spcPts val="0"/>
              </a:spcAft>
            </a:pPr>
            <a:r>
              <a:rPr lang="en-US" sz="1600" dirty="0">
                <a:solidFill>
                  <a:schemeClr val="bg1"/>
                </a:solidFill>
                <a:effectLst/>
                <a:latin typeface="Times New Roman" panose="02020603050405020304" pitchFamily="18" charset="0"/>
                <a:ea typeface="Times New Roman" panose="02020603050405020304" pitchFamily="18" charset="0"/>
              </a:rPr>
              <a:t>[</a:t>
            </a:r>
            <a:r>
              <a:rPr lang="en-GB" sz="1600" dirty="0">
                <a:solidFill>
                  <a:schemeClr val="bg1"/>
                </a:solidFill>
                <a:effectLst/>
                <a:latin typeface="Times New Roman" panose="02020603050405020304" pitchFamily="18" charset="0"/>
                <a:ea typeface="Times New Roman" panose="02020603050405020304" pitchFamily="18" charset="0"/>
              </a:rPr>
              <a:t>8</a:t>
            </a:r>
            <a:r>
              <a:rPr lang="en-US" sz="1600" dirty="0">
                <a:solidFill>
                  <a:schemeClr val="bg1"/>
                </a:solidFill>
                <a:effectLst/>
                <a:latin typeface="Times New Roman" panose="02020603050405020304" pitchFamily="18" charset="0"/>
                <a:ea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rPr>
              <a:t>Dapeng</a:t>
            </a:r>
            <a:r>
              <a:rPr lang="en-US" sz="1600" dirty="0">
                <a:solidFill>
                  <a:schemeClr val="bg1"/>
                </a:solidFill>
                <a:effectLst/>
                <a:latin typeface="Times New Roman" panose="02020603050405020304" pitchFamily="18" charset="0"/>
                <a:ea typeface="Times New Roman" panose="02020603050405020304" pitchFamily="18" charset="0"/>
              </a:rPr>
              <a:t> Chen , Member, IEEE, Jia Liu, Member, IEEE, Lei Tian, Xuhui Hu , and Aiguo Song , Senior Member, IEEE, “Research on the Method of Displaying the Contour Features of Image to the Visually Impaired on the Touch Screen”, IEEE TRANSACTIONS ON NEURAL SYSTEMS AND REHABILITATION ENGINEERING, VOL. 29, 2021.</a:t>
            </a:r>
          </a:p>
          <a:p>
            <a:pPr marL="228600" marR="68580">
              <a:lnSpc>
                <a:spcPct val="150000"/>
              </a:lnSpc>
              <a:spcBef>
                <a:spcPts val="895"/>
              </a:spcBef>
              <a:spcAft>
                <a:spcPts val="0"/>
              </a:spcAft>
            </a:pPr>
            <a:r>
              <a:rPr lang="en-US" sz="1600" dirty="0">
                <a:solidFill>
                  <a:schemeClr val="bg1"/>
                </a:solidFill>
                <a:effectLst/>
                <a:latin typeface="Times New Roman" panose="02020603050405020304" pitchFamily="18" charset="0"/>
                <a:ea typeface="Times New Roman" panose="02020603050405020304" pitchFamily="18" charset="0"/>
              </a:rPr>
              <a:t>[</a:t>
            </a:r>
            <a:r>
              <a:rPr lang="en-GB" sz="1600" dirty="0">
                <a:solidFill>
                  <a:schemeClr val="bg1"/>
                </a:solidFill>
                <a:effectLst/>
                <a:latin typeface="Times New Roman" panose="02020603050405020304" pitchFamily="18" charset="0"/>
                <a:ea typeface="Times New Roman" panose="02020603050405020304" pitchFamily="18" charset="0"/>
              </a:rPr>
              <a:t>9</a:t>
            </a:r>
            <a:r>
              <a:rPr lang="en-US" sz="1600" dirty="0">
                <a:solidFill>
                  <a:schemeClr val="bg1"/>
                </a:solidFill>
                <a:effectLst/>
                <a:latin typeface="Times New Roman" panose="02020603050405020304" pitchFamily="18" charset="0"/>
                <a:ea typeface="Times New Roman" panose="02020603050405020304" pitchFamily="18" charset="0"/>
              </a:rPr>
              <a:t>] PAÚL MEJÍA 1, (Member, IEEE), LUIZ CÉSAR MARTINI 1, FELIPE GRIJALVA 2, (Member, </a:t>
            </a:r>
            <a:endParaRPr lang="en-GB" sz="1600" dirty="0">
              <a:solidFill>
                <a:schemeClr val="bg1"/>
              </a:solidFill>
              <a:effectLst/>
              <a:latin typeface="Times New Roman" panose="02020603050405020304" pitchFamily="18" charset="0"/>
              <a:ea typeface="Times New Roman" panose="02020603050405020304" pitchFamily="18" charset="0"/>
            </a:endParaRPr>
          </a:p>
          <a:p>
            <a:pPr marL="228600" marR="68580">
              <a:lnSpc>
                <a:spcPct val="150000"/>
              </a:lnSpc>
              <a:spcBef>
                <a:spcPts val="895"/>
              </a:spcBef>
              <a:spcAft>
                <a:spcPts val="0"/>
              </a:spcAft>
            </a:pPr>
            <a:r>
              <a:rPr lang="en-US" sz="1600" dirty="0">
                <a:solidFill>
                  <a:schemeClr val="bg1"/>
                </a:solidFill>
                <a:effectLst/>
                <a:latin typeface="Times New Roman" panose="02020603050405020304" pitchFamily="18" charset="0"/>
                <a:ea typeface="Times New Roman" panose="02020603050405020304" pitchFamily="18" charset="0"/>
              </a:rPr>
              <a:t>IEEE), JULIO CÉSAR LARCO 1,3, (Member, IEEE), AND JUAN CARLOS RODRÍGUEZ 4, (Member, IEEE), “A Survey on Mathematical Software Tools for  Visually Impaired Persons: A Practical Perspective”, Digital Object Identifier 10.1109/ACCESS.2021.3076306</a:t>
            </a:r>
            <a:endParaRPr lang="en-IN" sz="1600" dirty="0">
              <a:solidFill>
                <a:schemeClr val="bg1"/>
              </a:solidFill>
            </a:endParaRPr>
          </a:p>
        </p:txBody>
      </p:sp>
    </p:spTree>
    <p:extLst>
      <p:ext uri="{BB962C8B-B14F-4D97-AF65-F5344CB8AC3E}">
        <p14:creationId xmlns:p14="http://schemas.microsoft.com/office/powerpoint/2010/main" val="213866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2971800"/>
            <a:ext cx="76962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rPr>
              <a:t>THANK YOU</a:t>
            </a: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990600"/>
            <a:ext cx="76962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rPr>
              <a:t>PROBLEM STATEMENT </a:t>
            </a: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3</a:t>
            </a:fld>
            <a:endParaRPr lang="en-US"/>
          </a:p>
        </p:txBody>
      </p:sp>
      <p:sp>
        <p:nvSpPr>
          <p:cNvPr id="8" name="TextBox 7"/>
          <p:cNvSpPr txBox="1"/>
          <p:nvPr/>
        </p:nvSpPr>
        <p:spPr>
          <a:xfrm>
            <a:off x="1257300" y="2058560"/>
            <a:ext cx="6629400" cy="4508927"/>
          </a:xfrm>
          <a:prstGeom prst="rect">
            <a:avLst/>
          </a:prstGeom>
          <a:noFill/>
        </p:spPr>
        <p:txBody>
          <a:bodyPr wrap="square" rtlCol="0">
            <a:spAutoFit/>
          </a:bodyPr>
          <a:lstStyle/>
          <a:p>
            <a:pPr marL="285750" marR="0" indent="-285750" algn="just">
              <a:lnSpc>
                <a:spcPct val="150000"/>
              </a:lnSpc>
              <a:spcBef>
                <a:spcPts val="0"/>
              </a:spcBef>
              <a:spcAft>
                <a:spcPts val="0"/>
              </a:spcAft>
              <a:buFont typeface="Wingdings" panose="05000000000000000000" pitchFamily="2" charset="2"/>
              <a:buChar char="v"/>
            </a:pPr>
            <a:r>
              <a:rPr lang="en-IN" sz="1400" dirty="0">
                <a:solidFill>
                  <a:schemeClr val="bg1"/>
                </a:solidFill>
                <a:effectLst/>
                <a:latin typeface="Times New Roman" panose="02020603050405020304" pitchFamily="18" charset="0"/>
                <a:ea typeface="Times New Roman" panose="02020603050405020304" pitchFamily="18" charset="0"/>
              </a:rPr>
              <a:t>Quality education is necessary for all the individuals to develop and advance in the knowledge driven world. Most of the current educational curriculum is oriented towards the use of eyesight, hence, individuals, who are visually impaired experience challenges when acquiring education. The challenges experienced by visually impaired can be resolved by the use of technologies, materials, devices and equipment. </a:t>
            </a:r>
          </a:p>
          <a:p>
            <a:pPr marL="285750" marR="0" indent="-285750" algn="just">
              <a:lnSpc>
                <a:spcPct val="150000"/>
              </a:lnSpc>
              <a:spcBef>
                <a:spcPts val="0"/>
              </a:spcBef>
              <a:spcAft>
                <a:spcPts val="0"/>
              </a:spcAft>
              <a:buFont typeface="Wingdings" panose="05000000000000000000" pitchFamily="2" charset="2"/>
              <a:buChar char="v"/>
            </a:pPr>
            <a:r>
              <a:rPr lang="en-IN" sz="1400" dirty="0">
                <a:solidFill>
                  <a:schemeClr val="bg1"/>
                </a:solidFill>
                <a:effectLst/>
                <a:latin typeface="Times New Roman" panose="02020603050405020304" pitchFamily="18" charset="0"/>
                <a:ea typeface="Times New Roman" panose="02020603050405020304" pitchFamily="18" charset="0"/>
              </a:rPr>
              <a:t>The availability of human assistance in making them understand the concepts and taking exams is vital</a:t>
            </a:r>
            <a:r>
              <a:rPr lang="en-US" sz="1400" dirty="0">
                <a:solidFill>
                  <a:schemeClr val="bg1"/>
                </a:solidFill>
                <a:effectLst/>
                <a:latin typeface="Times New Roman" panose="02020603050405020304" pitchFamily="18" charset="0"/>
                <a:ea typeface="Times New Roman" panose="02020603050405020304" pitchFamily="18" charset="0"/>
              </a:rPr>
              <a:t>It’s very difficult to train such children, as they are VIP they cannot make differences between the objects ,find the colors or feel something. </a:t>
            </a:r>
          </a:p>
          <a:p>
            <a:pPr marL="285750" marR="0" indent="-285750" algn="just">
              <a:lnSpc>
                <a:spcPct val="150000"/>
              </a:lnSpc>
              <a:spcBef>
                <a:spcPts val="0"/>
              </a:spcBef>
              <a:spcAft>
                <a:spcPts val="0"/>
              </a:spcAft>
              <a:buFont typeface="Wingdings" panose="05000000000000000000" pitchFamily="2" charset="2"/>
              <a:buChar char="v"/>
            </a:pPr>
            <a:r>
              <a:rPr lang="en-US" sz="1400" dirty="0">
                <a:solidFill>
                  <a:schemeClr val="bg1"/>
                </a:solidFill>
                <a:effectLst/>
                <a:latin typeface="Times New Roman" panose="02020603050405020304" pitchFamily="18" charset="0"/>
                <a:ea typeface="Times New Roman" panose="02020603050405020304" pitchFamily="18" charset="0"/>
              </a:rPr>
              <a:t>Although the technology is being evolving day - by - day they are not able to find a proper solution for the VIP. These children always need a support or someone who they always they depend on. They themselves can’t live their own independent life as other’s  lives. </a:t>
            </a:r>
          </a:p>
          <a:p>
            <a:endParaRPr lang="en-US" sz="1400" dirty="0">
              <a:solidFill>
                <a:schemeClr val="bg1"/>
              </a:solidFill>
              <a:latin typeface="Arial Narrow"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990600"/>
            <a:ext cx="7696200" cy="120032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rPr>
              <a:t>OBEJECTIVE of the idea proposed </a:t>
            </a: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990600"/>
            <a:ext cx="76962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rPr>
              <a:t>LITERATURE REVIEW</a:t>
            </a: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5</a:t>
            </a:fld>
            <a:endParaRPr lang="en-US"/>
          </a:p>
        </p:txBody>
      </p:sp>
      <p:graphicFrame>
        <p:nvGraphicFramePr>
          <p:cNvPr id="9" name="Table 8"/>
          <p:cNvGraphicFramePr>
            <a:graphicFrameLocks noGrp="1"/>
          </p:cNvGraphicFramePr>
          <p:nvPr/>
        </p:nvGraphicFramePr>
        <p:xfrm>
          <a:off x="381000" y="2286000"/>
          <a:ext cx="9075534" cy="3332015"/>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2230524">
                  <a:extLst>
                    <a:ext uri="{9D8B030D-6E8A-4147-A177-3AD203B41FA5}">
                      <a16:colId xmlns:a16="http://schemas.microsoft.com/office/drawing/2014/main" val="20001"/>
                    </a:ext>
                  </a:extLst>
                </a:gridCol>
                <a:gridCol w="1610562">
                  <a:extLst>
                    <a:ext uri="{9D8B030D-6E8A-4147-A177-3AD203B41FA5}">
                      <a16:colId xmlns:a16="http://schemas.microsoft.com/office/drawing/2014/main" val="20002"/>
                    </a:ext>
                  </a:extLst>
                </a:gridCol>
                <a:gridCol w="710188">
                  <a:extLst>
                    <a:ext uri="{9D8B030D-6E8A-4147-A177-3AD203B41FA5}">
                      <a16:colId xmlns:a16="http://schemas.microsoft.com/office/drawing/2014/main" val="20003"/>
                    </a:ext>
                  </a:extLst>
                </a:gridCol>
                <a:gridCol w="1923098">
                  <a:extLst>
                    <a:ext uri="{9D8B030D-6E8A-4147-A177-3AD203B41FA5}">
                      <a16:colId xmlns:a16="http://schemas.microsoft.com/office/drawing/2014/main" val="20004"/>
                    </a:ext>
                  </a:extLst>
                </a:gridCol>
                <a:gridCol w="1610562">
                  <a:extLst>
                    <a:ext uri="{9D8B030D-6E8A-4147-A177-3AD203B41FA5}">
                      <a16:colId xmlns:a16="http://schemas.microsoft.com/office/drawing/2014/main" val="20005"/>
                    </a:ext>
                  </a:extLst>
                </a:gridCol>
              </a:tblGrid>
              <a:tr h="533400">
                <a:tc>
                  <a:txBody>
                    <a:bodyPr/>
                    <a:lstStyle/>
                    <a:p>
                      <a:pPr algn="ctr"/>
                      <a:r>
                        <a:rPr lang="en-US" dirty="0"/>
                        <a:t>S.NO</a:t>
                      </a:r>
                    </a:p>
                  </a:txBody>
                  <a:tcPr/>
                </a:tc>
                <a:tc>
                  <a:txBody>
                    <a:bodyPr/>
                    <a:lstStyle/>
                    <a:p>
                      <a:pPr algn="ctr"/>
                      <a:r>
                        <a:rPr lang="en-US" dirty="0"/>
                        <a:t>Title</a:t>
                      </a:r>
                    </a:p>
                  </a:txBody>
                  <a:tcPr/>
                </a:tc>
                <a:tc>
                  <a:txBody>
                    <a:bodyPr/>
                    <a:lstStyle/>
                    <a:p>
                      <a:pPr algn="ctr"/>
                      <a:r>
                        <a:rPr lang="en-US" dirty="0"/>
                        <a:t>Authors</a:t>
                      </a:r>
                    </a:p>
                  </a:txBody>
                  <a:tcPr/>
                </a:tc>
                <a:tc>
                  <a:txBody>
                    <a:bodyPr/>
                    <a:lstStyle/>
                    <a:p>
                      <a:pPr algn="ctr"/>
                      <a:r>
                        <a:rPr lang="en-US" dirty="0"/>
                        <a:t>Year</a:t>
                      </a:r>
                    </a:p>
                  </a:txBody>
                  <a:tcPr/>
                </a:tc>
                <a:tc>
                  <a:txBody>
                    <a:bodyPr/>
                    <a:lstStyle/>
                    <a:p>
                      <a:pPr algn="ctr"/>
                      <a:r>
                        <a:rPr lang="en-US" dirty="0"/>
                        <a:t>Problems</a:t>
                      </a:r>
                      <a:r>
                        <a:rPr lang="en-US" baseline="0" dirty="0"/>
                        <a:t> </a:t>
                      </a:r>
                      <a:r>
                        <a:rPr lang="en-US" dirty="0"/>
                        <a:t>Defined</a:t>
                      </a:r>
                    </a:p>
                  </a:txBody>
                  <a:tcPr/>
                </a:tc>
                <a:tc>
                  <a:txBody>
                    <a:bodyPr/>
                    <a:lstStyle/>
                    <a:p>
                      <a:pPr algn="ctr"/>
                      <a:r>
                        <a:rPr lang="en-US" dirty="0"/>
                        <a:t>Draw back</a:t>
                      </a:r>
                    </a:p>
                  </a:txBody>
                  <a:tcPr/>
                </a:tc>
                <a:extLst>
                  <a:ext uri="{0D108BD9-81ED-4DB2-BD59-A6C34878D82A}">
                    <a16:rowId xmlns:a16="http://schemas.microsoft.com/office/drawing/2014/main" val="10000"/>
                  </a:ext>
                </a:extLst>
              </a:tr>
              <a:tr h="55972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55972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55972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55972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55972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8713" y="751453"/>
            <a:ext cx="7696200" cy="369332"/>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rPr>
              <a:t>EXISTING </a:t>
            </a:r>
            <a:r>
              <a:rPr lang="en-US" b="1" dirty="0">
                <a:ln w="11430"/>
                <a:solidFill>
                  <a:schemeClr val="accent1">
                    <a:lumMod val="50000"/>
                  </a:schemeClr>
                </a:solidFill>
                <a:effectLst>
                  <a:outerShdw blurRad="50800" dist="39000" dir="5460000" algn="tl">
                    <a:srgbClr val="000000">
                      <a:alpha val="38000"/>
                    </a:srgbClr>
                  </a:outerShdw>
                </a:effectLst>
                <a:latin typeface="Algerian" pitchFamily="82" charset="0"/>
              </a:rPr>
              <a:t>SYSTEM</a:t>
            </a:r>
            <a:endParaRPr lang="en-US"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endParaRPr>
          </a:p>
        </p:txBody>
      </p:sp>
      <p:sp>
        <p:nvSpPr>
          <p:cNvPr id="6" name="Date Placeholder 5"/>
          <p:cNvSpPr>
            <a:spLocks noGrp="1"/>
          </p:cNvSpPr>
          <p:nvPr>
            <p:ph type="dt" sz="half" idx="10"/>
          </p:nvPr>
        </p:nvSpPr>
        <p:spPr>
          <a:xfrm>
            <a:off x="457200" y="6193403"/>
            <a:ext cx="2133600" cy="365125"/>
          </a:xfrm>
        </p:spPr>
        <p:txBody>
          <a:bodyPr/>
          <a:lstStyle/>
          <a:p>
            <a:fld id="{C9A55FE2-CA1E-42CE-9302-D28772956573}" type="datetime1">
              <a:rPr lang="en-US" sz="1800" smtClean="0"/>
              <a:pPr/>
              <a:t>11/24/2023</a:t>
            </a:fld>
            <a:endParaRPr lang="en-US" sz="1800" dirty="0"/>
          </a:p>
        </p:txBody>
      </p:sp>
      <p:sp>
        <p:nvSpPr>
          <p:cNvPr id="7" name="Slide Number Placeholder 6"/>
          <p:cNvSpPr>
            <a:spLocks noGrp="1"/>
          </p:cNvSpPr>
          <p:nvPr>
            <p:ph type="sldNum" sz="quarter" idx="12"/>
          </p:nvPr>
        </p:nvSpPr>
        <p:spPr>
          <a:xfrm>
            <a:off x="6553200" y="6193403"/>
            <a:ext cx="2133600" cy="365125"/>
          </a:xfrm>
        </p:spPr>
        <p:txBody>
          <a:bodyPr/>
          <a:lstStyle/>
          <a:p>
            <a:fld id="{FE60169E-0798-405A-AF0F-EEAEFF778AC4}" type="slidenum">
              <a:rPr lang="en-US" sz="1800" smtClean="0"/>
              <a:pPr/>
              <a:t>6</a:t>
            </a:fld>
            <a:endParaRPr lang="en-US" sz="1800"/>
          </a:p>
        </p:txBody>
      </p:sp>
      <p:sp>
        <p:nvSpPr>
          <p:cNvPr id="3" name="TextBox 2">
            <a:extLst>
              <a:ext uri="{FF2B5EF4-FFF2-40B4-BE49-F238E27FC236}">
                <a16:creationId xmlns:a16="http://schemas.microsoft.com/office/drawing/2014/main" id="{8E90A304-D693-DCDB-7CD4-F43A70E51592}"/>
              </a:ext>
            </a:extLst>
          </p:cNvPr>
          <p:cNvSpPr txBox="1"/>
          <p:nvPr/>
        </p:nvSpPr>
        <p:spPr>
          <a:xfrm>
            <a:off x="0" y="2133600"/>
            <a:ext cx="8967788" cy="4524315"/>
          </a:xfrm>
          <a:prstGeom prst="rect">
            <a:avLst/>
          </a:prstGeom>
          <a:noFill/>
        </p:spPr>
        <p:txBody>
          <a:bodyPr wrap="square">
            <a:spAutoFit/>
          </a:bodyPr>
          <a:lstStyle/>
          <a:p>
            <a:pPr algn="just">
              <a:buFont typeface="Wingdings" pitchFamily="2" charset="2"/>
              <a:buChar char="Ø"/>
            </a:pPr>
            <a:r>
              <a:rPr lang="en-US" dirty="0">
                <a:solidFill>
                  <a:schemeClr val="bg1"/>
                </a:solidFill>
                <a:latin typeface="Times New Roman" pitchFamily="18" charset="0"/>
                <a:cs typeface="Times New Roman" pitchFamily="18" charset="0"/>
              </a:rPr>
              <a:t>Braille is a system of raised dots that can be read with the fingers by people who are blind or who have low vision. Teachers, parents, and others who are not visually impaired ordinarily read  Braille with their eyes. Braille is not a language.</a:t>
            </a:r>
          </a:p>
          <a:p>
            <a:pPr algn="just">
              <a:buFont typeface="Wingdings" pitchFamily="2" charset="2"/>
              <a:buChar char="Ø"/>
            </a:pPr>
            <a:r>
              <a:rPr lang="en-US" dirty="0">
                <a:solidFill>
                  <a:schemeClr val="bg1"/>
                </a:solidFill>
                <a:latin typeface="Times New Roman" pitchFamily="18" charset="0"/>
                <a:cs typeface="Times New Roman" pitchFamily="18" charset="0"/>
              </a:rPr>
              <a:t>Braille is a system of raised dots that can be read with the fingers by people who are blind or who have low vision. Teachers, parents, and others who are not visually impaired ordinarily read  Braille with their eyes. Braille is not a language.</a:t>
            </a:r>
          </a:p>
          <a:p>
            <a:pPr algn="just">
              <a:buFont typeface="Wingdings" pitchFamily="2" charset="2"/>
              <a:buChar char="Ø"/>
            </a:pPr>
            <a:endParaRPr lang="en-US" dirty="0">
              <a:solidFill>
                <a:schemeClr val="bg1"/>
              </a:solidFill>
              <a:latin typeface="Times New Roman" pitchFamily="18" charset="0"/>
              <a:cs typeface="Times New Roman" pitchFamily="18" charset="0"/>
            </a:endParaRPr>
          </a:p>
          <a:p>
            <a:pPr algn="just">
              <a:buFont typeface="Wingdings" pitchFamily="2" charset="2"/>
              <a:buChar char="Ø"/>
            </a:pPr>
            <a:r>
              <a:rPr lang="en-US" dirty="0">
                <a:solidFill>
                  <a:schemeClr val="bg1"/>
                </a:solidFill>
                <a:latin typeface="Times New Roman" pitchFamily="18" charset="0"/>
                <a:cs typeface="Times New Roman" pitchFamily="18" charset="0"/>
              </a:rPr>
              <a:t>Most blind and visually impaired students now attend their neighborhood schools, often aided in their educational pursuits by regular teachers of academics and by a team of professionals who train them in alternative skills.</a:t>
            </a:r>
          </a:p>
          <a:p>
            <a:pPr algn="just">
              <a:buFont typeface="Wingdings" pitchFamily="2" charset="2"/>
              <a:buChar char="Ø"/>
            </a:pPr>
            <a:endParaRPr lang="en-IN" dirty="0">
              <a:solidFill>
                <a:schemeClr val="bg1"/>
              </a:solidFill>
              <a:latin typeface="Times New Roman" pitchFamily="18" charset="0"/>
              <a:cs typeface="Times New Roman" pitchFamily="18" charset="0"/>
            </a:endParaRPr>
          </a:p>
          <a:p>
            <a:pPr algn="just">
              <a:buFont typeface="Wingdings" pitchFamily="2" charset="2"/>
              <a:buChar char="Ø"/>
            </a:pPr>
            <a:r>
              <a:rPr lang="en-US" dirty="0">
                <a:solidFill>
                  <a:schemeClr val="bg1"/>
                </a:solidFill>
                <a:latin typeface="Times New Roman" pitchFamily="18" charset="0"/>
                <a:cs typeface="Times New Roman" pitchFamily="18" charset="0"/>
              </a:rPr>
              <a:t>Braille can be more difficult to learn. Developing the ability to distinguish Braille via touch can take a very long time for a person to learn. Braille literacy is less than 1% in India</a:t>
            </a:r>
          </a:p>
          <a:p>
            <a:pPr algn="just">
              <a:buFont typeface="Wingdings" pitchFamily="2" charset="2"/>
              <a:buChar char="Ø"/>
            </a:pPr>
            <a:endParaRPr lang="en-US" dirty="0">
              <a:solidFill>
                <a:schemeClr val="bg1"/>
              </a:solidFill>
              <a:latin typeface="Times New Roman" pitchFamily="18" charset="0"/>
              <a:cs typeface="Times New Roman" pitchFamily="18" charset="0"/>
            </a:endParaRPr>
          </a:p>
          <a:p>
            <a:pPr algn="just">
              <a:buFont typeface="Wingdings" pitchFamily="2" charset="2"/>
              <a:buChar char="Ø"/>
            </a:pPr>
            <a:r>
              <a:rPr lang="en-US" dirty="0">
                <a:solidFill>
                  <a:schemeClr val="bg1"/>
                </a:solidFill>
                <a:latin typeface="Times New Roman" pitchFamily="18" charset="0"/>
                <a:cs typeface="Times New Roman" pitchFamily="18" charset="0"/>
              </a:rPr>
              <a:t>Availability of  books in braille is also a major issue.</a:t>
            </a:r>
          </a:p>
          <a:p>
            <a:pPr algn="just">
              <a:buFont typeface="Wingdings" pitchFamily="2" charset="2"/>
              <a:buChar char="Ø"/>
            </a:pPr>
            <a:endParaRPr lang="en-US" dirty="0">
              <a:solidFill>
                <a:schemeClr val="bg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990600"/>
            <a:ext cx="7696200" cy="120032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rPr>
              <a:t>Proposed solution for the problem</a:t>
            </a: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7</a:t>
            </a:fld>
            <a:endParaRPr lang="en-US"/>
          </a:p>
        </p:txBody>
      </p:sp>
      <p:sp>
        <p:nvSpPr>
          <p:cNvPr id="3" name="TextBox 2">
            <a:extLst>
              <a:ext uri="{FF2B5EF4-FFF2-40B4-BE49-F238E27FC236}">
                <a16:creationId xmlns:a16="http://schemas.microsoft.com/office/drawing/2014/main" id="{1346EC89-DF40-5020-3ADD-49012865DB98}"/>
              </a:ext>
            </a:extLst>
          </p:cNvPr>
          <p:cNvSpPr txBox="1"/>
          <p:nvPr/>
        </p:nvSpPr>
        <p:spPr>
          <a:xfrm>
            <a:off x="1152525" y="2386032"/>
            <a:ext cx="6934200" cy="3970318"/>
          </a:xfrm>
          <a:prstGeom prst="rect">
            <a:avLst/>
          </a:prstGeom>
          <a:noFill/>
        </p:spPr>
        <p:txBody>
          <a:bodyPr wrap="square" rtlCol="0">
            <a:spAutoFit/>
          </a:bodyPr>
          <a:lstStyle/>
          <a:p>
            <a:pPr>
              <a:buFont typeface="Wingdings" pitchFamily="2" charset="2"/>
              <a:buChar char="Ø"/>
            </a:pPr>
            <a:r>
              <a:rPr lang="en-IN" sz="1800" dirty="0">
                <a:solidFill>
                  <a:schemeClr val="bg1"/>
                </a:solidFill>
                <a:latin typeface="Times New Roman" pitchFamily="18" charset="0"/>
                <a:cs typeface="Times New Roman" pitchFamily="18" charset="0"/>
              </a:rPr>
              <a:t>The proposed system is an education software using AI and MI that will automatically provide day-to-day learning concepts for the students .</a:t>
            </a:r>
            <a:endParaRPr lang="en-US" sz="1800" dirty="0">
              <a:solidFill>
                <a:schemeClr val="bg1"/>
              </a:solidFill>
              <a:latin typeface="Times New Roman" pitchFamily="18" charset="0"/>
              <a:cs typeface="Times New Roman" pitchFamily="18" charset="0"/>
            </a:endParaRPr>
          </a:p>
          <a:p>
            <a:pPr>
              <a:buFont typeface="Wingdings" pitchFamily="2" charset="2"/>
              <a:buChar char="Ø"/>
            </a:pPr>
            <a:endParaRPr lang="en-US" sz="1800" dirty="0">
              <a:solidFill>
                <a:schemeClr val="bg1"/>
              </a:solidFill>
              <a:latin typeface="Times New Roman" pitchFamily="18" charset="0"/>
              <a:cs typeface="Times New Roman" pitchFamily="18" charset="0"/>
            </a:endParaRPr>
          </a:p>
          <a:p>
            <a:pPr>
              <a:buFont typeface="Wingdings" pitchFamily="2" charset="2"/>
              <a:buChar char="Ø"/>
            </a:pPr>
            <a:r>
              <a:rPr lang="en-IN" sz="1800" dirty="0">
                <a:solidFill>
                  <a:schemeClr val="bg1"/>
                </a:solidFill>
                <a:latin typeface="Times New Roman" pitchFamily="18" charset="0"/>
                <a:cs typeface="Times New Roman" pitchFamily="18" charset="0"/>
              </a:rPr>
              <a:t>These concepts displayed over the screen are captured by the camera, they are image processed by OCR(Optical Character Recognition).</a:t>
            </a:r>
          </a:p>
          <a:p>
            <a:pPr>
              <a:buFont typeface="Wingdings" pitchFamily="2" charset="2"/>
              <a:buChar char="Ø"/>
            </a:pPr>
            <a:endParaRPr lang="en-IN" sz="1800" dirty="0">
              <a:solidFill>
                <a:schemeClr val="bg1"/>
              </a:solidFill>
              <a:latin typeface="Times New Roman" pitchFamily="18" charset="0"/>
              <a:cs typeface="Times New Roman" pitchFamily="18" charset="0"/>
            </a:endParaRPr>
          </a:p>
          <a:p>
            <a:pPr>
              <a:buFont typeface="Wingdings" pitchFamily="2" charset="2"/>
              <a:buChar char="Ø"/>
            </a:pPr>
            <a:r>
              <a:rPr lang="en-US" sz="1800" dirty="0">
                <a:solidFill>
                  <a:schemeClr val="bg1"/>
                </a:solidFill>
                <a:latin typeface="Times New Roman" pitchFamily="18" charset="0"/>
                <a:cs typeface="Times New Roman" pitchFamily="18" charset="0"/>
              </a:rPr>
              <a:t> Text is then converted to voice , person receives it using the Bluetooth that is connected to the spectacles. Audio and voice activation are so commonplace these days that it's more integrative for the user .</a:t>
            </a:r>
          </a:p>
          <a:p>
            <a:endParaRPr lang="en-US" sz="1800" dirty="0">
              <a:solidFill>
                <a:schemeClr val="bg1"/>
              </a:solidFill>
              <a:latin typeface="Times New Roman" pitchFamily="18" charset="0"/>
              <a:cs typeface="Times New Roman" pitchFamily="18" charset="0"/>
            </a:endParaRPr>
          </a:p>
          <a:p>
            <a:pPr>
              <a:buFont typeface="Wingdings" pitchFamily="2" charset="2"/>
              <a:buChar char="Ø"/>
            </a:pPr>
            <a:r>
              <a:rPr lang="en-US" sz="1800" dirty="0">
                <a:solidFill>
                  <a:schemeClr val="bg1"/>
                </a:solidFill>
                <a:latin typeface="Times New Roman" pitchFamily="18" charset="0"/>
                <a:cs typeface="Times New Roman" pitchFamily="18" charset="0"/>
              </a:rPr>
              <a:t>The software also analyses the user response via audio feedback, facial gestures, and proceeds based on the user understandability. </a:t>
            </a:r>
            <a:endParaRPr lang="en-IN" sz="1800" dirty="0">
              <a:solidFill>
                <a:schemeClr val="bg1"/>
              </a:solidFill>
              <a:latin typeface="Times New Roman" pitchFamily="18" charset="0"/>
              <a:cs typeface="Times New Roman" pitchFamily="18" charset="0"/>
            </a:endParaRPr>
          </a:p>
          <a:p>
            <a:endParaRPr lang="en-IN" sz="1800" dirty="0">
              <a:solidFill>
                <a:schemeClr val="bg1"/>
              </a:solidFill>
              <a:latin typeface="Times New Roman" pitchFamily="18" charset="0"/>
              <a:cs typeface="Times New Roman" pitchFamily="18" charset="0"/>
            </a:endParaRPr>
          </a:p>
          <a:p>
            <a:endParaRPr lang="en-IN" sz="1800" dirty="0">
              <a:solidFill>
                <a:schemeClr val="bg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1143000"/>
            <a:ext cx="80772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rPr>
              <a:t>Justification for SDG and sap No</a:t>
            </a: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8</a:t>
            </a:fld>
            <a:endParaRPr lang="en-US"/>
          </a:p>
        </p:txBody>
      </p:sp>
      <p:sp>
        <p:nvSpPr>
          <p:cNvPr id="10" name="TextBox 9">
            <a:extLst>
              <a:ext uri="{FF2B5EF4-FFF2-40B4-BE49-F238E27FC236}">
                <a16:creationId xmlns:a16="http://schemas.microsoft.com/office/drawing/2014/main" id="{03CAA706-4E7F-4D55-6A86-CA2B1B8A04E1}"/>
              </a:ext>
            </a:extLst>
          </p:cNvPr>
          <p:cNvSpPr txBox="1"/>
          <p:nvPr/>
        </p:nvSpPr>
        <p:spPr>
          <a:xfrm>
            <a:off x="152400" y="2743200"/>
            <a:ext cx="8763000" cy="2357377"/>
          </a:xfrm>
          <a:prstGeom prst="rect">
            <a:avLst/>
          </a:prstGeom>
          <a:noFill/>
        </p:spPr>
        <p:txBody>
          <a:bodyPr wrap="square" rtlCol="0">
            <a:spAutoFit/>
          </a:bodyPr>
          <a:lstStyle/>
          <a:p>
            <a:pPr marL="457200" lvl="0" algn="just">
              <a:lnSpc>
                <a:spcPct val="125000"/>
              </a:lnSpc>
            </a:pPr>
            <a:r>
              <a:rPr lang="en-US" sz="2400" b="1" dirty="0">
                <a:solidFill>
                  <a:schemeClr val="bg1"/>
                </a:solidFill>
                <a:latin typeface="Times New Roman" pitchFamily="18" charset="0"/>
                <a:ea typeface="Roboto"/>
                <a:cs typeface="Times New Roman" pitchFamily="18" charset="0"/>
                <a:sym typeface="Roboto"/>
              </a:rPr>
              <a:t>SDG Goal :</a:t>
            </a:r>
            <a:r>
              <a:rPr lang="en-US" sz="2400" dirty="0">
                <a:solidFill>
                  <a:schemeClr val="bg1"/>
                </a:solidFill>
                <a:latin typeface="Times New Roman" pitchFamily="18" charset="0"/>
                <a:ea typeface="Roboto"/>
                <a:cs typeface="Times New Roman" pitchFamily="18" charset="0"/>
                <a:sym typeface="Roboto"/>
              </a:rPr>
              <a:t>Quality Education</a:t>
            </a:r>
          </a:p>
          <a:p>
            <a:pPr marL="457200" lvl="0" algn="just">
              <a:lnSpc>
                <a:spcPct val="125000"/>
              </a:lnSpc>
            </a:pPr>
            <a:r>
              <a:rPr lang="en-US" sz="2400" b="1" dirty="0">
                <a:solidFill>
                  <a:schemeClr val="bg1"/>
                </a:solidFill>
                <a:latin typeface="Times New Roman" pitchFamily="18" charset="0"/>
                <a:ea typeface="Roboto"/>
                <a:cs typeface="Times New Roman" pitchFamily="18" charset="0"/>
                <a:sym typeface="Roboto"/>
              </a:rPr>
              <a:t>SAP Indicator</a:t>
            </a:r>
            <a:r>
              <a:rPr lang="en-US" sz="2400" dirty="0">
                <a:solidFill>
                  <a:schemeClr val="bg1"/>
                </a:solidFill>
                <a:latin typeface="Times New Roman" pitchFamily="18" charset="0"/>
                <a:ea typeface="Roboto"/>
                <a:cs typeface="Times New Roman" pitchFamily="18" charset="0"/>
                <a:sym typeface="Roboto"/>
              </a:rPr>
              <a:t>: </a:t>
            </a:r>
            <a:r>
              <a:rPr lang="en-US" sz="2400" dirty="0">
                <a:solidFill>
                  <a:schemeClr val="bg1"/>
                </a:solidFill>
                <a:latin typeface="Times New Roman" pitchFamily="18" charset="0"/>
                <a:cs typeface="Times New Roman" pitchFamily="18" charset="0"/>
              </a:rPr>
              <a:t>4.a Build and upgrade education facilities that are child, disability and gender sensitive and provide safe, non-violent, inclusive and effective learning environments for all</a:t>
            </a:r>
          </a:p>
          <a:p>
            <a:pPr marL="457200" lvl="0" algn="just">
              <a:lnSpc>
                <a:spcPct val="125000"/>
              </a:lnSpc>
            </a:pPr>
            <a:r>
              <a:rPr lang="en-US" sz="2400" b="1" dirty="0">
                <a:solidFill>
                  <a:schemeClr val="bg1"/>
                </a:solidFill>
                <a:latin typeface="Times New Roman" pitchFamily="18" charset="0"/>
                <a:ea typeface="Roboto"/>
                <a:cs typeface="Times New Roman" pitchFamily="18" charset="0"/>
                <a:sym typeface="Roboto"/>
              </a:rPr>
              <a:t>SAP number </a:t>
            </a:r>
            <a:r>
              <a:rPr lang="en-US" sz="2400" dirty="0">
                <a:solidFill>
                  <a:schemeClr val="bg1"/>
                </a:solidFill>
                <a:latin typeface="Times New Roman" pitchFamily="18" charset="0"/>
                <a:ea typeface="Roboto"/>
                <a:cs typeface="Times New Roman" pitchFamily="18" charset="0"/>
                <a:sym typeface="Roboto"/>
              </a:rPr>
              <a:t>– </a:t>
            </a:r>
            <a:r>
              <a:rPr lang="en-IN" sz="2400" dirty="0">
                <a:solidFill>
                  <a:schemeClr val="bg1"/>
                </a:solidFill>
                <a:latin typeface="Times New Roman" pitchFamily="18" charset="0"/>
                <a:cs typeface="Times New Roman" pitchFamily="18" charset="0"/>
              </a:rPr>
              <a:t>SAP040A01</a:t>
            </a:r>
            <a:endParaRPr lang="en-US" sz="2400" dirty="0">
              <a:solidFill>
                <a:schemeClr val="bg1"/>
              </a:solidFill>
              <a:latin typeface="Times New Roman" pitchFamily="18" charset="0"/>
              <a:ea typeface="Roboto"/>
              <a:cs typeface="Times New Roman" pitchFamily="18" charset="0"/>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990600"/>
            <a:ext cx="76962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chemeClr val="accent1">
                    <a:lumMod val="50000"/>
                  </a:schemeClr>
                </a:solidFill>
                <a:effectLst>
                  <a:outerShdw blurRad="50800" dist="39000" dir="5460000" algn="tl">
                    <a:srgbClr val="000000">
                      <a:alpha val="38000"/>
                    </a:srgbClr>
                  </a:outerShdw>
                </a:effectLst>
                <a:latin typeface="Algerian" pitchFamily="82" charset="0"/>
              </a:rPr>
              <a:t>SYSTEM ARCHITECTURE </a:t>
            </a:r>
          </a:p>
        </p:txBody>
      </p:sp>
      <p:sp>
        <p:nvSpPr>
          <p:cNvPr id="6" name="Date Placeholder 5"/>
          <p:cNvSpPr>
            <a:spLocks noGrp="1"/>
          </p:cNvSpPr>
          <p:nvPr>
            <p:ph type="dt" sz="half" idx="10"/>
          </p:nvPr>
        </p:nvSpPr>
        <p:spPr/>
        <p:txBody>
          <a:bodyPr/>
          <a:lstStyle/>
          <a:p>
            <a:fld id="{C9A55FE2-CA1E-42CE-9302-D28772956573}" type="datetime1">
              <a:rPr lang="en-US" smtClean="0"/>
              <a:pPr/>
              <a:t>11/24/2023</a:t>
            </a:fld>
            <a:endParaRPr lang="en-US" dirty="0"/>
          </a:p>
        </p:txBody>
      </p:sp>
      <p:sp>
        <p:nvSpPr>
          <p:cNvPr id="7" name="Slide Number Placeholder 6"/>
          <p:cNvSpPr>
            <a:spLocks noGrp="1"/>
          </p:cNvSpPr>
          <p:nvPr>
            <p:ph type="sldNum" sz="quarter" idx="12"/>
          </p:nvPr>
        </p:nvSpPr>
        <p:spPr/>
        <p:txBody>
          <a:bodyPr/>
          <a:lstStyle/>
          <a:p>
            <a:fld id="{FE60169E-0798-405A-AF0F-EEAEFF778AC4}" type="slidenum">
              <a:rPr lang="en-US" smtClean="0"/>
              <a:pPr/>
              <a:t>9</a:t>
            </a:fld>
            <a:endParaRPr lang="en-US"/>
          </a:p>
        </p:txBody>
      </p:sp>
      <p:pic>
        <p:nvPicPr>
          <p:cNvPr id="2" name="Picture 1" descr="WhatsApp Image 2022-10-30 at 1.24.32 PM.jpeg">
            <a:extLst>
              <a:ext uri="{FF2B5EF4-FFF2-40B4-BE49-F238E27FC236}">
                <a16:creationId xmlns:a16="http://schemas.microsoft.com/office/drawing/2014/main" id="{98C6C258-8990-BD52-6E20-6CE2850EDA2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839" b="89060" l="1863" r="97206">
                        <a14:foregroundMark x1="19790" y1="72361" x2="19790" y2="72361"/>
                        <a14:foregroundMark x1="27707" y1="58157" x2="27707" y2="58157"/>
                        <a14:foregroundMark x1="30733" y1="53359" x2="30733" y2="53359"/>
                        <a14:foregroundMark x1="28289" y1="54319" x2="28289" y2="54319"/>
                        <a14:foregroundMark x1="37020" y1="34549" x2="37020" y2="34549"/>
                        <a14:foregroundMark x1="24680" y1="15163" x2="6519" y2="53935"/>
                        <a14:foregroundMark x1="87660" y1="51823" x2="74854" y2="76583"/>
                        <a14:foregroundMark x1="81839" y1="76200" x2="7916" y2="44146"/>
                        <a14:foregroundMark x1="30966" y1="66027" x2="16182" y2="79079"/>
                        <a14:foregroundMark x1="3376" y1="63916" x2="2095" y2="36660"/>
                        <a14:foregroundMark x1="25029" y1="19002" x2="35390" y2="8829"/>
                        <a14:foregroundMark x1="36787" y1="13052" x2="47031" y2="22265"/>
                        <a14:foregroundMark x1="72177" y1="18426" x2="67404" y2="14395"/>
                        <a14:foregroundMark x1="75204" y1="28983" x2="69849" y2="24760"/>
                        <a14:foregroundMark x1="37369" y1="34165" x2="37369" y2="34165"/>
                        <a14:foregroundMark x1="34342" y1="23608" x2="34342" y2="23608"/>
                        <a14:foregroundMark x1="32480" y1="25720" x2="31781" y2="28215"/>
                        <a14:foregroundMark x1="28871" y1="29942" x2="28871" y2="29942"/>
                        <a14:foregroundMark x1="20489" y1="35317" x2="20489" y2="35317"/>
                        <a14:foregroundMark x1="87660" y1="40307" x2="87660" y2="40307"/>
                        <a14:foregroundMark x1="87893" y1="36660" x2="87893" y2="36660"/>
                        <a14:foregroundMark x1="82305" y1="30710" x2="82305" y2="30710"/>
                        <a14:foregroundMark x1="61700" y1="6334" x2="61700" y2="6334"/>
                        <a14:foregroundMark x1="25728" y1="32438" x2="25728" y2="32438"/>
                        <a14:foregroundMark x1="25728" y1="32438" x2="25728" y2="32438"/>
                        <a14:foregroundMark x1="25728" y1="32438" x2="23283" y2="34933"/>
                      </a14:backgroundRemoval>
                    </a14:imgEffect>
                  </a14:imgLayer>
                </a14:imgProps>
              </a:ext>
            </a:extLst>
          </a:blip>
          <a:stretch>
            <a:fillRect/>
          </a:stretch>
        </p:blipFill>
        <p:spPr>
          <a:xfrm>
            <a:off x="457200" y="2185972"/>
            <a:ext cx="3783612" cy="1810668"/>
          </a:xfrm>
          <a:prstGeom prst="rect">
            <a:avLst/>
          </a:prstGeom>
        </p:spPr>
      </p:pic>
      <p:sp>
        <p:nvSpPr>
          <p:cNvPr id="3" name="Rectangle 2">
            <a:extLst>
              <a:ext uri="{FF2B5EF4-FFF2-40B4-BE49-F238E27FC236}">
                <a16:creationId xmlns:a16="http://schemas.microsoft.com/office/drawing/2014/main" id="{2CD7408E-8DCC-C8AB-4D21-E6283491FFA1}"/>
              </a:ext>
            </a:extLst>
          </p:cNvPr>
          <p:cNvSpPr/>
          <p:nvPr/>
        </p:nvSpPr>
        <p:spPr>
          <a:xfrm>
            <a:off x="4998126" y="2603800"/>
            <a:ext cx="3110147" cy="307777"/>
          </a:xfrm>
          <a:prstGeom prst="rect">
            <a:avLst/>
          </a:prstGeom>
        </p:spPr>
        <p:txBody>
          <a:bodyPr wrap="none">
            <a:spAutoFit/>
          </a:bodyPr>
          <a:lstStyle/>
          <a:p>
            <a:pPr algn="ctr">
              <a:buClr>
                <a:srgbClr val="000000"/>
              </a:buClr>
              <a:buSzPts val="2400"/>
              <a:buFont typeface="Arial"/>
              <a:buNone/>
            </a:pPr>
            <a:r>
              <a:rPr lang="en-IN" sz="1400" b="1" kern="0" dirty="0">
                <a:solidFill>
                  <a:srgbClr val="CC00CC"/>
                </a:solidFill>
                <a:effectLst>
                  <a:outerShdw blurRad="38100" dist="38100" dir="2700000" algn="tl">
                    <a:srgbClr val="000000">
                      <a:alpha val="43137"/>
                    </a:srgbClr>
                  </a:outerShdw>
                </a:effectLst>
                <a:latin typeface="Times New Roman" pitchFamily="18" charset="0"/>
                <a:ea typeface="Calibri"/>
                <a:cs typeface="Times New Roman" pitchFamily="18" charset="0"/>
                <a:sym typeface="Calibri"/>
              </a:rPr>
              <a:t> BASIC STRUCTURE OF PROJECT</a:t>
            </a:r>
          </a:p>
        </p:txBody>
      </p:sp>
      <p:pic>
        <p:nvPicPr>
          <p:cNvPr id="11" name="Picture 10">
            <a:extLst>
              <a:ext uri="{FF2B5EF4-FFF2-40B4-BE49-F238E27FC236}">
                <a16:creationId xmlns:a16="http://schemas.microsoft.com/office/drawing/2014/main" id="{8318682F-B308-916F-E5C2-C951B759A05B}"/>
              </a:ext>
            </a:extLst>
          </p:cNvPr>
          <p:cNvPicPr>
            <a:picLocks noChangeAspect="1"/>
          </p:cNvPicPr>
          <p:nvPr/>
        </p:nvPicPr>
        <p:blipFill>
          <a:blip r:embed="rId4"/>
          <a:stretch>
            <a:fillRect/>
          </a:stretch>
        </p:blipFill>
        <p:spPr>
          <a:xfrm>
            <a:off x="368899" y="4009187"/>
            <a:ext cx="3517697" cy="536494"/>
          </a:xfrm>
          <a:prstGeom prst="rect">
            <a:avLst/>
          </a:prstGeom>
        </p:spPr>
      </p:pic>
      <p:pic>
        <p:nvPicPr>
          <p:cNvPr id="12" name="Picture 11">
            <a:extLst>
              <a:ext uri="{FF2B5EF4-FFF2-40B4-BE49-F238E27FC236}">
                <a16:creationId xmlns:a16="http://schemas.microsoft.com/office/drawing/2014/main" id="{B798AC9F-EBC6-A845-7934-6C0A1D2268E9}"/>
              </a:ext>
            </a:extLst>
          </p:cNvPr>
          <p:cNvPicPr>
            <a:picLocks noChangeAspect="1"/>
          </p:cNvPicPr>
          <p:nvPr/>
        </p:nvPicPr>
        <p:blipFill>
          <a:blip r:embed="rId5"/>
          <a:stretch>
            <a:fillRect/>
          </a:stretch>
        </p:blipFill>
        <p:spPr>
          <a:xfrm>
            <a:off x="1851645" y="3429000"/>
            <a:ext cx="5535648" cy="2548349"/>
          </a:xfrm>
          <a:prstGeom prst="rect">
            <a:avLst/>
          </a:prstGeom>
        </p:spPr>
      </p:pic>
    </p:spTree>
    <p:extLst>
      <p:ext uri="{BB962C8B-B14F-4D97-AF65-F5344CB8AC3E}">
        <p14:creationId xmlns:p14="http://schemas.microsoft.com/office/powerpoint/2010/main" val="162585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1464</Words>
  <Application>Microsoft Office PowerPoint</Application>
  <PresentationFormat>On-screen Show (4:3)</PresentationFormat>
  <Paragraphs>134</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Algerian</vt:lpstr>
      <vt:lpstr>Arial</vt:lpstr>
      <vt:lpstr>Arial Narrow</vt:lpstr>
      <vt:lpstr>Bell MT</vt:lpstr>
      <vt:lpstr>Calibri</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Sivaranjani R</cp:lastModifiedBy>
  <cp:revision>10</cp:revision>
  <dcterms:created xsi:type="dcterms:W3CDTF">2023-03-05T17:26:45Z</dcterms:created>
  <dcterms:modified xsi:type="dcterms:W3CDTF">2023-11-23T18:58:27Z</dcterms:modified>
</cp:coreProperties>
</file>