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5" r:id="rId8"/>
    <p:sldId id="264" r:id="rId9"/>
    <p:sldId id="266" r:id="rId10"/>
    <p:sldId id="26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67"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2BE3E0-1B0A-46F3-99E9-58807E5AE196}"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182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BE3E0-1B0A-46F3-99E9-58807E5AE196}"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356322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BE3E0-1B0A-46F3-99E9-58807E5AE196}"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155838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2BE3E0-1B0A-46F3-99E9-58807E5AE196}"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1152738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2BE3E0-1B0A-46F3-99E9-58807E5AE196}"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295349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2BE3E0-1B0A-46F3-99E9-58807E5AE196}" type="datetimeFigureOut">
              <a:rPr lang="en-US" smtClean="0"/>
              <a:t>22-May-21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56732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2BE3E0-1B0A-46F3-99E9-58807E5AE196}" type="datetimeFigureOut">
              <a:rPr lang="en-US" smtClean="0"/>
              <a:t>22-May-21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284768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2BE3E0-1B0A-46F3-99E9-58807E5AE196}" type="datetimeFigureOut">
              <a:rPr lang="en-US" smtClean="0"/>
              <a:t>22-May-21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319318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BE3E0-1B0A-46F3-99E9-58807E5AE196}" type="datetimeFigureOut">
              <a:rPr lang="en-US" smtClean="0"/>
              <a:t>22-May-21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189102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BE3E0-1B0A-46F3-99E9-58807E5AE196}" type="datetimeFigureOut">
              <a:rPr lang="en-US" smtClean="0"/>
              <a:t>22-May-21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6699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2BE3E0-1B0A-46F3-99E9-58807E5AE196}" type="datetimeFigureOut">
              <a:rPr lang="en-US" smtClean="0"/>
              <a:t>22-May-21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C1C656-336E-45A4-93EE-33950476C7C9}" type="slidenum">
              <a:rPr lang="en-US" smtClean="0"/>
              <a:t>‹#›</a:t>
            </a:fld>
            <a:endParaRPr lang="en-US"/>
          </a:p>
        </p:txBody>
      </p:sp>
    </p:spTree>
    <p:extLst>
      <p:ext uri="{BB962C8B-B14F-4D97-AF65-F5344CB8AC3E}">
        <p14:creationId xmlns:p14="http://schemas.microsoft.com/office/powerpoint/2010/main" val="15857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BE3E0-1B0A-46F3-99E9-58807E5AE196}" type="datetimeFigureOut">
              <a:rPr lang="en-US" smtClean="0"/>
              <a:t>22-May-21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1C656-336E-45A4-93EE-33950476C7C9}" type="slidenum">
              <a:rPr lang="en-US" smtClean="0"/>
              <a:t>‹#›</a:t>
            </a:fld>
            <a:endParaRPr lang="en-US"/>
          </a:p>
        </p:txBody>
      </p:sp>
    </p:spTree>
    <p:extLst>
      <p:ext uri="{BB962C8B-B14F-4D97-AF65-F5344CB8AC3E}">
        <p14:creationId xmlns:p14="http://schemas.microsoft.com/office/powerpoint/2010/main" val="1038931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4400" dirty="0"/>
              <a:t>Micro Credit Loan Use Case</a:t>
            </a:r>
            <a:endParaRPr lang="en-US" sz="44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631055" y="1249363"/>
            <a:ext cx="2929890" cy="2133600"/>
          </a:xfrm>
          <a:prstGeom prst="rect">
            <a:avLst/>
          </a:prstGeom>
          <a:noFill/>
          <a:ln>
            <a:noFill/>
          </a:ln>
        </p:spPr>
      </p:pic>
      <p:sp>
        <p:nvSpPr>
          <p:cNvPr id="5" name="TextBox 4"/>
          <p:cNvSpPr txBox="1"/>
          <p:nvPr/>
        </p:nvSpPr>
        <p:spPr>
          <a:xfrm>
            <a:off x="10547288" y="5957180"/>
            <a:ext cx="1434495" cy="646331"/>
          </a:xfrm>
          <a:prstGeom prst="rect">
            <a:avLst/>
          </a:prstGeom>
          <a:noFill/>
        </p:spPr>
        <p:txBody>
          <a:bodyPr wrap="none" rtlCol="0">
            <a:spAutoFit/>
          </a:bodyPr>
          <a:lstStyle/>
          <a:p>
            <a:pPr algn="ctr"/>
            <a:r>
              <a:rPr lang="en-US" dirty="0" smtClean="0"/>
              <a:t>Submitted by</a:t>
            </a:r>
          </a:p>
          <a:p>
            <a:pPr algn="ctr"/>
            <a:r>
              <a:rPr lang="en-US" dirty="0" smtClean="0"/>
              <a:t>SUDHAN T</a:t>
            </a:r>
            <a:endParaRPr lang="en-US" dirty="0"/>
          </a:p>
        </p:txBody>
      </p:sp>
    </p:spTree>
    <p:extLst>
      <p:ext uri="{BB962C8B-B14F-4D97-AF65-F5344CB8AC3E}">
        <p14:creationId xmlns:p14="http://schemas.microsoft.com/office/powerpoint/2010/main" val="196748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59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97643" y="231007"/>
            <a:ext cx="1828799" cy="646331"/>
          </a:xfrm>
          <a:prstGeom prst="rect">
            <a:avLst/>
          </a:prstGeom>
          <a:noFill/>
        </p:spPr>
        <p:txBody>
          <a:bodyPr wrap="square" rtlCol="0">
            <a:spAutoFit/>
          </a:bodyPr>
          <a:lstStyle/>
          <a:p>
            <a:r>
              <a:rPr lang="en-US" sz="3600" dirty="0" smtClean="0"/>
              <a:t>Z SCORE</a:t>
            </a:r>
            <a:endParaRPr lang="en-US" sz="3600" dirty="0"/>
          </a:p>
        </p:txBody>
      </p:sp>
    </p:spTree>
    <p:extLst>
      <p:ext uri="{BB962C8B-B14F-4D97-AF65-F5344CB8AC3E}">
        <p14:creationId xmlns:p14="http://schemas.microsoft.com/office/powerpoint/2010/main" val="3161039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1260" y="765411"/>
            <a:ext cx="10414504" cy="4528804"/>
          </a:xfrm>
          <a:prstGeom prst="rect">
            <a:avLst/>
          </a:prstGeom>
        </p:spPr>
        <p:txBody>
          <a:bodyPr wrap="square">
            <a:spAutoFit/>
          </a:bodyPr>
          <a:lstStyle/>
          <a:p>
            <a:pPr marL="457200" marR="0" algn="ctr">
              <a:lnSpc>
                <a:spcPct val="200000"/>
              </a:lnSpc>
              <a:spcBef>
                <a:spcPts val="0"/>
              </a:spcBef>
              <a:spcAft>
                <a:spcPts val="0"/>
              </a:spcAft>
              <a:tabLst>
                <a:tab pos="2340610" algn="l"/>
              </a:tabLst>
            </a:pPr>
            <a:r>
              <a:rPr lang="en-US" sz="2400" b="1"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smtClean="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200000"/>
              </a:lnSpc>
              <a:spcBef>
                <a:spcPts val="0"/>
              </a:spcBef>
              <a:spcAft>
                <a:spcPts val="800"/>
              </a:spcAft>
            </a:pP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n-IN" sz="20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200000"/>
              </a:lnSpc>
              <a:spcBef>
                <a:spcPts val="0"/>
              </a:spcBef>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In the Given data used to analysis an improvement in selection of customers, this data mainly deals with the loans to customer who are unbanked poor families. Using this Data file we could able to find to whom we can Provide a loan and will they payback on given time or not also which are already labelled in ‘0’ and ‘1’ , also this prediction helps client to invest or not in Micro finance Institution (MFI)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799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8668" y="0"/>
            <a:ext cx="2661029" cy="532903"/>
          </a:xfrm>
          <a:prstGeom prst="rect">
            <a:avLst/>
          </a:prstGeom>
        </p:spPr>
        <p:txBody>
          <a:bodyPr wrap="square">
            <a:spAutoFit/>
          </a:bodyPr>
          <a:lstStyle/>
          <a:p>
            <a:pPr marR="0" lvl="0" algn="ctr">
              <a:lnSpc>
                <a:spcPct val="107000"/>
              </a:lnSpc>
              <a:spcBef>
                <a:spcPts val="0"/>
              </a:spcBef>
              <a:spcAft>
                <a:spcPts val="800"/>
              </a:spcAft>
            </a:pPr>
            <a:r>
              <a:rPr lang="en-IN" sz="2800" dirty="0">
                <a:latin typeface="Calibri" panose="020F0502020204030204" pitchFamily="34" charset="0"/>
                <a:ea typeface="Calibri" panose="020F0502020204030204" pitchFamily="34" charset="0"/>
                <a:cs typeface="Times New Roman" panose="02020603050405020304" pitchFamily="18" charset="0"/>
              </a:rPr>
              <a:t>STEPS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732414" y="1053014"/>
            <a:ext cx="8107681" cy="5796459"/>
          </a:xfrm>
          <a:prstGeom prst="rect">
            <a:avLst/>
          </a:prstGeom>
        </p:spPr>
        <p:txBody>
          <a:bodyPr wrap="square">
            <a:spAutoFit/>
          </a:bodyPr>
          <a:lstStyle/>
          <a:p>
            <a:pPr marL="457200" marR="0">
              <a:lnSpc>
                <a:spcPct val="150000"/>
              </a:lnSpc>
              <a:spcBef>
                <a:spcPts val="0"/>
              </a:spcBef>
              <a:spcAft>
                <a:spcPts val="0"/>
              </a:spcAft>
            </a:pPr>
            <a:r>
              <a:rPr lang="en-IN" dirty="0" smtClean="0">
                <a:latin typeface="Calibri" panose="020F0502020204030204" pitchFamily="34" charset="0"/>
                <a:ea typeface="Calibri" panose="020F0502020204030204" pitchFamily="34" charset="0"/>
                <a:cs typeface="Times New Roman" panose="02020603050405020304" pitchFamily="18" charset="0"/>
              </a:rPr>
              <a:t>*Import </a:t>
            </a:r>
            <a:r>
              <a:rPr lang="en-IN" dirty="0">
                <a:latin typeface="Calibri" panose="020F0502020204030204" pitchFamily="34" charset="0"/>
                <a:ea typeface="Calibri" panose="020F0502020204030204" pitchFamily="34" charset="0"/>
                <a:cs typeface="Times New Roman" panose="02020603050405020304" pitchFamily="18" charset="0"/>
              </a:rPr>
              <a:t>the file</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*Data Analysis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*Data Visualizations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 Heat Map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*Univariate </a:t>
            </a:r>
            <a:r>
              <a:rPr lang="en-IN" dirty="0" smtClean="0">
                <a:latin typeface="Calibri" panose="020F0502020204030204" pitchFamily="34" charset="0"/>
                <a:ea typeface="Calibri" panose="020F0502020204030204" pitchFamily="34" charset="0"/>
                <a:cs typeface="Times New Roman" panose="02020603050405020304" pitchFamily="18" charset="0"/>
              </a:rPr>
              <a:t>Analysis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dirty="0">
                <a:latin typeface="Calibri" panose="020F0502020204030204" pitchFamily="34" charset="0"/>
                <a:ea typeface="Calibri" panose="020F0502020204030204" pitchFamily="34" charset="0"/>
                <a:cs typeface="Times New Roman" panose="02020603050405020304" pitchFamily="18" charset="0"/>
              </a:rPr>
              <a:t>               *Bivariate Analysis </a:t>
            </a:r>
            <a:r>
              <a:rPr lang="en-IN" dirty="0" smtClean="0">
                <a:latin typeface="Calibri" panose="020F0502020204030204" pitchFamily="34" charset="0"/>
                <a:ea typeface="Calibri" panose="020F0502020204030204" pitchFamily="34" charset="0"/>
                <a:cs typeface="Times New Roman" panose="02020603050405020304" pitchFamily="18" charset="0"/>
              </a:rPr>
              <a:t>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50000"/>
              </a:lnSpc>
              <a:spcBef>
                <a:spcPts val="0"/>
              </a:spcBef>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*Dropping some of string values from given data set to do Z score </a:t>
            </a:r>
            <a:r>
              <a:rPr lang="en-IN" dirty="0" smtClean="0">
                <a:latin typeface="Calibri" panose="020F0502020204030204" pitchFamily="34" charset="0"/>
                <a:ea typeface="Calibri" panose="020F0502020204030204" pitchFamily="34" charset="0"/>
                <a:cs typeface="Times New Roman" panose="02020603050405020304" pitchFamily="18" charset="0"/>
              </a:rPr>
              <a:t>analysis</a:t>
            </a:r>
          </a:p>
          <a:p>
            <a:pPr marL="457200" marR="0">
              <a:lnSpc>
                <a:spcPct val="150000"/>
              </a:lnSpc>
              <a:spcBef>
                <a:spcPts val="0"/>
              </a:spcBef>
              <a:spcAft>
                <a:spcPts val="800"/>
              </a:spcAft>
            </a:pPr>
            <a:r>
              <a:rPr lang="en-IN" dirty="0" smtClean="0">
                <a:effectLst/>
                <a:latin typeface="Calibri" panose="020F0502020204030204" pitchFamily="34" charset="0"/>
                <a:ea typeface="Calibri" panose="020F0502020204030204" pitchFamily="34" charset="0"/>
                <a:cs typeface="Times New Roman" panose="02020603050405020304" pitchFamily="18" charset="0"/>
              </a:rPr>
              <a:t>*Linear Regression</a:t>
            </a:r>
          </a:p>
          <a:p>
            <a:pPr marL="457200" marR="0">
              <a:lnSpc>
                <a:spcPct val="150000"/>
              </a:lnSpc>
              <a:spcBef>
                <a:spcPts val="0"/>
              </a:spcBef>
              <a:spcAft>
                <a:spcPts val="800"/>
              </a:spcAft>
            </a:pPr>
            <a:r>
              <a:rPr lang="en-IN" dirty="0" smtClean="0">
                <a:latin typeface="Calibri" panose="020F0502020204030204" pitchFamily="34" charset="0"/>
                <a:ea typeface="Calibri" panose="020F0502020204030204" pitchFamily="34" charset="0"/>
                <a:cs typeface="Times New Roman" panose="02020603050405020304" pitchFamily="18" charset="0"/>
              </a:rPr>
              <a:t>* Algorithms</a:t>
            </a:r>
          </a:p>
          <a:p>
            <a:pPr marL="457200" marR="0">
              <a:spcBef>
                <a:spcPts val="0"/>
              </a:spcBef>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*Regression</a:t>
            </a:r>
          </a:p>
          <a:p>
            <a:pPr marL="457200" marR="0">
              <a:spcBef>
                <a:spcPts val="0"/>
              </a:spcBef>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*Cross Validation </a:t>
            </a:r>
          </a:p>
          <a:p>
            <a:pPr marL="457200" marR="0">
              <a:spcBef>
                <a:spcPts val="0"/>
              </a:spcBef>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*Auc Roc Curve</a:t>
            </a:r>
          </a:p>
          <a:p>
            <a:pPr marL="457200" marR="0">
              <a:spcBef>
                <a:spcPts val="0"/>
              </a:spcBef>
              <a:spcAft>
                <a:spcPts val="800"/>
              </a:spcAft>
            </a:pPr>
            <a:r>
              <a:rPr lang="en-US" dirty="0" smtClean="0">
                <a:latin typeface="Calibri" panose="020F0502020204030204" pitchFamily="34" charset="0"/>
                <a:ea typeface="Calibri" panose="020F0502020204030204" pitchFamily="34" charset="0"/>
                <a:cs typeface="Times New Roman" panose="02020603050405020304" pitchFamily="18" charset="0"/>
              </a:rPr>
              <a:t>*Ensemble Classifier</a:t>
            </a:r>
          </a:p>
          <a:p>
            <a:pPr marL="457200" marR="0">
              <a:spcBef>
                <a:spcPts val="0"/>
              </a:spcBef>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*Hyper Parameter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864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41858" y="0"/>
            <a:ext cx="6511491" cy="1200329"/>
          </a:xfrm>
          <a:prstGeom prst="rect">
            <a:avLst/>
          </a:prstGeom>
          <a:noFill/>
        </p:spPr>
        <p:txBody>
          <a:bodyPr wrap="square" rtlCol="0">
            <a:spAutoFit/>
          </a:bodyPr>
          <a:lstStyle/>
          <a:p>
            <a:r>
              <a:rPr lang="en-US" sz="3600" dirty="0" smtClean="0"/>
              <a:t>LASSO AND RIDGE REGRESSION</a:t>
            </a:r>
          </a:p>
          <a:p>
            <a:endParaRPr lang="en-US" sz="3600" dirty="0"/>
          </a:p>
        </p:txBody>
      </p:sp>
      <p:sp>
        <p:nvSpPr>
          <p:cNvPr id="4" name="TextBox 3"/>
          <p:cNvSpPr txBox="1"/>
          <p:nvPr/>
        </p:nvSpPr>
        <p:spPr>
          <a:xfrm>
            <a:off x="413886" y="1198310"/>
            <a:ext cx="11367436" cy="1754326"/>
          </a:xfrm>
          <a:prstGeom prst="rect">
            <a:avLst/>
          </a:prstGeom>
          <a:noFill/>
        </p:spPr>
        <p:txBody>
          <a:bodyPr wrap="square" rtlCol="0">
            <a:spAutoFit/>
          </a:bodyPr>
          <a:lstStyle/>
          <a:p>
            <a:pPr algn="ctr">
              <a:lnSpc>
                <a:spcPct val="150000"/>
              </a:lnSpc>
            </a:pPr>
            <a:r>
              <a:rPr lang="en-US" dirty="0" smtClean="0"/>
              <a:t>In this using of lasso, ridge, elastic net were I can get only around 16% as score</a:t>
            </a:r>
          </a:p>
          <a:p>
            <a:pPr algn="ctr">
              <a:lnSpc>
                <a:spcPct val="150000"/>
              </a:lnSpc>
            </a:pPr>
            <a:r>
              <a:rPr lang="en-US" dirty="0" smtClean="0"/>
              <a:t>Here also by using Decision tree classifier and K nearest neighbors were I get </a:t>
            </a:r>
          </a:p>
          <a:p>
            <a:pPr algn="ctr">
              <a:lnSpc>
                <a:spcPct val="150000"/>
              </a:lnSpc>
            </a:pPr>
            <a:r>
              <a:rPr lang="en-US" dirty="0" smtClean="0"/>
              <a:t>Predicted score for DTC= 0.9996764681413557</a:t>
            </a:r>
          </a:p>
          <a:p>
            <a:pPr algn="ctr">
              <a:lnSpc>
                <a:spcPct val="150000"/>
              </a:lnSpc>
            </a:pPr>
            <a:r>
              <a:rPr lang="en-US" dirty="0" smtClean="0"/>
              <a:t>Predicted score for KNN= 0.9049370961629122</a:t>
            </a:r>
            <a:endParaRPr lang="en-US" dirty="0"/>
          </a:p>
        </p:txBody>
      </p:sp>
      <p:sp>
        <p:nvSpPr>
          <p:cNvPr id="7" name="TextBox 6"/>
          <p:cNvSpPr txBox="1"/>
          <p:nvPr/>
        </p:nvSpPr>
        <p:spPr>
          <a:xfrm>
            <a:off x="413886" y="4220109"/>
            <a:ext cx="11367436" cy="1295868"/>
          </a:xfrm>
          <a:prstGeom prst="rect">
            <a:avLst/>
          </a:prstGeom>
          <a:noFill/>
        </p:spPr>
        <p:txBody>
          <a:bodyPr wrap="square" rtlCol="0">
            <a:spAutoFit/>
          </a:bodyPr>
          <a:lstStyle/>
          <a:p>
            <a:pPr algn="ctr">
              <a:lnSpc>
                <a:spcPct val="150000"/>
              </a:lnSpc>
            </a:pPr>
            <a:r>
              <a:rPr lang="en-US" dirty="0" smtClean="0"/>
              <a:t>Data visualization has been done with using of seaborn library by using od seaborn library I could able to plot a graphical representation like Dist plot(Univariate Analysis), scatter plot(Bivariate Analysis) Box plot etc., Using this I could able to find the utilizers present in the given data file. </a:t>
            </a:r>
            <a:endParaRPr lang="en-US" dirty="0"/>
          </a:p>
        </p:txBody>
      </p:sp>
    </p:spTree>
    <p:extLst>
      <p:ext uri="{BB962C8B-B14F-4D97-AF65-F5344CB8AC3E}">
        <p14:creationId xmlns:p14="http://schemas.microsoft.com/office/powerpoint/2010/main" val="3148047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28923" y="181697"/>
            <a:ext cx="1737360" cy="1200329"/>
          </a:xfrm>
          <a:prstGeom prst="rect">
            <a:avLst/>
          </a:prstGeom>
          <a:noFill/>
        </p:spPr>
        <p:txBody>
          <a:bodyPr wrap="square" rtlCol="0">
            <a:spAutoFit/>
          </a:bodyPr>
          <a:lstStyle/>
          <a:p>
            <a:r>
              <a:rPr lang="en-US" sz="3600" dirty="0" smtClean="0"/>
              <a:t>Z SCORE</a:t>
            </a:r>
          </a:p>
          <a:p>
            <a:endParaRPr lang="en-US" sz="3600" dirty="0"/>
          </a:p>
        </p:txBody>
      </p:sp>
      <p:sp>
        <p:nvSpPr>
          <p:cNvPr id="4" name="TextBox 3"/>
          <p:cNvSpPr txBox="1"/>
          <p:nvPr/>
        </p:nvSpPr>
        <p:spPr>
          <a:xfrm>
            <a:off x="413886" y="1198310"/>
            <a:ext cx="11367436" cy="1711366"/>
          </a:xfrm>
          <a:prstGeom prst="rect">
            <a:avLst/>
          </a:prstGeom>
          <a:noFill/>
        </p:spPr>
        <p:txBody>
          <a:bodyPr wrap="square" rtlCol="0">
            <a:spAutoFit/>
          </a:bodyPr>
          <a:lstStyle/>
          <a:p>
            <a:pPr algn="ctr">
              <a:lnSpc>
                <a:spcPct val="150000"/>
              </a:lnSpc>
            </a:pPr>
            <a:r>
              <a:rPr lang="en-US" smtClean="0"/>
              <a:t>A z-score can be placed on a normal distribution curve. Z-scores range from -3 standard deviations up to +3 standard deviations , in which I have given Therese hold as Z&gt;3 to eliminate some of the rows and columns were I got the new data set which has 161465 rows 34 columns in which I have dropped string data sets and converted all integers into float value </a:t>
            </a:r>
            <a:endParaRPr lang="en-US" dirty="0"/>
          </a:p>
        </p:txBody>
      </p:sp>
      <p:sp>
        <p:nvSpPr>
          <p:cNvPr id="7" name="TextBox 6"/>
          <p:cNvSpPr txBox="1"/>
          <p:nvPr/>
        </p:nvSpPr>
        <p:spPr>
          <a:xfrm>
            <a:off x="192505" y="4248985"/>
            <a:ext cx="11367436" cy="2403863"/>
          </a:xfrm>
          <a:prstGeom prst="rect">
            <a:avLst/>
          </a:prstGeom>
          <a:noFill/>
        </p:spPr>
        <p:txBody>
          <a:bodyPr wrap="square" rtlCol="0">
            <a:spAutoFit/>
          </a:bodyPr>
          <a:lstStyle/>
          <a:p>
            <a:pPr algn="ctr">
              <a:lnSpc>
                <a:spcPct val="150000"/>
              </a:lnSpc>
            </a:pPr>
            <a:r>
              <a:rPr lang="en-US" dirty="0" smtClean="0"/>
              <a:t>In this step I have spilt the data as y_test, y_train, x_test, x_train to check fit, coefficient, intercept, score </a:t>
            </a:r>
            <a:r>
              <a:rPr lang="en-US" dirty="0" err="1" smtClean="0"/>
              <a:t>etc</a:t>
            </a:r>
            <a:r>
              <a:rPr lang="en-US" dirty="0" smtClean="0"/>
              <a:t> to predict the error as </a:t>
            </a:r>
          </a:p>
          <a:p>
            <a:pPr algn="ctr"/>
            <a:r>
              <a:rPr lang="en-IN" dirty="0" smtClean="0"/>
              <a:t>mean </a:t>
            </a:r>
            <a:r>
              <a:rPr lang="en-IN" dirty="0"/>
              <a:t>absolute error 0.21903698333310048</a:t>
            </a:r>
            <a:endParaRPr lang="en-US" dirty="0"/>
          </a:p>
          <a:p>
            <a:pPr algn="ctr"/>
            <a:r>
              <a:rPr lang="en-IN" dirty="0"/>
              <a:t>mean squared error: 0.09968539926310466</a:t>
            </a:r>
            <a:endParaRPr lang="en-US" dirty="0"/>
          </a:p>
          <a:p>
            <a:pPr algn="ctr"/>
            <a:r>
              <a:rPr lang="en-IN" dirty="0" smtClean="0"/>
              <a:t>Root </a:t>
            </a:r>
            <a:r>
              <a:rPr lang="en-IN" dirty="0"/>
              <a:t>mean Squared error </a:t>
            </a:r>
            <a:r>
              <a:rPr lang="en-IN" dirty="0" smtClean="0"/>
              <a:t>0.31572994673154564</a:t>
            </a:r>
          </a:p>
          <a:p>
            <a:pPr algn="ctr"/>
            <a:endParaRPr lang="en-US" dirty="0"/>
          </a:p>
          <a:p>
            <a:pPr algn="ctr">
              <a:lnSpc>
                <a:spcPct val="150000"/>
              </a:lnSpc>
            </a:pPr>
            <a:endParaRPr lang="en-US" dirty="0"/>
          </a:p>
        </p:txBody>
      </p:sp>
      <p:sp>
        <p:nvSpPr>
          <p:cNvPr id="6" name="TextBox 5"/>
          <p:cNvSpPr txBox="1"/>
          <p:nvPr/>
        </p:nvSpPr>
        <p:spPr>
          <a:xfrm>
            <a:off x="4082313" y="3192800"/>
            <a:ext cx="4030580" cy="1200329"/>
          </a:xfrm>
          <a:prstGeom prst="rect">
            <a:avLst/>
          </a:prstGeom>
          <a:noFill/>
        </p:spPr>
        <p:txBody>
          <a:bodyPr wrap="square" rtlCol="0">
            <a:spAutoFit/>
          </a:bodyPr>
          <a:lstStyle/>
          <a:p>
            <a:r>
              <a:rPr lang="en-US" sz="3600" dirty="0" smtClean="0"/>
              <a:t>LINEAR REGRESSION</a:t>
            </a:r>
          </a:p>
          <a:p>
            <a:endParaRPr lang="en-US" sz="3600" dirty="0"/>
          </a:p>
        </p:txBody>
      </p:sp>
    </p:spTree>
    <p:extLst>
      <p:ext uri="{BB962C8B-B14F-4D97-AF65-F5344CB8AC3E}">
        <p14:creationId xmlns:p14="http://schemas.microsoft.com/office/powerpoint/2010/main" val="382075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44839" y="70053"/>
            <a:ext cx="2105527" cy="1200329"/>
          </a:xfrm>
          <a:prstGeom prst="rect">
            <a:avLst/>
          </a:prstGeom>
          <a:noFill/>
        </p:spPr>
        <p:txBody>
          <a:bodyPr wrap="square" rtlCol="0">
            <a:spAutoFit/>
          </a:bodyPr>
          <a:lstStyle/>
          <a:p>
            <a:r>
              <a:rPr lang="en-US" sz="3600" dirty="0" smtClean="0"/>
              <a:t>R 2 SCORE</a:t>
            </a:r>
          </a:p>
          <a:p>
            <a:endParaRPr lang="en-US" sz="3600" dirty="0"/>
          </a:p>
        </p:txBody>
      </p:sp>
      <p:sp>
        <p:nvSpPr>
          <p:cNvPr id="4" name="TextBox 3"/>
          <p:cNvSpPr txBox="1"/>
          <p:nvPr/>
        </p:nvSpPr>
        <p:spPr>
          <a:xfrm>
            <a:off x="413884" y="826780"/>
            <a:ext cx="11367436" cy="2585323"/>
          </a:xfrm>
          <a:prstGeom prst="rect">
            <a:avLst/>
          </a:prstGeom>
          <a:noFill/>
        </p:spPr>
        <p:txBody>
          <a:bodyPr wrap="square" rtlCol="0">
            <a:spAutoFit/>
          </a:bodyPr>
          <a:lstStyle/>
          <a:p>
            <a:pPr algn="ctr">
              <a:lnSpc>
                <a:spcPct val="150000"/>
              </a:lnSpc>
            </a:pPr>
            <a:r>
              <a:rPr lang="en-US" dirty="0"/>
              <a:t>U</a:t>
            </a:r>
            <a:r>
              <a:rPr lang="en-US" dirty="0" smtClean="0"/>
              <a:t>sed to evaluate the performance of a linear regression model , were did some analysis like Prediction, accuracy score , Confusion Matrix were I got </a:t>
            </a:r>
          </a:p>
          <a:p>
            <a:pPr algn="ctr">
              <a:lnSpc>
                <a:spcPct val="150000"/>
              </a:lnSpc>
            </a:pPr>
            <a:r>
              <a:rPr lang="en-US" dirty="0" smtClean="0"/>
              <a:t>Accuracy score :0.2846820809248555</a:t>
            </a:r>
            <a:endParaRPr lang="en-US" dirty="0"/>
          </a:p>
          <a:p>
            <a:pPr algn="ctr">
              <a:lnSpc>
                <a:spcPct val="150000"/>
              </a:lnSpc>
            </a:pPr>
            <a:r>
              <a:rPr lang="fr-FR" dirty="0" smtClean="0"/>
              <a:t>Confusion Matrix: [[ 7194   155]</a:t>
            </a:r>
          </a:p>
          <a:p>
            <a:pPr algn="ctr">
              <a:lnSpc>
                <a:spcPct val="150000"/>
              </a:lnSpc>
            </a:pPr>
            <a:r>
              <a:rPr lang="fr-FR" dirty="0" smtClean="0"/>
              <a:t>                                  [37960  7975]]</a:t>
            </a:r>
          </a:p>
          <a:p>
            <a:pPr algn="ctr">
              <a:lnSpc>
                <a:spcPct val="150000"/>
              </a:lnSpc>
            </a:pPr>
            <a:r>
              <a:rPr lang="fr-FR" dirty="0" smtClean="0"/>
              <a:t>In confusion matrix I could able to find some of the outliers present in the given Data set</a:t>
            </a:r>
            <a:endParaRPr lang="en-US" dirty="0"/>
          </a:p>
        </p:txBody>
      </p:sp>
      <p:sp>
        <p:nvSpPr>
          <p:cNvPr id="7" name="TextBox 6"/>
          <p:cNvSpPr txBox="1"/>
          <p:nvPr/>
        </p:nvSpPr>
        <p:spPr>
          <a:xfrm>
            <a:off x="221380" y="4272677"/>
            <a:ext cx="11367436" cy="2585323"/>
          </a:xfrm>
          <a:prstGeom prst="rect">
            <a:avLst/>
          </a:prstGeom>
          <a:noFill/>
        </p:spPr>
        <p:txBody>
          <a:bodyPr wrap="square" rtlCol="0">
            <a:spAutoFit/>
          </a:bodyPr>
          <a:lstStyle/>
          <a:p>
            <a:pPr algn="ctr">
              <a:lnSpc>
                <a:spcPct val="150000"/>
              </a:lnSpc>
            </a:pPr>
            <a:r>
              <a:rPr lang="en-US" dirty="0" smtClean="0"/>
              <a:t>In this model I have used GaussianNB, K nearest neighbors, Decision tree classifiers, Support vector machine do a better analysis with the given data set</a:t>
            </a:r>
          </a:p>
          <a:p>
            <a:pPr algn="ctr">
              <a:lnSpc>
                <a:spcPct val="150000"/>
              </a:lnSpc>
            </a:pPr>
            <a:r>
              <a:rPr lang="en-US" dirty="0" smtClean="0"/>
              <a:t>In this I could able to find better accuracy score in </a:t>
            </a:r>
            <a:r>
              <a:rPr lang="en-US" dirty="0" smtClean="0"/>
              <a:t>K nearest neighbors(KNN) and Decision tree classifiers(DTC)</a:t>
            </a:r>
          </a:p>
          <a:p>
            <a:pPr algn="ctr">
              <a:lnSpc>
                <a:spcPct val="150000"/>
              </a:lnSpc>
            </a:pPr>
            <a:r>
              <a:rPr lang="en-US" dirty="0" smtClean="0"/>
              <a:t>Accuracy score(DTC):  0.8542526837324526</a:t>
            </a:r>
          </a:p>
          <a:p>
            <a:pPr algn="ctr">
              <a:lnSpc>
                <a:spcPct val="150000"/>
              </a:lnSpc>
            </a:pPr>
            <a:r>
              <a:rPr lang="en-US" dirty="0" smtClean="0"/>
              <a:t>Accuracy score</a:t>
            </a:r>
            <a:r>
              <a:rPr lang="en-US" dirty="0" smtClean="0"/>
              <a:t>(KNN): 0.8729449741010434</a:t>
            </a:r>
            <a:endParaRPr lang="en-US" dirty="0" smtClean="0"/>
          </a:p>
          <a:p>
            <a:pPr algn="ctr">
              <a:lnSpc>
                <a:spcPct val="150000"/>
              </a:lnSpc>
            </a:pPr>
            <a:endParaRPr lang="en-US" dirty="0"/>
          </a:p>
        </p:txBody>
      </p:sp>
      <p:sp>
        <p:nvSpPr>
          <p:cNvPr id="6" name="TextBox 5"/>
          <p:cNvSpPr txBox="1"/>
          <p:nvPr/>
        </p:nvSpPr>
        <p:spPr>
          <a:xfrm>
            <a:off x="4529286" y="3568665"/>
            <a:ext cx="2751625" cy="1200329"/>
          </a:xfrm>
          <a:prstGeom prst="rect">
            <a:avLst/>
          </a:prstGeom>
          <a:noFill/>
        </p:spPr>
        <p:txBody>
          <a:bodyPr wrap="square" rtlCol="0">
            <a:spAutoFit/>
          </a:bodyPr>
          <a:lstStyle/>
          <a:p>
            <a:r>
              <a:rPr lang="en-US" sz="3600" dirty="0" smtClean="0"/>
              <a:t>ALGORITHMS</a:t>
            </a:r>
          </a:p>
          <a:p>
            <a:endParaRPr lang="en-US" sz="3600" dirty="0"/>
          </a:p>
        </p:txBody>
      </p:sp>
    </p:spTree>
    <p:extLst>
      <p:ext uri="{BB962C8B-B14F-4D97-AF65-F5344CB8AC3E}">
        <p14:creationId xmlns:p14="http://schemas.microsoft.com/office/powerpoint/2010/main" val="760658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37496" y="179758"/>
            <a:ext cx="4492592" cy="1200329"/>
          </a:xfrm>
          <a:prstGeom prst="rect">
            <a:avLst/>
          </a:prstGeom>
          <a:noFill/>
        </p:spPr>
        <p:txBody>
          <a:bodyPr wrap="square" rtlCol="0">
            <a:spAutoFit/>
          </a:bodyPr>
          <a:lstStyle/>
          <a:p>
            <a:r>
              <a:rPr lang="en-US" sz="3600" dirty="0" smtClean="0"/>
              <a:t>ENSEMBLE CLASSIFIER</a:t>
            </a:r>
          </a:p>
          <a:p>
            <a:endParaRPr lang="en-US" sz="3600" dirty="0"/>
          </a:p>
        </p:txBody>
      </p:sp>
      <p:sp>
        <p:nvSpPr>
          <p:cNvPr id="4" name="TextBox 3"/>
          <p:cNvSpPr txBox="1"/>
          <p:nvPr/>
        </p:nvSpPr>
        <p:spPr>
          <a:xfrm>
            <a:off x="413886" y="1198310"/>
            <a:ext cx="11367436" cy="923330"/>
          </a:xfrm>
          <a:prstGeom prst="rect">
            <a:avLst/>
          </a:prstGeom>
          <a:noFill/>
        </p:spPr>
        <p:txBody>
          <a:bodyPr wrap="square" rtlCol="0">
            <a:spAutoFit/>
          </a:bodyPr>
          <a:lstStyle/>
          <a:p>
            <a:pPr algn="ctr">
              <a:lnSpc>
                <a:spcPct val="150000"/>
              </a:lnSpc>
            </a:pPr>
            <a:r>
              <a:rPr lang="en-US" dirty="0" smtClean="0"/>
              <a:t>Using Ensemble classifier were I can get better analysis by using Adaboost classifier and radiant boost classifier</a:t>
            </a:r>
          </a:p>
          <a:p>
            <a:pPr algn="ctr">
              <a:lnSpc>
                <a:spcPct val="150000"/>
              </a:lnSpc>
            </a:pPr>
            <a:r>
              <a:rPr lang="en-US" dirty="0" smtClean="0"/>
              <a:t>With using of base estimator as Decision tree classifier can get a  accuracy score as 90%</a:t>
            </a:r>
            <a:endParaRPr lang="en-US" dirty="0"/>
          </a:p>
        </p:txBody>
      </p:sp>
      <p:sp>
        <p:nvSpPr>
          <p:cNvPr id="5" name="TextBox 4"/>
          <p:cNvSpPr txBox="1"/>
          <p:nvPr/>
        </p:nvSpPr>
        <p:spPr>
          <a:xfrm>
            <a:off x="3851306" y="3489284"/>
            <a:ext cx="4864971" cy="646331"/>
          </a:xfrm>
          <a:prstGeom prst="rect">
            <a:avLst/>
          </a:prstGeom>
          <a:noFill/>
        </p:spPr>
        <p:txBody>
          <a:bodyPr wrap="square" rtlCol="0">
            <a:spAutoFit/>
          </a:bodyPr>
          <a:lstStyle/>
          <a:p>
            <a:r>
              <a:rPr lang="en-US" sz="3600" dirty="0" smtClean="0"/>
              <a:t>Hyper Parameter Tuning</a:t>
            </a:r>
            <a:endParaRPr lang="en-US" sz="3600" dirty="0"/>
          </a:p>
        </p:txBody>
      </p:sp>
      <p:sp>
        <p:nvSpPr>
          <p:cNvPr id="7" name="TextBox 6"/>
          <p:cNvSpPr txBox="1"/>
          <p:nvPr/>
        </p:nvSpPr>
        <p:spPr>
          <a:xfrm>
            <a:off x="413886" y="4554003"/>
            <a:ext cx="11367436" cy="880369"/>
          </a:xfrm>
          <a:prstGeom prst="rect">
            <a:avLst/>
          </a:prstGeom>
          <a:noFill/>
        </p:spPr>
        <p:txBody>
          <a:bodyPr wrap="square" rtlCol="0">
            <a:spAutoFit/>
          </a:bodyPr>
          <a:lstStyle/>
          <a:p>
            <a:pPr algn="ctr">
              <a:lnSpc>
                <a:spcPct val="150000"/>
              </a:lnSpc>
            </a:pPr>
            <a:r>
              <a:rPr lang="en-US" dirty="0" smtClean="0"/>
              <a:t>In this using Decision tree classifier were I can get good accuracy of 0.8933019539838355, Therefore The decision tree is better from all the EDA Process were we get Accuracy around 90%</a:t>
            </a:r>
            <a:endParaRPr lang="en-US" dirty="0"/>
          </a:p>
        </p:txBody>
      </p:sp>
    </p:spTree>
    <p:extLst>
      <p:ext uri="{BB962C8B-B14F-4D97-AF65-F5344CB8AC3E}">
        <p14:creationId xmlns:p14="http://schemas.microsoft.com/office/powerpoint/2010/main" val="377722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3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89395" y="144377"/>
            <a:ext cx="3816418" cy="1200329"/>
          </a:xfrm>
          <a:prstGeom prst="rect">
            <a:avLst/>
          </a:prstGeom>
          <a:noFill/>
        </p:spPr>
        <p:txBody>
          <a:bodyPr wrap="square" rtlCol="0">
            <a:spAutoFit/>
          </a:bodyPr>
          <a:lstStyle/>
          <a:p>
            <a:r>
              <a:rPr lang="en-US" sz="3600" dirty="0" smtClean="0"/>
              <a:t>CROSS VALIDATION</a:t>
            </a:r>
          </a:p>
          <a:p>
            <a:endParaRPr lang="en-US" sz="3600" dirty="0"/>
          </a:p>
        </p:txBody>
      </p:sp>
      <p:sp>
        <p:nvSpPr>
          <p:cNvPr id="4" name="TextBox 3"/>
          <p:cNvSpPr txBox="1"/>
          <p:nvPr/>
        </p:nvSpPr>
        <p:spPr>
          <a:xfrm>
            <a:off x="413886" y="1198310"/>
            <a:ext cx="11367436" cy="1754326"/>
          </a:xfrm>
          <a:prstGeom prst="rect">
            <a:avLst/>
          </a:prstGeom>
          <a:noFill/>
        </p:spPr>
        <p:txBody>
          <a:bodyPr wrap="square" rtlCol="0">
            <a:spAutoFit/>
          </a:bodyPr>
          <a:lstStyle/>
          <a:p>
            <a:pPr algn="ctr">
              <a:lnSpc>
                <a:spcPct val="150000"/>
              </a:lnSpc>
            </a:pPr>
            <a:r>
              <a:rPr lang="en-US" dirty="0" smtClean="0"/>
              <a:t>To get better predicted value used cross validation, in this I have used all algorithms to get a better predicted values in this got better prediction value in Decision tree classifier and K nearest neighbors which could be around 85% done with  cross validation of 5 </a:t>
            </a:r>
          </a:p>
          <a:p>
            <a:pPr algn="ctr">
              <a:lnSpc>
                <a:spcPct val="150000"/>
              </a:lnSpc>
            </a:pPr>
            <a:endParaRPr lang="en-US" dirty="0"/>
          </a:p>
        </p:txBody>
      </p:sp>
      <p:sp>
        <p:nvSpPr>
          <p:cNvPr id="5" name="TextBox 4"/>
          <p:cNvSpPr txBox="1"/>
          <p:nvPr/>
        </p:nvSpPr>
        <p:spPr>
          <a:xfrm>
            <a:off x="4471535" y="3428543"/>
            <a:ext cx="3252137" cy="646331"/>
          </a:xfrm>
          <a:prstGeom prst="rect">
            <a:avLst/>
          </a:prstGeom>
          <a:noFill/>
        </p:spPr>
        <p:txBody>
          <a:bodyPr wrap="square" rtlCol="0">
            <a:spAutoFit/>
          </a:bodyPr>
          <a:lstStyle/>
          <a:p>
            <a:r>
              <a:rPr lang="en-US" sz="3600" dirty="0" smtClean="0"/>
              <a:t>AUC ROC CURVE</a:t>
            </a:r>
            <a:endParaRPr lang="en-US" sz="3600" dirty="0"/>
          </a:p>
        </p:txBody>
      </p:sp>
      <p:sp>
        <p:nvSpPr>
          <p:cNvPr id="7" name="TextBox 6"/>
          <p:cNvSpPr txBox="1"/>
          <p:nvPr/>
        </p:nvSpPr>
        <p:spPr>
          <a:xfrm>
            <a:off x="413886" y="4550781"/>
            <a:ext cx="11367436" cy="880369"/>
          </a:xfrm>
          <a:prstGeom prst="rect">
            <a:avLst/>
          </a:prstGeom>
          <a:noFill/>
        </p:spPr>
        <p:txBody>
          <a:bodyPr wrap="square" rtlCol="0">
            <a:spAutoFit/>
          </a:bodyPr>
          <a:lstStyle/>
          <a:p>
            <a:pPr algn="ctr">
              <a:lnSpc>
                <a:spcPct val="150000"/>
              </a:lnSpc>
            </a:pPr>
            <a:r>
              <a:rPr lang="en-US" dirty="0" smtClean="0"/>
              <a:t>Using AUC ROC CURVE which didn’t gave better accuracy when compared to other predicted value were I could score around 70%</a:t>
            </a:r>
            <a:endParaRPr lang="en-US" dirty="0"/>
          </a:p>
        </p:txBody>
      </p:sp>
    </p:spTree>
    <p:extLst>
      <p:ext uri="{BB962C8B-B14F-4D97-AF65-F5344CB8AC3E}">
        <p14:creationId xmlns:p14="http://schemas.microsoft.com/office/powerpoint/2010/main" val="1405209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497</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17</cp:revision>
  <dcterms:created xsi:type="dcterms:W3CDTF">2021-05-22T06:48:52Z</dcterms:created>
  <dcterms:modified xsi:type="dcterms:W3CDTF">2021-05-22T13:09:02Z</dcterms:modified>
</cp:coreProperties>
</file>