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21" r:id="rId1"/>
  </p:sldMasterIdLst>
  <p:sldIdLst>
    <p:sldId id="256" r:id="rId2"/>
    <p:sldId id="273" r:id="rId3"/>
    <p:sldId id="286" r:id="rId4"/>
    <p:sldId id="287" r:id="rId5"/>
    <p:sldId id="274" r:id="rId6"/>
    <p:sldId id="276" r:id="rId7"/>
    <p:sldId id="277" r:id="rId8"/>
    <p:sldId id="282" r:id="rId9"/>
    <p:sldId id="289" r:id="rId10"/>
    <p:sldId id="290" r:id="rId11"/>
    <p:sldId id="285" r:id="rId12"/>
    <p:sldId id="291" r:id="rId13"/>
    <p:sldId id="293" r:id="rId14"/>
    <p:sldId id="301" r:id="rId15"/>
    <p:sldId id="300" r:id="rId16"/>
    <p:sldId id="295" r:id="rId17"/>
    <p:sldId id="296" r:id="rId18"/>
    <p:sldId id="297" r:id="rId19"/>
    <p:sldId id="298" r:id="rId20"/>
    <p:sldId id="299" r:id="rId21"/>
    <p:sldId id="280" r:id="rId22"/>
    <p:sldId id="281" r:id="rId23"/>
    <p:sldId id="302"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8965B8A-32BF-4AB4-8593-5DC217CF0E06}">
          <p14:sldIdLst>
            <p14:sldId id="256"/>
            <p14:sldId id="273"/>
            <p14:sldId id="286"/>
            <p14:sldId id="287"/>
            <p14:sldId id="274"/>
          </p14:sldIdLst>
        </p14:section>
        <p14:section name="Untitled Section" id="{EA7B3A3F-0EA1-4739-AB82-A1C5C8841BDC}">
          <p14:sldIdLst>
            <p14:sldId id="276"/>
            <p14:sldId id="277"/>
            <p14:sldId id="282"/>
            <p14:sldId id="289"/>
            <p14:sldId id="290"/>
            <p14:sldId id="285"/>
            <p14:sldId id="291"/>
            <p14:sldId id="293"/>
            <p14:sldId id="301"/>
            <p14:sldId id="300"/>
            <p14:sldId id="295"/>
            <p14:sldId id="296"/>
            <p14:sldId id="297"/>
            <p14:sldId id="298"/>
            <p14:sldId id="299"/>
            <p14:sldId id="280"/>
            <p14:sldId id="281"/>
            <p14:sldId id="302"/>
          </p14:sldIdLst>
        </p14:section>
      </p14:sectionLst>
    </p:ex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040C84-4BF9-D757-1DFD-D057E39CCD5A}" v="18" dt="2020-11-26T20:19:24.790"/>
    <p1510:client id="{8A5AF2C0-4CF9-0E7A-2FF1-A16523FEFEB6}" v="166" dt="2020-11-26T21:05:16.494"/>
    <p1510:client id="{8DC2AA69-5545-1347-A75D-C4AF7725CCD1}" v="4" dt="2020-11-26T19:32:28.7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82" d="100"/>
          <a:sy n="82" d="100"/>
        </p:scale>
        <p:origin x="691" y="77"/>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5B29A389-FE0D-42C1-9EF9-3667F466720D}" type="datetimeFigureOut">
              <a:rPr lang="en-US" smtClean="0"/>
              <a:pPr/>
              <a:t>12/20/2023</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6D5F6309-656A-4988-B0DF-27D3BEC41984}" type="slidenum">
              <a:rPr lang="en-US" smtClean="0"/>
              <a:pPr/>
              <a:t>‹#›</a:t>
            </a:fld>
            <a:endParaRPr lang="en-US"/>
          </a:p>
        </p:txBody>
      </p:sp>
    </p:spTree>
    <p:extLst>
      <p:ext uri="{BB962C8B-B14F-4D97-AF65-F5344CB8AC3E}">
        <p14:creationId xmlns:p14="http://schemas.microsoft.com/office/powerpoint/2010/main" val="252711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29A389-FE0D-42C1-9EF9-3667F466720D}" type="datetimeFigureOut">
              <a:rPr lang="en-US" smtClean="0"/>
              <a:pPr/>
              <a:t>12/20/2023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5F6309-656A-4988-B0DF-27D3BEC41984}" type="slidenum">
              <a:rPr lang="en-US" smtClean="0"/>
              <a:pPr/>
              <a:t>‹#›</a:t>
            </a:fld>
            <a:endParaRPr lang="en-US"/>
          </a:p>
        </p:txBody>
      </p:sp>
    </p:spTree>
    <p:extLst>
      <p:ext uri="{BB962C8B-B14F-4D97-AF65-F5344CB8AC3E}">
        <p14:creationId xmlns:p14="http://schemas.microsoft.com/office/powerpoint/2010/main" val="1455897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B29A389-FE0D-42C1-9EF9-3667F466720D}" type="datetimeFigureOut">
              <a:rPr lang="en-US" smtClean="0"/>
              <a:pPr/>
              <a:t>12/20/2023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6D5F6309-656A-4988-B0DF-27D3BEC41984}" type="slidenum">
              <a:rPr lang="en-US" smtClean="0"/>
              <a:pPr/>
              <a:t>‹#›</a:t>
            </a:fld>
            <a:endParaRPr lang="en-US"/>
          </a:p>
        </p:txBody>
      </p:sp>
    </p:spTree>
    <p:extLst>
      <p:ext uri="{BB962C8B-B14F-4D97-AF65-F5344CB8AC3E}">
        <p14:creationId xmlns:p14="http://schemas.microsoft.com/office/powerpoint/2010/main" val="11695584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B29A389-FE0D-42C1-9EF9-3667F466720D}" type="datetimeFigureOut">
              <a:rPr lang="en-US" smtClean="0"/>
              <a:pPr/>
              <a:t>12/20/2023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6D5F6309-656A-4988-B0DF-27D3BEC41984}" type="slidenum">
              <a:rPr lang="en-US" smtClean="0"/>
              <a:pPr/>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441265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B29A389-FE0D-42C1-9EF9-3667F466720D}" type="datetimeFigureOut">
              <a:rPr lang="en-US" smtClean="0"/>
              <a:pPr/>
              <a:t>12/20/2023</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6D5F6309-656A-4988-B0DF-27D3BEC41984}" type="slidenum">
              <a:rPr lang="en-US" smtClean="0"/>
              <a:pPr/>
              <a:t>‹#›</a:t>
            </a:fld>
            <a:endParaRPr lang="en-US"/>
          </a:p>
        </p:txBody>
      </p:sp>
    </p:spTree>
    <p:extLst>
      <p:ext uri="{BB962C8B-B14F-4D97-AF65-F5344CB8AC3E}">
        <p14:creationId xmlns:p14="http://schemas.microsoft.com/office/powerpoint/2010/main" val="29750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29A389-FE0D-42C1-9EF9-3667F466720D}" type="datetimeFigureOut">
              <a:rPr lang="en-US" smtClean="0"/>
              <a:pPr/>
              <a:t>12/20/2023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5F6309-656A-4988-B0DF-27D3BEC41984}" type="slidenum">
              <a:rPr lang="en-US" smtClean="0"/>
              <a:pPr/>
              <a:t>‹#›</a:t>
            </a:fld>
            <a:endParaRPr lang="en-US"/>
          </a:p>
        </p:txBody>
      </p:sp>
    </p:spTree>
    <p:extLst>
      <p:ext uri="{BB962C8B-B14F-4D97-AF65-F5344CB8AC3E}">
        <p14:creationId xmlns:p14="http://schemas.microsoft.com/office/powerpoint/2010/main" val="34828034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29A389-FE0D-42C1-9EF9-3667F466720D}" type="datetimeFigureOut">
              <a:rPr lang="en-US" smtClean="0"/>
              <a:pPr/>
              <a:t>12/20/2023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5F6309-656A-4988-B0DF-27D3BEC41984}" type="slidenum">
              <a:rPr lang="en-US" smtClean="0"/>
              <a:pPr/>
              <a:t>‹#›</a:t>
            </a:fld>
            <a:endParaRPr lang="en-US"/>
          </a:p>
        </p:txBody>
      </p:sp>
    </p:spTree>
    <p:extLst>
      <p:ext uri="{BB962C8B-B14F-4D97-AF65-F5344CB8AC3E}">
        <p14:creationId xmlns:p14="http://schemas.microsoft.com/office/powerpoint/2010/main" val="4385176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29A389-FE0D-42C1-9EF9-3667F466720D}" type="datetimeFigureOut">
              <a:rPr lang="en-US" smtClean="0"/>
              <a:pPr/>
              <a:t>12/20/2023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5F6309-656A-4988-B0DF-27D3BEC41984}" type="slidenum">
              <a:rPr lang="en-US" smtClean="0"/>
              <a:pPr/>
              <a:t>‹#›</a:t>
            </a:fld>
            <a:endParaRPr lang="en-US"/>
          </a:p>
        </p:txBody>
      </p:sp>
    </p:spTree>
    <p:extLst>
      <p:ext uri="{BB962C8B-B14F-4D97-AF65-F5344CB8AC3E}">
        <p14:creationId xmlns:p14="http://schemas.microsoft.com/office/powerpoint/2010/main" val="34747233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5B29A389-FE0D-42C1-9EF9-3667F466720D}" type="datetimeFigureOut">
              <a:rPr lang="en-US" smtClean="0"/>
              <a:pPr/>
              <a:t>12/20/2023</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6D5F6309-656A-4988-B0DF-27D3BEC41984}" type="slidenum">
              <a:rPr lang="en-US" smtClean="0"/>
              <a:pPr/>
              <a:t>‹#›</a:t>
            </a:fld>
            <a:endParaRPr lang="en-US"/>
          </a:p>
        </p:txBody>
      </p:sp>
    </p:spTree>
    <p:extLst>
      <p:ext uri="{BB962C8B-B14F-4D97-AF65-F5344CB8AC3E}">
        <p14:creationId xmlns:p14="http://schemas.microsoft.com/office/powerpoint/2010/main" val="701664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29A389-FE0D-42C1-9EF9-3667F466720D}" type="datetimeFigureOut">
              <a:rPr lang="en-US" smtClean="0"/>
              <a:pPr/>
              <a:t>12/20/2023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5F6309-656A-4988-B0DF-27D3BEC41984}" type="slidenum">
              <a:rPr lang="en-US" smtClean="0"/>
              <a:pPr/>
              <a:t>‹#›</a:t>
            </a:fld>
            <a:endParaRPr lang="en-US"/>
          </a:p>
        </p:txBody>
      </p:sp>
    </p:spTree>
    <p:extLst>
      <p:ext uri="{BB962C8B-B14F-4D97-AF65-F5344CB8AC3E}">
        <p14:creationId xmlns:p14="http://schemas.microsoft.com/office/powerpoint/2010/main" val="1363516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5B29A389-FE0D-42C1-9EF9-3667F466720D}" type="datetimeFigureOut">
              <a:rPr lang="en-US" smtClean="0"/>
              <a:pPr/>
              <a:t>12/20/2023</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6D5F6309-656A-4988-B0DF-27D3BEC41984}" type="slidenum">
              <a:rPr lang="en-US" smtClean="0"/>
              <a:pPr/>
              <a:t>‹#›</a:t>
            </a:fld>
            <a:endParaRPr lang="en-US"/>
          </a:p>
        </p:txBody>
      </p:sp>
    </p:spTree>
    <p:extLst>
      <p:ext uri="{BB962C8B-B14F-4D97-AF65-F5344CB8AC3E}">
        <p14:creationId xmlns:p14="http://schemas.microsoft.com/office/powerpoint/2010/main" val="3748178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29A389-FE0D-42C1-9EF9-3667F466720D}" type="datetimeFigureOut">
              <a:rPr lang="en-US" smtClean="0"/>
              <a:pPr/>
              <a:t>12/20/2023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5F6309-656A-4988-B0DF-27D3BEC41984}" type="slidenum">
              <a:rPr lang="en-US" smtClean="0"/>
              <a:pPr/>
              <a:t>‹#›</a:t>
            </a:fld>
            <a:endParaRPr lang="en-US"/>
          </a:p>
        </p:txBody>
      </p:sp>
    </p:spTree>
    <p:extLst>
      <p:ext uri="{BB962C8B-B14F-4D97-AF65-F5344CB8AC3E}">
        <p14:creationId xmlns:p14="http://schemas.microsoft.com/office/powerpoint/2010/main" val="3337862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29A389-FE0D-42C1-9EF9-3667F466720D}" type="datetimeFigureOut">
              <a:rPr lang="en-US" smtClean="0"/>
              <a:pPr/>
              <a:t>12/20/2023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5F6309-656A-4988-B0DF-27D3BEC41984}" type="slidenum">
              <a:rPr lang="en-US" smtClean="0"/>
              <a:pPr/>
              <a:t>‹#›</a:t>
            </a:fld>
            <a:endParaRPr lang="en-US"/>
          </a:p>
        </p:txBody>
      </p:sp>
    </p:spTree>
    <p:extLst>
      <p:ext uri="{BB962C8B-B14F-4D97-AF65-F5344CB8AC3E}">
        <p14:creationId xmlns:p14="http://schemas.microsoft.com/office/powerpoint/2010/main" val="1434484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29A389-FE0D-42C1-9EF9-3667F466720D}" type="datetimeFigureOut">
              <a:rPr lang="en-US" smtClean="0"/>
              <a:pPr/>
              <a:t>12/20/2023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5F6309-656A-4988-B0DF-27D3BEC41984}" type="slidenum">
              <a:rPr lang="en-US" smtClean="0"/>
              <a:pPr/>
              <a:t>‹#›</a:t>
            </a:fld>
            <a:endParaRPr lang="en-US"/>
          </a:p>
        </p:txBody>
      </p:sp>
    </p:spTree>
    <p:extLst>
      <p:ext uri="{BB962C8B-B14F-4D97-AF65-F5344CB8AC3E}">
        <p14:creationId xmlns:p14="http://schemas.microsoft.com/office/powerpoint/2010/main" val="2607369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29A389-FE0D-42C1-9EF9-3667F466720D}" type="datetimeFigureOut">
              <a:rPr lang="en-US" smtClean="0"/>
              <a:pPr/>
              <a:t>12/20/2023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5F6309-656A-4988-B0DF-27D3BEC41984}" type="slidenum">
              <a:rPr lang="en-US" smtClean="0"/>
              <a:pPr/>
              <a:t>‹#›</a:t>
            </a:fld>
            <a:endParaRPr lang="en-US"/>
          </a:p>
        </p:txBody>
      </p:sp>
    </p:spTree>
    <p:extLst>
      <p:ext uri="{BB962C8B-B14F-4D97-AF65-F5344CB8AC3E}">
        <p14:creationId xmlns:p14="http://schemas.microsoft.com/office/powerpoint/2010/main" val="2814993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29A389-FE0D-42C1-9EF9-3667F466720D}" type="datetimeFigureOut">
              <a:rPr lang="en-US" smtClean="0"/>
              <a:pPr/>
              <a:t>12/20/2023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5F6309-656A-4988-B0DF-27D3BEC41984}" type="slidenum">
              <a:rPr lang="en-US" smtClean="0"/>
              <a:pPr/>
              <a:t>‹#›</a:t>
            </a:fld>
            <a:endParaRPr lang="en-US"/>
          </a:p>
        </p:txBody>
      </p:sp>
    </p:spTree>
    <p:extLst>
      <p:ext uri="{BB962C8B-B14F-4D97-AF65-F5344CB8AC3E}">
        <p14:creationId xmlns:p14="http://schemas.microsoft.com/office/powerpoint/2010/main" val="33265037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29A389-FE0D-42C1-9EF9-3667F466720D}" type="datetimeFigureOut">
              <a:rPr lang="en-US" smtClean="0"/>
              <a:pPr/>
              <a:t>12/20/2023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5F6309-656A-4988-B0DF-27D3BEC41984}" type="slidenum">
              <a:rPr lang="en-US" smtClean="0"/>
              <a:pPr/>
              <a:t>‹#›</a:t>
            </a:fld>
            <a:endParaRPr lang="en-US"/>
          </a:p>
        </p:txBody>
      </p:sp>
    </p:spTree>
    <p:extLst>
      <p:ext uri="{BB962C8B-B14F-4D97-AF65-F5344CB8AC3E}">
        <p14:creationId xmlns:p14="http://schemas.microsoft.com/office/powerpoint/2010/main" val="2268049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B29A389-FE0D-42C1-9EF9-3667F466720D}" type="datetimeFigureOut">
              <a:rPr lang="en-US" smtClean="0"/>
              <a:pPr/>
              <a:t>12/20/2023</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5F6309-656A-4988-B0DF-27D3BEC41984}" type="slidenum">
              <a:rPr lang="en-US" smtClean="0"/>
              <a:pPr/>
              <a:t>‹#›</a:t>
            </a:fld>
            <a:endParaRPr lang="en-US"/>
          </a:p>
        </p:txBody>
      </p:sp>
    </p:spTree>
    <p:extLst>
      <p:ext uri="{BB962C8B-B14F-4D97-AF65-F5344CB8AC3E}">
        <p14:creationId xmlns:p14="http://schemas.microsoft.com/office/powerpoint/2010/main" val="4223543170"/>
      </p:ext>
    </p:extLst>
  </p:cSld>
  <p:clrMap bg1="dk1" tx1="lt1" bg2="dk2" tx2="lt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 id="2147483833" r:id="rId12"/>
    <p:sldLayoutId id="2147483834" r:id="rId13"/>
    <p:sldLayoutId id="2147483835" r:id="rId14"/>
    <p:sldLayoutId id="2147483836" r:id="rId15"/>
    <p:sldLayoutId id="2147483837" r:id="rId16"/>
    <p:sldLayoutId id="2147483838"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Record_(computer_science)" TargetMode="External"/><Relationship Id="rId2" Type="http://schemas.openxmlformats.org/officeDocument/2006/relationships/hyperlink" Target="https://en.wikipedia.org/wiki/Distributed_ledger"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en.wikipedia.org/wiki/Cryptography"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89612" y="1403573"/>
            <a:ext cx="9768205" cy="1394927"/>
          </a:xfrm>
        </p:spPr>
        <p:txBody>
          <a:bodyPr>
            <a:noAutofit/>
          </a:bodyPr>
          <a:lstStyle/>
          <a:p>
            <a:pPr lvl="0" algn="ctr">
              <a:lnSpc>
                <a:spcPct val="100000"/>
              </a:lnSpc>
              <a:spcBef>
                <a:spcPct val="20000"/>
              </a:spcBef>
              <a:defRPr/>
            </a:pPr>
            <a:r>
              <a:rPr lang="en-US" sz="3600" dirty="0"/>
              <a:t>			    </a:t>
            </a:r>
            <a:br>
              <a:rPr lang="en-US" sz="3600" dirty="0"/>
            </a:br>
            <a:r>
              <a:rPr lang="en-US" sz="3600" dirty="0">
                <a:latin typeface="Times New Roman" pitchFamily="18" charset="0"/>
                <a:cs typeface="Times New Roman" pitchFamily="18" charset="0"/>
              </a:rPr>
              <a:t>Mini Project FINAL Presentation </a:t>
            </a:r>
            <a:br>
              <a:rPr lang="en-US" sz="3600" dirty="0">
                <a:latin typeface="Times New Roman" pitchFamily="18" charset="0"/>
                <a:cs typeface="Times New Roman" pitchFamily="18" charset="0"/>
              </a:rPr>
            </a:br>
            <a:r>
              <a:rPr lang="en-US" sz="3600" dirty="0">
                <a:latin typeface="Times New Roman" pitchFamily="18" charset="0"/>
                <a:cs typeface="Times New Roman" pitchFamily="18" charset="0"/>
              </a:rPr>
              <a:t>SESSION 2022-23</a:t>
            </a:r>
            <a:endParaRPr lang="en-US" sz="3600" dirty="0">
              <a:solidFill>
                <a:schemeClr val="tx1"/>
              </a:solidFill>
              <a:latin typeface="Times New Roman" pitchFamily="18" charset="0"/>
              <a:cs typeface="Times New Roman" pitchFamily="18" charset="0"/>
            </a:endParaRPr>
          </a:p>
        </p:txBody>
      </p:sp>
      <p:sp>
        <p:nvSpPr>
          <p:cNvPr id="4" name="Subtitle 2"/>
          <p:cNvSpPr txBox="1"/>
          <p:nvPr/>
        </p:nvSpPr>
        <p:spPr>
          <a:xfrm>
            <a:off x="3426529" y="4771036"/>
            <a:ext cx="7206018" cy="1578926"/>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anose="020F0502020204030204"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anose="020F0502020204030204"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anose="020F0502020204030204"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anose="020F0502020204030204"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anose="020F0502020204030204"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anose="020F0502020204030204"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anose="020F0502020204030204"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anose="020F0502020204030204" pitchFamily="34" charset="0"/>
              <a:buNone/>
              <a:defRPr sz="2000" kern="1200">
                <a:solidFill>
                  <a:schemeClr val="tx1">
                    <a:lumMod val="75000"/>
                    <a:lumOff val="25000"/>
                  </a:schemeClr>
                </a:solidFill>
                <a:latin typeface="+mn-lt"/>
                <a:ea typeface="+mn-ea"/>
                <a:cs typeface="+mn-cs"/>
              </a:defRPr>
            </a:lvl9pPr>
          </a:lstStyle>
          <a:p>
            <a:pPr algn="ctr"/>
            <a:r>
              <a:rPr lang="en-US" sz="2000" b="1" cap="none" dirty="0">
                <a:latin typeface="Times New Roman" pitchFamily="18" charset="0"/>
                <a:cs typeface="Times New Roman" pitchFamily="18" charset="0"/>
              </a:rPr>
              <a:t>Name-Sudhanshu Shekhar Pandey</a:t>
            </a:r>
          </a:p>
          <a:p>
            <a:pPr algn="ctr"/>
            <a:r>
              <a:rPr lang="en-US" sz="2000" b="1" cap="none" dirty="0">
                <a:latin typeface="Times New Roman" pitchFamily="18" charset="0"/>
                <a:cs typeface="Times New Roman" pitchFamily="18" charset="0"/>
              </a:rPr>
              <a:t>Class &amp; Section-IT C</a:t>
            </a:r>
          </a:p>
          <a:p>
            <a:pPr algn="ctr"/>
            <a:r>
              <a:rPr lang="en-US" sz="2000" b="1" cap="none" dirty="0">
                <a:latin typeface="Times New Roman" pitchFamily="18" charset="0"/>
                <a:cs typeface="Times New Roman" pitchFamily="18" charset="0"/>
              </a:rPr>
              <a:t>Roll No. </a:t>
            </a:r>
            <a:r>
              <a:rPr lang="en-US" sz="2000" b="1" dirty="0">
                <a:latin typeface="Times New Roman" pitchFamily="18" charset="0"/>
                <a:cs typeface="Times New Roman" pitchFamily="18" charset="0"/>
              </a:rPr>
              <a:t>– 2100320130172</a:t>
            </a:r>
          </a:p>
          <a:p>
            <a:pPr algn="ctr"/>
            <a:r>
              <a:rPr lang="en-US" sz="2000" b="1" cap="none" dirty="0">
                <a:latin typeface="Times New Roman" pitchFamily="18" charset="0"/>
                <a:cs typeface="Times New Roman" pitchFamily="18" charset="0"/>
              </a:rPr>
              <a:t>Admission No. </a:t>
            </a:r>
            <a:r>
              <a:rPr lang="en-US" sz="2000" b="1" dirty="0">
                <a:latin typeface="Times New Roman" pitchFamily="18" charset="0"/>
                <a:cs typeface="Times New Roman" pitchFamily="18" charset="0"/>
              </a:rPr>
              <a:t>- 2021b0131086</a:t>
            </a:r>
          </a:p>
        </p:txBody>
      </p:sp>
      <p:sp>
        <p:nvSpPr>
          <p:cNvPr id="5" name="Title 1"/>
          <p:cNvSpPr txBox="1"/>
          <p:nvPr/>
        </p:nvSpPr>
        <p:spPr bwMode="auto">
          <a:xfrm>
            <a:off x="1487606" y="-3603"/>
            <a:ext cx="10367750" cy="1219928"/>
          </a:xfrm>
          <a:prstGeom prst="rect">
            <a:avLst/>
          </a:prstGeom>
          <a:noFill/>
          <a:ln>
            <a:noFill/>
          </a:ln>
          <a:effectLst/>
        </p:spPr>
        <p:txBody>
          <a:bodyPr vert="horz" wrap="square" lIns="91440" tIns="45720" rIns="91440" bIns="45720" numCol="1" anchor="ctr" anchorCtr="0" compatLnSpc="1">
            <a:normAutofit/>
          </a:bodyPr>
          <a:lstStyle>
            <a:lvl1pPr algn="ctr" rtl="0" eaLnBrk="1" fontAlgn="base" hangingPunct="1">
              <a:lnSpc>
                <a:spcPct val="85000"/>
              </a:lnSpc>
              <a:spcBef>
                <a:spcPct val="0"/>
              </a:spcBef>
              <a:spcAft>
                <a:spcPct val="0"/>
              </a:spcAft>
              <a:defRPr sz="4000" kern="1200">
                <a:solidFill>
                  <a:schemeClr val="tx2"/>
                </a:solidFill>
                <a:latin typeface="+mj-lt"/>
                <a:ea typeface="+mj-ea"/>
                <a:cs typeface="+mj-cs"/>
              </a:defRPr>
            </a:lvl1pPr>
            <a:lvl2pPr algn="ctr" rtl="0" eaLnBrk="1" fontAlgn="base" hangingPunct="1">
              <a:lnSpc>
                <a:spcPct val="85000"/>
              </a:lnSpc>
              <a:spcBef>
                <a:spcPct val="0"/>
              </a:spcBef>
              <a:spcAft>
                <a:spcPct val="0"/>
              </a:spcAft>
              <a:defRPr sz="4400">
                <a:solidFill>
                  <a:schemeClr val="tx2"/>
                </a:solidFill>
                <a:latin typeface="Times New Roman" panose="02020603050405020304" pitchFamily="18" charset="0"/>
              </a:defRPr>
            </a:lvl2pPr>
            <a:lvl3pPr algn="ctr" rtl="0" eaLnBrk="1" fontAlgn="base" hangingPunct="1">
              <a:lnSpc>
                <a:spcPct val="85000"/>
              </a:lnSpc>
              <a:spcBef>
                <a:spcPct val="0"/>
              </a:spcBef>
              <a:spcAft>
                <a:spcPct val="0"/>
              </a:spcAft>
              <a:defRPr sz="4400">
                <a:solidFill>
                  <a:schemeClr val="tx2"/>
                </a:solidFill>
                <a:latin typeface="Times New Roman" panose="02020603050405020304" pitchFamily="18" charset="0"/>
              </a:defRPr>
            </a:lvl3pPr>
            <a:lvl4pPr algn="ctr" rtl="0" eaLnBrk="1" fontAlgn="base" hangingPunct="1">
              <a:lnSpc>
                <a:spcPct val="85000"/>
              </a:lnSpc>
              <a:spcBef>
                <a:spcPct val="0"/>
              </a:spcBef>
              <a:spcAft>
                <a:spcPct val="0"/>
              </a:spcAft>
              <a:defRPr sz="4400">
                <a:solidFill>
                  <a:schemeClr val="tx2"/>
                </a:solidFill>
                <a:latin typeface="Times New Roman" panose="02020603050405020304" pitchFamily="18" charset="0"/>
              </a:defRPr>
            </a:lvl4pPr>
            <a:lvl5pPr algn="ctr" rtl="0" eaLnBrk="1" fontAlgn="base" hangingPunct="1">
              <a:lnSpc>
                <a:spcPct val="85000"/>
              </a:lnSpc>
              <a:spcBef>
                <a:spcPct val="0"/>
              </a:spcBef>
              <a:spcAft>
                <a:spcPct val="0"/>
              </a:spcAft>
              <a:defRPr sz="4400">
                <a:solidFill>
                  <a:schemeClr val="tx2"/>
                </a:solidFill>
                <a:latin typeface="Times New Roman" panose="02020603050405020304" pitchFamily="18" charset="0"/>
              </a:defRPr>
            </a:lvl5pPr>
            <a:lvl6pPr marL="457200" algn="ctr" rtl="0" eaLnBrk="1" fontAlgn="base" hangingPunct="1">
              <a:lnSpc>
                <a:spcPct val="85000"/>
              </a:lnSpc>
              <a:spcBef>
                <a:spcPct val="0"/>
              </a:spcBef>
              <a:spcAft>
                <a:spcPct val="0"/>
              </a:spcAft>
              <a:defRPr sz="4400">
                <a:solidFill>
                  <a:schemeClr val="tx2"/>
                </a:solidFill>
                <a:latin typeface="Times New Roman" panose="02020603050405020304" pitchFamily="18" charset="0"/>
              </a:defRPr>
            </a:lvl6pPr>
            <a:lvl7pPr marL="914400" algn="ctr" rtl="0" eaLnBrk="1" fontAlgn="base" hangingPunct="1">
              <a:lnSpc>
                <a:spcPct val="85000"/>
              </a:lnSpc>
              <a:spcBef>
                <a:spcPct val="0"/>
              </a:spcBef>
              <a:spcAft>
                <a:spcPct val="0"/>
              </a:spcAft>
              <a:defRPr sz="4400">
                <a:solidFill>
                  <a:schemeClr val="tx2"/>
                </a:solidFill>
                <a:latin typeface="Times New Roman" panose="02020603050405020304" pitchFamily="18" charset="0"/>
              </a:defRPr>
            </a:lvl7pPr>
            <a:lvl8pPr marL="1371600" algn="ctr" rtl="0" eaLnBrk="1" fontAlgn="base" hangingPunct="1">
              <a:lnSpc>
                <a:spcPct val="85000"/>
              </a:lnSpc>
              <a:spcBef>
                <a:spcPct val="0"/>
              </a:spcBef>
              <a:spcAft>
                <a:spcPct val="0"/>
              </a:spcAft>
              <a:defRPr sz="4400">
                <a:solidFill>
                  <a:schemeClr val="tx2"/>
                </a:solidFill>
                <a:latin typeface="Times New Roman" panose="02020603050405020304" pitchFamily="18" charset="0"/>
              </a:defRPr>
            </a:lvl8pPr>
            <a:lvl9pPr marL="1828800" algn="ctr" rtl="0" eaLnBrk="1" fontAlgn="base" hangingPunct="1">
              <a:lnSpc>
                <a:spcPct val="85000"/>
              </a:lnSpc>
              <a:spcBef>
                <a:spcPct val="0"/>
              </a:spcBef>
              <a:spcAft>
                <a:spcPct val="0"/>
              </a:spcAft>
              <a:defRPr sz="4400">
                <a:solidFill>
                  <a:schemeClr val="tx2"/>
                </a:solidFill>
                <a:latin typeface="Times New Roman" panose="02020603050405020304" pitchFamily="18" charset="0"/>
              </a:defRPr>
            </a:lvl9pPr>
          </a:lstStyle>
          <a:p>
            <a:r>
              <a:rPr lang="en-US" sz="3200" dirty="0">
                <a:latin typeface="Times New Roman" pitchFamily="18" charset="0"/>
                <a:cs typeface="Times New Roman" pitchFamily="18" charset="0"/>
              </a:rPr>
              <a:t>Department of Information Technology</a:t>
            </a:r>
          </a:p>
          <a:p>
            <a:r>
              <a:rPr lang="en-US" sz="3200" dirty="0">
                <a:latin typeface="Times New Roman" pitchFamily="18" charset="0"/>
                <a:cs typeface="Times New Roman" pitchFamily="18" charset="0"/>
              </a:rPr>
              <a:t>ABES Engineering College, Ghaziabad, UP</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6768"/>
            <a:ext cx="1501254" cy="1887758"/>
          </a:xfrm>
          <a:prstGeom prst="rect">
            <a:avLst/>
          </a:prstGeom>
        </p:spPr>
      </p:pic>
      <p:sp>
        <p:nvSpPr>
          <p:cNvPr id="7" name="Rectangle 2">
            <a:extLst>
              <a:ext uri="{FF2B5EF4-FFF2-40B4-BE49-F238E27FC236}">
                <a16:creationId xmlns:a16="http://schemas.microsoft.com/office/drawing/2014/main" id="{1DEA0797-D402-0027-4F45-76DBC8C5AA13}"/>
              </a:ext>
            </a:extLst>
          </p:cNvPr>
          <p:cNvSpPr>
            <a:spLocks noChangeArrowheads="1"/>
          </p:cNvSpPr>
          <p:nvPr/>
        </p:nvSpPr>
        <p:spPr bwMode="auto">
          <a:xfrm>
            <a:off x="5642461" y="70870"/>
            <a:ext cx="907078" cy="315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38012" tIns="38088" rIns="460230" bIns="0" numCol="1" anchor="ctr" anchorCtr="0" compatLnSpc="1">
            <a:prstTxWarp prst="textNoShape">
              <a:avLst/>
            </a:prstTxWarp>
            <a:spAutoFit/>
          </a:bodyPr>
          <a:lstStyle/>
          <a:p>
            <a:pPr algn="ctr"/>
            <a:endParaRPr lang="en-IN"/>
          </a:p>
        </p:txBody>
      </p:sp>
      <p:sp>
        <p:nvSpPr>
          <p:cNvPr id="9" name="Rectangle 4">
            <a:extLst>
              <a:ext uri="{FF2B5EF4-FFF2-40B4-BE49-F238E27FC236}">
                <a16:creationId xmlns:a16="http://schemas.microsoft.com/office/drawing/2014/main" id="{7486DF9B-C3EA-B610-AEF1-3D3DB01C0C66}"/>
              </a:ext>
            </a:extLst>
          </p:cNvPr>
          <p:cNvSpPr>
            <a:spLocks noChangeArrowheads="1"/>
          </p:cNvSpPr>
          <p:nvPr/>
        </p:nvSpPr>
        <p:spPr bwMode="auto">
          <a:xfrm>
            <a:off x="2064538" y="3246159"/>
            <a:ext cx="9018351"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3200" i="0" u="none" strike="noStrike" cap="none" normalizeH="0" baseline="0" dirty="0" err="1">
                <a:ln>
                  <a:noFill/>
                </a:ln>
                <a:effectLst/>
                <a:latin typeface="Times New Roman" panose="02020603050405020304" pitchFamily="18" charset="0"/>
                <a:ea typeface="Arial" panose="020B0604020202020204" pitchFamily="34" charset="0"/>
                <a:cs typeface="Times New Roman" panose="02020603050405020304" pitchFamily="18" charset="0"/>
              </a:rPr>
              <a:t>ChainVote</a:t>
            </a:r>
            <a:endParaRPr kumimoji="0" lang="en-US" altLang="en-US" sz="3200" i="0" u="none" strike="noStrike" cap="none" normalizeH="0" baseline="0" dirty="0">
              <a:ln>
                <a:noFill/>
              </a:ln>
              <a:effectLst/>
              <a:latin typeface="Times New Roman" panose="02020603050405020304" pitchFamily="18" charset="0"/>
              <a:ea typeface="Arial" panose="020B060402020202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3200" i="0" u="none" strike="noStrike" cap="none" normalizeH="0" baseline="0" dirty="0">
                <a:ln>
                  <a:noFill/>
                </a:ln>
                <a:effectLst/>
                <a:latin typeface="Times New Roman" panose="02020603050405020304" pitchFamily="18" charset="0"/>
                <a:ea typeface="Arial" panose="020B0604020202020204" pitchFamily="34" charset="0"/>
                <a:cs typeface="Times New Roman" panose="02020603050405020304" pitchFamily="18" charset="0"/>
              </a:rPr>
              <a:t> (</a:t>
            </a:r>
            <a:r>
              <a:rPr lang="en-US" altLang="en-US" sz="3200" dirty="0">
                <a:latin typeface="Times New Roman" panose="02020603050405020304" pitchFamily="18" charset="0"/>
                <a:ea typeface="Arial" panose="020B0604020202020204" pitchFamily="34" charset="0"/>
                <a:cs typeface="Times New Roman" panose="02020603050405020304" pitchFamily="18" charset="0"/>
              </a:rPr>
              <a:t>Blockchain Based Voting System</a:t>
            </a:r>
            <a:r>
              <a:rPr kumimoji="0" lang="en-US" altLang="en-US" sz="3200" i="0" u="none" strike="noStrike" cap="none" normalizeH="0" baseline="0" dirty="0">
                <a:ln>
                  <a:noFill/>
                </a:ln>
                <a:effectLst/>
                <a:latin typeface="Times New Roman" panose="02020603050405020304" pitchFamily="18" charset="0"/>
                <a:ea typeface="Arial" panose="020B0604020202020204" pitchFamily="34" charset="0"/>
                <a:cs typeface="Times New Roman" panose="02020603050405020304" pitchFamily="18" charset="0"/>
              </a:rPr>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2F003B-F450-A5A0-B828-79BA3611EF18}"/>
              </a:ext>
            </a:extLst>
          </p:cNvPr>
          <p:cNvSpPr>
            <a:spLocks noGrp="1"/>
          </p:cNvSpPr>
          <p:nvPr>
            <p:ph idx="1"/>
          </p:nvPr>
        </p:nvSpPr>
        <p:spPr>
          <a:xfrm>
            <a:off x="685800" y="671804"/>
            <a:ext cx="10820400" cy="5546881"/>
          </a:xfrm>
        </p:spPr>
        <p:txBody>
          <a:bodyPr>
            <a:noAutofit/>
          </a:bodyPr>
          <a:lstStyle/>
          <a:p>
            <a:pPr marL="0" indent="0" algn="l">
              <a:buNone/>
            </a:pPr>
            <a:r>
              <a:rPr lang="en-US" sz="2300" b="1" i="0" dirty="0">
                <a:solidFill>
                  <a:srgbClr val="E3E3E3"/>
                </a:solidFill>
                <a:effectLst/>
                <a:latin typeface="Google Sans"/>
              </a:rPr>
              <a:t>2. Ballot Creation and Encryption:</a:t>
            </a:r>
          </a:p>
          <a:p>
            <a:pPr algn="l">
              <a:buFont typeface="Arial" panose="020B0604020202020204" pitchFamily="34" charset="0"/>
              <a:buChar char="•"/>
            </a:pPr>
            <a:r>
              <a:rPr lang="en-US" sz="2300" b="1" i="0" dirty="0">
                <a:solidFill>
                  <a:srgbClr val="E3E3E3"/>
                </a:solidFill>
                <a:effectLst/>
                <a:latin typeface="Google Sans"/>
              </a:rPr>
              <a:t>Election Officials: </a:t>
            </a:r>
            <a:r>
              <a:rPr lang="en-US" sz="2300" b="0" i="0" dirty="0">
                <a:solidFill>
                  <a:srgbClr val="E3E3E3"/>
                </a:solidFill>
                <a:effectLst/>
                <a:latin typeface="Google Sans"/>
              </a:rPr>
              <a:t>Authorized officials create digital ballots with candidates and proposals. These ballots are encrypted to ensure secrecy and immutability, meaning they cannot be altered once stored on the blockchain.</a:t>
            </a:r>
          </a:p>
          <a:p>
            <a:pPr algn="l"/>
            <a:endParaRPr lang="en-US" sz="2300" b="0" i="0" dirty="0">
              <a:solidFill>
                <a:srgbClr val="E3E3E3"/>
              </a:solidFill>
              <a:effectLst/>
              <a:latin typeface="Google Sans"/>
            </a:endParaRPr>
          </a:p>
          <a:p>
            <a:pPr marL="0" indent="0" algn="l">
              <a:buNone/>
            </a:pPr>
            <a:r>
              <a:rPr lang="en-US" sz="2300" b="1" dirty="0">
                <a:solidFill>
                  <a:srgbClr val="E3E3E3"/>
                </a:solidFill>
                <a:latin typeface="Google Sans"/>
              </a:rPr>
              <a:t>3</a:t>
            </a:r>
            <a:r>
              <a:rPr lang="en-US" sz="2300" b="1" i="0" dirty="0">
                <a:solidFill>
                  <a:srgbClr val="E3E3E3"/>
                </a:solidFill>
                <a:effectLst/>
                <a:latin typeface="Google Sans"/>
              </a:rPr>
              <a:t>. Casting and Counting Votes:</a:t>
            </a:r>
          </a:p>
          <a:p>
            <a:pPr algn="l">
              <a:buFont typeface="Arial" panose="020B0604020202020204" pitchFamily="34" charset="0"/>
              <a:buChar char="•"/>
            </a:pPr>
            <a:r>
              <a:rPr lang="en-US" sz="2300" b="1" i="0" dirty="0">
                <a:solidFill>
                  <a:srgbClr val="E3E3E3"/>
                </a:solidFill>
                <a:effectLst/>
                <a:latin typeface="Google Sans"/>
              </a:rPr>
              <a:t>Secure Voting App: </a:t>
            </a:r>
            <a:r>
              <a:rPr lang="en-US" sz="2300" b="0" i="0" dirty="0">
                <a:solidFill>
                  <a:srgbClr val="E3E3E3"/>
                </a:solidFill>
                <a:effectLst/>
                <a:latin typeface="Google Sans"/>
              </a:rPr>
              <a:t>Voters download a secure voting app on their devices. Using their digital key, they access their personalized ballot and cast their vote anonymously. The vote itself is encrypted again for further security.</a:t>
            </a:r>
          </a:p>
          <a:p>
            <a:pPr algn="l">
              <a:buFont typeface="Arial" panose="020B0604020202020204" pitchFamily="34" charset="0"/>
              <a:buChar char="•"/>
            </a:pPr>
            <a:r>
              <a:rPr lang="en-US" sz="2300" b="1" i="0" dirty="0">
                <a:solidFill>
                  <a:srgbClr val="E3E3E3"/>
                </a:solidFill>
                <a:effectLst/>
                <a:latin typeface="Google Sans"/>
              </a:rPr>
              <a:t>Adding to the Chain: </a:t>
            </a:r>
            <a:r>
              <a:rPr lang="en-US" sz="2300" b="0" i="0" dirty="0">
                <a:solidFill>
                  <a:srgbClr val="E3E3E3"/>
                </a:solidFill>
                <a:effectLst/>
                <a:latin typeface="Google Sans"/>
              </a:rPr>
              <a:t>The encrypted vote is broadcasted to the blockchain network. Nodes (validators) verify the voter's eligibility and add the vote to the next block in the chain.</a:t>
            </a:r>
          </a:p>
          <a:p>
            <a:pPr algn="l">
              <a:buFont typeface="Arial" panose="020B0604020202020204" pitchFamily="34" charset="0"/>
              <a:buChar char="•"/>
            </a:pPr>
            <a:r>
              <a:rPr lang="en-US" sz="2300" b="1" i="0" dirty="0">
                <a:solidFill>
                  <a:srgbClr val="E3E3E3"/>
                </a:solidFill>
                <a:effectLst/>
                <a:latin typeface="Google Sans"/>
              </a:rPr>
              <a:t>Automatic Counting: </a:t>
            </a:r>
            <a:r>
              <a:rPr lang="en-US" sz="2300" b="0" i="0" dirty="0">
                <a:solidFill>
                  <a:srgbClr val="E3E3E3"/>
                </a:solidFill>
                <a:effectLst/>
                <a:latin typeface="Google Sans"/>
              </a:rPr>
              <a:t>When the voting period ends, a smart contract on the blockchain automatically decrypts and tallies the votes. The results are publicly visible on the chain, ensuring transparency and reducing concerns about human error.</a:t>
            </a:r>
          </a:p>
          <a:p>
            <a:endParaRPr lang="en-IN" sz="2300" dirty="0"/>
          </a:p>
        </p:txBody>
      </p:sp>
    </p:spTree>
    <p:extLst>
      <p:ext uri="{BB962C8B-B14F-4D97-AF65-F5344CB8AC3E}">
        <p14:creationId xmlns:p14="http://schemas.microsoft.com/office/powerpoint/2010/main" val="2786742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C2344E9-23C0-1582-09E1-3D60BCBE6C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029" y="466531"/>
            <a:ext cx="9881118" cy="6027575"/>
          </a:xfrm>
          <a:prstGeom prst="rect">
            <a:avLst/>
          </a:prstGeom>
        </p:spPr>
      </p:pic>
    </p:spTree>
    <p:extLst>
      <p:ext uri="{BB962C8B-B14F-4D97-AF65-F5344CB8AC3E}">
        <p14:creationId xmlns:p14="http://schemas.microsoft.com/office/powerpoint/2010/main" val="2992406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4295F-4A86-3872-7DDE-D2BFFAD2D4B8}"/>
              </a:ext>
            </a:extLst>
          </p:cNvPr>
          <p:cNvSpPr>
            <a:spLocks noGrp="1"/>
          </p:cNvSpPr>
          <p:nvPr>
            <p:ph type="title"/>
          </p:nvPr>
        </p:nvSpPr>
        <p:spPr>
          <a:xfrm>
            <a:off x="685800" y="764373"/>
            <a:ext cx="10820400" cy="1293028"/>
          </a:xfrm>
        </p:spPr>
        <p:txBody>
          <a:bodyPr/>
          <a:lstStyle/>
          <a:p>
            <a:pPr algn="l"/>
            <a:r>
              <a:rPr lang="en-IN" sz="3600" dirty="0">
                <a:effectLst/>
                <a:latin typeface="Times New Roman" panose="02020603050405020304" pitchFamily="18" charset="0"/>
                <a:ea typeface="SimSun" panose="02010600030101010101" pitchFamily="2" charset="-122"/>
                <a:cs typeface="Times New Roman" panose="02020603050405020304" pitchFamily="18" charset="0"/>
              </a:rPr>
              <a:t>METHODOLOGY</a:t>
            </a:r>
            <a:br>
              <a:rPr lang="en-IN" sz="1800" dirty="0">
                <a:effectLst/>
                <a:latin typeface="Calibri" panose="020F0502020204030204" pitchFamily="34" charset="0"/>
                <a:ea typeface="SimSun" panose="02010600030101010101" pitchFamily="2" charset="-122"/>
                <a:cs typeface="Mangal" panose="02040503050203030202" pitchFamily="18" charset="0"/>
              </a:rPr>
            </a:br>
            <a:endParaRPr lang="en-IN" dirty="0"/>
          </a:p>
        </p:txBody>
      </p:sp>
      <p:sp>
        <p:nvSpPr>
          <p:cNvPr id="3" name="Content Placeholder 2">
            <a:extLst>
              <a:ext uri="{FF2B5EF4-FFF2-40B4-BE49-F238E27FC236}">
                <a16:creationId xmlns:a16="http://schemas.microsoft.com/office/drawing/2014/main" id="{A4623CE7-39D6-1E0D-AFCC-81C6757800BA}"/>
              </a:ext>
            </a:extLst>
          </p:cNvPr>
          <p:cNvSpPr>
            <a:spLocks noGrp="1"/>
          </p:cNvSpPr>
          <p:nvPr>
            <p:ph idx="1"/>
          </p:nvPr>
        </p:nvSpPr>
        <p:spPr>
          <a:xfrm>
            <a:off x="685800" y="2194560"/>
            <a:ext cx="5556380" cy="4024125"/>
          </a:xfrm>
        </p:spPr>
        <p:txBody>
          <a:bodyPr>
            <a:normAutofit lnSpcReduction="10000"/>
          </a:bodyPr>
          <a:lstStyle/>
          <a:p>
            <a:pPr marL="0" indent="0">
              <a:lnSpc>
                <a:spcPct val="100000"/>
              </a:lnSpc>
              <a:spcBef>
                <a:spcPts val="5"/>
              </a:spcBef>
              <a:buNone/>
            </a:pPr>
            <a:r>
              <a:rPr lang="en-IN" sz="2000" b="1" dirty="0">
                <a:effectLst/>
                <a:latin typeface="Times New Roman" panose="02020603050405020304" pitchFamily="18" charset="0"/>
                <a:ea typeface="SimSun" panose="02010600030101010101" pitchFamily="2" charset="-122"/>
                <a:cs typeface="Mangal" panose="02040503050203030202" pitchFamily="18" charset="0"/>
              </a:rPr>
              <a:t>Proposed</a:t>
            </a:r>
            <a:r>
              <a:rPr lang="en-IN" sz="2000" b="1" spc="-15" dirty="0">
                <a:effectLst/>
                <a:latin typeface="Times New Roman" panose="02020603050405020304" pitchFamily="18" charset="0"/>
                <a:ea typeface="SimSun" panose="02010600030101010101" pitchFamily="2" charset="-122"/>
                <a:cs typeface="Mangal" panose="02040503050203030202" pitchFamily="18" charset="0"/>
              </a:rPr>
              <a:t> </a:t>
            </a:r>
            <a:r>
              <a:rPr lang="en-IN" sz="2000" b="1" dirty="0">
                <a:effectLst/>
                <a:latin typeface="Times New Roman" panose="02020603050405020304" pitchFamily="18" charset="0"/>
                <a:ea typeface="SimSun" panose="02010600030101010101" pitchFamily="2" charset="-122"/>
                <a:cs typeface="Mangal" panose="02040503050203030202" pitchFamily="18" charset="0"/>
              </a:rPr>
              <a:t>Plan</a:t>
            </a:r>
            <a:r>
              <a:rPr lang="en-IN" sz="2000" b="1" spc="-10" dirty="0">
                <a:effectLst/>
                <a:latin typeface="Times New Roman" panose="02020603050405020304" pitchFamily="18" charset="0"/>
                <a:ea typeface="SimSun" panose="02010600030101010101" pitchFamily="2" charset="-122"/>
                <a:cs typeface="Mangal" panose="02040503050203030202" pitchFamily="18" charset="0"/>
              </a:rPr>
              <a:t> </a:t>
            </a:r>
            <a:r>
              <a:rPr lang="en-IN" sz="2000" b="1" dirty="0">
                <a:effectLst/>
                <a:latin typeface="Times New Roman" panose="02020603050405020304" pitchFamily="18" charset="0"/>
                <a:ea typeface="SimSun" panose="02010600030101010101" pitchFamily="2" charset="-122"/>
                <a:cs typeface="Mangal" panose="02040503050203030202" pitchFamily="18" charset="0"/>
              </a:rPr>
              <a:t>of</a:t>
            </a:r>
            <a:r>
              <a:rPr lang="en-IN" sz="2000" b="1" spc="-5" dirty="0">
                <a:effectLst/>
                <a:latin typeface="Times New Roman" panose="02020603050405020304" pitchFamily="18" charset="0"/>
                <a:ea typeface="SimSun" panose="02010600030101010101" pitchFamily="2" charset="-122"/>
                <a:cs typeface="Mangal" panose="02040503050203030202" pitchFamily="18" charset="0"/>
              </a:rPr>
              <a:t> </a:t>
            </a:r>
            <a:r>
              <a:rPr lang="en-IN" sz="2000" b="1" spc="-20" dirty="0">
                <a:effectLst/>
                <a:latin typeface="Times New Roman" panose="02020603050405020304" pitchFamily="18" charset="0"/>
                <a:ea typeface="SimSun" panose="02010600030101010101" pitchFamily="2" charset="-122"/>
                <a:cs typeface="Mangal" panose="02040503050203030202" pitchFamily="18" charset="0"/>
              </a:rPr>
              <a:t>Work:</a:t>
            </a:r>
            <a:r>
              <a:rPr lang="en-IN" sz="2000" b="1" spc="-20" dirty="0">
                <a:latin typeface="Cambria" panose="02040503050406030204" pitchFamily="18" charset="0"/>
                <a:ea typeface="SimSun" panose="02010600030101010101" pitchFamily="2" charset="-122"/>
                <a:cs typeface="Mangal" panose="02040503050203030202" pitchFamily="18" charset="0"/>
              </a:rPr>
              <a:t> </a:t>
            </a:r>
            <a:r>
              <a:rPr lang="en-US" sz="2000" dirty="0">
                <a:effectLst/>
                <a:latin typeface="Times New Roman" panose="02020603050405020304" pitchFamily="18" charset="0"/>
                <a:ea typeface="Times New Roman" panose="02020603050405020304" pitchFamily="18" charset="0"/>
              </a:rPr>
              <a:t>For</a:t>
            </a:r>
            <a:r>
              <a:rPr lang="en-US" sz="2000" spc="-7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our</a:t>
            </a:r>
            <a:r>
              <a:rPr lang="en-US" sz="2000" spc="-7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proposed</a:t>
            </a:r>
            <a:r>
              <a:rPr lang="en-US" sz="2000" spc="-7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plan</a:t>
            </a:r>
            <a:r>
              <a:rPr lang="en-US" sz="2000" spc="-7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of</a:t>
            </a:r>
            <a:r>
              <a:rPr lang="en-US" sz="2000" spc="-5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work</a:t>
            </a:r>
            <a:r>
              <a:rPr lang="en-US" sz="2000" spc="-7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we</a:t>
            </a:r>
            <a:r>
              <a:rPr lang="en-US" sz="2000" spc="-6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are</a:t>
            </a:r>
            <a:r>
              <a:rPr lang="en-US" sz="2000" spc="-7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considering</a:t>
            </a:r>
            <a:r>
              <a:rPr lang="en-US" sz="2000" spc="-7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two</a:t>
            </a:r>
            <a:r>
              <a:rPr lang="en-US" sz="2000" spc="-7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modules</a:t>
            </a:r>
            <a:r>
              <a:rPr lang="en-US" sz="2000" spc="-7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that</a:t>
            </a:r>
            <a:r>
              <a:rPr lang="en-US" sz="2000" spc="-6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are</a:t>
            </a:r>
            <a:r>
              <a:rPr lang="en-US" sz="2000" spc="-7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to</a:t>
            </a:r>
            <a:r>
              <a:rPr lang="en-US" sz="2000" spc="-7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be</a:t>
            </a:r>
            <a:r>
              <a:rPr lang="en-US" sz="2000" spc="-6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completed in three phases. Two modules are as follows:</a:t>
            </a:r>
            <a:endParaRPr lang="en-IN" sz="2000" dirty="0">
              <a:effectLst/>
              <a:latin typeface="Times New Roman" panose="02020603050405020304" pitchFamily="18" charset="0"/>
              <a:ea typeface="Times New Roman" panose="02020603050405020304" pitchFamily="18" charset="0"/>
            </a:endParaRPr>
          </a:p>
          <a:p>
            <a:pPr marL="342900" lvl="0" indent="-342900">
              <a:lnSpc>
                <a:spcPct val="100000"/>
              </a:lnSpc>
              <a:spcAft>
                <a:spcPts val="1000"/>
              </a:spcAft>
              <a:buSzPts val="1200"/>
              <a:buFont typeface="Times New Roman" panose="02020603050405020304" pitchFamily="18" charset="0"/>
              <a:buAutoNum type="arabicPeriod"/>
              <a:tabLst>
                <a:tab pos="457200" algn="l"/>
              </a:tabLst>
            </a:pPr>
            <a:r>
              <a:rPr lang="en-IN" sz="2000" spc="0" dirty="0">
                <a:effectLst/>
                <a:latin typeface="Times New Roman" panose="02020603050405020304" pitchFamily="18" charset="0"/>
                <a:ea typeface="Times New Roman" panose="02020603050405020304" pitchFamily="18" charset="0"/>
                <a:cs typeface="Mangal" panose="02040503050203030202" pitchFamily="18" charset="0"/>
              </a:rPr>
              <a:t>Front-end for</a:t>
            </a:r>
            <a:r>
              <a:rPr lang="en-IN" sz="2000" spc="-20" dirty="0">
                <a:effectLst/>
                <a:latin typeface="Times New Roman" panose="02020603050405020304" pitchFamily="18" charset="0"/>
                <a:ea typeface="Times New Roman" panose="02020603050405020304" pitchFamily="18" charset="0"/>
                <a:cs typeface="Mangal" panose="02040503050203030202" pitchFamily="18" charset="0"/>
              </a:rPr>
              <a:t> </a:t>
            </a:r>
            <a:r>
              <a:rPr lang="en-IN" sz="2000" spc="0" dirty="0">
                <a:effectLst/>
                <a:latin typeface="Times New Roman" panose="02020603050405020304" pitchFamily="18" charset="0"/>
                <a:ea typeface="Times New Roman" panose="02020603050405020304" pitchFamily="18" charset="0"/>
                <a:cs typeface="Mangal" panose="02040503050203030202" pitchFamily="18" charset="0"/>
              </a:rPr>
              <a:t>the </a:t>
            </a:r>
            <a:r>
              <a:rPr lang="en-IN" sz="2000" spc="-10" dirty="0">
                <a:effectLst/>
                <a:latin typeface="Times New Roman" panose="02020603050405020304" pitchFamily="18" charset="0"/>
                <a:ea typeface="Times New Roman" panose="02020603050405020304" pitchFamily="18" charset="0"/>
                <a:cs typeface="Mangal" panose="02040503050203030202" pitchFamily="18" charset="0"/>
              </a:rPr>
              <a:t>application</a:t>
            </a:r>
            <a:endParaRPr lang="en-IN" sz="2000" spc="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00000"/>
              </a:lnSpc>
              <a:spcBef>
                <a:spcPts val="685"/>
              </a:spcBef>
              <a:spcAft>
                <a:spcPts val="1000"/>
              </a:spcAft>
              <a:buSzPts val="1200"/>
              <a:buFont typeface="Times New Roman" panose="02020603050405020304" pitchFamily="18" charset="0"/>
              <a:buAutoNum type="arabicPeriod"/>
              <a:tabLst>
                <a:tab pos="457200" algn="l"/>
              </a:tabLst>
            </a:pPr>
            <a:r>
              <a:rPr lang="en-IN" sz="2000" spc="0" dirty="0">
                <a:effectLst/>
                <a:latin typeface="Times New Roman" panose="02020603050405020304" pitchFamily="18" charset="0"/>
                <a:ea typeface="Times New Roman" panose="02020603050405020304" pitchFamily="18" charset="0"/>
                <a:cs typeface="Mangal" panose="02040503050203030202" pitchFamily="18" charset="0"/>
              </a:rPr>
              <a:t>Back-end</a:t>
            </a:r>
            <a:r>
              <a:rPr lang="en-IN" sz="2000" spc="-15" dirty="0">
                <a:effectLst/>
                <a:latin typeface="Times New Roman" panose="02020603050405020304" pitchFamily="18" charset="0"/>
                <a:ea typeface="Times New Roman" panose="02020603050405020304" pitchFamily="18" charset="0"/>
                <a:cs typeface="Mangal" panose="02040503050203030202" pitchFamily="18" charset="0"/>
              </a:rPr>
              <a:t> </a:t>
            </a:r>
            <a:r>
              <a:rPr lang="en-IN" sz="2000" spc="0" dirty="0">
                <a:effectLst/>
                <a:latin typeface="Times New Roman" panose="02020603050405020304" pitchFamily="18" charset="0"/>
                <a:ea typeface="Times New Roman" panose="02020603050405020304" pitchFamily="18" charset="0"/>
                <a:cs typeface="Mangal" panose="02040503050203030202" pitchFamily="18" charset="0"/>
              </a:rPr>
              <a:t>using</a:t>
            </a:r>
            <a:r>
              <a:rPr lang="en-IN" sz="2000" spc="-20" dirty="0">
                <a:effectLst/>
                <a:latin typeface="Times New Roman" panose="02020603050405020304" pitchFamily="18" charset="0"/>
                <a:ea typeface="Times New Roman" panose="02020603050405020304" pitchFamily="18" charset="0"/>
                <a:cs typeface="Mangal" panose="02040503050203030202" pitchFamily="18" charset="0"/>
              </a:rPr>
              <a:t> </a:t>
            </a:r>
            <a:r>
              <a:rPr lang="en-IN" sz="2000" spc="0" dirty="0">
                <a:effectLst/>
                <a:latin typeface="Times New Roman" panose="02020603050405020304" pitchFamily="18" charset="0"/>
                <a:ea typeface="Times New Roman" panose="02020603050405020304" pitchFamily="18" charset="0"/>
                <a:cs typeface="Mangal" panose="02040503050203030202" pitchFamily="18" charset="0"/>
              </a:rPr>
              <a:t>Solidity</a:t>
            </a:r>
            <a:r>
              <a:rPr lang="en-IN" sz="2000" spc="-15" dirty="0">
                <a:effectLst/>
                <a:latin typeface="Times New Roman" panose="02020603050405020304" pitchFamily="18" charset="0"/>
                <a:ea typeface="Times New Roman" panose="02020603050405020304" pitchFamily="18" charset="0"/>
                <a:cs typeface="Mangal" panose="02040503050203030202" pitchFamily="18" charset="0"/>
              </a:rPr>
              <a:t> </a:t>
            </a:r>
            <a:r>
              <a:rPr lang="en-IN" sz="2000" spc="0" dirty="0">
                <a:effectLst/>
                <a:latin typeface="Times New Roman" panose="02020603050405020304" pitchFamily="18" charset="0"/>
                <a:ea typeface="Times New Roman" panose="02020603050405020304" pitchFamily="18" charset="0"/>
                <a:cs typeface="Mangal" panose="02040503050203030202" pitchFamily="18" charset="0"/>
              </a:rPr>
              <a:t>to</a:t>
            </a:r>
            <a:r>
              <a:rPr lang="en-IN" sz="2000" spc="-5" dirty="0">
                <a:effectLst/>
                <a:latin typeface="Times New Roman" panose="02020603050405020304" pitchFamily="18" charset="0"/>
                <a:ea typeface="Times New Roman" panose="02020603050405020304" pitchFamily="18" charset="0"/>
                <a:cs typeface="Mangal" panose="02040503050203030202" pitchFamily="18" charset="0"/>
              </a:rPr>
              <a:t> </a:t>
            </a:r>
            <a:r>
              <a:rPr lang="en-IN" sz="2000" spc="0" dirty="0">
                <a:effectLst/>
                <a:latin typeface="Times New Roman" panose="02020603050405020304" pitchFamily="18" charset="0"/>
                <a:ea typeface="Times New Roman" panose="02020603050405020304" pitchFamily="18" charset="0"/>
                <a:cs typeface="Mangal" panose="02040503050203030202" pitchFamily="18" charset="0"/>
              </a:rPr>
              <a:t>implement </a:t>
            </a:r>
            <a:r>
              <a:rPr lang="en-IN" sz="2000" spc="-10" dirty="0">
                <a:effectLst/>
                <a:latin typeface="Times New Roman" panose="02020603050405020304" pitchFamily="18" charset="0"/>
                <a:ea typeface="Times New Roman" panose="02020603050405020304" pitchFamily="18" charset="0"/>
                <a:cs typeface="Mangal" panose="02040503050203030202" pitchFamily="18" charset="0"/>
              </a:rPr>
              <a:t>Blockchain.</a:t>
            </a:r>
            <a:endParaRPr lang="en-IN" sz="2000" spc="0" dirty="0">
              <a:effectLst/>
              <a:latin typeface="Calibri" panose="020F0502020204030204" pitchFamily="34" charset="0"/>
              <a:ea typeface="Times New Roman" panose="02020603050405020304" pitchFamily="18" charset="0"/>
              <a:cs typeface="Mangal" panose="02040503050203030202" pitchFamily="18" charset="0"/>
            </a:endParaRPr>
          </a:p>
          <a:p>
            <a:pPr marL="0" indent="0">
              <a:lnSpc>
                <a:spcPct val="100000"/>
              </a:lnSpc>
              <a:buNone/>
            </a:pPr>
            <a:endParaRPr lang="en-IN" sz="2000" dirty="0">
              <a:effectLst/>
              <a:latin typeface="Times New Roman" panose="02020603050405020304" pitchFamily="18" charset="0"/>
              <a:ea typeface="Times New Roman" panose="02020603050405020304" pitchFamily="18" charset="0"/>
            </a:endParaRPr>
          </a:p>
          <a:p>
            <a:pPr marL="76200" marR="445135" indent="0">
              <a:lnSpc>
                <a:spcPct val="100000"/>
              </a:lnSpc>
              <a:spcBef>
                <a:spcPts val="5"/>
              </a:spcBef>
              <a:spcAft>
                <a:spcPts val="0"/>
              </a:spcAft>
              <a:buNone/>
            </a:pPr>
            <a:r>
              <a:rPr lang="en-US" sz="2000" dirty="0">
                <a:effectLst/>
                <a:latin typeface="Times New Roman" panose="02020603050405020304" pitchFamily="18" charset="0"/>
                <a:ea typeface="Times New Roman" panose="02020603050405020304" pitchFamily="18" charset="0"/>
              </a:rPr>
              <a:t>Each</a:t>
            </a:r>
            <a:r>
              <a:rPr lang="en-US" sz="2000" spc="-5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of</a:t>
            </a:r>
            <a:r>
              <a:rPr lang="en-US" sz="2000" spc="-5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these</a:t>
            </a:r>
            <a:r>
              <a:rPr lang="en-US" sz="2000" spc="-4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module</a:t>
            </a:r>
            <a:r>
              <a:rPr lang="en-US" sz="2000" spc="-5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will</a:t>
            </a:r>
            <a:r>
              <a:rPr lang="en-US" sz="2000" spc="-4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be</a:t>
            </a:r>
            <a:r>
              <a:rPr lang="en-US" sz="2000" spc="-5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considered</a:t>
            </a:r>
            <a:r>
              <a:rPr lang="en-US" sz="2000" spc="-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as</a:t>
            </a:r>
            <a:r>
              <a:rPr lang="en-US" sz="2000" spc="-4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one</a:t>
            </a:r>
            <a:r>
              <a:rPr lang="en-US" sz="2000" spc="-5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phase</a:t>
            </a:r>
            <a:r>
              <a:rPr lang="en-US" sz="2000" spc="-5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and</a:t>
            </a:r>
            <a:r>
              <a:rPr lang="en-US" sz="2000" spc="-4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a:t>
            </a:r>
            <a:r>
              <a:rPr lang="en-US" sz="2000" spc="-4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remaining</a:t>
            </a:r>
            <a:r>
              <a:rPr lang="en-US" sz="2000" spc="-6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one</a:t>
            </a:r>
            <a:r>
              <a:rPr lang="en-US" sz="2000" spc="-5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phase</a:t>
            </a:r>
            <a:r>
              <a:rPr lang="en-US" sz="2000" spc="-4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will cover the connection and testing of these modules.</a:t>
            </a:r>
            <a:endParaRPr lang="en-IN" sz="2000" dirty="0">
              <a:effectLst/>
              <a:latin typeface="Times New Roman" panose="02020603050405020304" pitchFamily="18" charset="0"/>
              <a:ea typeface="Times New Roman" panose="02020603050405020304" pitchFamily="18" charset="0"/>
            </a:endParaRPr>
          </a:p>
          <a:p>
            <a:endParaRPr lang="en-IN" dirty="0"/>
          </a:p>
        </p:txBody>
      </p:sp>
      <p:pic>
        <p:nvPicPr>
          <p:cNvPr id="2050" name="Picture 2" descr="A Study of Online Electronic Voting System Based Blockchain | SpringerLink">
            <a:extLst>
              <a:ext uri="{FF2B5EF4-FFF2-40B4-BE49-F238E27FC236}">
                <a16:creationId xmlns:a16="http://schemas.microsoft.com/office/drawing/2014/main" id="{D896709A-44FB-8407-8019-62D77EE056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057401"/>
            <a:ext cx="5502244" cy="39308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4285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BBDE2E-A2D9-ACEE-7D76-F479645692C9}"/>
              </a:ext>
            </a:extLst>
          </p:cNvPr>
          <p:cNvSpPr>
            <a:spLocks noGrp="1"/>
          </p:cNvSpPr>
          <p:nvPr>
            <p:ph idx="1"/>
          </p:nvPr>
        </p:nvSpPr>
        <p:spPr>
          <a:xfrm>
            <a:off x="457200" y="279919"/>
            <a:ext cx="11374016" cy="6335485"/>
          </a:xfrm>
        </p:spPr>
        <p:txBody>
          <a:bodyPr>
            <a:noAutofit/>
          </a:bodyPr>
          <a:lstStyle/>
          <a:p>
            <a:pPr marL="0" lvl="0" indent="0" algn="just">
              <a:lnSpc>
                <a:spcPct val="120000"/>
              </a:lnSpc>
              <a:spcBef>
                <a:spcPts val="670"/>
              </a:spcBef>
              <a:spcAft>
                <a:spcPts val="1000"/>
              </a:spcAft>
              <a:buSzPts val="1200"/>
              <a:buNone/>
              <a:tabLst>
                <a:tab pos="532765" algn="l"/>
              </a:tabLst>
            </a:pPr>
            <a:r>
              <a:rPr lang="en-IN" sz="1600" spc="0" dirty="0">
                <a:effectLst/>
                <a:latin typeface="Times New Roman" panose="02020603050405020304" pitchFamily="18" charset="0"/>
                <a:ea typeface="Symbol" panose="05050102010706020507" pitchFamily="18" charset="2"/>
                <a:cs typeface="Symbol" panose="05050102010706020507" pitchFamily="18" charset="2"/>
              </a:rPr>
              <a:t>We</a:t>
            </a:r>
            <a:r>
              <a:rPr lang="en-IN" sz="1600" spc="-10" dirty="0">
                <a:effectLst/>
                <a:latin typeface="Times New Roman" panose="02020603050405020304" pitchFamily="18" charset="0"/>
                <a:ea typeface="Symbol" panose="05050102010706020507" pitchFamily="18" charset="2"/>
                <a:cs typeface="Symbol" panose="05050102010706020507" pitchFamily="18" charset="2"/>
              </a:rPr>
              <a:t> </a:t>
            </a:r>
            <a:r>
              <a:rPr lang="en-IN" sz="1600" spc="0" dirty="0">
                <a:effectLst/>
                <a:latin typeface="Times New Roman" panose="02020603050405020304" pitchFamily="18" charset="0"/>
                <a:ea typeface="Symbol" panose="05050102010706020507" pitchFamily="18" charset="2"/>
                <a:cs typeface="Symbol" panose="05050102010706020507" pitchFamily="18" charset="2"/>
              </a:rPr>
              <a:t>have</a:t>
            </a:r>
            <a:r>
              <a:rPr lang="en-IN" sz="1600" spc="-5" dirty="0">
                <a:effectLst/>
                <a:latin typeface="Times New Roman" panose="02020603050405020304" pitchFamily="18" charset="0"/>
                <a:ea typeface="Symbol" panose="05050102010706020507" pitchFamily="18" charset="2"/>
                <a:cs typeface="Symbol" panose="05050102010706020507" pitchFamily="18" charset="2"/>
              </a:rPr>
              <a:t> </a:t>
            </a:r>
            <a:r>
              <a:rPr lang="en-IN" sz="1600" spc="0" dirty="0">
                <a:effectLst/>
                <a:latin typeface="Times New Roman" panose="02020603050405020304" pitchFamily="18" charset="0"/>
                <a:ea typeface="Symbol" panose="05050102010706020507" pitchFamily="18" charset="2"/>
                <a:cs typeface="Symbol" panose="05050102010706020507" pitchFamily="18" charset="2"/>
              </a:rPr>
              <a:t>considered</a:t>
            </a:r>
            <a:r>
              <a:rPr lang="en-IN" sz="1600" spc="-5" dirty="0">
                <a:effectLst/>
                <a:latin typeface="Times New Roman" panose="02020603050405020304" pitchFamily="18" charset="0"/>
                <a:ea typeface="Symbol" panose="05050102010706020507" pitchFamily="18" charset="2"/>
                <a:cs typeface="Symbol" panose="05050102010706020507" pitchFamily="18" charset="2"/>
              </a:rPr>
              <a:t> </a:t>
            </a:r>
            <a:r>
              <a:rPr lang="en-IN" sz="1600" spc="0" dirty="0">
                <a:effectLst/>
                <a:latin typeface="Times New Roman" panose="02020603050405020304" pitchFamily="18" charset="0"/>
                <a:ea typeface="Symbol" panose="05050102010706020507" pitchFamily="18" charset="2"/>
                <a:cs typeface="Symbol" panose="05050102010706020507" pitchFamily="18" charset="2"/>
              </a:rPr>
              <a:t>2 main</a:t>
            </a:r>
            <a:r>
              <a:rPr lang="en-IN" sz="1600" spc="-5" dirty="0">
                <a:effectLst/>
                <a:latin typeface="Times New Roman" panose="02020603050405020304" pitchFamily="18" charset="0"/>
                <a:ea typeface="Symbol" panose="05050102010706020507" pitchFamily="18" charset="2"/>
                <a:cs typeface="Symbol" panose="05050102010706020507" pitchFamily="18" charset="2"/>
              </a:rPr>
              <a:t> </a:t>
            </a:r>
            <a:r>
              <a:rPr lang="en-IN" sz="1600" spc="0" dirty="0">
                <a:effectLst/>
                <a:latin typeface="Times New Roman" panose="02020603050405020304" pitchFamily="18" charset="0"/>
                <a:ea typeface="Symbol" panose="05050102010706020507" pitchFamily="18" charset="2"/>
                <a:cs typeface="Symbol" panose="05050102010706020507" pitchFamily="18" charset="2"/>
              </a:rPr>
              <a:t>modules which</a:t>
            </a:r>
            <a:r>
              <a:rPr lang="en-IN" sz="1600" spc="-5" dirty="0">
                <a:effectLst/>
                <a:latin typeface="Times New Roman" panose="02020603050405020304" pitchFamily="18" charset="0"/>
                <a:ea typeface="Symbol" panose="05050102010706020507" pitchFamily="18" charset="2"/>
                <a:cs typeface="Symbol" panose="05050102010706020507" pitchFamily="18" charset="2"/>
              </a:rPr>
              <a:t> </a:t>
            </a:r>
            <a:r>
              <a:rPr lang="en-IN" sz="1600" spc="0" dirty="0">
                <a:effectLst/>
                <a:latin typeface="Times New Roman" panose="02020603050405020304" pitchFamily="18" charset="0"/>
                <a:ea typeface="Symbol" panose="05050102010706020507" pitchFamily="18" charset="2"/>
                <a:cs typeface="Symbol" panose="05050102010706020507" pitchFamily="18" charset="2"/>
              </a:rPr>
              <a:t>are</a:t>
            </a:r>
            <a:r>
              <a:rPr lang="en-IN" sz="1600" spc="-5" dirty="0">
                <a:effectLst/>
                <a:latin typeface="Times New Roman" panose="02020603050405020304" pitchFamily="18" charset="0"/>
                <a:ea typeface="Symbol" panose="05050102010706020507" pitchFamily="18" charset="2"/>
                <a:cs typeface="Symbol" panose="05050102010706020507" pitchFamily="18" charset="2"/>
              </a:rPr>
              <a:t> </a:t>
            </a:r>
            <a:r>
              <a:rPr lang="en-IN" sz="1600" spc="0" dirty="0">
                <a:effectLst/>
                <a:latin typeface="Times New Roman" panose="02020603050405020304" pitchFamily="18" charset="0"/>
                <a:ea typeface="Symbol" panose="05050102010706020507" pitchFamily="18" charset="2"/>
                <a:cs typeface="Symbol" panose="05050102010706020507" pitchFamily="18" charset="2"/>
              </a:rPr>
              <a:t>as</a:t>
            </a:r>
            <a:r>
              <a:rPr lang="en-IN" sz="1600" spc="10" dirty="0">
                <a:effectLst/>
                <a:latin typeface="Times New Roman" panose="02020603050405020304" pitchFamily="18" charset="0"/>
                <a:ea typeface="Symbol" panose="05050102010706020507" pitchFamily="18" charset="2"/>
                <a:cs typeface="Symbol" panose="05050102010706020507" pitchFamily="18" charset="2"/>
              </a:rPr>
              <a:t> </a:t>
            </a:r>
            <a:r>
              <a:rPr lang="en-IN" sz="1600" spc="-10" dirty="0">
                <a:effectLst/>
                <a:latin typeface="Times New Roman" panose="02020603050405020304" pitchFamily="18" charset="0"/>
                <a:ea typeface="Symbol" panose="05050102010706020507" pitchFamily="18" charset="2"/>
                <a:cs typeface="Symbol" panose="05050102010706020507" pitchFamily="18" charset="2"/>
              </a:rPr>
              <a:t>follows:</a:t>
            </a:r>
            <a:endParaRPr lang="en-IN" sz="1600" spc="0" dirty="0">
              <a:effectLst/>
              <a:latin typeface="Calibri" panose="020F0502020204030204" pitchFamily="34" charset="0"/>
              <a:ea typeface="Symbol" panose="05050102010706020507" pitchFamily="18" charset="2"/>
              <a:cs typeface="Symbol" panose="05050102010706020507" pitchFamily="18" charset="2"/>
            </a:endParaRPr>
          </a:p>
          <a:p>
            <a:pPr marL="742950" lvl="1" indent="-285750" algn="just">
              <a:lnSpc>
                <a:spcPct val="120000"/>
              </a:lnSpc>
              <a:spcBef>
                <a:spcPts val="680"/>
              </a:spcBef>
              <a:spcAft>
                <a:spcPts val="1000"/>
              </a:spcAft>
              <a:buSzPts val="1200"/>
              <a:buFont typeface="Times New Roman" panose="02020603050405020304" pitchFamily="18" charset="0"/>
              <a:buAutoNum type="alphaUcPeriod"/>
              <a:tabLst>
                <a:tab pos="933450" algn="l"/>
              </a:tabLst>
            </a:pPr>
            <a:r>
              <a:rPr lang="en-IN" sz="1600" spc="-5" dirty="0">
                <a:effectLst/>
                <a:latin typeface="Times New Roman" panose="02020603050405020304" pitchFamily="18" charset="0"/>
                <a:ea typeface="Times New Roman" panose="02020603050405020304" pitchFamily="18" charset="0"/>
                <a:cs typeface="Mangal" panose="02040503050203030202" pitchFamily="18" charset="0"/>
              </a:rPr>
              <a:t>Admin-</a:t>
            </a:r>
            <a:r>
              <a:rPr lang="en-IN" sz="1600" spc="-15" dirty="0">
                <a:effectLst/>
                <a:latin typeface="Times New Roman" panose="02020603050405020304" pitchFamily="18" charset="0"/>
                <a:ea typeface="Times New Roman" panose="02020603050405020304" pitchFamily="18" charset="0"/>
                <a:cs typeface="Mangal" panose="02040503050203030202" pitchFamily="18" charset="0"/>
              </a:rPr>
              <a:t> </a:t>
            </a:r>
            <a:r>
              <a:rPr lang="en-IN" sz="1600" spc="-5" dirty="0">
                <a:effectLst/>
                <a:latin typeface="Times New Roman" panose="02020603050405020304" pitchFamily="18" charset="0"/>
                <a:ea typeface="Times New Roman" panose="02020603050405020304" pitchFamily="18" charset="0"/>
                <a:cs typeface="Mangal" panose="02040503050203030202" pitchFamily="18" charset="0"/>
              </a:rPr>
              <a:t>The</a:t>
            </a:r>
            <a:r>
              <a:rPr lang="en-IN" sz="1600" spc="-10" dirty="0">
                <a:effectLst/>
                <a:latin typeface="Times New Roman" panose="02020603050405020304" pitchFamily="18" charset="0"/>
                <a:ea typeface="Times New Roman" panose="02020603050405020304" pitchFamily="18" charset="0"/>
                <a:cs typeface="Mangal" panose="02040503050203030202" pitchFamily="18" charset="0"/>
              </a:rPr>
              <a:t> </a:t>
            </a:r>
            <a:r>
              <a:rPr lang="en-IN" sz="1600" spc="-5" dirty="0">
                <a:effectLst/>
                <a:latin typeface="Times New Roman" panose="02020603050405020304" pitchFamily="18" charset="0"/>
                <a:ea typeface="Times New Roman" panose="02020603050405020304" pitchFamily="18" charset="0"/>
                <a:cs typeface="Mangal" panose="02040503050203030202" pitchFamily="18" charset="0"/>
              </a:rPr>
              <a:t>admin module is divided into 5 </a:t>
            </a:r>
            <a:r>
              <a:rPr lang="en-IN" sz="1600" spc="-10" dirty="0">
                <a:effectLst/>
                <a:latin typeface="Times New Roman" panose="02020603050405020304" pitchFamily="18" charset="0"/>
                <a:ea typeface="Times New Roman" panose="02020603050405020304" pitchFamily="18" charset="0"/>
                <a:cs typeface="Mangal" panose="02040503050203030202" pitchFamily="18" charset="0"/>
              </a:rPr>
              <a:t>components-</a:t>
            </a:r>
            <a:endParaRPr lang="en-IN" sz="1600" spc="-5" dirty="0">
              <a:effectLst/>
              <a:latin typeface="Calibri" panose="020F0502020204030204" pitchFamily="34" charset="0"/>
              <a:ea typeface="Times New Roman" panose="02020603050405020304" pitchFamily="18" charset="0"/>
              <a:cs typeface="Mangal" panose="02040503050203030202" pitchFamily="18" charset="0"/>
            </a:endParaRPr>
          </a:p>
          <a:p>
            <a:pPr marL="1143000" marR="519430" lvl="2" indent="-228600" algn="just">
              <a:lnSpc>
                <a:spcPct val="120000"/>
              </a:lnSpc>
              <a:spcBef>
                <a:spcPts val="695"/>
              </a:spcBef>
              <a:spcAft>
                <a:spcPts val="1000"/>
              </a:spcAft>
              <a:buSzPts val="1200"/>
              <a:buFont typeface="Times New Roman" panose="02020603050405020304" pitchFamily="18" charset="0"/>
              <a:buAutoNum type="arabicPeriod"/>
              <a:tabLst>
                <a:tab pos="1163320" algn="l"/>
              </a:tabLst>
            </a:pPr>
            <a:r>
              <a:rPr lang="en-IN" sz="1600" spc="0" dirty="0">
                <a:effectLst/>
                <a:latin typeface="Times New Roman" panose="02020603050405020304" pitchFamily="18" charset="0"/>
                <a:ea typeface="Times New Roman" panose="02020603050405020304" pitchFamily="18" charset="0"/>
                <a:cs typeface="Mangal" panose="02040503050203030202" pitchFamily="18" charset="0"/>
              </a:rPr>
              <a:t>Dashboard-It will contain various charts to display information such as number of parties, number of voters etc.</a:t>
            </a:r>
            <a:endParaRPr lang="en-IN" sz="1600" spc="0" dirty="0">
              <a:effectLst/>
              <a:latin typeface="Calibri" panose="020F0502020204030204" pitchFamily="34" charset="0"/>
              <a:ea typeface="Times New Roman" panose="02020603050405020304" pitchFamily="18" charset="0"/>
              <a:cs typeface="Mangal" panose="02040503050203030202" pitchFamily="18" charset="0"/>
            </a:endParaRPr>
          </a:p>
          <a:p>
            <a:pPr marL="1143000" marR="520065" lvl="2" indent="-228600" algn="just">
              <a:lnSpc>
                <a:spcPct val="120000"/>
              </a:lnSpc>
              <a:spcAft>
                <a:spcPts val="1000"/>
              </a:spcAft>
              <a:buSzPts val="1200"/>
              <a:buFont typeface="Times New Roman" panose="02020603050405020304" pitchFamily="18" charset="0"/>
              <a:buAutoNum type="arabicPeriod"/>
              <a:tabLst>
                <a:tab pos="1163320" algn="l"/>
              </a:tabLst>
            </a:pPr>
            <a:r>
              <a:rPr lang="en-IN" sz="1600" spc="0" dirty="0">
                <a:effectLst/>
                <a:latin typeface="Times New Roman" panose="02020603050405020304" pitchFamily="18" charset="0"/>
                <a:ea typeface="Times New Roman" panose="02020603050405020304" pitchFamily="18" charset="0"/>
                <a:cs typeface="Mangal" panose="02040503050203030202" pitchFamily="18" charset="0"/>
              </a:rPr>
              <a:t>Add</a:t>
            </a:r>
            <a:r>
              <a:rPr lang="en-IN" sz="1600" spc="-15" dirty="0">
                <a:effectLst/>
                <a:latin typeface="Times New Roman" panose="02020603050405020304" pitchFamily="18" charset="0"/>
                <a:ea typeface="Times New Roman" panose="02020603050405020304" pitchFamily="18" charset="0"/>
                <a:cs typeface="Mangal" panose="02040503050203030202" pitchFamily="18" charset="0"/>
              </a:rPr>
              <a:t> </a:t>
            </a:r>
            <a:r>
              <a:rPr lang="en-IN" sz="1600" spc="0" dirty="0">
                <a:effectLst/>
                <a:latin typeface="Times New Roman" panose="02020603050405020304" pitchFamily="18" charset="0"/>
                <a:ea typeface="Times New Roman" panose="02020603050405020304" pitchFamily="18" charset="0"/>
                <a:cs typeface="Mangal" panose="02040503050203030202" pitchFamily="18" charset="0"/>
              </a:rPr>
              <a:t>Candidate</a:t>
            </a:r>
            <a:r>
              <a:rPr lang="en-IN" sz="1600" spc="-10" dirty="0">
                <a:effectLst/>
                <a:latin typeface="Times New Roman" panose="02020603050405020304" pitchFamily="18" charset="0"/>
                <a:ea typeface="Times New Roman" panose="02020603050405020304" pitchFamily="18" charset="0"/>
                <a:cs typeface="Mangal" panose="02040503050203030202" pitchFamily="18" charset="0"/>
              </a:rPr>
              <a:t> </a:t>
            </a:r>
            <a:r>
              <a:rPr lang="en-IN" sz="1600" spc="0" dirty="0">
                <a:effectLst/>
                <a:latin typeface="Times New Roman" panose="02020603050405020304" pitchFamily="18" charset="0"/>
                <a:ea typeface="Times New Roman" panose="02020603050405020304" pitchFamily="18" charset="0"/>
                <a:cs typeface="Mangal" panose="02040503050203030202" pitchFamily="18" charset="0"/>
              </a:rPr>
              <a:t>- In</a:t>
            </a:r>
            <a:r>
              <a:rPr lang="en-IN" sz="1600" spc="-15" dirty="0">
                <a:effectLst/>
                <a:latin typeface="Times New Roman" panose="02020603050405020304" pitchFamily="18" charset="0"/>
                <a:ea typeface="Times New Roman" panose="02020603050405020304" pitchFamily="18" charset="0"/>
                <a:cs typeface="Mangal" panose="02040503050203030202" pitchFamily="18" charset="0"/>
              </a:rPr>
              <a:t> </a:t>
            </a:r>
            <a:r>
              <a:rPr lang="en-IN" sz="1600" spc="0" dirty="0">
                <a:effectLst/>
                <a:latin typeface="Times New Roman" panose="02020603050405020304" pitchFamily="18" charset="0"/>
                <a:ea typeface="Times New Roman" panose="02020603050405020304" pitchFamily="18" charset="0"/>
                <a:cs typeface="Mangal" panose="02040503050203030202" pitchFamily="18" charset="0"/>
              </a:rPr>
              <a:t>this</a:t>
            </a:r>
            <a:r>
              <a:rPr lang="en-IN" sz="1600" spc="-15" dirty="0">
                <a:effectLst/>
                <a:latin typeface="Times New Roman" panose="02020603050405020304" pitchFamily="18" charset="0"/>
                <a:ea typeface="Times New Roman" panose="02020603050405020304" pitchFamily="18" charset="0"/>
                <a:cs typeface="Mangal" panose="02040503050203030202" pitchFamily="18" charset="0"/>
              </a:rPr>
              <a:t> </a:t>
            </a:r>
            <a:r>
              <a:rPr lang="en-IN" sz="1600" spc="0" dirty="0">
                <a:effectLst/>
                <a:latin typeface="Times New Roman" panose="02020603050405020304" pitchFamily="18" charset="0"/>
                <a:ea typeface="Times New Roman" panose="02020603050405020304" pitchFamily="18" charset="0"/>
                <a:cs typeface="Mangal" panose="02040503050203030202" pitchFamily="18" charset="0"/>
              </a:rPr>
              <a:t>feature</a:t>
            </a:r>
            <a:r>
              <a:rPr lang="en-IN" sz="1600" spc="-15" dirty="0">
                <a:effectLst/>
                <a:latin typeface="Times New Roman" panose="02020603050405020304" pitchFamily="18" charset="0"/>
                <a:ea typeface="Times New Roman" panose="02020603050405020304" pitchFamily="18" charset="0"/>
                <a:cs typeface="Mangal" panose="02040503050203030202" pitchFamily="18" charset="0"/>
              </a:rPr>
              <a:t> </a:t>
            </a:r>
            <a:r>
              <a:rPr lang="en-IN" sz="1600" spc="0" dirty="0">
                <a:effectLst/>
                <a:latin typeface="Times New Roman" panose="02020603050405020304" pitchFamily="18" charset="0"/>
                <a:ea typeface="Times New Roman" panose="02020603050405020304" pitchFamily="18" charset="0"/>
                <a:cs typeface="Mangal" panose="02040503050203030202" pitchFamily="18" charset="0"/>
              </a:rPr>
              <a:t>of</a:t>
            </a:r>
            <a:r>
              <a:rPr lang="en-IN" sz="1600" spc="-10" dirty="0">
                <a:effectLst/>
                <a:latin typeface="Times New Roman" panose="02020603050405020304" pitchFamily="18" charset="0"/>
                <a:ea typeface="Times New Roman" panose="02020603050405020304" pitchFamily="18" charset="0"/>
                <a:cs typeface="Mangal" panose="02040503050203030202" pitchFamily="18" charset="0"/>
              </a:rPr>
              <a:t> </a:t>
            </a:r>
            <a:r>
              <a:rPr lang="en-IN" sz="1600" spc="0" dirty="0">
                <a:effectLst/>
                <a:latin typeface="Times New Roman" panose="02020603050405020304" pitchFamily="18" charset="0"/>
                <a:ea typeface="Times New Roman" panose="02020603050405020304" pitchFamily="18" charset="0"/>
                <a:cs typeface="Mangal" panose="02040503050203030202" pitchFamily="18" charset="0"/>
              </a:rPr>
              <a:t>admin,</a:t>
            </a:r>
            <a:r>
              <a:rPr lang="en-IN" sz="1600" spc="-15" dirty="0">
                <a:effectLst/>
                <a:latin typeface="Times New Roman" panose="02020603050405020304" pitchFamily="18" charset="0"/>
                <a:ea typeface="Times New Roman" panose="02020603050405020304" pitchFamily="18" charset="0"/>
                <a:cs typeface="Mangal" panose="02040503050203030202" pitchFamily="18" charset="0"/>
              </a:rPr>
              <a:t> </a:t>
            </a:r>
            <a:r>
              <a:rPr lang="en-IN" sz="1600" spc="0" dirty="0">
                <a:effectLst/>
                <a:latin typeface="Times New Roman" panose="02020603050405020304" pitchFamily="18" charset="0"/>
                <a:ea typeface="Times New Roman" panose="02020603050405020304" pitchFamily="18" charset="0"/>
                <a:cs typeface="Mangal" panose="02040503050203030202" pitchFamily="18" charset="0"/>
              </a:rPr>
              <a:t>he</a:t>
            </a:r>
            <a:r>
              <a:rPr lang="en-IN" sz="1600" spc="-10" dirty="0">
                <a:effectLst/>
                <a:latin typeface="Times New Roman" panose="02020603050405020304" pitchFamily="18" charset="0"/>
                <a:ea typeface="Times New Roman" panose="02020603050405020304" pitchFamily="18" charset="0"/>
                <a:cs typeface="Mangal" panose="02040503050203030202" pitchFamily="18" charset="0"/>
              </a:rPr>
              <a:t> </a:t>
            </a:r>
            <a:r>
              <a:rPr lang="en-IN" sz="1600" spc="0" dirty="0">
                <a:effectLst/>
                <a:latin typeface="Times New Roman" panose="02020603050405020304" pitchFamily="18" charset="0"/>
                <a:ea typeface="Times New Roman" panose="02020603050405020304" pitchFamily="18" charset="0"/>
                <a:cs typeface="Mangal" panose="02040503050203030202" pitchFamily="18" charset="0"/>
              </a:rPr>
              <a:t>can</a:t>
            </a:r>
            <a:r>
              <a:rPr lang="en-IN" sz="1600" spc="-5" dirty="0">
                <a:effectLst/>
                <a:latin typeface="Times New Roman" panose="02020603050405020304" pitchFamily="18" charset="0"/>
                <a:ea typeface="Times New Roman" panose="02020603050405020304" pitchFamily="18" charset="0"/>
                <a:cs typeface="Mangal" panose="02040503050203030202" pitchFamily="18" charset="0"/>
              </a:rPr>
              <a:t> </a:t>
            </a:r>
            <a:r>
              <a:rPr lang="en-IN" sz="1600" spc="0" dirty="0">
                <a:effectLst/>
                <a:latin typeface="Times New Roman" panose="02020603050405020304" pitchFamily="18" charset="0"/>
                <a:ea typeface="Times New Roman" panose="02020603050405020304" pitchFamily="18" charset="0"/>
                <a:cs typeface="Mangal" panose="02040503050203030202" pitchFamily="18" charset="0"/>
              </a:rPr>
              <a:t>add</a:t>
            </a:r>
            <a:r>
              <a:rPr lang="en-IN" sz="1600" spc="-15" dirty="0">
                <a:effectLst/>
                <a:latin typeface="Times New Roman" panose="02020603050405020304" pitchFamily="18" charset="0"/>
                <a:ea typeface="Times New Roman" panose="02020603050405020304" pitchFamily="18" charset="0"/>
                <a:cs typeface="Mangal" panose="02040503050203030202" pitchFamily="18" charset="0"/>
              </a:rPr>
              <a:t> </a:t>
            </a:r>
            <a:r>
              <a:rPr lang="en-IN" sz="1600" spc="0" dirty="0">
                <a:effectLst/>
                <a:latin typeface="Times New Roman" panose="02020603050405020304" pitchFamily="18" charset="0"/>
                <a:ea typeface="Times New Roman" panose="02020603050405020304" pitchFamily="18" charset="0"/>
                <a:cs typeface="Mangal" panose="02040503050203030202" pitchFamily="18" charset="0"/>
              </a:rPr>
              <a:t>candidates</a:t>
            </a:r>
            <a:r>
              <a:rPr lang="en-IN" sz="1600" spc="-15" dirty="0">
                <a:effectLst/>
                <a:latin typeface="Times New Roman" panose="02020603050405020304" pitchFamily="18" charset="0"/>
                <a:ea typeface="Times New Roman" panose="02020603050405020304" pitchFamily="18" charset="0"/>
                <a:cs typeface="Mangal" panose="02040503050203030202" pitchFamily="18" charset="0"/>
              </a:rPr>
              <a:t> </a:t>
            </a:r>
            <a:r>
              <a:rPr lang="en-IN" sz="1600" spc="0" dirty="0">
                <a:effectLst/>
                <a:latin typeface="Times New Roman" panose="02020603050405020304" pitchFamily="18" charset="0"/>
                <a:ea typeface="Times New Roman" panose="02020603050405020304" pitchFamily="18" charset="0"/>
                <a:cs typeface="Mangal" panose="02040503050203030202" pitchFamily="18" charset="0"/>
              </a:rPr>
              <a:t>who</a:t>
            </a:r>
            <a:r>
              <a:rPr lang="en-IN" sz="1600" spc="-10" dirty="0">
                <a:effectLst/>
                <a:latin typeface="Times New Roman" panose="02020603050405020304" pitchFamily="18" charset="0"/>
                <a:ea typeface="Times New Roman" panose="02020603050405020304" pitchFamily="18" charset="0"/>
                <a:cs typeface="Mangal" panose="02040503050203030202" pitchFamily="18" charset="0"/>
              </a:rPr>
              <a:t> </a:t>
            </a:r>
            <a:r>
              <a:rPr lang="en-IN" sz="1600" spc="0" dirty="0">
                <a:effectLst/>
                <a:latin typeface="Times New Roman" panose="02020603050405020304" pitchFamily="18" charset="0"/>
                <a:ea typeface="Times New Roman" panose="02020603050405020304" pitchFamily="18" charset="0"/>
                <a:cs typeface="Mangal" panose="02040503050203030202" pitchFamily="18" charset="0"/>
              </a:rPr>
              <a:t>are standing in the election. After candidate is added it will be displayed on the user side.</a:t>
            </a:r>
            <a:endParaRPr lang="en-IN" sz="1600" dirty="0">
              <a:effectLst/>
              <a:latin typeface="Calibri" panose="020F0502020204030204" pitchFamily="34" charset="0"/>
              <a:ea typeface="SimSun" panose="02010600030101010101" pitchFamily="2" charset="-122"/>
              <a:cs typeface="Mangal" panose="02040503050203030202" pitchFamily="18" charset="0"/>
            </a:endParaRPr>
          </a:p>
          <a:p>
            <a:pPr marL="1143000" marR="517525" lvl="2" indent="-228600" algn="just">
              <a:lnSpc>
                <a:spcPct val="120000"/>
              </a:lnSpc>
              <a:spcBef>
                <a:spcPts val="305"/>
              </a:spcBef>
              <a:spcAft>
                <a:spcPts val="1000"/>
              </a:spcAft>
              <a:buSzPts val="1200"/>
              <a:buFont typeface="Times New Roman" panose="02020603050405020304" pitchFamily="18" charset="0"/>
              <a:buAutoNum type="arabicPeriod"/>
              <a:tabLst>
                <a:tab pos="1163320" algn="l"/>
              </a:tabLst>
            </a:pPr>
            <a:r>
              <a:rPr lang="en-IN" sz="1600" spc="0" dirty="0">
                <a:effectLst/>
                <a:latin typeface="Times New Roman" panose="02020603050405020304" pitchFamily="18" charset="0"/>
                <a:ea typeface="Times New Roman" panose="02020603050405020304" pitchFamily="18" charset="0"/>
                <a:cs typeface="Mangal" panose="02040503050203030202" pitchFamily="18" charset="0"/>
              </a:rPr>
              <a:t>Create Election- This feature</a:t>
            </a:r>
            <a:r>
              <a:rPr lang="en-IN" sz="1600" spc="-5" dirty="0">
                <a:effectLst/>
                <a:latin typeface="Times New Roman" panose="02020603050405020304" pitchFamily="18" charset="0"/>
                <a:ea typeface="Times New Roman" panose="02020603050405020304" pitchFamily="18" charset="0"/>
                <a:cs typeface="Mangal" panose="02040503050203030202" pitchFamily="18" charset="0"/>
              </a:rPr>
              <a:t> </a:t>
            </a:r>
            <a:r>
              <a:rPr lang="en-IN" sz="1600" spc="0" dirty="0">
                <a:effectLst/>
                <a:latin typeface="Times New Roman" panose="02020603050405020304" pitchFamily="18" charset="0"/>
                <a:ea typeface="Times New Roman" panose="02020603050405020304" pitchFamily="18" charset="0"/>
                <a:cs typeface="Mangal" panose="02040503050203030202" pitchFamily="18" charset="0"/>
              </a:rPr>
              <a:t>of</a:t>
            </a:r>
            <a:r>
              <a:rPr lang="en-IN" sz="1600" spc="-5" dirty="0">
                <a:effectLst/>
                <a:latin typeface="Times New Roman" panose="02020603050405020304" pitchFamily="18" charset="0"/>
                <a:ea typeface="Times New Roman" panose="02020603050405020304" pitchFamily="18" charset="0"/>
                <a:cs typeface="Mangal" panose="02040503050203030202" pitchFamily="18" charset="0"/>
              </a:rPr>
              <a:t> </a:t>
            </a:r>
            <a:r>
              <a:rPr lang="en-IN" sz="1600" spc="0" dirty="0">
                <a:effectLst/>
                <a:latin typeface="Times New Roman" panose="02020603050405020304" pitchFamily="18" charset="0"/>
                <a:ea typeface="Times New Roman" panose="02020603050405020304" pitchFamily="18" charset="0"/>
                <a:cs typeface="Mangal" panose="02040503050203030202" pitchFamily="18" charset="0"/>
              </a:rPr>
              <a:t>admin will allow</a:t>
            </a:r>
            <a:r>
              <a:rPr lang="en-IN" sz="1600" spc="-20" dirty="0">
                <a:effectLst/>
                <a:latin typeface="Times New Roman" panose="02020603050405020304" pitchFamily="18" charset="0"/>
                <a:ea typeface="Times New Roman" panose="02020603050405020304" pitchFamily="18" charset="0"/>
                <a:cs typeface="Mangal" panose="02040503050203030202" pitchFamily="18" charset="0"/>
              </a:rPr>
              <a:t> </a:t>
            </a:r>
            <a:r>
              <a:rPr lang="en-IN" sz="1600" spc="0" dirty="0">
                <a:effectLst/>
                <a:latin typeface="Times New Roman" panose="02020603050405020304" pitchFamily="18" charset="0"/>
                <a:ea typeface="Times New Roman" panose="02020603050405020304" pitchFamily="18" charset="0"/>
                <a:cs typeface="Mangal" panose="02040503050203030202" pitchFamily="18" charset="0"/>
              </a:rPr>
              <a:t>him to create election. A</a:t>
            </a:r>
            <a:r>
              <a:rPr lang="en-IN" sz="1600" spc="-75" dirty="0">
                <a:effectLst/>
                <a:latin typeface="Times New Roman" panose="02020603050405020304" pitchFamily="18" charset="0"/>
                <a:ea typeface="Times New Roman" panose="02020603050405020304" pitchFamily="18" charset="0"/>
                <a:cs typeface="Mangal" panose="02040503050203030202" pitchFamily="18" charset="0"/>
              </a:rPr>
              <a:t> </a:t>
            </a:r>
            <a:r>
              <a:rPr lang="en-IN" sz="1600" spc="0" dirty="0">
                <a:effectLst/>
                <a:latin typeface="Times New Roman" panose="02020603050405020304" pitchFamily="18" charset="0"/>
                <a:ea typeface="Times New Roman" panose="02020603050405020304" pitchFamily="18" charset="0"/>
                <a:cs typeface="Mangal" panose="02040503050203030202" pitchFamily="18" charset="0"/>
              </a:rPr>
              <a:t>user</a:t>
            </a:r>
            <a:r>
              <a:rPr lang="en-IN" sz="1600" spc="-75" dirty="0">
                <a:effectLst/>
                <a:latin typeface="Times New Roman" panose="02020603050405020304" pitchFamily="18" charset="0"/>
                <a:ea typeface="Times New Roman" panose="02020603050405020304" pitchFamily="18" charset="0"/>
                <a:cs typeface="Mangal" panose="02040503050203030202" pitchFamily="18" charset="0"/>
              </a:rPr>
              <a:t> </a:t>
            </a:r>
            <a:r>
              <a:rPr lang="en-IN" sz="1600" spc="0" dirty="0">
                <a:effectLst/>
                <a:latin typeface="Times New Roman" panose="02020603050405020304" pitchFamily="18" charset="0"/>
                <a:ea typeface="Times New Roman" panose="02020603050405020304" pitchFamily="18" charset="0"/>
                <a:cs typeface="Mangal" panose="02040503050203030202" pitchFamily="18" charset="0"/>
              </a:rPr>
              <a:t>can</a:t>
            </a:r>
            <a:r>
              <a:rPr lang="en-IN" sz="1600" spc="-65" dirty="0">
                <a:effectLst/>
                <a:latin typeface="Times New Roman" panose="02020603050405020304" pitchFamily="18" charset="0"/>
                <a:ea typeface="Times New Roman" panose="02020603050405020304" pitchFamily="18" charset="0"/>
                <a:cs typeface="Mangal" panose="02040503050203030202" pitchFamily="18" charset="0"/>
              </a:rPr>
              <a:t> </a:t>
            </a:r>
            <a:r>
              <a:rPr lang="en-IN" sz="1600" spc="0" dirty="0">
                <a:effectLst/>
                <a:latin typeface="Times New Roman" panose="02020603050405020304" pitchFamily="18" charset="0"/>
                <a:ea typeface="Times New Roman" panose="02020603050405020304" pitchFamily="18" charset="0"/>
                <a:cs typeface="Mangal" panose="02040503050203030202" pitchFamily="18" charset="0"/>
              </a:rPr>
              <a:t>cast</a:t>
            </a:r>
            <a:r>
              <a:rPr lang="en-IN" sz="1600" spc="-60" dirty="0">
                <a:effectLst/>
                <a:latin typeface="Times New Roman" panose="02020603050405020304" pitchFamily="18" charset="0"/>
                <a:ea typeface="Times New Roman" panose="02020603050405020304" pitchFamily="18" charset="0"/>
                <a:cs typeface="Mangal" panose="02040503050203030202" pitchFamily="18" charset="0"/>
              </a:rPr>
              <a:t> </a:t>
            </a:r>
            <a:r>
              <a:rPr lang="en-IN" sz="1600" spc="0" dirty="0">
                <a:effectLst/>
                <a:latin typeface="Times New Roman" panose="02020603050405020304" pitchFamily="18" charset="0"/>
                <a:ea typeface="Times New Roman" panose="02020603050405020304" pitchFamily="18" charset="0"/>
                <a:cs typeface="Mangal" panose="02040503050203030202" pitchFamily="18" charset="0"/>
              </a:rPr>
              <a:t>his</a:t>
            </a:r>
            <a:r>
              <a:rPr lang="en-IN" sz="1600" spc="-60" dirty="0">
                <a:effectLst/>
                <a:latin typeface="Times New Roman" panose="02020603050405020304" pitchFamily="18" charset="0"/>
                <a:ea typeface="Times New Roman" panose="02020603050405020304" pitchFamily="18" charset="0"/>
                <a:cs typeface="Mangal" panose="02040503050203030202" pitchFamily="18" charset="0"/>
              </a:rPr>
              <a:t> </a:t>
            </a:r>
            <a:r>
              <a:rPr lang="en-IN" sz="1600" spc="0" dirty="0">
                <a:effectLst/>
                <a:latin typeface="Times New Roman" panose="02020603050405020304" pitchFamily="18" charset="0"/>
                <a:ea typeface="Times New Roman" panose="02020603050405020304" pitchFamily="18" charset="0"/>
                <a:cs typeface="Mangal" panose="02040503050203030202" pitchFamily="18" charset="0"/>
              </a:rPr>
              <a:t>vote</a:t>
            </a:r>
            <a:r>
              <a:rPr lang="en-IN" sz="1600" spc="-70" dirty="0">
                <a:effectLst/>
                <a:latin typeface="Times New Roman" panose="02020603050405020304" pitchFamily="18" charset="0"/>
                <a:ea typeface="Times New Roman" panose="02020603050405020304" pitchFamily="18" charset="0"/>
                <a:cs typeface="Mangal" panose="02040503050203030202" pitchFamily="18" charset="0"/>
              </a:rPr>
              <a:t> </a:t>
            </a:r>
            <a:r>
              <a:rPr lang="en-IN" sz="1600" spc="0" dirty="0">
                <a:effectLst/>
                <a:latin typeface="Times New Roman" panose="02020603050405020304" pitchFamily="18" charset="0"/>
                <a:ea typeface="Times New Roman" panose="02020603050405020304" pitchFamily="18" charset="0"/>
                <a:cs typeface="Mangal" panose="02040503050203030202" pitchFamily="18" charset="0"/>
              </a:rPr>
              <a:t>only</a:t>
            </a:r>
            <a:r>
              <a:rPr lang="en-IN" sz="1600" spc="-75" dirty="0">
                <a:effectLst/>
                <a:latin typeface="Times New Roman" panose="02020603050405020304" pitchFamily="18" charset="0"/>
                <a:ea typeface="Times New Roman" panose="02020603050405020304" pitchFamily="18" charset="0"/>
                <a:cs typeface="Mangal" panose="02040503050203030202" pitchFamily="18" charset="0"/>
              </a:rPr>
              <a:t> </a:t>
            </a:r>
            <a:r>
              <a:rPr lang="en-IN" sz="1600" spc="0" dirty="0">
                <a:effectLst/>
                <a:latin typeface="Times New Roman" panose="02020603050405020304" pitchFamily="18" charset="0"/>
                <a:ea typeface="Times New Roman" panose="02020603050405020304" pitchFamily="18" charset="0"/>
                <a:cs typeface="Mangal" panose="02040503050203030202" pitchFamily="18" charset="0"/>
              </a:rPr>
              <a:t>after</a:t>
            </a:r>
            <a:r>
              <a:rPr lang="en-IN" sz="1600" spc="-70" dirty="0">
                <a:effectLst/>
                <a:latin typeface="Times New Roman" panose="02020603050405020304" pitchFamily="18" charset="0"/>
                <a:ea typeface="Times New Roman" panose="02020603050405020304" pitchFamily="18" charset="0"/>
                <a:cs typeface="Mangal" panose="02040503050203030202" pitchFamily="18" charset="0"/>
              </a:rPr>
              <a:t> </a:t>
            </a:r>
            <a:r>
              <a:rPr lang="en-IN" sz="1600" spc="0" dirty="0">
                <a:effectLst/>
                <a:latin typeface="Times New Roman" panose="02020603050405020304" pitchFamily="18" charset="0"/>
                <a:ea typeface="Times New Roman" panose="02020603050405020304" pitchFamily="18" charset="0"/>
                <a:cs typeface="Mangal" panose="02040503050203030202" pitchFamily="18" charset="0"/>
              </a:rPr>
              <a:t>the</a:t>
            </a:r>
            <a:r>
              <a:rPr lang="en-IN" sz="1600" spc="-70" dirty="0">
                <a:effectLst/>
                <a:latin typeface="Times New Roman" panose="02020603050405020304" pitchFamily="18" charset="0"/>
                <a:ea typeface="Times New Roman" panose="02020603050405020304" pitchFamily="18" charset="0"/>
                <a:cs typeface="Mangal" panose="02040503050203030202" pitchFamily="18" charset="0"/>
              </a:rPr>
              <a:t> </a:t>
            </a:r>
            <a:r>
              <a:rPr lang="en-IN" sz="1600" spc="0" dirty="0">
                <a:effectLst/>
                <a:latin typeface="Times New Roman" panose="02020603050405020304" pitchFamily="18" charset="0"/>
                <a:ea typeface="Times New Roman" panose="02020603050405020304" pitchFamily="18" charset="0"/>
                <a:cs typeface="Mangal" panose="02040503050203030202" pitchFamily="18" charset="0"/>
              </a:rPr>
              <a:t>election</a:t>
            </a:r>
            <a:r>
              <a:rPr lang="en-IN" sz="1600" spc="-65" dirty="0">
                <a:effectLst/>
                <a:latin typeface="Times New Roman" panose="02020603050405020304" pitchFamily="18" charset="0"/>
                <a:ea typeface="Times New Roman" panose="02020603050405020304" pitchFamily="18" charset="0"/>
                <a:cs typeface="Mangal" panose="02040503050203030202" pitchFamily="18" charset="0"/>
              </a:rPr>
              <a:t> </a:t>
            </a:r>
            <a:r>
              <a:rPr lang="en-IN" sz="1600" spc="0" dirty="0">
                <a:effectLst/>
                <a:latin typeface="Times New Roman" panose="02020603050405020304" pitchFamily="18" charset="0"/>
                <a:ea typeface="Times New Roman" panose="02020603050405020304" pitchFamily="18" charset="0"/>
                <a:cs typeface="Mangal" panose="02040503050203030202" pitchFamily="18" charset="0"/>
              </a:rPr>
              <a:t>is</a:t>
            </a:r>
            <a:r>
              <a:rPr lang="en-IN" sz="1600" spc="-60" dirty="0">
                <a:effectLst/>
                <a:latin typeface="Times New Roman" panose="02020603050405020304" pitchFamily="18" charset="0"/>
                <a:ea typeface="Times New Roman" panose="02020603050405020304" pitchFamily="18" charset="0"/>
                <a:cs typeface="Mangal" panose="02040503050203030202" pitchFamily="18" charset="0"/>
              </a:rPr>
              <a:t> </a:t>
            </a:r>
            <a:r>
              <a:rPr lang="en-IN" sz="1600" spc="0" dirty="0">
                <a:effectLst/>
                <a:latin typeface="Times New Roman" panose="02020603050405020304" pitchFamily="18" charset="0"/>
                <a:ea typeface="Times New Roman" panose="02020603050405020304" pitchFamily="18" charset="0"/>
                <a:cs typeface="Mangal" panose="02040503050203030202" pitchFamily="18" charset="0"/>
              </a:rPr>
              <a:t>created</a:t>
            </a:r>
            <a:r>
              <a:rPr lang="en-IN" sz="1600" spc="-70" dirty="0">
                <a:effectLst/>
                <a:latin typeface="Times New Roman" panose="02020603050405020304" pitchFamily="18" charset="0"/>
                <a:ea typeface="Times New Roman" panose="02020603050405020304" pitchFamily="18" charset="0"/>
                <a:cs typeface="Mangal" panose="02040503050203030202" pitchFamily="18" charset="0"/>
              </a:rPr>
              <a:t> </a:t>
            </a:r>
            <a:r>
              <a:rPr lang="en-IN" sz="1600" spc="0" dirty="0">
                <a:effectLst/>
                <a:latin typeface="Times New Roman" panose="02020603050405020304" pitchFamily="18" charset="0"/>
                <a:ea typeface="Times New Roman" panose="02020603050405020304" pitchFamily="18" charset="0"/>
                <a:cs typeface="Mangal" panose="02040503050203030202" pitchFamily="18" charset="0"/>
              </a:rPr>
              <a:t>by</a:t>
            </a:r>
            <a:r>
              <a:rPr lang="en-IN" sz="1600" spc="-75" dirty="0">
                <a:effectLst/>
                <a:latin typeface="Times New Roman" panose="02020603050405020304" pitchFamily="18" charset="0"/>
                <a:ea typeface="Times New Roman" panose="02020603050405020304" pitchFamily="18" charset="0"/>
                <a:cs typeface="Mangal" panose="02040503050203030202" pitchFamily="18" charset="0"/>
              </a:rPr>
              <a:t> </a:t>
            </a:r>
            <a:r>
              <a:rPr lang="en-IN" sz="1600" spc="0" dirty="0">
                <a:effectLst/>
                <a:latin typeface="Times New Roman" panose="02020603050405020304" pitchFamily="18" charset="0"/>
                <a:ea typeface="Times New Roman" panose="02020603050405020304" pitchFamily="18" charset="0"/>
                <a:cs typeface="Mangal" panose="02040503050203030202" pitchFamily="18" charset="0"/>
              </a:rPr>
              <a:t>admin.</a:t>
            </a:r>
            <a:r>
              <a:rPr lang="en-IN" sz="1600" spc="-65" dirty="0">
                <a:effectLst/>
                <a:latin typeface="Times New Roman" panose="02020603050405020304" pitchFamily="18" charset="0"/>
                <a:ea typeface="Times New Roman" panose="02020603050405020304" pitchFamily="18" charset="0"/>
                <a:cs typeface="Mangal" panose="02040503050203030202" pitchFamily="18" charset="0"/>
              </a:rPr>
              <a:t> </a:t>
            </a:r>
            <a:r>
              <a:rPr lang="en-IN" sz="1600" spc="0" dirty="0">
                <a:effectLst/>
                <a:latin typeface="Times New Roman" panose="02020603050405020304" pitchFamily="18" charset="0"/>
                <a:ea typeface="Times New Roman" panose="02020603050405020304" pitchFamily="18" charset="0"/>
                <a:cs typeface="Mangal" panose="02040503050203030202" pitchFamily="18" charset="0"/>
              </a:rPr>
              <a:t>A</a:t>
            </a:r>
            <a:r>
              <a:rPr lang="en-IN" sz="1600" spc="-70" dirty="0">
                <a:effectLst/>
                <a:latin typeface="Times New Roman" panose="02020603050405020304" pitchFamily="18" charset="0"/>
                <a:ea typeface="Times New Roman" panose="02020603050405020304" pitchFamily="18" charset="0"/>
                <a:cs typeface="Mangal" panose="02040503050203030202" pitchFamily="18" charset="0"/>
              </a:rPr>
              <a:t> </a:t>
            </a:r>
            <a:r>
              <a:rPr lang="en-IN" sz="1600" spc="0" dirty="0">
                <a:effectLst/>
                <a:latin typeface="Times New Roman" panose="02020603050405020304" pitchFamily="18" charset="0"/>
                <a:ea typeface="Times New Roman" panose="02020603050405020304" pitchFamily="18" charset="0"/>
                <a:cs typeface="Mangal" panose="02040503050203030202" pitchFamily="18" charset="0"/>
              </a:rPr>
              <a:t>user can cast vote between the start date and end date.</a:t>
            </a:r>
            <a:endParaRPr lang="en-IN" sz="1600" spc="0" dirty="0">
              <a:effectLst/>
              <a:latin typeface="Calibri" panose="020F0502020204030204" pitchFamily="34" charset="0"/>
              <a:ea typeface="Times New Roman" panose="02020603050405020304" pitchFamily="18" charset="0"/>
              <a:cs typeface="Mangal" panose="02040503050203030202" pitchFamily="18" charset="0"/>
            </a:endParaRPr>
          </a:p>
          <a:p>
            <a:pPr marL="1143000" marR="519430" lvl="2" indent="-228600" algn="just">
              <a:lnSpc>
                <a:spcPct val="120000"/>
              </a:lnSpc>
              <a:spcAft>
                <a:spcPts val="1000"/>
              </a:spcAft>
              <a:buSzPts val="1200"/>
              <a:buFont typeface="Times New Roman" panose="02020603050405020304" pitchFamily="18" charset="0"/>
              <a:buAutoNum type="arabicPeriod"/>
              <a:tabLst>
                <a:tab pos="1163320" algn="l"/>
              </a:tabLst>
            </a:pPr>
            <a:r>
              <a:rPr lang="en-IN" sz="1600" spc="0" dirty="0">
                <a:effectLst/>
                <a:latin typeface="Times New Roman" panose="02020603050405020304" pitchFamily="18" charset="0"/>
                <a:ea typeface="Times New Roman" panose="02020603050405020304" pitchFamily="18" charset="0"/>
                <a:cs typeface="Mangal" panose="02040503050203030202" pitchFamily="18" charset="0"/>
              </a:rPr>
              <a:t>Candidate</a:t>
            </a:r>
            <a:r>
              <a:rPr lang="en-IN" sz="1600" spc="-65" dirty="0">
                <a:effectLst/>
                <a:latin typeface="Times New Roman" panose="02020603050405020304" pitchFamily="18" charset="0"/>
                <a:ea typeface="Times New Roman" panose="02020603050405020304" pitchFamily="18" charset="0"/>
                <a:cs typeface="Mangal" panose="02040503050203030202" pitchFamily="18" charset="0"/>
              </a:rPr>
              <a:t> </a:t>
            </a:r>
            <a:r>
              <a:rPr lang="en-IN" sz="1600" spc="0" dirty="0">
                <a:effectLst/>
                <a:latin typeface="Times New Roman" panose="02020603050405020304" pitchFamily="18" charset="0"/>
                <a:ea typeface="Times New Roman" panose="02020603050405020304" pitchFamily="18" charset="0"/>
                <a:cs typeface="Mangal" panose="02040503050203030202" pitchFamily="18" charset="0"/>
              </a:rPr>
              <a:t>Details-</a:t>
            </a:r>
            <a:r>
              <a:rPr lang="en-IN" sz="1600" spc="-50" dirty="0">
                <a:effectLst/>
                <a:latin typeface="Times New Roman" panose="02020603050405020304" pitchFamily="18" charset="0"/>
                <a:ea typeface="Times New Roman" panose="02020603050405020304" pitchFamily="18" charset="0"/>
                <a:cs typeface="Mangal" panose="02040503050203030202" pitchFamily="18" charset="0"/>
              </a:rPr>
              <a:t> </a:t>
            </a:r>
            <a:r>
              <a:rPr lang="en-IN" sz="1600" spc="0" dirty="0">
                <a:effectLst/>
                <a:latin typeface="Times New Roman" panose="02020603050405020304" pitchFamily="18" charset="0"/>
                <a:ea typeface="Times New Roman" panose="02020603050405020304" pitchFamily="18" charset="0"/>
                <a:cs typeface="Mangal" panose="02040503050203030202" pitchFamily="18" charset="0"/>
              </a:rPr>
              <a:t>In</a:t>
            </a:r>
            <a:r>
              <a:rPr lang="en-IN" sz="1600" spc="-60" dirty="0">
                <a:effectLst/>
                <a:latin typeface="Times New Roman" panose="02020603050405020304" pitchFamily="18" charset="0"/>
                <a:ea typeface="Times New Roman" panose="02020603050405020304" pitchFamily="18" charset="0"/>
                <a:cs typeface="Mangal" panose="02040503050203030202" pitchFamily="18" charset="0"/>
              </a:rPr>
              <a:t> </a:t>
            </a:r>
            <a:r>
              <a:rPr lang="en-IN" sz="1600" spc="0" dirty="0">
                <a:effectLst/>
                <a:latin typeface="Times New Roman" panose="02020603050405020304" pitchFamily="18" charset="0"/>
                <a:ea typeface="Times New Roman" panose="02020603050405020304" pitchFamily="18" charset="0"/>
                <a:cs typeface="Mangal" panose="02040503050203030202" pitchFamily="18" charset="0"/>
              </a:rPr>
              <a:t>candidate</a:t>
            </a:r>
            <a:r>
              <a:rPr lang="en-IN" sz="1600" spc="-65" dirty="0">
                <a:effectLst/>
                <a:latin typeface="Times New Roman" panose="02020603050405020304" pitchFamily="18" charset="0"/>
                <a:ea typeface="Times New Roman" panose="02020603050405020304" pitchFamily="18" charset="0"/>
                <a:cs typeface="Mangal" panose="02040503050203030202" pitchFamily="18" charset="0"/>
              </a:rPr>
              <a:t> </a:t>
            </a:r>
            <a:r>
              <a:rPr lang="en-IN" sz="1600" spc="0" dirty="0">
                <a:effectLst/>
                <a:latin typeface="Times New Roman" panose="02020603050405020304" pitchFamily="18" charset="0"/>
                <a:ea typeface="Times New Roman" panose="02020603050405020304" pitchFamily="18" charset="0"/>
                <a:cs typeface="Mangal" panose="02040503050203030202" pitchFamily="18" charset="0"/>
              </a:rPr>
              <a:t>details</a:t>
            </a:r>
            <a:r>
              <a:rPr lang="en-IN" sz="1600" spc="-55" dirty="0">
                <a:effectLst/>
                <a:latin typeface="Times New Roman" panose="02020603050405020304" pitchFamily="18" charset="0"/>
                <a:ea typeface="Times New Roman" panose="02020603050405020304" pitchFamily="18" charset="0"/>
                <a:cs typeface="Mangal" panose="02040503050203030202" pitchFamily="18" charset="0"/>
              </a:rPr>
              <a:t> </a:t>
            </a:r>
            <a:r>
              <a:rPr lang="en-IN" sz="1600" spc="0" dirty="0">
                <a:effectLst/>
                <a:latin typeface="Times New Roman" panose="02020603050405020304" pitchFamily="18" charset="0"/>
                <a:ea typeface="Times New Roman" panose="02020603050405020304" pitchFamily="18" charset="0"/>
                <a:cs typeface="Mangal" panose="02040503050203030202" pitchFamily="18" charset="0"/>
              </a:rPr>
              <a:t>all</a:t>
            </a:r>
            <a:r>
              <a:rPr lang="en-IN" sz="1600" spc="-55" dirty="0">
                <a:effectLst/>
                <a:latin typeface="Times New Roman" panose="02020603050405020304" pitchFamily="18" charset="0"/>
                <a:ea typeface="Times New Roman" panose="02020603050405020304" pitchFamily="18" charset="0"/>
                <a:cs typeface="Mangal" panose="02040503050203030202" pitchFamily="18" charset="0"/>
              </a:rPr>
              <a:t> </a:t>
            </a:r>
            <a:r>
              <a:rPr lang="en-IN" sz="1600" spc="0" dirty="0">
                <a:effectLst/>
                <a:latin typeface="Times New Roman" panose="02020603050405020304" pitchFamily="18" charset="0"/>
                <a:ea typeface="Times New Roman" panose="02020603050405020304" pitchFamily="18" charset="0"/>
                <a:cs typeface="Mangal" panose="02040503050203030202" pitchFamily="18" charset="0"/>
              </a:rPr>
              <a:t>the</a:t>
            </a:r>
            <a:r>
              <a:rPr lang="en-IN" sz="1600" spc="-60" dirty="0">
                <a:effectLst/>
                <a:latin typeface="Times New Roman" panose="02020603050405020304" pitchFamily="18" charset="0"/>
                <a:ea typeface="Times New Roman" panose="02020603050405020304" pitchFamily="18" charset="0"/>
                <a:cs typeface="Mangal" panose="02040503050203030202" pitchFamily="18" charset="0"/>
              </a:rPr>
              <a:t> </a:t>
            </a:r>
            <a:r>
              <a:rPr lang="en-IN" sz="1600" spc="0" dirty="0">
                <a:effectLst/>
                <a:latin typeface="Times New Roman" panose="02020603050405020304" pitchFamily="18" charset="0"/>
                <a:ea typeface="Times New Roman" panose="02020603050405020304" pitchFamily="18" charset="0"/>
                <a:cs typeface="Mangal" panose="02040503050203030202" pitchFamily="18" charset="0"/>
              </a:rPr>
              <a:t>candidates</a:t>
            </a:r>
            <a:r>
              <a:rPr lang="en-IN" sz="1600" spc="-55" dirty="0">
                <a:effectLst/>
                <a:latin typeface="Times New Roman" panose="02020603050405020304" pitchFamily="18" charset="0"/>
                <a:ea typeface="Times New Roman" panose="02020603050405020304" pitchFamily="18" charset="0"/>
                <a:cs typeface="Mangal" panose="02040503050203030202" pitchFamily="18" charset="0"/>
              </a:rPr>
              <a:t> </a:t>
            </a:r>
            <a:r>
              <a:rPr lang="en-IN" sz="1600" spc="0" dirty="0">
                <a:effectLst/>
                <a:latin typeface="Times New Roman" panose="02020603050405020304" pitchFamily="18" charset="0"/>
                <a:ea typeface="Times New Roman" panose="02020603050405020304" pitchFamily="18" charset="0"/>
                <a:cs typeface="Mangal" panose="02040503050203030202" pitchFamily="18" charset="0"/>
              </a:rPr>
              <a:t>added</a:t>
            </a:r>
            <a:r>
              <a:rPr lang="en-IN" sz="1600" spc="-60" dirty="0">
                <a:effectLst/>
                <a:latin typeface="Times New Roman" panose="02020603050405020304" pitchFamily="18" charset="0"/>
                <a:ea typeface="Times New Roman" panose="02020603050405020304" pitchFamily="18" charset="0"/>
                <a:cs typeface="Mangal" panose="02040503050203030202" pitchFamily="18" charset="0"/>
              </a:rPr>
              <a:t> </a:t>
            </a:r>
            <a:r>
              <a:rPr lang="en-IN" sz="1600" spc="0" dirty="0">
                <a:effectLst/>
                <a:latin typeface="Times New Roman" panose="02020603050405020304" pitchFamily="18" charset="0"/>
                <a:ea typeface="Times New Roman" panose="02020603050405020304" pitchFamily="18" charset="0"/>
                <a:cs typeface="Mangal" panose="02040503050203030202" pitchFamily="18" charset="0"/>
              </a:rPr>
              <a:t>by</a:t>
            </a:r>
            <a:r>
              <a:rPr lang="en-IN" sz="1600" spc="-75" dirty="0">
                <a:effectLst/>
                <a:latin typeface="Times New Roman" panose="02020603050405020304" pitchFamily="18" charset="0"/>
                <a:ea typeface="Times New Roman" panose="02020603050405020304" pitchFamily="18" charset="0"/>
                <a:cs typeface="Mangal" panose="02040503050203030202" pitchFamily="18" charset="0"/>
              </a:rPr>
              <a:t> </a:t>
            </a:r>
            <a:r>
              <a:rPr lang="en-IN" sz="1600" spc="0" dirty="0">
                <a:effectLst/>
                <a:latin typeface="Times New Roman" panose="02020603050405020304" pitchFamily="18" charset="0"/>
                <a:ea typeface="Times New Roman" panose="02020603050405020304" pitchFamily="18" charset="0"/>
                <a:cs typeface="Mangal" panose="02040503050203030202" pitchFamily="18" charset="0"/>
              </a:rPr>
              <a:t>admin will be displayed. Admin can update the candidate details if </a:t>
            </a:r>
            <a:r>
              <a:rPr lang="en-IN" sz="1600" spc="0" dirty="0" err="1">
                <a:effectLst/>
                <a:latin typeface="Times New Roman" panose="02020603050405020304" pitchFamily="18" charset="0"/>
                <a:ea typeface="Times New Roman" panose="02020603050405020304" pitchFamily="18" charset="0"/>
                <a:cs typeface="Mangal" panose="02040503050203030202" pitchFamily="18" charset="0"/>
              </a:rPr>
              <a:t>incase</a:t>
            </a:r>
            <a:r>
              <a:rPr lang="en-IN" sz="1600" spc="0" dirty="0">
                <a:effectLst/>
                <a:latin typeface="Times New Roman" panose="02020603050405020304" pitchFamily="18" charset="0"/>
                <a:ea typeface="Times New Roman" panose="02020603050405020304" pitchFamily="18" charset="0"/>
                <a:cs typeface="Mangal" panose="02040503050203030202" pitchFamily="18" charset="0"/>
              </a:rPr>
              <a:t> a wrong entry is done.</a:t>
            </a:r>
            <a:endParaRPr lang="en-IN" sz="1600" spc="0" dirty="0">
              <a:effectLst/>
              <a:latin typeface="Calibri" panose="020F0502020204030204" pitchFamily="34" charset="0"/>
              <a:ea typeface="Times New Roman" panose="02020603050405020304" pitchFamily="18" charset="0"/>
              <a:cs typeface="Mangal" panose="02040503050203030202" pitchFamily="18" charset="0"/>
            </a:endParaRPr>
          </a:p>
          <a:p>
            <a:pPr marL="742950" lvl="1" indent="-285750" algn="just">
              <a:lnSpc>
                <a:spcPct val="120000"/>
              </a:lnSpc>
              <a:spcBef>
                <a:spcPts val="5"/>
              </a:spcBef>
              <a:spcAft>
                <a:spcPts val="1000"/>
              </a:spcAft>
              <a:buSzPts val="1200"/>
              <a:buFont typeface="Times New Roman" panose="02020603050405020304" pitchFamily="18" charset="0"/>
              <a:buAutoNum type="alphaUcPeriod"/>
              <a:tabLst>
                <a:tab pos="933450" algn="l"/>
              </a:tabLst>
            </a:pPr>
            <a:r>
              <a:rPr lang="en-IN" sz="1600" spc="-5" dirty="0">
                <a:effectLst/>
                <a:latin typeface="Times New Roman" panose="02020603050405020304" pitchFamily="18" charset="0"/>
                <a:ea typeface="Times New Roman" panose="02020603050405020304" pitchFamily="18" charset="0"/>
                <a:cs typeface="Mangal" panose="02040503050203030202" pitchFamily="18" charset="0"/>
              </a:rPr>
              <a:t>User-</a:t>
            </a:r>
            <a:r>
              <a:rPr lang="en-IN" sz="1600" spc="-10" dirty="0">
                <a:effectLst/>
                <a:latin typeface="Times New Roman" panose="02020603050405020304" pitchFamily="18" charset="0"/>
                <a:ea typeface="Times New Roman" panose="02020603050405020304" pitchFamily="18" charset="0"/>
                <a:cs typeface="Mangal" panose="02040503050203030202" pitchFamily="18" charset="0"/>
              </a:rPr>
              <a:t> </a:t>
            </a:r>
            <a:r>
              <a:rPr lang="en-IN" sz="1600" spc="-5" dirty="0">
                <a:effectLst/>
                <a:latin typeface="Times New Roman" panose="02020603050405020304" pitchFamily="18" charset="0"/>
                <a:ea typeface="Times New Roman" panose="02020603050405020304" pitchFamily="18" charset="0"/>
                <a:cs typeface="Mangal" panose="02040503050203030202" pitchFamily="18" charset="0"/>
              </a:rPr>
              <a:t>The user module is</a:t>
            </a:r>
            <a:r>
              <a:rPr lang="en-IN" sz="1600" spc="5" dirty="0">
                <a:effectLst/>
                <a:latin typeface="Times New Roman" panose="02020603050405020304" pitchFamily="18" charset="0"/>
                <a:ea typeface="Times New Roman" panose="02020603050405020304" pitchFamily="18" charset="0"/>
                <a:cs typeface="Mangal" panose="02040503050203030202" pitchFamily="18" charset="0"/>
              </a:rPr>
              <a:t> </a:t>
            </a:r>
            <a:r>
              <a:rPr lang="en-IN" sz="1600" spc="-5" dirty="0">
                <a:effectLst/>
                <a:latin typeface="Times New Roman" panose="02020603050405020304" pitchFamily="18" charset="0"/>
                <a:ea typeface="Times New Roman" panose="02020603050405020304" pitchFamily="18" charset="0"/>
                <a:cs typeface="Mangal" panose="02040503050203030202" pitchFamily="18" charset="0"/>
              </a:rPr>
              <a:t>divided into 4 </a:t>
            </a:r>
            <a:r>
              <a:rPr lang="en-IN" sz="1600" spc="-10" dirty="0">
                <a:effectLst/>
                <a:latin typeface="Times New Roman" panose="02020603050405020304" pitchFamily="18" charset="0"/>
                <a:ea typeface="Times New Roman" panose="02020603050405020304" pitchFamily="18" charset="0"/>
                <a:cs typeface="Mangal" panose="02040503050203030202" pitchFamily="18" charset="0"/>
              </a:rPr>
              <a:t>components</a:t>
            </a:r>
            <a:endParaRPr lang="en-IN" sz="1600" spc="-5" dirty="0">
              <a:effectLst/>
              <a:latin typeface="Calibri" panose="020F0502020204030204" pitchFamily="34" charset="0"/>
              <a:ea typeface="Times New Roman" panose="02020603050405020304" pitchFamily="18" charset="0"/>
              <a:cs typeface="Mangal" panose="02040503050203030202" pitchFamily="18" charset="0"/>
            </a:endParaRPr>
          </a:p>
          <a:p>
            <a:pPr marL="1143000" marR="520065" lvl="2" indent="-228600">
              <a:lnSpc>
                <a:spcPct val="120000"/>
              </a:lnSpc>
              <a:spcBef>
                <a:spcPts val="685"/>
              </a:spcBef>
              <a:spcAft>
                <a:spcPts val="1000"/>
              </a:spcAft>
              <a:buSzPts val="1200"/>
              <a:buFont typeface="Times New Roman" panose="02020603050405020304" pitchFamily="18" charset="0"/>
              <a:buAutoNum type="arabicPeriod"/>
              <a:tabLst>
                <a:tab pos="1219835" algn="l"/>
              </a:tabLst>
            </a:pPr>
            <a:r>
              <a:rPr lang="en-IN" sz="1600" spc="0" dirty="0">
                <a:effectLst/>
                <a:latin typeface="Times New Roman" panose="02020603050405020304" pitchFamily="18" charset="0"/>
                <a:ea typeface="Times New Roman" panose="02020603050405020304" pitchFamily="18" charset="0"/>
                <a:cs typeface="Mangal" panose="02040503050203030202" pitchFamily="18" charset="0"/>
              </a:rPr>
              <a:t>Dashboard- The user dashboard contains information about parties and their candidates. A user can see all the information about candidate.</a:t>
            </a:r>
            <a:endParaRPr lang="en-IN" sz="1600" spc="0" dirty="0">
              <a:effectLst/>
              <a:latin typeface="Calibri" panose="020F0502020204030204" pitchFamily="34" charset="0"/>
              <a:ea typeface="Times New Roman" panose="02020603050405020304" pitchFamily="18" charset="0"/>
              <a:cs typeface="Mangal" panose="02040503050203030202" pitchFamily="18" charset="0"/>
            </a:endParaRPr>
          </a:p>
          <a:p>
            <a:pPr marL="1143000" marR="518795" lvl="2" indent="-228600">
              <a:lnSpc>
                <a:spcPct val="120000"/>
              </a:lnSpc>
              <a:spcAft>
                <a:spcPts val="1000"/>
              </a:spcAft>
              <a:buSzPts val="1200"/>
              <a:buFont typeface="Times New Roman" panose="02020603050405020304" pitchFamily="18" charset="0"/>
              <a:buAutoNum type="arabicPeriod"/>
              <a:tabLst>
                <a:tab pos="1219835" algn="l"/>
              </a:tabLst>
            </a:pPr>
            <a:r>
              <a:rPr lang="en-IN" sz="1600" spc="0" dirty="0">
                <a:effectLst/>
                <a:latin typeface="Times New Roman" panose="02020603050405020304" pitchFamily="18" charset="0"/>
                <a:ea typeface="Times New Roman" panose="02020603050405020304" pitchFamily="18" charset="0"/>
                <a:cs typeface="Mangal" panose="02040503050203030202" pitchFamily="18" charset="0"/>
              </a:rPr>
              <a:t>Voter</a:t>
            </a:r>
            <a:r>
              <a:rPr lang="en-IN" sz="1600" spc="-80" dirty="0">
                <a:effectLst/>
                <a:latin typeface="Times New Roman" panose="02020603050405020304" pitchFamily="18" charset="0"/>
                <a:ea typeface="Times New Roman" panose="02020603050405020304" pitchFamily="18" charset="0"/>
                <a:cs typeface="Mangal" panose="02040503050203030202" pitchFamily="18" charset="0"/>
              </a:rPr>
              <a:t> </a:t>
            </a:r>
            <a:r>
              <a:rPr lang="en-IN" sz="1600" spc="0" dirty="0">
                <a:effectLst/>
                <a:latin typeface="Times New Roman" panose="02020603050405020304" pitchFamily="18" charset="0"/>
                <a:ea typeface="Times New Roman" panose="02020603050405020304" pitchFamily="18" charset="0"/>
                <a:cs typeface="Mangal" panose="02040503050203030202" pitchFamily="18" charset="0"/>
              </a:rPr>
              <a:t>Register-</a:t>
            </a:r>
            <a:r>
              <a:rPr lang="en-IN" sz="1600" spc="-75" dirty="0">
                <a:effectLst/>
                <a:latin typeface="Times New Roman" panose="02020603050405020304" pitchFamily="18" charset="0"/>
                <a:ea typeface="Times New Roman" panose="02020603050405020304" pitchFamily="18" charset="0"/>
                <a:cs typeface="Mangal" panose="02040503050203030202" pitchFamily="18" charset="0"/>
              </a:rPr>
              <a:t> </a:t>
            </a:r>
            <a:r>
              <a:rPr lang="en-IN" sz="1600" spc="0" dirty="0">
                <a:effectLst/>
                <a:latin typeface="Times New Roman" panose="02020603050405020304" pitchFamily="18" charset="0"/>
                <a:ea typeface="Times New Roman" panose="02020603050405020304" pitchFamily="18" charset="0"/>
                <a:cs typeface="Mangal" panose="02040503050203030202" pitchFamily="18" charset="0"/>
              </a:rPr>
              <a:t>In</a:t>
            </a:r>
            <a:r>
              <a:rPr lang="en-IN" sz="1600" spc="-75" dirty="0">
                <a:effectLst/>
                <a:latin typeface="Times New Roman" panose="02020603050405020304" pitchFamily="18" charset="0"/>
                <a:ea typeface="Times New Roman" panose="02020603050405020304" pitchFamily="18" charset="0"/>
                <a:cs typeface="Mangal" panose="02040503050203030202" pitchFamily="18" charset="0"/>
              </a:rPr>
              <a:t> </a:t>
            </a:r>
            <a:r>
              <a:rPr lang="en-IN" sz="1600" spc="0" dirty="0">
                <a:effectLst/>
                <a:latin typeface="Times New Roman" panose="02020603050405020304" pitchFamily="18" charset="0"/>
                <a:ea typeface="Times New Roman" panose="02020603050405020304" pitchFamily="18" charset="0"/>
                <a:cs typeface="Mangal" panose="02040503050203030202" pitchFamily="18" charset="0"/>
              </a:rPr>
              <a:t>this</a:t>
            </a:r>
            <a:r>
              <a:rPr lang="en-IN" sz="1600" spc="-75" dirty="0">
                <a:effectLst/>
                <a:latin typeface="Times New Roman" panose="02020603050405020304" pitchFamily="18" charset="0"/>
                <a:ea typeface="Times New Roman" panose="02020603050405020304" pitchFamily="18" charset="0"/>
                <a:cs typeface="Mangal" panose="02040503050203030202" pitchFamily="18" charset="0"/>
              </a:rPr>
              <a:t> </a:t>
            </a:r>
            <a:r>
              <a:rPr lang="en-IN" sz="1600" spc="0" dirty="0">
                <a:effectLst/>
                <a:latin typeface="Times New Roman" panose="02020603050405020304" pitchFamily="18" charset="0"/>
                <a:ea typeface="Times New Roman" panose="02020603050405020304" pitchFamily="18" charset="0"/>
                <a:cs typeface="Mangal" panose="02040503050203030202" pitchFamily="18" charset="0"/>
              </a:rPr>
              <a:t>section</a:t>
            </a:r>
            <a:r>
              <a:rPr lang="en-IN" sz="1600" spc="-75" dirty="0">
                <a:effectLst/>
                <a:latin typeface="Times New Roman" panose="02020603050405020304" pitchFamily="18" charset="0"/>
                <a:ea typeface="Times New Roman" panose="02020603050405020304" pitchFamily="18" charset="0"/>
                <a:cs typeface="Mangal" panose="02040503050203030202" pitchFamily="18" charset="0"/>
              </a:rPr>
              <a:t> </a:t>
            </a:r>
            <a:r>
              <a:rPr lang="en-IN" sz="1600" spc="0" dirty="0">
                <a:effectLst/>
                <a:latin typeface="Times New Roman" panose="02020603050405020304" pitchFamily="18" charset="0"/>
                <a:ea typeface="Times New Roman" panose="02020603050405020304" pitchFamily="18" charset="0"/>
                <a:cs typeface="Mangal" panose="02040503050203030202" pitchFamily="18" charset="0"/>
              </a:rPr>
              <a:t>first</a:t>
            </a:r>
            <a:r>
              <a:rPr lang="en-IN" sz="1600" spc="-75" dirty="0">
                <a:effectLst/>
                <a:latin typeface="Times New Roman" panose="02020603050405020304" pitchFamily="18" charset="0"/>
                <a:ea typeface="Times New Roman" panose="02020603050405020304" pitchFamily="18" charset="0"/>
                <a:cs typeface="Mangal" panose="02040503050203030202" pitchFamily="18" charset="0"/>
              </a:rPr>
              <a:t> </a:t>
            </a:r>
            <a:r>
              <a:rPr lang="en-IN" sz="1600" spc="0" dirty="0">
                <a:effectLst/>
                <a:latin typeface="Times New Roman" panose="02020603050405020304" pitchFamily="18" charset="0"/>
                <a:ea typeface="Times New Roman" panose="02020603050405020304" pitchFamily="18" charset="0"/>
                <a:cs typeface="Mangal" panose="02040503050203030202" pitchFamily="18" charset="0"/>
              </a:rPr>
              <a:t>user</a:t>
            </a:r>
            <a:r>
              <a:rPr lang="en-IN" sz="1600" spc="-80" dirty="0">
                <a:effectLst/>
                <a:latin typeface="Times New Roman" panose="02020603050405020304" pitchFamily="18" charset="0"/>
                <a:ea typeface="Times New Roman" panose="02020603050405020304" pitchFamily="18" charset="0"/>
                <a:cs typeface="Mangal" panose="02040503050203030202" pitchFamily="18" charset="0"/>
              </a:rPr>
              <a:t> </a:t>
            </a:r>
            <a:r>
              <a:rPr lang="en-IN" sz="1600" spc="0" dirty="0">
                <a:effectLst/>
                <a:latin typeface="Times New Roman" panose="02020603050405020304" pitchFamily="18" charset="0"/>
                <a:ea typeface="Times New Roman" panose="02020603050405020304" pitchFamily="18" charset="0"/>
                <a:cs typeface="Mangal" panose="02040503050203030202" pitchFamily="18" charset="0"/>
              </a:rPr>
              <a:t>will</a:t>
            </a:r>
            <a:r>
              <a:rPr lang="en-IN" sz="1600" spc="-75" dirty="0">
                <a:effectLst/>
                <a:latin typeface="Times New Roman" panose="02020603050405020304" pitchFamily="18" charset="0"/>
                <a:ea typeface="Times New Roman" panose="02020603050405020304" pitchFamily="18" charset="0"/>
                <a:cs typeface="Mangal" panose="02040503050203030202" pitchFamily="18" charset="0"/>
              </a:rPr>
              <a:t> </a:t>
            </a:r>
            <a:r>
              <a:rPr lang="en-IN" sz="1600" spc="0" dirty="0">
                <a:effectLst/>
                <a:latin typeface="Times New Roman" panose="02020603050405020304" pitchFamily="18" charset="0"/>
                <a:ea typeface="Times New Roman" panose="02020603050405020304" pitchFamily="18" charset="0"/>
                <a:cs typeface="Mangal" panose="02040503050203030202" pitchFamily="18" charset="0"/>
              </a:rPr>
              <a:t>have</a:t>
            </a:r>
            <a:r>
              <a:rPr lang="en-IN" sz="1600" spc="-80" dirty="0">
                <a:effectLst/>
                <a:latin typeface="Times New Roman" panose="02020603050405020304" pitchFamily="18" charset="0"/>
                <a:ea typeface="Times New Roman" panose="02020603050405020304" pitchFamily="18" charset="0"/>
                <a:cs typeface="Mangal" panose="02040503050203030202" pitchFamily="18" charset="0"/>
              </a:rPr>
              <a:t> </a:t>
            </a:r>
            <a:r>
              <a:rPr lang="en-IN" sz="1600" spc="0" dirty="0">
                <a:effectLst/>
                <a:latin typeface="Times New Roman" panose="02020603050405020304" pitchFamily="18" charset="0"/>
                <a:ea typeface="Times New Roman" panose="02020603050405020304" pitchFamily="18" charset="0"/>
                <a:cs typeface="Mangal" panose="02040503050203030202" pitchFamily="18" charset="0"/>
              </a:rPr>
              <a:t>to</a:t>
            </a:r>
            <a:r>
              <a:rPr lang="en-IN" sz="1600" spc="-75" dirty="0">
                <a:effectLst/>
                <a:latin typeface="Times New Roman" panose="02020603050405020304" pitchFamily="18" charset="0"/>
                <a:ea typeface="Times New Roman" panose="02020603050405020304" pitchFamily="18" charset="0"/>
                <a:cs typeface="Mangal" panose="02040503050203030202" pitchFamily="18" charset="0"/>
              </a:rPr>
              <a:t> </a:t>
            </a:r>
            <a:r>
              <a:rPr lang="en-IN" sz="1600" spc="0" dirty="0">
                <a:effectLst/>
                <a:latin typeface="Times New Roman" panose="02020603050405020304" pitchFamily="18" charset="0"/>
                <a:ea typeface="Times New Roman" panose="02020603050405020304" pitchFamily="18" charset="0"/>
                <a:cs typeface="Mangal" panose="02040503050203030202" pitchFamily="18" charset="0"/>
              </a:rPr>
              <a:t>register</a:t>
            </a:r>
            <a:r>
              <a:rPr lang="en-IN" sz="1600" spc="-80" dirty="0">
                <a:effectLst/>
                <a:latin typeface="Times New Roman" panose="02020603050405020304" pitchFamily="18" charset="0"/>
                <a:ea typeface="Times New Roman" panose="02020603050405020304" pitchFamily="18" charset="0"/>
                <a:cs typeface="Mangal" panose="02040503050203030202" pitchFamily="18" charset="0"/>
              </a:rPr>
              <a:t> </a:t>
            </a:r>
            <a:r>
              <a:rPr lang="en-IN" sz="1600" spc="0" dirty="0">
                <a:effectLst/>
                <a:latin typeface="Times New Roman" panose="02020603050405020304" pitchFamily="18" charset="0"/>
                <a:ea typeface="Times New Roman" panose="02020603050405020304" pitchFamily="18" charset="0"/>
                <a:cs typeface="Mangal" panose="02040503050203030202" pitchFamily="18" charset="0"/>
              </a:rPr>
              <a:t>himself</a:t>
            </a:r>
            <a:r>
              <a:rPr lang="en-IN" sz="1600" spc="-75" dirty="0">
                <a:effectLst/>
                <a:latin typeface="Times New Roman" panose="02020603050405020304" pitchFamily="18" charset="0"/>
                <a:ea typeface="Times New Roman" panose="02020603050405020304" pitchFamily="18" charset="0"/>
                <a:cs typeface="Mangal" panose="02040503050203030202" pitchFamily="18" charset="0"/>
              </a:rPr>
              <a:t> </a:t>
            </a:r>
            <a:r>
              <a:rPr lang="en-IN" sz="1600" spc="0" dirty="0">
                <a:effectLst/>
                <a:latin typeface="Times New Roman" panose="02020603050405020304" pitchFamily="18" charset="0"/>
                <a:ea typeface="Times New Roman" panose="02020603050405020304" pitchFamily="18" charset="0"/>
                <a:cs typeface="Mangal" panose="02040503050203030202" pitchFamily="18" charset="0"/>
              </a:rPr>
              <a:t>only then he will be able to cast his vote.</a:t>
            </a:r>
            <a:endParaRPr lang="en-IN" sz="1600" spc="0" dirty="0">
              <a:effectLst/>
              <a:latin typeface="Calibri" panose="020F0502020204030204" pitchFamily="34" charset="0"/>
              <a:ea typeface="Times New Roman" panose="02020603050405020304" pitchFamily="18" charset="0"/>
              <a:cs typeface="Mangal" panose="02040503050203030202" pitchFamily="18" charset="0"/>
            </a:endParaRPr>
          </a:p>
          <a:p>
            <a:pPr marL="1143000" marR="520700" lvl="2" indent="-228600">
              <a:lnSpc>
                <a:spcPct val="120000"/>
              </a:lnSpc>
              <a:spcAft>
                <a:spcPts val="1000"/>
              </a:spcAft>
              <a:buSzPts val="1200"/>
              <a:buFont typeface="Times New Roman" panose="02020603050405020304" pitchFamily="18" charset="0"/>
              <a:buAutoNum type="arabicPeriod"/>
              <a:tabLst>
                <a:tab pos="1219835" algn="l"/>
              </a:tabLst>
            </a:pPr>
            <a:r>
              <a:rPr lang="en-IN" sz="1600" spc="0" dirty="0">
                <a:effectLst/>
                <a:latin typeface="Times New Roman" panose="02020603050405020304" pitchFamily="18" charset="0"/>
                <a:ea typeface="Times New Roman" panose="02020603050405020304" pitchFamily="18" charset="0"/>
                <a:cs typeface="Mangal" panose="02040503050203030202" pitchFamily="18" charset="0"/>
              </a:rPr>
              <a:t>Voting Area- After user is registered, then only he will be directed to</a:t>
            </a:r>
            <a:r>
              <a:rPr lang="en-IN" sz="1600" spc="200" dirty="0">
                <a:effectLst/>
                <a:latin typeface="Times New Roman" panose="02020603050405020304" pitchFamily="18" charset="0"/>
                <a:ea typeface="Times New Roman" panose="02020603050405020304" pitchFamily="18" charset="0"/>
                <a:cs typeface="Mangal" panose="02040503050203030202" pitchFamily="18" charset="0"/>
              </a:rPr>
              <a:t> </a:t>
            </a:r>
            <a:r>
              <a:rPr lang="en-IN" sz="1600" spc="0" dirty="0">
                <a:effectLst/>
                <a:latin typeface="Times New Roman" panose="02020603050405020304" pitchFamily="18" charset="0"/>
                <a:ea typeface="Times New Roman" panose="02020603050405020304" pitchFamily="18" charset="0"/>
                <a:cs typeface="Mangal" panose="02040503050203030202" pitchFamily="18" charset="0"/>
              </a:rPr>
              <a:t>this page and then he can cast his vote.</a:t>
            </a:r>
            <a:endParaRPr lang="en-IN" sz="1600" spc="0" dirty="0">
              <a:effectLst/>
              <a:latin typeface="Calibri" panose="020F0502020204030204" pitchFamily="34" charset="0"/>
              <a:ea typeface="Times New Roman" panose="02020603050405020304" pitchFamily="18" charset="0"/>
              <a:cs typeface="Mangal" panose="02040503050203030202" pitchFamily="18" charset="0"/>
            </a:endParaRPr>
          </a:p>
          <a:p>
            <a:pPr marL="1143000" marR="522605" lvl="2" indent="-228600">
              <a:lnSpc>
                <a:spcPct val="120000"/>
              </a:lnSpc>
              <a:spcAft>
                <a:spcPts val="1000"/>
              </a:spcAft>
              <a:buSzPts val="1200"/>
              <a:buFont typeface="Times New Roman" panose="02020603050405020304" pitchFamily="18" charset="0"/>
              <a:buAutoNum type="arabicPeriod"/>
              <a:tabLst>
                <a:tab pos="1219835" algn="l"/>
              </a:tabLst>
            </a:pPr>
            <a:r>
              <a:rPr lang="en-IN" sz="1600" spc="0" dirty="0">
                <a:effectLst/>
                <a:latin typeface="Times New Roman" panose="02020603050405020304" pitchFamily="18" charset="0"/>
                <a:ea typeface="Times New Roman" panose="02020603050405020304" pitchFamily="18" charset="0"/>
                <a:cs typeface="Mangal" panose="02040503050203030202" pitchFamily="18" charset="0"/>
              </a:rPr>
              <a:t>Results- In</a:t>
            </a:r>
            <a:r>
              <a:rPr lang="en-IN" sz="1600" spc="-5" dirty="0">
                <a:effectLst/>
                <a:latin typeface="Times New Roman" panose="02020603050405020304" pitchFamily="18" charset="0"/>
                <a:ea typeface="Times New Roman" panose="02020603050405020304" pitchFamily="18" charset="0"/>
                <a:cs typeface="Mangal" panose="02040503050203030202" pitchFamily="18" charset="0"/>
              </a:rPr>
              <a:t> </a:t>
            </a:r>
            <a:r>
              <a:rPr lang="en-IN" sz="1600" spc="0" dirty="0">
                <a:effectLst/>
                <a:latin typeface="Times New Roman" panose="02020603050405020304" pitchFamily="18" charset="0"/>
                <a:ea typeface="Times New Roman" panose="02020603050405020304" pitchFamily="18" charset="0"/>
                <a:cs typeface="Mangal" panose="02040503050203030202" pitchFamily="18" charset="0"/>
              </a:rPr>
              <a:t>this</a:t>
            </a:r>
            <a:r>
              <a:rPr lang="en-IN" sz="1600" spc="-5" dirty="0">
                <a:effectLst/>
                <a:latin typeface="Times New Roman" panose="02020603050405020304" pitchFamily="18" charset="0"/>
                <a:ea typeface="Times New Roman" panose="02020603050405020304" pitchFamily="18" charset="0"/>
                <a:cs typeface="Mangal" panose="02040503050203030202" pitchFamily="18" charset="0"/>
              </a:rPr>
              <a:t> </a:t>
            </a:r>
            <a:r>
              <a:rPr lang="en-IN" sz="1600" spc="0" dirty="0">
                <a:effectLst/>
                <a:latin typeface="Times New Roman" panose="02020603050405020304" pitchFamily="18" charset="0"/>
                <a:ea typeface="Times New Roman" panose="02020603050405020304" pitchFamily="18" charset="0"/>
                <a:cs typeface="Mangal" panose="02040503050203030202" pitchFamily="18" charset="0"/>
              </a:rPr>
              <a:t>component</a:t>
            </a:r>
            <a:r>
              <a:rPr lang="en-IN" sz="1600" spc="-5" dirty="0">
                <a:effectLst/>
                <a:latin typeface="Times New Roman" panose="02020603050405020304" pitchFamily="18" charset="0"/>
                <a:ea typeface="Times New Roman" panose="02020603050405020304" pitchFamily="18" charset="0"/>
                <a:cs typeface="Mangal" panose="02040503050203030202" pitchFamily="18" charset="0"/>
              </a:rPr>
              <a:t> </a:t>
            </a:r>
            <a:r>
              <a:rPr lang="en-IN" sz="1600" spc="0" dirty="0">
                <a:effectLst/>
                <a:latin typeface="Times New Roman" panose="02020603050405020304" pitchFamily="18" charset="0"/>
                <a:ea typeface="Times New Roman" panose="02020603050405020304" pitchFamily="18" charset="0"/>
                <a:cs typeface="Mangal" panose="02040503050203030202" pitchFamily="18" charset="0"/>
              </a:rPr>
              <a:t>the</a:t>
            </a:r>
            <a:r>
              <a:rPr lang="en-IN" sz="1600" spc="-10" dirty="0">
                <a:effectLst/>
                <a:latin typeface="Times New Roman" panose="02020603050405020304" pitchFamily="18" charset="0"/>
                <a:ea typeface="Times New Roman" panose="02020603050405020304" pitchFamily="18" charset="0"/>
                <a:cs typeface="Mangal" panose="02040503050203030202" pitchFamily="18" charset="0"/>
              </a:rPr>
              <a:t> </a:t>
            </a:r>
            <a:r>
              <a:rPr lang="en-IN" sz="1600" spc="0" dirty="0">
                <a:effectLst/>
                <a:latin typeface="Times New Roman" panose="02020603050405020304" pitchFamily="18" charset="0"/>
                <a:ea typeface="Times New Roman" panose="02020603050405020304" pitchFamily="18" charset="0"/>
                <a:cs typeface="Mangal" panose="02040503050203030202" pitchFamily="18" charset="0"/>
              </a:rPr>
              <a:t>user</a:t>
            </a:r>
            <a:r>
              <a:rPr lang="en-IN" sz="1600" spc="-10" dirty="0">
                <a:effectLst/>
                <a:latin typeface="Times New Roman" panose="02020603050405020304" pitchFamily="18" charset="0"/>
                <a:ea typeface="Times New Roman" panose="02020603050405020304" pitchFamily="18" charset="0"/>
                <a:cs typeface="Mangal" panose="02040503050203030202" pitchFamily="18" charset="0"/>
              </a:rPr>
              <a:t> </a:t>
            </a:r>
            <a:r>
              <a:rPr lang="en-IN" sz="1600" spc="0" dirty="0">
                <a:effectLst/>
                <a:latin typeface="Times New Roman" panose="02020603050405020304" pitchFamily="18" charset="0"/>
                <a:ea typeface="Times New Roman" panose="02020603050405020304" pitchFamily="18" charset="0"/>
                <a:cs typeface="Mangal" panose="02040503050203030202" pitchFamily="18" charset="0"/>
              </a:rPr>
              <a:t>will</a:t>
            </a:r>
            <a:r>
              <a:rPr lang="en-IN" sz="1600" spc="-5" dirty="0">
                <a:effectLst/>
                <a:latin typeface="Times New Roman" panose="02020603050405020304" pitchFamily="18" charset="0"/>
                <a:ea typeface="Times New Roman" panose="02020603050405020304" pitchFamily="18" charset="0"/>
                <a:cs typeface="Mangal" panose="02040503050203030202" pitchFamily="18" charset="0"/>
              </a:rPr>
              <a:t> </a:t>
            </a:r>
            <a:r>
              <a:rPr lang="en-IN" sz="1600" spc="0" dirty="0">
                <a:effectLst/>
                <a:latin typeface="Times New Roman" panose="02020603050405020304" pitchFamily="18" charset="0"/>
                <a:ea typeface="Times New Roman" panose="02020603050405020304" pitchFamily="18" charset="0"/>
                <a:cs typeface="Mangal" panose="02040503050203030202" pitchFamily="18" charset="0"/>
              </a:rPr>
              <a:t>be</a:t>
            </a:r>
            <a:r>
              <a:rPr lang="en-IN" sz="1600" spc="-10" dirty="0">
                <a:effectLst/>
                <a:latin typeface="Times New Roman" panose="02020603050405020304" pitchFamily="18" charset="0"/>
                <a:ea typeface="Times New Roman" panose="02020603050405020304" pitchFamily="18" charset="0"/>
                <a:cs typeface="Mangal" panose="02040503050203030202" pitchFamily="18" charset="0"/>
              </a:rPr>
              <a:t> </a:t>
            </a:r>
            <a:r>
              <a:rPr lang="en-IN" sz="1600" spc="0" dirty="0">
                <a:effectLst/>
                <a:latin typeface="Times New Roman" panose="02020603050405020304" pitchFamily="18" charset="0"/>
                <a:ea typeface="Times New Roman" panose="02020603050405020304" pitchFamily="18" charset="0"/>
                <a:cs typeface="Mangal" panose="02040503050203030202" pitchFamily="18" charset="0"/>
              </a:rPr>
              <a:t>able</a:t>
            </a:r>
            <a:r>
              <a:rPr lang="en-IN" sz="1600" spc="-10" dirty="0">
                <a:effectLst/>
                <a:latin typeface="Times New Roman" panose="02020603050405020304" pitchFamily="18" charset="0"/>
                <a:ea typeface="Times New Roman" panose="02020603050405020304" pitchFamily="18" charset="0"/>
                <a:cs typeface="Mangal" panose="02040503050203030202" pitchFamily="18" charset="0"/>
              </a:rPr>
              <a:t> </a:t>
            </a:r>
            <a:r>
              <a:rPr lang="en-IN" sz="1600" spc="0" dirty="0">
                <a:effectLst/>
                <a:latin typeface="Times New Roman" panose="02020603050405020304" pitchFamily="18" charset="0"/>
                <a:ea typeface="Times New Roman" panose="02020603050405020304" pitchFamily="18" charset="0"/>
                <a:cs typeface="Mangal" panose="02040503050203030202" pitchFamily="18" charset="0"/>
              </a:rPr>
              <a:t>to</a:t>
            </a:r>
            <a:r>
              <a:rPr lang="en-IN" sz="1600" spc="-5" dirty="0">
                <a:effectLst/>
                <a:latin typeface="Times New Roman" panose="02020603050405020304" pitchFamily="18" charset="0"/>
                <a:ea typeface="Times New Roman" panose="02020603050405020304" pitchFamily="18" charset="0"/>
                <a:cs typeface="Mangal" panose="02040503050203030202" pitchFamily="18" charset="0"/>
              </a:rPr>
              <a:t> </a:t>
            </a:r>
            <a:r>
              <a:rPr lang="en-IN" sz="1600" spc="0" dirty="0">
                <a:effectLst/>
                <a:latin typeface="Times New Roman" panose="02020603050405020304" pitchFamily="18" charset="0"/>
                <a:ea typeface="Times New Roman" panose="02020603050405020304" pitchFamily="18" charset="0"/>
                <a:cs typeface="Mangal" panose="02040503050203030202" pitchFamily="18" charset="0"/>
              </a:rPr>
              <a:t>see</a:t>
            </a:r>
            <a:r>
              <a:rPr lang="en-IN" sz="1600" spc="-10" dirty="0">
                <a:effectLst/>
                <a:latin typeface="Times New Roman" panose="02020603050405020304" pitchFamily="18" charset="0"/>
                <a:ea typeface="Times New Roman" panose="02020603050405020304" pitchFamily="18" charset="0"/>
                <a:cs typeface="Mangal" panose="02040503050203030202" pitchFamily="18" charset="0"/>
              </a:rPr>
              <a:t> </a:t>
            </a:r>
            <a:r>
              <a:rPr lang="en-IN" sz="1600" spc="0" dirty="0">
                <a:effectLst/>
                <a:latin typeface="Times New Roman" panose="02020603050405020304" pitchFamily="18" charset="0"/>
                <a:ea typeface="Times New Roman" panose="02020603050405020304" pitchFamily="18" charset="0"/>
                <a:cs typeface="Mangal" panose="02040503050203030202" pitchFamily="18" charset="0"/>
              </a:rPr>
              <a:t>the</a:t>
            </a:r>
            <a:r>
              <a:rPr lang="en-IN" sz="1600" spc="-10" dirty="0">
                <a:effectLst/>
                <a:latin typeface="Times New Roman" panose="02020603050405020304" pitchFamily="18" charset="0"/>
                <a:ea typeface="Times New Roman" panose="02020603050405020304" pitchFamily="18" charset="0"/>
                <a:cs typeface="Mangal" panose="02040503050203030202" pitchFamily="18" charset="0"/>
              </a:rPr>
              <a:t> </a:t>
            </a:r>
            <a:r>
              <a:rPr lang="en-IN" sz="1600" spc="0" dirty="0">
                <a:effectLst/>
                <a:latin typeface="Times New Roman" panose="02020603050405020304" pitchFamily="18" charset="0"/>
                <a:ea typeface="Times New Roman" panose="02020603050405020304" pitchFamily="18" charset="0"/>
                <a:cs typeface="Mangal" panose="02040503050203030202" pitchFamily="18" charset="0"/>
              </a:rPr>
              <a:t>results</a:t>
            </a:r>
            <a:r>
              <a:rPr lang="en-IN" sz="1600" spc="-5" dirty="0">
                <a:effectLst/>
                <a:latin typeface="Times New Roman" panose="02020603050405020304" pitchFamily="18" charset="0"/>
                <a:ea typeface="Times New Roman" panose="02020603050405020304" pitchFamily="18" charset="0"/>
                <a:cs typeface="Mangal" panose="02040503050203030202" pitchFamily="18" charset="0"/>
              </a:rPr>
              <a:t> </a:t>
            </a:r>
            <a:r>
              <a:rPr lang="en-IN" sz="1600" spc="0" dirty="0">
                <a:effectLst/>
                <a:latin typeface="Times New Roman" panose="02020603050405020304" pitchFamily="18" charset="0"/>
                <a:ea typeface="Times New Roman" panose="02020603050405020304" pitchFamily="18" charset="0"/>
                <a:cs typeface="Mangal" panose="02040503050203030202" pitchFamily="18" charset="0"/>
              </a:rPr>
              <a:t>of</a:t>
            </a:r>
            <a:r>
              <a:rPr lang="en-IN" sz="1600" spc="-10" dirty="0">
                <a:effectLst/>
                <a:latin typeface="Times New Roman" panose="02020603050405020304" pitchFamily="18" charset="0"/>
                <a:ea typeface="Times New Roman" panose="02020603050405020304" pitchFamily="18" charset="0"/>
                <a:cs typeface="Mangal" panose="02040503050203030202" pitchFamily="18" charset="0"/>
              </a:rPr>
              <a:t> </a:t>
            </a:r>
            <a:r>
              <a:rPr lang="en-IN" sz="1600" spc="0" dirty="0">
                <a:effectLst/>
                <a:latin typeface="Times New Roman" panose="02020603050405020304" pitchFamily="18" charset="0"/>
                <a:ea typeface="Times New Roman" panose="02020603050405020304" pitchFamily="18" charset="0"/>
                <a:cs typeface="Mangal" panose="02040503050203030202" pitchFamily="18" charset="0"/>
              </a:rPr>
              <a:t>the </a:t>
            </a:r>
            <a:r>
              <a:rPr lang="en-IN" sz="1600" spc="-10" dirty="0">
                <a:effectLst/>
                <a:latin typeface="Times New Roman" panose="02020603050405020304" pitchFamily="18" charset="0"/>
                <a:ea typeface="Times New Roman" panose="02020603050405020304" pitchFamily="18" charset="0"/>
                <a:cs typeface="Mangal" panose="02040503050203030202" pitchFamily="18" charset="0"/>
              </a:rPr>
              <a:t>election.</a:t>
            </a:r>
            <a:endParaRPr lang="en-IN" sz="1600" spc="0" dirty="0">
              <a:effectLst/>
              <a:latin typeface="Calibri" panose="020F0502020204030204" pitchFamily="34" charset="0"/>
              <a:ea typeface="Times New Roman" panose="02020603050405020304" pitchFamily="18" charset="0"/>
              <a:cs typeface="Mangal" panose="02040503050203030202" pitchFamily="18" charset="0"/>
            </a:endParaRPr>
          </a:p>
          <a:p>
            <a:endParaRPr lang="en-IN" sz="1600" dirty="0"/>
          </a:p>
        </p:txBody>
      </p:sp>
    </p:spTree>
    <p:extLst>
      <p:ext uri="{BB962C8B-B14F-4D97-AF65-F5344CB8AC3E}">
        <p14:creationId xmlns:p14="http://schemas.microsoft.com/office/powerpoint/2010/main" val="1519644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4+1 Architectural Views of an Electronic Voting System - Analytics Vidhya">
            <a:extLst>
              <a:ext uri="{FF2B5EF4-FFF2-40B4-BE49-F238E27FC236}">
                <a16:creationId xmlns:a16="http://schemas.microsoft.com/office/drawing/2014/main" id="{2E3E2F24-6BCB-DE9F-9178-B9ABB78FC5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2857" y="1054670"/>
            <a:ext cx="8926865" cy="4767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39082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7D09E-B1C0-6C0A-6F86-F7C1FEFA1C63}"/>
              </a:ext>
            </a:extLst>
          </p:cNvPr>
          <p:cNvSpPr>
            <a:spLocks noGrp="1"/>
          </p:cNvSpPr>
          <p:nvPr>
            <p:ph type="title"/>
          </p:nvPr>
        </p:nvSpPr>
        <p:spPr>
          <a:xfrm>
            <a:off x="685800" y="764373"/>
            <a:ext cx="10820400" cy="1293028"/>
          </a:xfrm>
        </p:spPr>
        <p:txBody>
          <a:bodyPr/>
          <a:lstStyle/>
          <a:p>
            <a:pPr algn="l"/>
            <a:r>
              <a:rPr lang="en-IN" dirty="0">
                <a:latin typeface="Times New Roman" panose="02020603050405020304" pitchFamily="18" charset="0"/>
                <a:cs typeface="Times New Roman" panose="02020603050405020304" pitchFamily="18" charset="0"/>
              </a:rPr>
              <a:t>Technologies used</a:t>
            </a:r>
          </a:p>
        </p:txBody>
      </p:sp>
      <p:sp>
        <p:nvSpPr>
          <p:cNvPr id="3" name="Content Placeholder 2">
            <a:extLst>
              <a:ext uri="{FF2B5EF4-FFF2-40B4-BE49-F238E27FC236}">
                <a16:creationId xmlns:a16="http://schemas.microsoft.com/office/drawing/2014/main" id="{309B060E-9D7B-BF48-10B0-5F162AFED72B}"/>
              </a:ext>
            </a:extLst>
          </p:cNvPr>
          <p:cNvSpPr>
            <a:spLocks noGrp="1"/>
          </p:cNvSpPr>
          <p:nvPr>
            <p:ph idx="1"/>
          </p:nvPr>
        </p:nvSpPr>
        <p:spPr/>
        <p:txBody>
          <a:bodyPr>
            <a:normAutofit fontScale="92500" lnSpcReduction="20000"/>
          </a:bodyPr>
          <a:lstStyle/>
          <a:p>
            <a:r>
              <a:rPr lang="en-IN" b="0" dirty="0">
                <a:solidFill>
                  <a:srgbClr val="CCCCCC"/>
                </a:solidFill>
                <a:effectLst/>
                <a:latin typeface="Times New Roman" panose="02020603050405020304" pitchFamily="18" charset="0"/>
                <a:cs typeface="Times New Roman" panose="02020603050405020304" pitchFamily="18" charset="0"/>
              </a:rPr>
              <a:t>Decentralized Election voting System project using Blockchain technology such as </a:t>
            </a:r>
            <a:r>
              <a:rPr lang="en-IN" b="0" dirty="0" err="1">
                <a:solidFill>
                  <a:srgbClr val="CCCCCC"/>
                </a:solidFill>
                <a:effectLst/>
                <a:latin typeface="Times New Roman" panose="02020603050405020304" pitchFamily="18" charset="0"/>
                <a:cs typeface="Times New Roman" panose="02020603050405020304" pitchFamily="18" charset="0"/>
              </a:rPr>
              <a:t>Metamask</a:t>
            </a:r>
            <a:r>
              <a:rPr lang="en-IN" b="0" dirty="0">
                <a:solidFill>
                  <a:srgbClr val="CCCCCC"/>
                </a:solidFill>
                <a:effectLst/>
                <a:latin typeface="Times New Roman" panose="02020603050405020304" pitchFamily="18" charset="0"/>
                <a:cs typeface="Times New Roman" panose="02020603050405020304" pitchFamily="18" charset="0"/>
              </a:rPr>
              <a:t>, hardhat, and Remix IDE.</a:t>
            </a:r>
          </a:p>
          <a:p>
            <a:pPr marL="0" indent="0">
              <a:buNone/>
            </a:pPr>
            <a:br>
              <a:rPr lang="en-IN" b="0" dirty="0">
                <a:solidFill>
                  <a:srgbClr val="CCCCCC"/>
                </a:solidFill>
                <a:effectLst/>
                <a:latin typeface="Times New Roman" panose="02020603050405020304" pitchFamily="18" charset="0"/>
                <a:cs typeface="Times New Roman" panose="02020603050405020304" pitchFamily="18" charset="0"/>
              </a:rPr>
            </a:br>
            <a:r>
              <a:rPr lang="en-IN" b="0" dirty="0">
                <a:effectLst/>
                <a:latin typeface="Times New Roman" panose="02020603050405020304" pitchFamily="18" charset="0"/>
                <a:cs typeface="Times New Roman" panose="02020603050405020304" pitchFamily="18" charset="0"/>
              </a:rPr>
              <a:t>Technologies Used :</a:t>
            </a:r>
          </a:p>
          <a:p>
            <a:pPr marL="0" indent="0">
              <a:buNone/>
            </a:pPr>
            <a:r>
              <a:rPr lang="en-IN" b="0" dirty="0">
                <a:effectLst/>
                <a:latin typeface="Times New Roman" panose="02020603050405020304" pitchFamily="18" charset="0"/>
                <a:cs typeface="Times New Roman" panose="02020603050405020304" pitchFamily="18" charset="0"/>
              </a:rPr>
              <a:t> 1. </a:t>
            </a:r>
            <a:r>
              <a:rPr lang="en-IN" b="0" dirty="0" err="1">
                <a:effectLst/>
                <a:latin typeface="Times New Roman" panose="02020603050405020304" pitchFamily="18" charset="0"/>
                <a:cs typeface="Times New Roman" panose="02020603050405020304" pitchFamily="18" charset="0"/>
              </a:rPr>
              <a:t>Metamask</a:t>
            </a:r>
            <a:endParaRPr lang="en-IN" b="0" dirty="0">
              <a:effectLst/>
              <a:latin typeface="Times New Roman" panose="02020603050405020304" pitchFamily="18" charset="0"/>
              <a:cs typeface="Times New Roman" panose="02020603050405020304" pitchFamily="18" charset="0"/>
            </a:endParaRPr>
          </a:p>
          <a:p>
            <a:pPr marL="0" indent="0">
              <a:buNone/>
            </a:pPr>
            <a:r>
              <a:rPr lang="en-IN" b="0" dirty="0">
                <a:effectLst/>
                <a:latin typeface="Times New Roman" panose="02020603050405020304" pitchFamily="18" charset="0"/>
                <a:cs typeface="Times New Roman" panose="02020603050405020304" pitchFamily="18" charset="0"/>
              </a:rPr>
              <a:t> 2. hardhat</a:t>
            </a:r>
          </a:p>
          <a:p>
            <a:pPr marL="0" indent="0">
              <a:buNone/>
            </a:pPr>
            <a:r>
              <a:rPr lang="en-IN" b="0" dirty="0">
                <a:effectLst/>
                <a:latin typeface="Times New Roman" panose="02020603050405020304" pitchFamily="18" charset="0"/>
                <a:cs typeface="Times New Roman" panose="02020603050405020304" pitchFamily="18" charset="0"/>
              </a:rPr>
              <a:t> 3. Visual Studio Code</a:t>
            </a:r>
          </a:p>
          <a:p>
            <a:pPr marL="0" indent="0">
              <a:buNone/>
            </a:pPr>
            <a:br>
              <a:rPr lang="en-IN" b="0" dirty="0">
                <a:effectLst/>
                <a:latin typeface="Times New Roman" panose="02020603050405020304" pitchFamily="18" charset="0"/>
                <a:cs typeface="Times New Roman" panose="02020603050405020304" pitchFamily="18" charset="0"/>
              </a:rPr>
            </a:br>
            <a:r>
              <a:rPr lang="en-IN" b="0" dirty="0">
                <a:effectLst/>
                <a:latin typeface="Times New Roman" panose="02020603050405020304" pitchFamily="18" charset="0"/>
                <a:cs typeface="Times New Roman" panose="02020603050405020304" pitchFamily="18" charset="0"/>
              </a:rPr>
              <a:t>Languages used</a:t>
            </a:r>
          </a:p>
          <a:p>
            <a:pPr marL="0" indent="0">
              <a:buNone/>
            </a:pPr>
            <a:br>
              <a:rPr lang="en-IN" b="0" dirty="0">
                <a:effectLst/>
                <a:latin typeface="Times New Roman" panose="02020603050405020304" pitchFamily="18" charset="0"/>
                <a:cs typeface="Times New Roman" panose="02020603050405020304" pitchFamily="18" charset="0"/>
              </a:rPr>
            </a:br>
            <a:r>
              <a:rPr lang="en-IN" b="0" dirty="0">
                <a:effectLst/>
                <a:latin typeface="Times New Roman" panose="02020603050405020304" pitchFamily="18" charset="0"/>
                <a:cs typeface="Times New Roman" panose="02020603050405020304" pitchFamily="18" charset="0"/>
              </a:rPr>
              <a:t> 1. React.js</a:t>
            </a:r>
          </a:p>
          <a:p>
            <a:pPr marL="0" indent="0">
              <a:buNone/>
            </a:pPr>
            <a:r>
              <a:rPr lang="en-IN" b="0" dirty="0">
                <a:effectLst/>
                <a:latin typeface="Times New Roman" panose="02020603050405020304" pitchFamily="18" charset="0"/>
                <a:cs typeface="Times New Roman" panose="02020603050405020304" pitchFamily="18" charset="0"/>
              </a:rPr>
              <a:t> 2. ether.js</a:t>
            </a:r>
          </a:p>
          <a:p>
            <a:pPr marL="0" indent="0">
              <a:buNone/>
            </a:pPr>
            <a:r>
              <a:rPr lang="en-IN" b="0" dirty="0">
                <a:effectLst/>
                <a:latin typeface="Times New Roman" panose="02020603050405020304" pitchFamily="18" charset="0"/>
                <a:cs typeface="Times New Roman" panose="02020603050405020304" pitchFamily="18" charset="0"/>
              </a:rPr>
              <a:t> 3. solidity</a:t>
            </a:r>
          </a:p>
          <a:p>
            <a:endParaRPr lang="en-IN" dirty="0"/>
          </a:p>
        </p:txBody>
      </p:sp>
    </p:spTree>
    <p:extLst>
      <p:ext uri="{BB962C8B-B14F-4D97-AF65-F5344CB8AC3E}">
        <p14:creationId xmlns:p14="http://schemas.microsoft.com/office/powerpoint/2010/main" val="4660975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5000F-DFF9-26F8-7F2D-755E03212A57}"/>
              </a:ext>
            </a:extLst>
          </p:cNvPr>
          <p:cNvSpPr>
            <a:spLocks noGrp="1"/>
          </p:cNvSpPr>
          <p:nvPr>
            <p:ph type="title"/>
          </p:nvPr>
        </p:nvSpPr>
        <p:spPr>
          <a:xfrm>
            <a:off x="685800" y="764373"/>
            <a:ext cx="10820400" cy="1293028"/>
          </a:xfrm>
        </p:spPr>
        <p:txBody>
          <a:bodyPr/>
          <a:lstStyle/>
          <a:p>
            <a:pPr algn="l"/>
            <a:r>
              <a:rPr lang="en-US" dirty="0">
                <a:latin typeface="Times New Roman" panose="02020603050405020304" pitchFamily="18" charset="0"/>
                <a:cs typeface="Times New Roman" panose="02020603050405020304" pitchFamily="18" charset="0"/>
              </a:rPr>
              <a:t>Tools used: Ganache</a:t>
            </a:r>
            <a:br>
              <a:rPr lang="en-US" dirty="0"/>
            </a:br>
            <a:endParaRPr lang="en-IN" dirty="0"/>
          </a:p>
        </p:txBody>
      </p:sp>
      <p:pic>
        <p:nvPicPr>
          <p:cNvPr id="6" name="Content Placeholder 5">
            <a:extLst>
              <a:ext uri="{FF2B5EF4-FFF2-40B4-BE49-F238E27FC236}">
                <a16:creationId xmlns:a16="http://schemas.microsoft.com/office/drawing/2014/main" id="{FA77BC54-9EE2-450C-4918-27F3BE68B861}"/>
              </a:ext>
            </a:extLst>
          </p:cNvPr>
          <p:cNvPicPr>
            <a:picLocks noGrp="1" noChangeAspect="1"/>
          </p:cNvPicPr>
          <p:nvPr>
            <p:ph sz="half" idx="1"/>
          </p:nvPr>
        </p:nvPicPr>
        <p:blipFill>
          <a:blip r:embed="rId2"/>
          <a:stretch>
            <a:fillRect/>
          </a:stretch>
        </p:blipFill>
        <p:spPr>
          <a:xfrm>
            <a:off x="601825" y="2317543"/>
            <a:ext cx="5334000" cy="2676065"/>
          </a:xfrm>
        </p:spPr>
      </p:pic>
      <p:sp>
        <p:nvSpPr>
          <p:cNvPr id="4" name="Content Placeholder 3">
            <a:extLst>
              <a:ext uri="{FF2B5EF4-FFF2-40B4-BE49-F238E27FC236}">
                <a16:creationId xmlns:a16="http://schemas.microsoft.com/office/drawing/2014/main" id="{8843267D-B0B6-3887-12E9-685C3FD8B7C6}"/>
              </a:ext>
            </a:extLst>
          </p:cNvPr>
          <p:cNvSpPr>
            <a:spLocks noGrp="1"/>
          </p:cNvSpPr>
          <p:nvPr>
            <p:ph sz="half" idx="2"/>
          </p:nvPr>
        </p:nvSpPr>
        <p:spPr/>
        <p:txBody>
          <a:bodyPr/>
          <a:lstStyle/>
          <a:p>
            <a:r>
              <a:rPr lang="en-US" dirty="0">
                <a:latin typeface="Times New Roman" panose="02020603050405020304" pitchFamily="18" charset="0"/>
                <a:cs typeface="Times New Roman" panose="02020603050405020304" pitchFamily="18" charset="0"/>
              </a:rPr>
              <a:t>Ganache is a private </a:t>
            </a:r>
            <a:r>
              <a:rPr lang="en-US" dirty="0" err="1">
                <a:latin typeface="Times New Roman" panose="02020603050405020304" pitchFamily="18" charset="0"/>
                <a:cs typeface="Times New Roman" panose="02020603050405020304" pitchFamily="18" charset="0"/>
              </a:rPr>
              <a:t>ethereum</a:t>
            </a:r>
            <a:r>
              <a:rPr lang="en-US" dirty="0">
                <a:latin typeface="Times New Roman" panose="02020603050405020304" pitchFamily="18" charset="0"/>
                <a:cs typeface="Times New Roman" panose="02020603050405020304" pitchFamily="18" charset="0"/>
              </a:rPr>
              <a:t> blockchain environment that allows to you emulate </a:t>
            </a:r>
            <a:r>
              <a:rPr lang="en-US" dirty="0" err="1">
                <a:latin typeface="Times New Roman" panose="02020603050405020304" pitchFamily="18" charset="0"/>
                <a:cs typeface="Times New Roman" panose="02020603050405020304" pitchFamily="18" charset="0"/>
              </a:rPr>
              <a:t>ethereum</a:t>
            </a:r>
            <a:r>
              <a:rPr lang="en-US" dirty="0">
                <a:latin typeface="Times New Roman" panose="02020603050405020304" pitchFamily="18" charset="0"/>
                <a:cs typeface="Times New Roman" panose="02020603050405020304" pitchFamily="18" charset="0"/>
              </a:rPr>
              <a:t> blockchain so that you can interact with smart contract in your own private blockchain.</a:t>
            </a:r>
          </a:p>
          <a:p>
            <a:r>
              <a:rPr lang="en-US" dirty="0">
                <a:latin typeface="Times New Roman" panose="02020603050405020304" pitchFamily="18" charset="0"/>
                <a:cs typeface="Times New Roman" panose="02020603050405020304" pitchFamily="18" charset="0"/>
              </a:rPr>
              <a:t>Ganache is a personal blockchain for rapid </a:t>
            </a:r>
            <a:r>
              <a:rPr lang="en-US" dirty="0" err="1">
                <a:latin typeface="Times New Roman" panose="02020603050405020304" pitchFamily="18" charset="0"/>
                <a:cs typeface="Times New Roman" panose="02020603050405020304" pitchFamily="18" charset="0"/>
              </a:rPr>
              <a:t>ethereum</a:t>
            </a:r>
            <a:r>
              <a:rPr lang="en-US" dirty="0">
                <a:latin typeface="Times New Roman" panose="02020603050405020304" pitchFamily="18" charset="0"/>
                <a:cs typeface="Times New Roman" panose="02020603050405020304" pitchFamily="18" charset="0"/>
              </a:rPr>
              <a:t> and corda distributed application development.</a:t>
            </a: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728084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49954-9252-C9BC-BA3A-1B9A46A1B0A1}"/>
              </a:ext>
            </a:extLst>
          </p:cNvPr>
          <p:cNvSpPr>
            <a:spLocks noGrp="1"/>
          </p:cNvSpPr>
          <p:nvPr>
            <p:ph type="title"/>
          </p:nvPr>
        </p:nvSpPr>
        <p:spPr>
          <a:xfrm>
            <a:off x="685800" y="764373"/>
            <a:ext cx="10820400" cy="1293028"/>
          </a:xfrm>
        </p:spPr>
        <p:txBody>
          <a:bodyPr/>
          <a:lstStyle/>
          <a:p>
            <a:pPr algn="l"/>
            <a:r>
              <a:rPr lang="en-US" dirty="0">
                <a:latin typeface="Times New Roman" panose="02020603050405020304" pitchFamily="18" charset="0"/>
                <a:cs typeface="Times New Roman" panose="02020603050405020304" pitchFamily="18" charset="0"/>
              </a:rPr>
              <a:t>Tools used: MetaMask</a:t>
            </a:r>
            <a:br>
              <a:rPr lang="en-US" dirty="0"/>
            </a:br>
            <a:endParaRPr lang="en-IN" dirty="0"/>
          </a:p>
        </p:txBody>
      </p:sp>
      <p:pic>
        <p:nvPicPr>
          <p:cNvPr id="6" name="Content Placeholder 5">
            <a:extLst>
              <a:ext uri="{FF2B5EF4-FFF2-40B4-BE49-F238E27FC236}">
                <a16:creationId xmlns:a16="http://schemas.microsoft.com/office/drawing/2014/main" id="{9F97F188-165A-C41E-DC7F-2A1EF19B52F3}"/>
              </a:ext>
            </a:extLst>
          </p:cNvPr>
          <p:cNvPicPr>
            <a:picLocks noGrp="1" noChangeAspect="1"/>
          </p:cNvPicPr>
          <p:nvPr>
            <p:ph sz="half" idx="1"/>
          </p:nvPr>
        </p:nvPicPr>
        <p:blipFill>
          <a:blip r:embed="rId2"/>
          <a:stretch>
            <a:fillRect/>
          </a:stretch>
        </p:blipFill>
        <p:spPr>
          <a:xfrm>
            <a:off x="2150944" y="2193925"/>
            <a:ext cx="2403711" cy="4024313"/>
          </a:xfrm>
        </p:spPr>
      </p:pic>
      <p:sp>
        <p:nvSpPr>
          <p:cNvPr id="4" name="Content Placeholder 3">
            <a:extLst>
              <a:ext uri="{FF2B5EF4-FFF2-40B4-BE49-F238E27FC236}">
                <a16:creationId xmlns:a16="http://schemas.microsoft.com/office/drawing/2014/main" id="{FAF953CE-73C8-E580-271C-91020068BE53}"/>
              </a:ext>
            </a:extLst>
          </p:cNvPr>
          <p:cNvSpPr>
            <a:spLocks noGrp="1"/>
          </p:cNvSpPr>
          <p:nvPr>
            <p:ph sz="half" idx="2"/>
          </p:nvPr>
        </p:nvSpPr>
        <p:spPr/>
        <p:txBody>
          <a:bodyPr/>
          <a:lstStyle/>
          <a:p>
            <a:r>
              <a:rPr lang="en-US" dirty="0">
                <a:latin typeface="Times New Roman" panose="02020603050405020304" pitchFamily="18" charset="0"/>
                <a:cs typeface="Times New Roman" panose="02020603050405020304" pitchFamily="18" charset="0"/>
              </a:rPr>
              <a:t>MetaMask is a cryptocurrency wallet that enables users to store Ether and other ERC-20 tokens.</a:t>
            </a:r>
          </a:p>
          <a:p>
            <a:r>
              <a:rPr lang="en-US" dirty="0">
                <a:latin typeface="Times New Roman" panose="02020603050405020304" pitchFamily="18" charset="0"/>
                <a:cs typeface="Times New Roman" panose="02020603050405020304" pitchFamily="18" charset="0"/>
              </a:rPr>
              <a:t>The wallet can also be used to interact with decentralized applications or </a:t>
            </a:r>
            <a:r>
              <a:rPr lang="en-US" dirty="0" err="1">
                <a:latin typeface="Times New Roman" panose="02020603050405020304" pitchFamily="18" charset="0"/>
                <a:cs typeface="Times New Roman" panose="02020603050405020304" pitchFamily="18" charset="0"/>
              </a:rPr>
              <a:t>dapps</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7441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7DDA3-13E1-E976-D36E-0C04743236B1}"/>
              </a:ext>
            </a:extLst>
          </p:cNvPr>
          <p:cNvSpPr>
            <a:spLocks noGrp="1"/>
          </p:cNvSpPr>
          <p:nvPr>
            <p:ph type="title"/>
          </p:nvPr>
        </p:nvSpPr>
        <p:spPr>
          <a:xfrm>
            <a:off x="688132" y="148426"/>
            <a:ext cx="10815735" cy="1288488"/>
          </a:xfrm>
        </p:spPr>
        <p:txBody>
          <a:bodyPr/>
          <a:lstStyle/>
          <a:p>
            <a:pPr algn="l"/>
            <a:r>
              <a:rPr lang="en-IN" dirty="0" err="1">
                <a:latin typeface="Times New Roman" panose="02020603050405020304" pitchFamily="18" charset="0"/>
                <a:cs typeface="Times New Roman" panose="02020603050405020304" pitchFamily="18" charset="0"/>
              </a:rPr>
              <a:t>OUTPut</a:t>
            </a:r>
            <a:r>
              <a:rPr lang="en-IN" dirty="0">
                <a:latin typeface="Times New Roman" panose="02020603050405020304" pitchFamily="18" charset="0"/>
                <a:cs typeface="Times New Roman" panose="02020603050405020304" pitchFamily="18" charset="0"/>
              </a:rPr>
              <a:t> snippets</a:t>
            </a:r>
          </a:p>
        </p:txBody>
      </p:sp>
      <p:pic>
        <p:nvPicPr>
          <p:cNvPr id="8" name="Picture 7">
            <a:extLst>
              <a:ext uri="{FF2B5EF4-FFF2-40B4-BE49-F238E27FC236}">
                <a16:creationId xmlns:a16="http://schemas.microsoft.com/office/drawing/2014/main" id="{EE663436-30F8-AA89-F4C2-0252E97BE087}"/>
              </a:ext>
            </a:extLst>
          </p:cNvPr>
          <p:cNvPicPr>
            <a:picLocks noChangeAspect="1"/>
          </p:cNvPicPr>
          <p:nvPr/>
        </p:nvPicPr>
        <p:blipFill>
          <a:blip r:embed="rId2"/>
          <a:stretch>
            <a:fillRect/>
          </a:stretch>
        </p:blipFill>
        <p:spPr>
          <a:xfrm>
            <a:off x="430039" y="1236701"/>
            <a:ext cx="11331922" cy="5243014"/>
          </a:xfrm>
          <a:prstGeom prst="rect">
            <a:avLst/>
          </a:prstGeom>
        </p:spPr>
      </p:pic>
    </p:spTree>
    <p:extLst>
      <p:ext uri="{BB962C8B-B14F-4D97-AF65-F5344CB8AC3E}">
        <p14:creationId xmlns:p14="http://schemas.microsoft.com/office/powerpoint/2010/main" val="5067272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007D37D-D317-1917-0F39-6F480D2D8231}"/>
              </a:ext>
            </a:extLst>
          </p:cNvPr>
          <p:cNvPicPr>
            <a:picLocks noChangeAspect="1"/>
          </p:cNvPicPr>
          <p:nvPr/>
        </p:nvPicPr>
        <p:blipFill>
          <a:blip r:embed="rId2"/>
          <a:stretch>
            <a:fillRect/>
          </a:stretch>
        </p:blipFill>
        <p:spPr>
          <a:xfrm>
            <a:off x="661674" y="1370312"/>
            <a:ext cx="6410930" cy="4541719"/>
          </a:xfrm>
          <a:prstGeom prst="rect">
            <a:avLst/>
          </a:prstGeom>
        </p:spPr>
      </p:pic>
      <p:pic>
        <p:nvPicPr>
          <p:cNvPr id="6" name="Picture 5">
            <a:extLst>
              <a:ext uri="{FF2B5EF4-FFF2-40B4-BE49-F238E27FC236}">
                <a16:creationId xmlns:a16="http://schemas.microsoft.com/office/drawing/2014/main" id="{75A63E5C-9932-6205-A23C-C9F75B67DD85}"/>
              </a:ext>
            </a:extLst>
          </p:cNvPr>
          <p:cNvPicPr>
            <a:picLocks noChangeAspect="1"/>
          </p:cNvPicPr>
          <p:nvPr/>
        </p:nvPicPr>
        <p:blipFill>
          <a:blip r:embed="rId3"/>
          <a:stretch>
            <a:fillRect/>
          </a:stretch>
        </p:blipFill>
        <p:spPr>
          <a:xfrm>
            <a:off x="7881745" y="764373"/>
            <a:ext cx="3109229" cy="5753599"/>
          </a:xfrm>
          <a:prstGeom prst="rect">
            <a:avLst/>
          </a:prstGeom>
        </p:spPr>
      </p:pic>
    </p:spTree>
    <p:extLst>
      <p:ext uri="{BB962C8B-B14F-4D97-AF65-F5344CB8AC3E}">
        <p14:creationId xmlns:p14="http://schemas.microsoft.com/office/powerpoint/2010/main" val="884008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8735" y="2077720"/>
            <a:ext cx="10515600" cy="3778885"/>
          </a:xfrm>
        </p:spPr>
        <p:txBody>
          <a:bodyPr>
            <a:normAutofit/>
          </a:bodyPr>
          <a:lstStyle/>
          <a:p>
            <a:br>
              <a:rPr lang="en-IN" dirty="0"/>
            </a:br>
            <a:br>
              <a:rPr lang="en-IN" dirty="0"/>
            </a:br>
            <a:br>
              <a:rPr lang="en-IN" dirty="0"/>
            </a:br>
            <a:br>
              <a:rPr lang="en-IN" dirty="0"/>
            </a:br>
            <a:endParaRPr lang="en-IN" dirty="0"/>
          </a:p>
        </p:txBody>
      </p:sp>
      <p:sp>
        <p:nvSpPr>
          <p:cNvPr id="3" name="Text Placeholder 2"/>
          <p:cNvSpPr>
            <a:spLocks noGrp="1"/>
          </p:cNvSpPr>
          <p:nvPr>
            <p:ph type="body" idx="1"/>
          </p:nvPr>
        </p:nvSpPr>
        <p:spPr>
          <a:xfrm>
            <a:off x="1308735" y="346710"/>
            <a:ext cx="10515600" cy="6151072"/>
          </a:xfrm>
        </p:spPr>
        <p:txBody>
          <a:bodyPr vert="horz" lIns="91440" tIns="45720" rIns="91440" bIns="45720" rtlCol="0" anchor="t">
            <a:normAutofit/>
          </a:bodyPr>
          <a:lstStyle/>
          <a:p>
            <a:pPr algn="l"/>
            <a:r>
              <a:rPr lang="en-US" altLang="en-IN" sz="2000" dirty="0">
                <a:solidFill>
                  <a:schemeClr val="tx1">
                    <a:lumMod val="95000"/>
                  </a:schemeClr>
                </a:solidFill>
                <a:latin typeface="Times New Roman" panose="02020603050405020304" pitchFamily="18" charset="0"/>
                <a:cs typeface="Times New Roman" panose="02020603050405020304" pitchFamily="18" charset="0"/>
              </a:rPr>
              <a:t>                                                 </a:t>
            </a:r>
          </a:p>
          <a:p>
            <a:pPr algn="l"/>
            <a:endParaRPr lang="en-US" altLang="en-IN" sz="2000" dirty="0">
              <a:solidFill>
                <a:schemeClr val="tx1">
                  <a:lumMod val="95000"/>
                </a:schemeClr>
              </a:solidFill>
              <a:latin typeface="Times New Roman" panose="02020603050405020304" pitchFamily="18" charset="0"/>
              <a:cs typeface="Times New Roman" panose="02020603050405020304" pitchFamily="18" charset="0"/>
            </a:endParaRPr>
          </a:p>
          <a:p>
            <a:pPr algn="l"/>
            <a:r>
              <a:rPr lang="en-US" altLang="en-IN" sz="2800" b="1" dirty="0">
                <a:solidFill>
                  <a:schemeClr val="tx1">
                    <a:lumMod val="95000"/>
                  </a:schemeClr>
                </a:solidFill>
                <a:latin typeface="Times New Roman" pitchFamily="18" charset="0"/>
                <a:cs typeface="Times New Roman" pitchFamily="18" charset="0"/>
              </a:rPr>
              <a:t>TABLE OFCONTENTS:</a:t>
            </a:r>
          </a:p>
          <a:p>
            <a:pPr algn="l"/>
            <a:endParaRPr lang="en-US" altLang="en-IN" sz="2000" dirty="0">
              <a:solidFill>
                <a:schemeClr val="tx1">
                  <a:lumMod val="95000"/>
                </a:schemeClr>
              </a:solidFill>
              <a:latin typeface="Times New Roman" panose="02020603050405020304" pitchFamily="18" charset="0"/>
              <a:cs typeface="Times New Roman" pitchFamily="18" charset="0"/>
            </a:endParaRPr>
          </a:p>
          <a:p>
            <a:pPr marL="457200" indent="-457200" algn="l">
              <a:buAutoNum type="arabicPeriod"/>
            </a:pPr>
            <a:r>
              <a:rPr lang="en-IN" sz="2000" b="0" i="0" dirty="0">
                <a:solidFill>
                  <a:schemeClr val="tx1">
                    <a:lumMod val="95000"/>
                  </a:schemeClr>
                </a:solidFill>
                <a:effectLst/>
                <a:latin typeface="Times New Roman" panose="02020603050405020304" pitchFamily="18" charset="0"/>
                <a:cs typeface="Times New Roman" panose="02020603050405020304" pitchFamily="18" charset="0"/>
              </a:rPr>
              <a:t>INTRODUCTION TO VOTING SYSTEMS</a:t>
            </a:r>
          </a:p>
          <a:p>
            <a:pPr marL="457200" indent="-457200" algn="l">
              <a:buAutoNum type="arabicPeriod"/>
            </a:pPr>
            <a:r>
              <a:rPr lang="en-US" sz="2000" b="0" i="0" dirty="0">
                <a:solidFill>
                  <a:schemeClr val="tx1">
                    <a:lumMod val="95000"/>
                  </a:schemeClr>
                </a:solidFill>
                <a:effectLst/>
                <a:latin typeface="Times New Roman" panose="02020603050405020304" pitchFamily="18" charset="0"/>
                <a:cs typeface="Times New Roman" panose="02020603050405020304" pitchFamily="18" charset="0"/>
              </a:rPr>
              <a:t>ABOUT THE PROJECT DOMAIN: BLOCKCHAIN</a:t>
            </a:r>
          </a:p>
          <a:p>
            <a:pPr marL="457200" indent="-457200" algn="l">
              <a:buAutoNum type="arabicPeriod"/>
            </a:pPr>
            <a:r>
              <a:rPr lang="en-US" altLang="en-IN" sz="2000" dirty="0">
                <a:solidFill>
                  <a:schemeClr val="tx1">
                    <a:lumMod val="95000"/>
                  </a:schemeClr>
                </a:solidFill>
                <a:latin typeface="Times New Roman" panose="02020603050405020304" pitchFamily="18" charset="0"/>
                <a:cs typeface="Times New Roman" pitchFamily="18" charset="0"/>
              </a:rPr>
              <a:t>PROJECT BASED LEARNING UNDER THE DOMAIN COURSE</a:t>
            </a:r>
          </a:p>
          <a:p>
            <a:pPr marL="457200" indent="-457200" algn="l">
              <a:buAutoNum type="arabicPeriod"/>
            </a:pPr>
            <a:r>
              <a:rPr kumimoji="0" lang="en-US" altLang="en-US" sz="2000" i="0" strike="noStrike" cap="none" normalizeH="0" baseline="0" dirty="0">
                <a:ln>
                  <a:noFill/>
                </a:ln>
                <a:solidFill>
                  <a:schemeClr val="tx1">
                    <a:lumMod val="95000"/>
                  </a:schemeClr>
                </a:solidFill>
                <a:effectLst/>
                <a:latin typeface="Times New Roman" panose="02020603050405020304" pitchFamily="18" charset="0"/>
                <a:ea typeface="Arial" panose="020B0604020202020204" pitchFamily="34" charset="0"/>
                <a:cs typeface="Times New Roman" panose="02020603050405020304" pitchFamily="18" charset="0"/>
              </a:rPr>
              <a:t>WORKING OF VOTING SYSTEM</a:t>
            </a:r>
          </a:p>
          <a:p>
            <a:pPr marL="457200" indent="-457200" algn="l">
              <a:buAutoNum type="arabicPeriod"/>
            </a:pPr>
            <a:r>
              <a:rPr lang="en-IN" sz="2000" dirty="0">
                <a:solidFill>
                  <a:schemeClr val="tx1">
                    <a:lumMod val="95000"/>
                  </a:schemeClr>
                </a:solidFill>
                <a:effectLst/>
                <a:latin typeface="Times New Roman" panose="02020603050405020304" pitchFamily="18" charset="0"/>
                <a:ea typeface="SimSun" panose="02010600030101010101" pitchFamily="2" charset="-122"/>
                <a:cs typeface="Times New Roman" panose="02020603050405020304" pitchFamily="18" charset="0"/>
              </a:rPr>
              <a:t>METHODOLOGY</a:t>
            </a:r>
          </a:p>
          <a:p>
            <a:pPr marL="457200" indent="-457200" algn="l">
              <a:buAutoNum type="arabicPeriod"/>
            </a:pPr>
            <a:r>
              <a:rPr lang="en-IN" sz="2000" dirty="0">
                <a:solidFill>
                  <a:schemeClr val="tx1">
                    <a:lumMod val="95000"/>
                  </a:schemeClr>
                </a:solidFill>
                <a:effectLst/>
                <a:latin typeface="Times New Roman" panose="02020603050405020304" pitchFamily="18" charset="0"/>
                <a:ea typeface="SimSun" panose="02010600030101010101" pitchFamily="2" charset="-122"/>
                <a:cs typeface="Times New Roman" panose="02020603050405020304" pitchFamily="18" charset="0"/>
              </a:rPr>
              <a:t>TECHNOLOGIES UDED</a:t>
            </a:r>
          </a:p>
          <a:p>
            <a:pPr marL="457200" indent="-457200" algn="l">
              <a:buAutoNum type="arabicPeriod"/>
            </a:pPr>
            <a:r>
              <a:rPr lang="en-IN" sz="2000" dirty="0">
                <a:solidFill>
                  <a:schemeClr val="tx1">
                    <a:lumMod val="95000"/>
                  </a:schemeClr>
                </a:solidFill>
                <a:effectLst/>
                <a:latin typeface="Times New Roman" panose="02020603050405020304" pitchFamily="18" charset="0"/>
                <a:ea typeface="SimSun" panose="02010600030101010101" pitchFamily="2" charset="-122"/>
                <a:cs typeface="Times New Roman" panose="02020603050405020304" pitchFamily="18" charset="0"/>
              </a:rPr>
              <a:t>OUTPUT SNIPPETS</a:t>
            </a:r>
          </a:p>
          <a:p>
            <a:pPr marL="457200" indent="-457200" algn="l">
              <a:buFont typeface="Arial" panose="020B0604020202020204" pitchFamily="34" charset="0"/>
              <a:buAutoNum type="arabicPeriod"/>
            </a:pPr>
            <a:r>
              <a:rPr lang="en-US" altLang="en-IN" sz="2000" dirty="0">
                <a:solidFill>
                  <a:schemeClr val="tx1">
                    <a:lumMod val="95000"/>
                  </a:schemeClr>
                </a:solidFill>
                <a:latin typeface="Times New Roman" panose="02020603050405020304" pitchFamily="18" charset="0"/>
                <a:cs typeface="Times New Roman" panose="02020603050405020304" pitchFamily="18" charset="0"/>
              </a:rPr>
              <a:t>CHALLENGES AND LIMITATIONS OF PROJECT</a:t>
            </a:r>
          </a:p>
          <a:p>
            <a:pPr marL="457200" indent="-457200" algn="l">
              <a:buFont typeface="Arial" panose="020B0604020202020204" pitchFamily="34" charset="0"/>
              <a:buAutoNum type="arabicPeriod"/>
            </a:pPr>
            <a:r>
              <a:rPr lang="en-US" altLang="en-IN" sz="2000" dirty="0">
                <a:solidFill>
                  <a:schemeClr val="tx1">
                    <a:lumMod val="95000"/>
                  </a:schemeClr>
                </a:solidFill>
                <a:latin typeface="Times New Roman" panose="02020603050405020304" pitchFamily="18" charset="0"/>
                <a:cs typeface="Times New Roman" panose="02020603050405020304" pitchFamily="18" charset="0"/>
              </a:rPr>
              <a:t>CONCLUSION</a:t>
            </a:r>
            <a:br>
              <a:rPr lang="en-IN" sz="2000" dirty="0">
                <a:solidFill>
                  <a:schemeClr val="tx1">
                    <a:lumMod val="95000"/>
                  </a:schemeClr>
                </a:solidFill>
                <a:effectLst/>
                <a:latin typeface="Times New Roman" panose="02020603050405020304" pitchFamily="18" charset="0"/>
                <a:ea typeface="SimSun" panose="02010600030101010101" pitchFamily="2" charset="-122"/>
                <a:cs typeface="Times New Roman" panose="02020603050405020304" pitchFamily="18" charset="0"/>
              </a:rPr>
            </a:br>
            <a:endParaRPr lang="en-US" altLang="en-IN" sz="2000" dirty="0">
              <a:solidFill>
                <a:schemeClr val="tx1">
                  <a:lumMod val="95000"/>
                </a:schemeClr>
              </a:solidFill>
              <a:latin typeface="Times New Roman" panose="02020603050405020304" pitchFamily="18" charset="0"/>
              <a:cs typeface="Times New Roman" panose="02020603050405020304" pitchFamily="18" charset="0"/>
            </a:endParaRPr>
          </a:p>
          <a:p>
            <a:pPr algn="l"/>
            <a:endParaRPr lang="en-US" altLang="en-IN" sz="2000" dirty="0">
              <a:solidFill>
                <a:schemeClr val="tx1">
                  <a:lumMod val="95000"/>
                </a:schemeClr>
              </a:solidFill>
              <a:latin typeface="Times New Roman" panose="02020603050405020304" pitchFamily="18" charset="0"/>
              <a:cs typeface="Times New Roman" panose="02020603050405020304" pitchFamily="18" charset="0"/>
            </a:endParaRPr>
          </a:p>
          <a:p>
            <a:pPr algn="l"/>
            <a:endParaRPr lang="en-US" altLang="en-IN" sz="2000" dirty="0">
              <a:solidFill>
                <a:schemeClr val="tx1">
                  <a:lumMod val="95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170" y="-30480"/>
            <a:ext cx="1501254" cy="1887758"/>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8B0B2BE-C3DF-6DF0-8365-44E0FB00A207}"/>
              </a:ext>
            </a:extLst>
          </p:cNvPr>
          <p:cNvPicPr>
            <a:picLocks noChangeAspect="1"/>
          </p:cNvPicPr>
          <p:nvPr/>
        </p:nvPicPr>
        <p:blipFill>
          <a:blip r:embed="rId2"/>
          <a:stretch>
            <a:fillRect/>
          </a:stretch>
        </p:blipFill>
        <p:spPr>
          <a:xfrm>
            <a:off x="483383" y="655079"/>
            <a:ext cx="11225233" cy="5547841"/>
          </a:xfrm>
          <a:prstGeom prst="rect">
            <a:avLst/>
          </a:prstGeom>
        </p:spPr>
      </p:pic>
    </p:spTree>
    <p:extLst>
      <p:ext uri="{BB962C8B-B14F-4D97-AF65-F5344CB8AC3E}">
        <p14:creationId xmlns:p14="http://schemas.microsoft.com/office/powerpoint/2010/main" val="33367089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556BF-DAD8-04AB-C945-E27F0AE42995}"/>
              </a:ext>
            </a:extLst>
          </p:cNvPr>
          <p:cNvSpPr>
            <a:spLocks noGrp="1"/>
          </p:cNvSpPr>
          <p:nvPr>
            <p:ph type="title"/>
          </p:nvPr>
        </p:nvSpPr>
        <p:spPr>
          <a:xfrm>
            <a:off x="1029446" y="709127"/>
            <a:ext cx="9905998" cy="1306285"/>
          </a:xfrm>
        </p:spPr>
        <p:txBody>
          <a:bodyPr>
            <a:normAutofit/>
          </a:bodyPr>
          <a:lstStyle/>
          <a:p>
            <a:pPr algn="l"/>
            <a:r>
              <a:rPr lang="en-US" altLang="en-IN" sz="3600" dirty="0">
                <a:latin typeface="Times New Roman"/>
                <a:cs typeface="Times New Roman"/>
              </a:rPr>
              <a:t>CHALLENGES AND LIMITATIONS of project</a:t>
            </a:r>
            <a:endParaRPr lang="en-IN" dirty="0"/>
          </a:p>
        </p:txBody>
      </p:sp>
      <p:sp>
        <p:nvSpPr>
          <p:cNvPr id="3" name="Content Placeholder 2">
            <a:extLst>
              <a:ext uri="{FF2B5EF4-FFF2-40B4-BE49-F238E27FC236}">
                <a16:creationId xmlns:a16="http://schemas.microsoft.com/office/drawing/2014/main" id="{2EFA1BC1-2FE3-323E-86BF-DCD0281C2019}"/>
              </a:ext>
            </a:extLst>
          </p:cNvPr>
          <p:cNvSpPr>
            <a:spLocks noGrp="1"/>
          </p:cNvSpPr>
          <p:nvPr>
            <p:ph idx="1"/>
          </p:nvPr>
        </p:nvSpPr>
        <p:spPr>
          <a:xfrm>
            <a:off x="886407" y="2491272"/>
            <a:ext cx="10198359" cy="3853543"/>
          </a:xfrm>
        </p:spPr>
        <p:txBody>
          <a:bodyPr>
            <a:noAutofit/>
          </a:bodyPr>
          <a:lstStyle/>
          <a:p>
            <a:pPr marL="0" indent="0">
              <a:buNone/>
            </a:pPr>
            <a:endParaRPr lang="en-US" sz="2000" b="0" dirty="0">
              <a:solidFill>
                <a:schemeClr val="tx1">
                  <a:lumMod val="95000"/>
                </a:schemeClr>
              </a:solidFill>
              <a:effectLst/>
              <a:latin typeface="Times New Roman" panose="02020603050405020304" pitchFamily="18" charset="0"/>
              <a:cs typeface="Times New Roman" panose="02020603050405020304" pitchFamily="18" charset="0"/>
            </a:endParaRPr>
          </a:p>
          <a:p>
            <a:pPr marL="0" indent="0">
              <a:buNone/>
            </a:pPr>
            <a:r>
              <a:rPr lang="en-US" sz="2000" b="0" dirty="0">
                <a:solidFill>
                  <a:schemeClr val="tx1">
                    <a:lumMod val="95000"/>
                  </a:schemeClr>
                </a:solidFill>
                <a:effectLst/>
                <a:latin typeface="Times New Roman" panose="02020603050405020304" pitchFamily="18" charset="0"/>
                <a:cs typeface="Times New Roman" panose="02020603050405020304" pitchFamily="18" charset="0"/>
              </a:rPr>
              <a:t>Voting is a fundamental democratic activity. Many experts believe that paper balloting is the only appropriate method to ensure everyone’s right to vote. But this method is prone to errors and abuse. Many nations utilize digital voting methods to solve the difficulties of paper balloting. A single flaw in digital voting may lead to massive vote-rigging. Election voting methods must be legal, accurate, safe, and convenient. However, issues with digital voting methods may restrict acceptance. Due to its end-to-end verification capabilities, blockchain technology was developed to address these problems. To guarantee We have used blockchain technology for anonymity, privacy, verifiability, mobility, integrity, security, and fairness in voting.</a:t>
            </a:r>
          </a:p>
          <a:p>
            <a:endParaRPr lang="en-IN" sz="2400" dirty="0">
              <a:solidFill>
                <a:schemeClr val="tx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70626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58CA4-743A-DD47-23F0-0799A65463CA}"/>
              </a:ext>
            </a:extLst>
          </p:cNvPr>
          <p:cNvSpPr>
            <a:spLocks noGrp="1"/>
          </p:cNvSpPr>
          <p:nvPr>
            <p:ph type="title"/>
          </p:nvPr>
        </p:nvSpPr>
        <p:spPr>
          <a:xfrm>
            <a:off x="1141413" y="618518"/>
            <a:ext cx="9905998" cy="771743"/>
          </a:xfrm>
        </p:spPr>
        <p:txBody>
          <a:bodyPr/>
          <a:lstStyle/>
          <a:p>
            <a:pPr algn="l"/>
            <a:r>
              <a:rPr lang="en-US" altLang="en-IN" sz="3600" dirty="0">
                <a:latin typeface="Times New Roman"/>
                <a:cs typeface="Times New Roman"/>
              </a:rPr>
              <a:t>conclusion</a:t>
            </a:r>
            <a:endParaRPr lang="en-IN" dirty="0"/>
          </a:p>
        </p:txBody>
      </p:sp>
      <p:sp>
        <p:nvSpPr>
          <p:cNvPr id="3" name="Content Placeholder 2">
            <a:extLst>
              <a:ext uri="{FF2B5EF4-FFF2-40B4-BE49-F238E27FC236}">
                <a16:creationId xmlns:a16="http://schemas.microsoft.com/office/drawing/2014/main" id="{7B0AD93B-6964-B74A-D375-9B81E34B40A8}"/>
              </a:ext>
            </a:extLst>
          </p:cNvPr>
          <p:cNvSpPr>
            <a:spLocks noGrp="1"/>
          </p:cNvSpPr>
          <p:nvPr>
            <p:ph idx="1"/>
          </p:nvPr>
        </p:nvSpPr>
        <p:spPr>
          <a:xfrm>
            <a:off x="1063690" y="1474236"/>
            <a:ext cx="10170367" cy="4765245"/>
          </a:xfrm>
        </p:spPr>
        <p:txBody>
          <a:bodyPr>
            <a:normAutofit/>
          </a:bodyPr>
          <a:lstStyle/>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To Overcome all the Shortcomings in the Present Voting System, we came up with the Modern Technology of Blockchain i.e. E-Voting System using Blockchain. By using this modern technology, following things can be Achieved:-</a:t>
            </a:r>
          </a:p>
          <a:p>
            <a:pPr marL="0" indent="0">
              <a:buNone/>
            </a:pPr>
            <a:r>
              <a:rPr lang="en-US" sz="1800" dirty="0">
                <a:latin typeface="Times New Roman" panose="02020603050405020304" pitchFamily="18" charset="0"/>
                <a:cs typeface="Times New Roman" panose="02020603050405020304" pitchFamily="18" charset="0"/>
              </a:rPr>
              <a:t> Cheap Voting System, Accurate Voting System, Fast Voting System. Every Citizen desires to have a Transparent and Direct Form of Democracy which is clear cut obtained from this E- Voting System using Blockchain. </a:t>
            </a:r>
          </a:p>
          <a:p>
            <a:pPr marL="0" indent="0">
              <a:buNone/>
            </a:pPr>
            <a:r>
              <a:rPr lang="en-US" sz="1800" dirty="0">
                <a:latin typeface="Times New Roman" panose="02020603050405020304" pitchFamily="18" charset="0"/>
                <a:cs typeface="Times New Roman" panose="02020603050405020304" pitchFamily="18" charset="0"/>
              </a:rPr>
              <a:t>Faith of People on the Voting System is Increased therefore, many People Come Forward for Voting, thereby Increasing the Percentage of the People Voted. The Pen and the Paper Election is Eradicated thereby creating Accuracy in the Voting System. Everybody Prefers Time ,and Cost Efficient Systems so this E-Voting System using Blockchain is apt for Transparent Democracy.</a:t>
            </a:r>
          </a:p>
          <a:p>
            <a:pPr marL="0" indent="0">
              <a:buNone/>
            </a:pPr>
            <a:r>
              <a:rPr lang="en-US" sz="1800" dirty="0">
                <a:latin typeface="Times New Roman" panose="02020603050405020304" pitchFamily="18" charset="0"/>
                <a:cs typeface="Times New Roman" panose="02020603050405020304" pitchFamily="18" charset="0"/>
              </a:rPr>
              <a:t> Ethereum Private Blockchain allows hundreds and hundreds of Transactions in a Second. </a:t>
            </a:r>
            <a:r>
              <a:rPr lang="en-US" sz="1800" dirty="0" err="1">
                <a:latin typeface="Times New Roman" panose="02020603050405020304" pitchFamily="18" charset="0"/>
                <a:cs typeface="Times New Roman" panose="02020603050405020304" pitchFamily="18" charset="0"/>
              </a:rPr>
              <a:t>Utilisation</a:t>
            </a:r>
            <a:r>
              <a:rPr lang="en-US" sz="1800" dirty="0">
                <a:latin typeface="Times New Roman" panose="02020603050405020304" pitchFamily="18" charset="0"/>
                <a:cs typeface="Times New Roman" panose="02020603050405020304" pitchFamily="18" charset="0"/>
              </a:rPr>
              <a:t> of the Smart Contracts lower the Load on the Blockchain. For Countries with Greater Population, some additional Technology should be added in this E-Voting System using Blockchain to avoid Errors. The main reason behind this system is to present an idea of implementation of blockchain in the voting system.</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19786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15A63-B393-B0A8-BD70-B8EA10D9D6E3}"/>
              </a:ext>
            </a:extLst>
          </p:cNvPr>
          <p:cNvSpPr>
            <a:spLocks noGrp="1"/>
          </p:cNvSpPr>
          <p:nvPr>
            <p:ph type="title"/>
          </p:nvPr>
        </p:nvSpPr>
        <p:spPr/>
        <p:txBody>
          <a:bodyPr>
            <a:normAutofit/>
          </a:bodyPr>
          <a:lstStyle/>
          <a:p>
            <a:pPr algn="ctr"/>
            <a:r>
              <a:rPr lang="en-IN" sz="48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210536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80D45-9746-C285-86C3-6A4505876315}"/>
              </a:ext>
            </a:extLst>
          </p:cNvPr>
          <p:cNvSpPr>
            <a:spLocks noGrp="1"/>
          </p:cNvSpPr>
          <p:nvPr>
            <p:ph type="title"/>
          </p:nvPr>
        </p:nvSpPr>
        <p:spPr>
          <a:xfrm>
            <a:off x="867747" y="764373"/>
            <a:ext cx="10105053" cy="1297692"/>
          </a:xfrm>
        </p:spPr>
        <p:txBody>
          <a:bodyPr/>
          <a:lstStyle/>
          <a:p>
            <a:pPr algn="l"/>
            <a:r>
              <a:rPr lang="en-IN" b="0" i="0" dirty="0">
                <a:solidFill>
                  <a:srgbClr val="E3E3E3"/>
                </a:solidFill>
                <a:effectLst/>
                <a:latin typeface="Times New Roman" panose="02020603050405020304" pitchFamily="18" charset="0"/>
                <a:cs typeface="Times New Roman" panose="02020603050405020304" pitchFamily="18" charset="0"/>
              </a:rPr>
              <a:t>Introduction to Voting Systems</a:t>
            </a:r>
          </a:p>
        </p:txBody>
      </p:sp>
      <p:sp>
        <p:nvSpPr>
          <p:cNvPr id="3" name="Content Placeholder 2">
            <a:extLst>
              <a:ext uri="{FF2B5EF4-FFF2-40B4-BE49-F238E27FC236}">
                <a16:creationId xmlns:a16="http://schemas.microsoft.com/office/drawing/2014/main" id="{78B28CAE-89F1-2B7D-A3C5-CD7F52B1A6A0}"/>
              </a:ext>
            </a:extLst>
          </p:cNvPr>
          <p:cNvSpPr>
            <a:spLocks noGrp="1"/>
          </p:cNvSpPr>
          <p:nvPr>
            <p:ph idx="1"/>
          </p:nvPr>
        </p:nvSpPr>
        <p:spPr/>
        <p:txBody>
          <a:bodyPr>
            <a:noAutofit/>
          </a:bodyPr>
          <a:lstStyle/>
          <a:p>
            <a:pPr marL="0" indent="0" algn="l">
              <a:lnSpc>
                <a:spcPct val="100000"/>
              </a:lnSpc>
              <a:buNone/>
            </a:pPr>
            <a:r>
              <a:rPr lang="en-US" sz="1800" b="0" i="0" dirty="0">
                <a:solidFill>
                  <a:srgbClr val="E3E3E3"/>
                </a:solidFill>
                <a:effectLst/>
                <a:latin typeface="Times New Roman" panose="02020603050405020304" pitchFamily="18" charset="0"/>
                <a:cs typeface="Times New Roman" panose="02020603050405020304" pitchFamily="18" charset="0"/>
              </a:rPr>
              <a:t>Voting is a cornerstone of democracy, allowing citizens to choose their representatives and influence the direction of their society. However, traditional voting systems face several challenges that can undermine public trust and the integrity of elections.</a:t>
            </a:r>
          </a:p>
          <a:p>
            <a:pPr marL="0" indent="0" algn="l">
              <a:buNone/>
            </a:pPr>
            <a:endParaRPr lang="en-US" sz="1800" b="1" i="0" dirty="0">
              <a:solidFill>
                <a:srgbClr val="E3E3E3"/>
              </a:solidFill>
              <a:effectLst/>
              <a:latin typeface="Times New Roman" panose="02020603050405020304" pitchFamily="18" charset="0"/>
              <a:cs typeface="Times New Roman" panose="02020603050405020304" pitchFamily="18" charset="0"/>
            </a:endParaRPr>
          </a:p>
          <a:p>
            <a:pPr marL="0" indent="0" algn="l">
              <a:buNone/>
            </a:pPr>
            <a:r>
              <a:rPr lang="en-US" sz="1800" b="1" i="0" dirty="0">
                <a:solidFill>
                  <a:srgbClr val="E3E3E3"/>
                </a:solidFill>
                <a:effectLst/>
                <a:latin typeface="Times New Roman" panose="02020603050405020304" pitchFamily="18" charset="0"/>
                <a:cs typeface="Times New Roman" panose="02020603050405020304" pitchFamily="18" charset="0"/>
              </a:rPr>
              <a:t>Imagine a world where elections are:</a:t>
            </a:r>
            <a:endParaRPr lang="en-US" sz="1800" b="0" i="0" dirty="0">
              <a:solidFill>
                <a:srgbClr val="E3E3E3"/>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800" b="1" i="0" dirty="0">
                <a:solidFill>
                  <a:srgbClr val="E3E3E3"/>
                </a:solidFill>
                <a:effectLst/>
                <a:latin typeface="Times New Roman" panose="02020603050405020304" pitchFamily="18" charset="0"/>
                <a:cs typeface="Times New Roman" panose="02020603050405020304" pitchFamily="18" charset="0"/>
              </a:rPr>
              <a:t>Secure:</a:t>
            </a:r>
            <a:r>
              <a:rPr lang="en-US" sz="1800" b="0" i="0" dirty="0">
                <a:solidFill>
                  <a:srgbClr val="E3E3E3"/>
                </a:solidFill>
                <a:effectLst/>
                <a:latin typeface="Times New Roman" panose="02020603050405020304" pitchFamily="18" charset="0"/>
                <a:cs typeface="Times New Roman" panose="02020603050405020304" pitchFamily="18" charset="0"/>
              </a:rPr>
              <a:t> No more worries about vote tampering or fraud.</a:t>
            </a:r>
          </a:p>
          <a:p>
            <a:pPr algn="l">
              <a:buFont typeface="Arial" panose="020B0604020202020204" pitchFamily="34" charset="0"/>
              <a:buChar char="•"/>
            </a:pPr>
            <a:r>
              <a:rPr lang="en-US" sz="1800" b="1" i="0" dirty="0">
                <a:solidFill>
                  <a:srgbClr val="E3E3E3"/>
                </a:solidFill>
                <a:effectLst/>
                <a:latin typeface="Times New Roman" panose="02020603050405020304" pitchFamily="18" charset="0"/>
                <a:cs typeface="Times New Roman" panose="02020603050405020304" pitchFamily="18" charset="0"/>
              </a:rPr>
              <a:t>Transparent:</a:t>
            </a:r>
            <a:r>
              <a:rPr lang="en-US" sz="1800" b="0" i="0" dirty="0">
                <a:solidFill>
                  <a:srgbClr val="E3E3E3"/>
                </a:solidFill>
                <a:effectLst/>
                <a:latin typeface="Times New Roman" panose="02020603050405020304" pitchFamily="18" charset="0"/>
                <a:cs typeface="Times New Roman" panose="02020603050405020304" pitchFamily="18" charset="0"/>
              </a:rPr>
              <a:t> Every step of the voting process is publicly verifiable.</a:t>
            </a:r>
          </a:p>
          <a:p>
            <a:pPr algn="l">
              <a:buFont typeface="Arial" panose="020B0604020202020204" pitchFamily="34" charset="0"/>
              <a:buChar char="•"/>
            </a:pPr>
            <a:r>
              <a:rPr lang="en-US" sz="1800" b="1" i="0" dirty="0">
                <a:solidFill>
                  <a:srgbClr val="E3E3E3"/>
                </a:solidFill>
                <a:effectLst/>
                <a:latin typeface="Times New Roman" panose="02020603050405020304" pitchFamily="18" charset="0"/>
                <a:cs typeface="Times New Roman" panose="02020603050405020304" pitchFamily="18" charset="0"/>
              </a:rPr>
              <a:t>Accessible:</a:t>
            </a:r>
            <a:r>
              <a:rPr lang="en-US" sz="1800" b="0" i="0" dirty="0">
                <a:solidFill>
                  <a:srgbClr val="E3E3E3"/>
                </a:solidFill>
                <a:effectLst/>
                <a:latin typeface="Times New Roman" panose="02020603050405020304" pitchFamily="18" charset="0"/>
                <a:cs typeface="Times New Roman" panose="02020603050405020304" pitchFamily="18" charset="0"/>
              </a:rPr>
              <a:t> Anyone with a device and internet connection can vote from anywhere.</a:t>
            </a:r>
          </a:p>
          <a:p>
            <a:pPr algn="l">
              <a:buFont typeface="Arial" panose="020B0604020202020204" pitchFamily="34" charset="0"/>
              <a:buChar char="•"/>
            </a:pPr>
            <a:r>
              <a:rPr lang="en-US" sz="1800" b="1" i="0" dirty="0">
                <a:solidFill>
                  <a:srgbClr val="E3E3E3"/>
                </a:solidFill>
                <a:effectLst/>
                <a:latin typeface="Times New Roman" panose="02020603050405020304" pitchFamily="18" charset="0"/>
                <a:cs typeface="Times New Roman" panose="02020603050405020304" pitchFamily="18" charset="0"/>
              </a:rPr>
              <a:t>Efficient: </a:t>
            </a:r>
            <a:r>
              <a:rPr lang="en-US" sz="1800" b="0" i="0" dirty="0">
                <a:solidFill>
                  <a:srgbClr val="E3E3E3"/>
                </a:solidFill>
                <a:effectLst/>
                <a:latin typeface="Times New Roman" panose="02020603050405020304" pitchFamily="18" charset="0"/>
                <a:cs typeface="Times New Roman" panose="02020603050405020304" pitchFamily="18" charset="0"/>
              </a:rPr>
              <a:t>Vote counting can be automated and completed quickly.</a:t>
            </a:r>
          </a:p>
          <a:p>
            <a:pPr algn="l">
              <a:buFont typeface="Arial" panose="020B0604020202020204" pitchFamily="34" charset="0"/>
              <a:buChar char="•"/>
            </a:pPr>
            <a:endParaRPr lang="en-US" sz="1800" b="0" i="0" dirty="0">
              <a:solidFill>
                <a:srgbClr val="E3E3E3"/>
              </a:solidFill>
              <a:effectLst/>
              <a:latin typeface="Times New Roman" panose="02020603050405020304" pitchFamily="18" charset="0"/>
              <a:cs typeface="Times New Roman" panose="02020603050405020304" pitchFamily="18" charset="0"/>
            </a:endParaRPr>
          </a:p>
          <a:p>
            <a:pPr marL="0" indent="0" algn="l">
              <a:buNone/>
            </a:pPr>
            <a:r>
              <a:rPr lang="en-US" sz="1800" b="0" i="0" dirty="0">
                <a:solidFill>
                  <a:srgbClr val="E3E3E3"/>
                </a:solidFill>
                <a:effectLst/>
                <a:latin typeface="Times New Roman" panose="02020603050405020304" pitchFamily="18" charset="0"/>
                <a:cs typeface="Times New Roman" panose="02020603050405020304" pitchFamily="18" charset="0"/>
              </a:rPr>
              <a:t>This is the promise of blockchain-based voting systems. In this presentation, we'll explore how blockchain technology can revolutionize the way we vote.</a:t>
            </a: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784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3B1CD-F199-87A7-7B71-20B8E2E6C025}"/>
              </a:ext>
            </a:extLst>
          </p:cNvPr>
          <p:cNvSpPr>
            <a:spLocks noGrp="1"/>
          </p:cNvSpPr>
          <p:nvPr>
            <p:ph type="title"/>
          </p:nvPr>
        </p:nvSpPr>
        <p:spPr>
          <a:xfrm>
            <a:off x="541176" y="764373"/>
            <a:ext cx="10965024" cy="905807"/>
          </a:xfrm>
        </p:spPr>
        <p:txBody>
          <a:bodyPr>
            <a:normAutofit/>
          </a:bodyPr>
          <a:lstStyle/>
          <a:p>
            <a:pPr algn="l"/>
            <a:r>
              <a:rPr lang="en-US" sz="3200" b="0" i="0" dirty="0">
                <a:solidFill>
                  <a:srgbClr val="E3E3E3"/>
                </a:solidFill>
                <a:effectLst/>
                <a:latin typeface="Times New Roman" panose="02020603050405020304" pitchFamily="18" charset="0"/>
                <a:cs typeface="Times New Roman" panose="02020603050405020304" pitchFamily="18" charset="0"/>
              </a:rPr>
              <a:t>Challenges of Traditional Voting Systems</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75459FC-9EB4-7D77-9C99-91103257C361}"/>
              </a:ext>
            </a:extLst>
          </p:cNvPr>
          <p:cNvSpPr>
            <a:spLocks noGrp="1"/>
          </p:cNvSpPr>
          <p:nvPr>
            <p:ph idx="1"/>
          </p:nvPr>
        </p:nvSpPr>
        <p:spPr>
          <a:xfrm>
            <a:off x="685800" y="2043404"/>
            <a:ext cx="10820400" cy="4175282"/>
          </a:xfrm>
        </p:spPr>
        <p:txBody>
          <a:bodyPr>
            <a:normAutofit/>
          </a:bodyPr>
          <a:lstStyle/>
          <a:p>
            <a:pPr algn="l">
              <a:buFont typeface="Arial" panose="020B0604020202020204" pitchFamily="34" charset="0"/>
              <a:buChar char="•"/>
            </a:pPr>
            <a:r>
              <a:rPr lang="en-US" sz="1600" b="1" i="0" dirty="0">
                <a:solidFill>
                  <a:srgbClr val="E3E3E3"/>
                </a:solidFill>
                <a:effectLst/>
                <a:latin typeface="Times New Roman" panose="02020603050405020304" pitchFamily="18" charset="0"/>
                <a:cs typeface="Times New Roman" panose="02020603050405020304" pitchFamily="18" charset="0"/>
              </a:rPr>
              <a:t>Vulnerability to fraud: </a:t>
            </a:r>
            <a:r>
              <a:rPr lang="en-US" sz="1600" b="0" i="0" dirty="0">
                <a:solidFill>
                  <a:srgbClr val="E3E3E3"/>
                </a:solidFill>
                <a:effectLst/>
                <a:latin typeface="Times New Roman" panose="02020603050405020304" pitchFamily="18" charset="0"/>
                <a:cs typeface="Times New Roman" panose="02020603050405020304" pitchFamily="18" charset="0"/>
              </a:rPr>
              <a:t>Paper ballots can be forged, tampered with, or miscounted. Voting machines can be hacked </a:t>
            </a:r>
            <a:r>
              <a:rPr lang="en-US" sz="1600" dirty="0">
                <a:solidFill>
                  <a:srgbClr val="E3E3E3"/>
                </a:solidFill>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US" sz="1600" b="1" i="0" dirty="0">
                <a:solidFill>
                  <a:srgbClr val="E3E3E3"/>
                </a:solidFill>
                <a:effectLst/>
                <a:latin typeface="Times New Roman" panose="02020603050405020304" pitchFamily="18" charset="0"/>
                <a:cs typeface="Times New Roman" panose="02020603050405020304" pitchFamily="18" charset="0"/>
              </a:rPr>
              <a:t>Lack of auditability: </a:t>
            </a:r>
            <a:r>
              <a:rPr lang="en-US" sz="1600" b="0" i="0" dirty="0">
                <a:solidFill>
                  <a:srgbClr val="E3E3E3"/>
                </a:solidFill>
                <a:effectLst/>
                <a:latin typeface="Times New Roman" panose="02020603050405020304" pitchFamily="18" charset="0"/>
                <a:cs typeface="Times New Roman" panose="02020603050405020304" pitchFamily="18" charset="0"/>
              </a:rPr>
              <a:t>It can be difficult to verify the accuracy of vote counts, particularly with paper ballots.</a:t>
            </a:r>
          </a:p>
          <a:p>
            <a:pPr algn="l">
              <a:buFont typeface="Arial" panose="020B0604020202020204" pitchFamily="34" charset="0"/>
              <a:buChar char="•"/>
            </a:pPr>
            <a:r>
              <a:rPr lang="en-US" sz="1600" b="1" i="0" dirty="0">
                <a:solidFill>
                  <a:srgbClr val="E3E3E3"/>
                </a:solidFill>
                <a:effectLst/>
                <a:latin typeface="Times New Roman" panose="02020603050405020304" pitchFamily="18" charset="0"/>
                <a:cs typeface="Times New Roman" panose="02020603050405020304" pitchFamily="18" charset="0"/>
              </a:rPr>
              <a:t>Human error: </a:t>
            </a:r>
            <a:r>
              <a:rPr lang="en-US" sz="1600" b="0" i="0" dirty="0">
                <a:solidFill>
                  <a:srgbClr val="E3E3E3"/>
                </a:solidFill>
                <a:effectLst/>
                <a:latin typeface="Times New Roman" panose="02020603050405020304" pitchFamily="18" charset="0"/>
                <a:cs typeface="Times New Roman" panose="02020603050405020304" pitchFamily="18" charset="0"/>
              </a:rPr>
              <a:t>Counting large numbers of ballots by hand is prone to human error, leading to miscalculations.</a:t>
            </a:r>
          </a:p>
          <a:p>
            <a:pPr algn="l">
              <a:buFont typeface="Arial" panose="020B0604020202020204" pitchFamily="34" charset="0"/>
              <a:buChar char="•"/>
            </a:pPr>
            <a:endParaRPr lang="en-US" sz="1600" b="0" i="0" dirty="0">
              <a:solidFill>
                <a:srgbClr val="E3E3E3"/>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600" b="1" i="0" dirty="0">
                <a:solidFill>
                  <a:srgbClr val="E3E3E3"/>
                </a:solidFill>
                <a:effectLst/>
                <a:latin typeface="Times New Roman" panose="02020603050405020304" pitchFamily="18" charset="0"/>
                <a:cs typeface="Times New Roman" panose="02020603050405020304" pitchFamily="18" charset="0"/>
              </a:rPr>
              <a:t>Lack of real-time results: </a:t>
            </a:r>
            <a:r>
              <a:rPr lang="en-US" sz="1600" b="0" i="0" dirty="0">
                <a:solidFill>
                  <a:srgbClr val="E3E3E3"/>
                </a:solidFill>
                <a:effectLst/>
                <a:latin typeface="Times New Roman" panose="02020603050405020304" pitchFamily="18" charset="0"/>
                <a:cs typeface="Times New Roman" panose="02020603050405020304" pitchFamily="18" charset="0"/>
              </a:rPr>
              <a:t>Voters often have to wait days or even weeks for official election results.</a:t>
            </a:r>
          </a:p>
          <a:p>
            <a:pPr algn="l">
              <a:buFont typeface="Arial" panose="020B0604020202020204" pitchFamily="34" charset="0"/>
              <a:buChar char="•"/>
            </a:pPr>
            <a:r>
              <a:rPr lang="en-US" sz="1600" b="1" i="0" dirty="0">
                <a:solidFill>
                  <a:srgbClr val="E3E3E3"/>
                </a:solidFill>
                <a:effectLst/>
                <a:latin typeface="Times New Roman" panose="02020603050405020304" pitchFamily="18" charset="0"/>
                <a:cs typeface="Times New Roman" panose="02020603050405020304" pitchFamily="18" charset="0"/>
              </a:rPr>
              <a:t>Limited public oversight</a:t>
            </a:r>
            <a:r>
              <a:rPr lang="en-US" sz="1600" b="0" i="0" dirty="0">
                <a:solidFill>
                  <a:srgbClr val="E3E3E3"/>
                </a:solidFill>
                <a:effectLst/>
                <a:latin typeface="Times New Roman" panose="02020603050405020304" pitchFamily="18" charset="0"/>
                <a:cs typeface="Times New Roman" panose="02020603050405020304" pitchFamily="18" charset="0"/>
              </a:rPr>
              <a:t>: The vote counting process can be opaque, making it difficult for the public to verify its accuracy.</a:t>
            </a:r>
          </a:p>
          <a:p>
            <a:pPr algn="l">
              <a:buFont typeface="Arial" panose="020B0604020202020204" pitchFamily="34" charset="0"/>
              <a:buChar char="•"/>
            </a:pPr>
            <a:r>
              <a:rPr lang="en-US" sz="1600" b="1" i="0" dirty="0">
                <a:solidFill>
                  <a:srgbClr val="E3E3E3"/>
                </a:solidFill>
                <a:effectLst/>
                <a:latin typeface="Times New Roman" panose="02020603050405020304" pitchFamily="18" charset="0"/>
                <a:cs typeface="Times New Roman" panose="02020603050405020304" pitchFamily="18" charset="0"/>
              </a:rPr>
              <a:t>Disenfranchisement:</a:t>
            </a:r>
            <a:r>
              <a:rPr lang="en-US" sz="1600" b="0" i="0" dirty="0">
                <a:solidFill>
                  <a:srgbClr val="E3E3E3"/>
                </a:solidFill>
                <a:effectLst/>
                <a:latin typeface="Times New Roman" panose="02020603050405020304" pitchFamily="18" charset="0"/>
                <a:cs typeface="Times New Roman" panose="02020603050405020304" pitchFamily="18" charset="0"/>
              </a:rPr>
              <a:t> Long lines and limited polling station accessibility can discourage people from voting.</a:t>
            </a:r>
          </a:p>
          <a:p>
            <a:pPr algn="l">
              <a:buFont typeface="Arial" panose="020B0604020202020204" pitchFamily="34" charset="0"/>
              <a:buChar char="•"/>
            </a:pPr>
            <a:endParaRPr lang="en-US" sz="1600" dirty="0">
              <a:solidFill>
                <a:srgbClr val="E3E3E3"/>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600" b="1" i="0" dirty="0">
                <a:solidFill>
                  <a:srgbClr val="E3E3E3"/>
                </a:solidFill>
                <a:effectLst/>
                <a:latin typeface="Times New Roman" panose="02020603050405020304" pitchFamily="18" charset="0"/>
                <a:cs typeface="Times New Roman" panose="02020603050405020304" pitchFamily="18" charset="0"/>
              </a:rPr>
              <a:t>Physical limitations: </a:t>
            </a:r>
            <a:r>
              <a:rPr lang="en-US" sz="1600" b="0" i="0" dirty="0">
                <a:solidFill>
                  <a:srgbClr val="E3E3E3"/>
                </a:solidFill>
                <a:effectLst/>
                <a:latin typeface="Times New Roman" panose="02020603050405020304" pitchFamily="18" charset="0"/>
                <a:cs typeface="Times New Roman" panose="02020603050405020304" pitchFamily="18" charset="0"/>
              </a:rPr>
              <a:t>People with disabilities or those who are unable to travel to polling stations may face difficulties voting.</a:t>
            </a:r>
          </a:p>
          <a:p>
            <a:pPr algn="l">
              <a:buFont typeface="Arial" panose="020B0604020202020204" pitchFamily="34" charset="0"/>
              <a:buChar char="•"/>
            </a:pPr>
            <a:r>
              <a:rPr lang="en-US" sz="1600" b="1" i="0" dirty="0">
                <a:solidFill>
                  <a:srgbClr val="E3E3E3"/>
                </a:solidFill>
                <a:effectLst/>
                <a:latin typeface="Times New Roman" panose="02020603050405020304" pitchFamily="18" charset="0"/>
                <a:cs typeface="Times New Roman" panose="02020603050405020304" pitchFamily="18" charset="0"/>
              </a:rPr>
              <a:t>Geographical restrictions</a:t>
            </a:r>
            <a:r>
              <a:rPr lang="en-US" sz="1600" b="0" i="0" dirty="0">
                <a:solidFill>
                  <a:srgbClr val="E3E3E3"/>
                </a:solidFill>
                <a:effectLst/>
                <a:latin typeface="Times New Roman" panose="02020603050405020304" pitchFamily="18" charset="0"/>
                <a:cs typeface="Times New Roman" panose="02020603050405020304" pitchFamily="18" charset="0"/>
              </a:rPr>
              <a:t>: Voters who live overseas or in remote areas may be unable to cast their ballots.</a:t>
            </a:r>
          </a:p>
          <a:p>
            <a:pPr algn="l">
              <a:buFont typeface="Arial" panose="020B0604020202020204" pitchFamily="34" charset="0"/>
              <a:buChar char="•"/>
            </a:pPr>
            <a:r>
              <a:rPr lang="en-US" sz="1600" b="1" i="0" dirty="0">
                <a:solidFill>
                  <a:srgbClr val="E3E3E3"/>
                </a:solidFill>
                <a:effectLst/>
                <a:latin typeface="Times New Roman" panose="02020603050405020304" pitchFamily="18" charset="0"/>
                <a:cs typeface="Times New Roman" panose="02020603050405020304" pitchFamily="18" charset="0"/>
              </a:rPr>
              <a:t>Time constraints: </a:t>
            </a:r>
            <a:r>
              <a:rPr lang="en-US" sz="1600" b="0" i="0" dirty="0">
                <a:solidFill>
                  <a:srgbClr val="E3E3E3"/>
                </a:solidFill>
                <a:effectLst/>
                <a:latin typeface="Times New Roman" panose="02020603050405020304" pitchFamily="18" charset="0"/>
                <a:cs typeface="Times New Roman" panose="02020603050405020304" pitchFamily="18" charset="0"/>
              </a:rPr>
              <a:t>Busy schedules or work commitments can prevent people from voting during limited polling hours.</a:t>
            </a:r>
          </a:p>
          <a:p>
            <a:pPr algn="l">
              <a:buFont typeface="Arial" panose="020B0604020202020204" pitchFamily="34" charset="0"/>
              <a:buChar char="•"/>
            </a:pPr>
            <a:endParaRPr lang="en-US" sz="1600" b="0" i="0" dirty="0">
              <a:solidFill>
                <a:srgbClr val="E3E3E3"/>
              </a:solidFill>
              <a:effectLst/>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3409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FBB70-FEDD-D458-86AF-9FE3E57F13C2}"/>
              </a:ext>
            </a:extLst>
          </p:cNvPr>
          <p:cNvSpPr>
            <a:spLocks noGrp="1"/>
          </p:cNvSpPr>
          <p:nvPr>
            <p:ph type="title"/>
          </p:nvPr>
        </p:nvSpPr>
        <p:spPr>
          <a:xfrm>
            <a:off x="1141412" y="618518"/>
            <a:ext cx="9905999" cy="1088984"/>
          </a:xfrm>
        </p:spPr>
        <p:txBody>
          <a:bodyPr>
            <a:normAutofit/>
          </a:bodyPr>
          <a:lstStyle/>
          <a:p>
            <a:pPr algn="l"/>
            <a:r>
              <a:rPr lang="en-US" altLang="en-IN" sz="3200" dirty="0">
                <a:latin typeface="Times New Roman" pitchFamily="18" charset="0"/>
                <a:cs typeface="Times New Roman" pitchFamily="18" charset="0"/>
              </a:rPr>
              <a:t>ABOUT THE Project Domain: blockchain</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A32F15C-8150-B15C-B968-15C5786B51CE}"/>
              </a:ext>
            </a:extLst>
          </p:cNvPr>
          <p:cNvSpPr>
            <a:spLocks noGrp="1"/>
          </p:cNvSpPr>
          <p:nvPr>
            <p:ph idx="1"/>
          </p:nvPr>
        </p:nvSpPr>
        <p:spPr>
          <a:xfrm>
            <a:off x="5906278" y="2034072"/>
            <a:ext cx="5775615" cy="4441371"/>
          </a:xfrm>
        </p:spPr>
        <p:txBody>
          <a:bodyPr>
            <a:normAutofit/>
          </a:bodyPr>
          <a:lstStyle/>
          <a:p>
            <a:r>
              <a:rPr lang="en-US" sz="2000" b="0" i="0" dirty="0">
                <a:effectLst/>
                <a:latin typeface="Times New Roman" panose="02020603050405020304" pitchFamily="18" charset="0"/>
                <a:cs typeface="Times New Roman" panose="02020603050405020304" pitchFamily="18" charset="0"/>
              </a:rPr>
              <a:t>A </a:t>
            </a:r>
            <a:r>
              <a:rPr lang="en-US" sz="2000" b="1" i="0" dirty="0">
                <a:effectLst/>
                <a:latin typeface="Times New Roman" panose="02020603050405020304" pitchFamily="18" charset="0"/>
                <a:cs typeface="Times New Roman" panose="02020603050405020304" pitchFamily="18" charset="0"/>
              </a:rPr>
              <a:t>blockchain</a:t>
            </a:r>
            <a:r>
              <a:rPr lang="en-US" sz="2000" b="0" i="0" dirty="0">
                <a:effectLst/>
                <a:latin typeface="Times New Roman" panose="02020603050405020304" pitchFamily="18" charset="0"/>
                <a:cs typeface="Times New Roman" panose="02020603050405020304" pitchFamily="18" charset="0"/>
              </a:rPr>
              <a:t> is a type of </a:t>
            </a:r>
            <a:r>
              <a:rPr lang="en-US" sz="2000" b="0" i="0" u="none" strike="noStrike" dirty="0">
                <a:effectLst/>
                <a:latin typeface="Times New Roman" panose="02020603050405020304" pitchFamily="18" charset="0"/>
                <a:cs typeface="Times New Roman" panose="02020603050405020304" pitchFamily="18" charset="0"/>
                <a:hlinkClick r:id="rId2" tooltip="Distributed ledger">
                  <a:extLst>
                    <a:ext uri="{A12FA001-AC4F-418D-AE19-62706E023703}">
                      <ahyp:hlinkClr xmlns:ahyp="http://schemas.microsoft.com/office/drawing/2018/hyperlinkcolor" val="tx"/>
                    </a:ext>
                  </a:extLst>
                </a:hlinkClick>
              </a:rPr>
              <a:t>distributed ledger technology (DLT)</a:t>
            </a:r>
            <a:r>
              <a:rPr lang="en-US" sz="2000" b="0" i="0" dirty="0">
                <a:effectLst/>
                <a:latin typeface="Times New Roman" panose="02020603050405020304" pitchFamily="18" charset="0"/>
                <a:cs typeface="Times New Roman" panose="02020603050405020304" pitchFamily="18" charset="0"/>
              </a:rPr>
              <a:t> that consists of growing lists of </a:t>
            </a:r>
            <a:r>
              <a:rPr lang="en-US" sz="2000" b="0" i="0" u="none" strike="noStrike" dirty="0">
                <a:effectLst/>
                <a:latin typeface="Times New Roman" panose="02020603050405020304" pitchFamily="18" charset="0"/>
                <a:cs typeface="Times New Roman" panose="02020603050405020304" pitchFamily="18" charset="0"/>
                <a:hlinkClick r:id="rId3" tooltip="Record (computer science)">
                  <a:extLst>
                    <a:ext uri="{A12FA001-AC4F-418D-AE19-62706E023703}">
                      <ahyp:hlinkClr xmlns:ahyp="http://schemas.microsoft.com/office/drawing/2018/hyperlinkcolor" val="tx"/>
                    </a:ext>
                  </a:extLst>
                </a:hlinkClick>
              </a:rPr>
              <a:t>records</a:t>
            </a:r>
            <a:r>
              <a:rPr lang="en-US" sz="2000" b="0" i="0" dirty="0">
                <a:effectLst/>
                <a:latin typeface="Times New Roman" panose="02020603050405020304" pitchFamily="18" charset="0"/>
                <a:cs typeface="Times New Roman" panose="02020603050405020304" pitchFamily="18" charset="0"/>
              </a:rPr>
              <a:t>, called </a:t>
            </a:r>
            <a:r>
              <a:rPr lang="en-US" sz="2000" b="0" i="1" dirty="0">
                <a:effectLst/>
                <a:latin typeface="Times New Roman" panose="02020603050405020304" pitchFamily="18" charset="0"/>
                <a:cs typeface="Times New Roman" panose="02020603050405020304" pitchFamily="18" charset="0"/>
              </a:rPr>
              <a:t>blocks</a:t>
            </a:r>
            <a:r>
              <a:rPr lang="en-US" sz="2000" b="0" i="0" dirty="0">
                <a:effectLst/>
                <a:latin typeface="Times New Roman" panose="02020603050405020304" pitchFamily="18" charset="0"/>
                <a:cs typeface="Times New Roman" panose="02020603050405020304" pitchFamily="18" charset="0"/>
              </a:rPr>
              <a:t>, that are securely linked together using </a:t>
            </a:r>
            <a:r>
              <a:rPr lang="en-US" sz="2000" b="0" i="0" u="none" strike="noStrike" dirty="0">
                <a:effectLst/>
                <a:latin typeface="Times New Roman" panose="02020603050405020304" pitchFamily="18" charset="0"/>
                <a:cs typeface="Times New Roman" panose="02020603050405020304" pitchFamily="18" charset="0"/>
                <a:hlinkClick r:id="rId4" tooltip="Cryptography">
                  <a:extLst>
                    <a:ext uri="{A12FA001-AC4F-418D-AE19-62706E023703}">
                      <ahyp:hlinkClr xmlns:ahyp="http://schemas.microsoft.com/office/drawing/2018/hyperlinkcolor" val="tx"/>
                    </a:ext>
                  </a:extLst>
                </a:hlinkClick>
              </a:rPr>
              <a:t>cryptography</a:t>
            </a:r>
            <a:r>
              <a:rPr lang="en-US" sz="2000" b="0" i="0" dirty="0">
                <a:effectLst/>
                <a:latin typeface="Times New Roman" panose="02020603050405020304" pitchFamily="18" charset="0"/>
                <a:cs typeface="Times New Roman" panose="02020603050405020304" pitchFamily="18" charset="0"/>
              </a:rPr>
              <a:t>.</a:t>
            </a:r>
            <a:endParaRPr lang="en-US" sz="2000" b="0" i="0" baseline="30000" dirty="0">
              <a:effectLst/>
              <a:latin typeface="Times New Roman" panose="02020603050405020304" pitchFamily="18" charset="0"/>
              <a:cs typeface="Times New Roman" panose="02020603050405020304" pitchFamily="18" charset="0"/>
            </a:endParaRPr>
          </a:p>
          <a:p>
            <a:r>
              <a:rPr lang="en-US" sz="2000" b="0" i="0" dirty="0">
                <a:effectLst/>
                <a:latin typeface="Times New Roman" panose="02020603050405020304" pitchFamily="18" charset="0"/>
                <a:cs typeface="Times New Roman" panose="02020603050405020304" pitchFamily="18" charset="0"/>
              </a:rPr>
              <a:t>Blockchain is a</a:t>
            </a:r>
            <a:r>
              <a:rPr lang="en-US" sz="2000" b="1" i="0" dirty="0">
                <a:effectLst/>
                <a:latin typeface="Times New Roman" panose="02020603050405020304" pitchFamily="18" charset="0"/>
                <a:cs typeface="Times New Roman" panose="02020603050405020304" pitchFamily="18" charset="0"/>
              </a:rPr>
              <a:t> shared, immutable ledger</a:t>
            </a:r>
            <a:r>
              <a:rPr lang="en-US" sz="2000" b="0" i="0" dirty="0">
                <a:effectLst/>
                <a:latin typeface="Times New Roman" panose="02020603050405020304" pitchFamily="18" charset="0"/>
                <a:cs typeface="Times New Roman" panose="02020603050405020304" pitchFamily="18" charset="0"/>
              </a:rPr>
              <a:t> that facilitates the process of recording transactions and tracking assets in a business network. Blockchain is a promising technology for payment processing. Blockchain has been able to give underbanked groups access to money, allows people to make cross-border payments and uses</a:t>
            </a:r>
            <a:r>
              <a:rPr lang="en-US" sz="2000" b="1" i="0" dirty="0">
                <a:effectLst/>
                <a:latin typeface="Times New Roman" panose="02020603050405020304" pitchFamily="18" charset="0"/>
                <a:cs typeface="Times New Roman" panose="02020603050405020304" pitchFamily="18" charset="0"/>
              </a:rPr>
              <a:t> smart contracts</a:t>
            </a:r>
            <a:r>
              <a:rPr lang="en-US" sz="2000" b="0" i="0" dirty="0">
                <a:effectLst/>
                <a:latin typeface="Times New Roman" panose="02020603050405020304" pitchFamily="18" charset="0"/>
                <a:cs typeface="Times New Roman" panose="02020603050405020304" pitchFamily="18" charset="0"/>
              </a:rPr>
              <a:t> to act as a means towards faster and safer payment processing.</a:t>
            </a:r>
            <a:endParaRPr lang="en-IN" sz="20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A5A2955E-7AD1-FA3D-8AFF-25D8C2AE4E1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1369" y="1935626"/>
            <a:ext cx="4303856" cy="4303856"/>
          </a:xfrm>
          <a:prstGeom prst="rect">
            <a:avLst/>
          </a:prstGeom>
        </p:spPr>
      </p:pic>
    </p:spTree>
    <p:extLst>
      <p:ext uri="{BB962C8B-B14F-4D97-AF65-F5344CB8AC3E}">
        <p14:creationId xmlns:p14="http://schemas.microsoft.com/office/powerpoint/2010/main" val="386004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4EC8F-058F-6B47-F092-6A2D665D3291}"/>
              </a:ext>
            </a:extLst>
          </p:cNvPr>
          <p:cNvSpPr>
            <a:spLocks noGrp="1"/>
          </p:cNvSpPr>
          <p:nvPr>
            <p:ph type="title"/>
          </p:nvPr>
        </p:nvSpPr>
        <p:spPr>
          <a:xfrm>
            <a:off x="1141413" y="618518"/>
            <a:ext cx="9905998" cy="1480870"/>
          </a:xfrm>
        </p:spPr>
        <p:txBody>
          <a:bodyPr>
            <a:normAutofit fontScale="90000"/>
          </a:bodyPr>
          <a:lstStyle/>
          <a:p>
            <a:pPr algn="l"/>
            <a:r>
              <a:rPr lang="en-US" altLang="en-IN" dirty="0">
                <a:latin typeface="Times New Roman" pitchFamily="18" charset="0"/>
                <a:cs typeface="Times New Roman" pitchFamily="18" charset="0"/>
              </a:rPr>
              <a:t>Project BASED LEARNING UNDER THE domain COURSE</a:t>
            </a:r>
            <a:br>
              <a:rPr lang="en-US" altLang="en-IN" sz="3600" dirty="0">
                <a:latin typeface="Times New Roman" pitchFamily="18" charset="0"/>
                <a:cs typeface="Times New Roman" pitchFamily="18" charset="0"/>
              </a:rPr>
            </a:br>
            <a:endParaRPr lang="en-IN" dirty="0"/>
          </a:p>
        </p:txBody>
      </p:sp>
      <p:sp>
        <p:nvSpPr>
          <p:cNvPr id="3" name="Content Placeholder 2">
            <a:extLst>
              <a:ext uri="{FF2B5EF4-FFF2-40B4-BE49-F238E27FC236}">
                <a16:creationId xmlns:a16="http://schemas.microsoft.com/office/drawing/2014/main" id="{C46C01EB-8EFD-3DCC-EB97-192455DB4A86}"/>
              </a:ext>
            </a:extLst>
          </p:cNvPr>
          <p:cNvSpPr>
            <a:spLocks noGrp="1"/>
          </p:cNvSpPr>
          <p:nvPr>
            <p:ph idx="1"/>
          </p:nvPr>
        </p:nvSpPr>
        <p:spPr>
          <a:xfrm>
            <a:off x="685800" y="1959429"/>
            <a:ext cx="10820400" cy="4450701"/>
          </a:xfrm>
        </p:spPr>
        <p:txBody>
          <a:bodyPr>
            <a:normAutofit/>
          </a:bodyPr>
          <a:lstStyle/>
          <a:p>
            <a:pPr marL="0" indent="0">
              <a:buNone/>
            </a:pPr>
            <a:br>
              <a:rPr lang="en-US" sz="2000" dirty="0"/>
            </a:br>
            <a:endParaRPr lang="en-IN" sz="2000" dirty="0">
              <a:effectLst/>
              <a:latin typeface="Times New Roman" panose="02020603050405020304" pitchFamily="18" charset="0"/>
              <a:ea typeface="Arial" panose="020B0604020202020204" pitchFamily="34"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DED50DE-E42D-2B5C-72FB-8229D66CD00A}"/>
              </a:ext>
            </a:extLst>
          </p:cNvPr>
          <p:cNvPicPr>
            <a:picLocks noChangeAspect="1"/>
          </p:cNvPicPr>
          <p:nvPr/>
        </p:nvPicPr>
        <p:blipFill>
          <a:blip r:embed="rId2"/>
          <a:stretch>
            <a:fillRect/>
          </a:stretch>
        </p:blipFill>
        <p:spPr>
          <a:xfrm>
            <a:off x="1343608" y="2036763"/>
            <a:ext cx="9187631" cy="4296031"/>
          </a:xfrm>
          <a:prstGeom prst="rect">
            <a:avLst/>
          </a:prstGeom>
        </p:spPr>
      </p:pic>
    </p:spTree>
    <p:extLst>
      <p:ext uri="{BB962C8B-B14F-4D97-AF65-F5344CB8AC3E}">
        <p14:creationId xmlns:p14="http://schemas.microsoft.com/office/powerpoint/2010/main" val="811779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BBCCD6-A75F-063D-E78B-41DB53BC7087}"/>
              </a:ext>
            </a:extLst>
          </p:cNvPr>
          <p:cNvSpPr>
            <a:spLocks noGrp="1"/>
          </p:cNvSpPr>
          <p:nvPr>
            <p:ph idx="1"/>
          </p:nvPr>
        </p:nvSpPr>
        <p:spPr>
          <a:xfrm>
            <a:off x="898848" y="485192"/>
            <a:ext cx="10394303" cy="6120882"/>
          </a:xfrm>
        </p:spPr>
        <p:txBody>
          <a:bodyPr>
            <a:normAutofit/>
          </a:bodyPr>
          <a:lstStyle/>
          <a:p>
            <a:pPr>
              <a:lnSpc>
                <a:spcPct val="100000"/>
              </a:lnSpc>
            </a:pPr>
            <a:r>
              <a:rPr lang="en-IN" sz="1800" b="1" dirty="0">
                <a:latin typeface="Times New Roman" panose="02020603050405020304" pitchFamily="18" charset="0"/>
                <a:cs typeface="Times New Roman" panose="02020603050405020304" pitchFamily="18" charset="0"/>
              </a:rPr>
              <a:t>Key features of Blockchain :</a:t>
            </a:r>
          </a:p>
          <a:p>
            <a:pPr marL="342900" indent="-342900">
              <a:lnSpc>
                <a:spcPct val="100000"/>
              </a:lnSpc>
              <a:buFont typeface="+mj-lt"/>
              <a:buAutoNum type="arabicPeriod"/>
            </a:pPr>
            <a:r>
              <a:rPr lang="en-IN" sz="2000" dirty="0">
                <a:latin typeface="Times New Roman" panose="02020603050405020304" pitchFamily="18" charset="0"/>
                <a:cs typeface="Times New Roman" panose="02020603050405020304" pitchFamily="18" charset="0"/>
              </a:rPr>
              <a:t>High Availability</a:t>
            </a:r>
          </a:p>
          <a:p>
            <a:pPr marL="342900" indent="-342900">
              <a:lnSpc>
                <a:spcPct val="100000"/>
              </a:lnSpc>
              <a:buFont typeface="+mj-lt"/>
              <a:buAutoNum type="arabicPeriod"/>
            </a:pPr>
            <a:r>
              <a:rPr lang="en-IN" sz="2000" dirty="0">
                <a:latin typeface="Times New Roman" panose="02020603050405020304" pitchFamily="18" charset="0"/>
                <a:cs typeface="Times New Roman" panose="02020603050405020304" pitchFamily="18" charset="0"/>
              </a:rPr>
              <a:t>Verifiability</a:t>
            </a:r>
          </a:p>
          <a:p>
            <a:pPr marL="342900" indent="-342900">
              <a:lnSpc>
                <a:spcPct val="100000"/>
              </a:lnSpc>
              <a:buFont typeface="+mj-lt"/>
              <a:buAutoNum type="arabicPeriod"/>
            </a:pPr>
            <a:r>
              <a:rPr lang="en-IN" sz="2000" dirty="0">
                <a:latin typeface="Times New Roman" panose="02020603050405020304" pitchFamily="18" charset="0"/>
                <a:cs typeface="Times New Roman" panose="02020603050405020304" pitchFamily="18" charset="0"/>
              </a:rPr>
              <a:t>Transparency</a:t>
            </a:r>
          </a:p>
          <a:p>
            <a:pPr marL="342900" indent="-342900">
              <a:lnSpc>
                <a:spcPct val="100000"/>
              </a:lnSpc>
              <a:buFont typeface="+mj-lt"/>
              <a:buAutoNum type="arabicPeriod"/>
            </a:pPr>
            <a:r>
              <a:rPr lang="en-IN" sz="2000" dirty="0">
                <a:latin typeface="Times New Roman" panose="02020603050405020304" pitchFamily="18" charset="0"/>
                <a:cs typeface="Times New Roman" panose="02020603050405020304" pitchFamily="18" charset="0"/>
              </a:rPr>
              <a:t>Immutability</a:t>
            </a:r>
          </a:p>
          <a:p>
            <a:pPr marL="342900" indent="-342900">
              <a:lnSpc>
                <a:spcPct val="100000"/>
              </a:lnSpc>
              <a:buFont typeface="+mj-lt"/>
              <a:buAutoNum type="arabicPeriod"/>
            </a:pPr>
            <a:r>
              <a:rPr lang="en-IN" sz="2000" dirty="0">
                <a:latin typeface="Times New Roman" panose="02020603050405020304" pitchFamily="18" charset="0"/>
                <a:cs typeface="Times New Roman" panose="02020603050405020304" pitchFamily="18" charset="0"/>
              </a:rPr>
              <a:t>Distributed Ledgers</a:t>
            </a:r>
          </a:p>
          <a:p>
            <a:pPr marL="342900" indent="-342900">
              <a:lnSpc>
                <a:spcPct val="100000"/>
              </a:lnSpc>
              <a:buFont typeface="+mj-lt"/>
              <a:buAutoNum type="arabicPeriod"/>
            </a:pPr>
            <a:r>
              <a:rPr lang="en-IN" sz="2000" dirty="0">
                <a:latin typeface="Times New Roman" panose="02020603050405020304" pitchFamily="18" charset="0"/>
                <a:cs typeface="Times New Roman" panose="02020603050405020304" pitchFamily="18" charset="0"/>
              </a:rPr>
              <a:t>Decentralised</a:t>
            </a:r>
          </a:p>
          <a:p>
            <a:pPr marL="342900" indent="-342900">
              <a:lnSpc>
                <a:spcPct val="100000"/>
              </a:lnSpc>
              <a:buFont typeface="+mj-lt"/>
              <a:buAutoNum type="arabicPeriod"/>
            </a:pPr>
            <a:r>
              <a:rPr lang="en-IN" sz="2000" dirty="0">
                <a:latin typeface="Times New Roman" panose="02020603050405020304" pitchFamily="18" charset="0"/>
                <a:cs typeface="Times New Roman" panose="02020603050405020304" pitchFamily="18" charset="0"/>
              </a:rPr>
              <a:t>Enhanced Security</a:t>
            </a:r>
          </a:p>
          <a:p>
            <a:pPr marL="0" indent="0">
              <a:lnSpc>
                <a:spcPct val="100000"/>
              </a:lnSpc>
              <a:buNone/>
            </a:pPr>
            <a:endParaRPr lang="en-IN"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Scope</a:t>
            </a:r>
          </a:p>
          <a:p>
            <a:pPr marL="0" indent="0">
              <a:buNone/>
            </a:pPr>
            <a:r>
              <a:rPr lang="en-US" sz="2000" dirty="0">
                <a:latin typeface="Times New Roman" panose="02020603050405020304" pitchFamily="18" charset="0"/>
                <a:cs typeface="Times New Roman" panose="02020603050405020304" pitchFamily="18" charset="0"/>
              </a:rPr>
              <a:t>The scope of the system is very vast as it can be implemented in any organization where elections play a major role in electing their </a:t>
            </a:r>
            <a:r>
              <a:rPr lang="en-US" sz="2000" dirty="0" err="1">
                <a:latin typeface="Times New Roman" panose="02020603050405020304" pitchFamily="18" charset="0"/>
                <a:cs typeface="Times New Roman" panose="02020603050405020304" pitchFamily="18" charset="0"/>
              </a:rPr>
              <a:t>representatives.The</a:t>
            </a:r>
            <a:r>
              <a:rPr lang="en-US" sz="2000" dirty="0">
                <a:latin typeface="Times New Roman" panose="02020603050405020304" pitchFamily="18" charset="0"/>
                <a:cs typeface="Times New Roman" panose="02020603050405020304" pitchFamily="18" charset="0"/>
              </a:rPr>
              <a:t> system can be adapted as per the need and the number of participants using the </a:t>
            </a:r>
            <a:r>
              <a:rPr lang="en-US" sz="2000" dirty="0" err="1">
                <a:latin typeface="Times New Roman" panose="02020603050405020304" pitchFamily="18" charset="0"/>
                <a:cs typeface="Times New Roman" panose="02020603050405020304" pitchFamily="18" charset="0"/>
              </a:rPr>
              <a:t>system.The</a:t>
            </a:r>
            <a:r>
              <a:rPr lang="en-US" sz="2000" dirty="0">
                <a:latin typeface="Times New Roman" panose="02020603050405020304" pitchFamily="18" charset="0"/>
                <a:cs typeface="Times New Roman" panose="02020603050405020304" pitchFamily="18" charset="0"/>
              </a:rPr>
              <a:t> techniques and concepts used in providing a base to the system uses strong encryption techniques to provide privacy to the votes and tamper free results.</a:t>
            </a:r>
          </a:p>
          <a:p>
            <a:pPr marL="0" indent="0">
              <a:lnSpc>
                <a:spcPct val="100000"/>
              </a:lnSpc>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6726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50F7C-B175-0C10-77D0-75CE83AB1CEF}"/>
              </a:ext>
            </a:extLst>
          </p:cNvPr>
          <p:cNvSpPr>
            <a:spLocks noGrp="1"/>
          </p:cNvSpPr>
          <p:nvPr>
            <p:ph type="title"/>
          </p:nvPr>
        </p:nvSpPr>
        <p:spPr>
          <a:xfrm>
            <a:off x="684212" y="571865"/>
            <a:ext cx="10111305" cy="1182290"/>
          </a:xfrm>
        </p:spPr>
        <p:txBody>
          <a:bodyPr>
            <a:normAutofit/>
          </a:bodyPr>
          <a:lstStyle/>
          <a:p>
            <a:pPr algn="l"/>
            <a:r>
              <a:rPr kumimoji="0" lang="en-US" altLang="en-US" sz="3600" i="0" u="none" strike="noStrike" cap="none" normalizeH="0" baseline="0" dirty="0">
                <a:ln>
                  <a:noFill/>
                </a:ln>
                <a:effectLst/>
                <a:latin typeface="Times New Roman" panose="02020603050405020304" pitchFamily="18" charset="0"/>
                <a:ea typeface="Arial" panose="020B0604020202020204" pitchFamily="34" charset="0"/>
                <a:cs typeface="Times New Roman" panose="02020603050405020304" pitchFamily="18" charset="0"/>
              </a:rPr>
              <a:t>WORKING OF VOTING SYSTEM</a:t>
            </a:r>
            <a:br>
              <a:rPr lang="en-US" altLang="en-IN" sz="3600" dirty="0">
                <a:latin typeface="Times New Roman" pitchFamily="18" charset="0"/>
                <a:cs typeface="Times New Roman" pitchFamily="18" charset="0"/>
              </a:rPr>
            </a:br>
            <a:endParaRPr lang="en-IN" dirty="0"/>
          </a:p>
        </p:txBody>
      </p:sp>
      <p:sp>
        <p:nvSpPr>
          <p:cNvPr id="3" name="Content Placeholder 2">
            <a:extLst>
              <a:ext uri="{FF2B5EF4-FFF2-40B4-BE49-F238E27FC236}">
                <a16:creationId xmlns:a16="http://schemas.microsoft.com/office/drawing/2014/main" id="{7B182D7D-0602-1360-6152-B1CA0FC22497}"/>
              </a:ext>
            </a:extLst>
          </p:cNvPr>
          <p:cNvSpPr>
            <a:spLocks noGrp="1"/>
          </p:cNvSpPr>
          <p:nvPr>
            <p:ph idx="1"/>
          </p:nvPr>
        </p:nvSpPr>
        <p:spPr>
          <a:xfrm>
            <a:off x="6388357" y="1262329"/>
            <a:ext cx="5510276" cy="5159829"/>
          </a:xfrm>
        </p:spPr>
        <p:txBody>
          <a:bodyPr>
            <a:normAutofit fontScale="92500" lnSpcReduction="10000"/>
          </a:bodyPr>
          <a:lstStyle/>
          <a:p>
            <a:pPr marL="0" indent="0" algn="l">
              <a:buNone/>
            </a:pPr>
            <a:endParaRPr lang="en-US" sz="2800" b="0" i="0" dirty="0">
              <a:solidFill>
                <a:srgbClr val="E3E3E3"/>
              </a:solidFill>
              <a:effectLst/>
              <a:latin typeface="Google Sans"/>
            </a:endParaRPr>
          </a:p>
          <a:p>
            <a:pPr marL="0" indent="0" algn="l">
              <a:buNone/>
            </a:pPr>
            <a:r>
              <a:rPr lang="en-US" sz="2800" b="0" i="0" dirty="0">
                <a:solidFill>
                  <a:srgbClr val="E3E3E3"/>
                </a:solidFill>
                <a:effectLst/>
                <a:latin typeface="Google Sans"/>
              </a:rPr>
              <a:t>How does Blockchain work for Voting?</a:t>
            </a:r>
            <a:endParaRPr lang="en-US" b="0" i="0" dirty="0">
              <a:solidFill>
                <a:srgbClr val="E3E3E3"/>
              </a:solidFill>
              <a:effectLst/>
              <a:latin typeface="Google Sans"/>
            </a:endParaRPr>
          </a:p>
          <a:p>
            <a:pPr algn="l">
              <a:buFont typeface="+mj-lt"/>
              <a:buAutoNum type="arabicPeriod"/>
            </a:pPr>
            <a:endParaRPr lang="en-US" b="1" i="0" dirty="0">
              <a:solidFill>
                <a:srgbClr val="E3E3E3"/>
              </a:solidFill>
              <a:effectLst/>
              <a:latin typeface="Google Sans"/>
            </a:endParaRPr>
          </a:p>
          <a:p>
            <a:pPr algn="l">
              <a:buFont typeface="+mj-lt"/>
              <a:buAutoNum type="arabicPeriod"/>
            </a:pPr>
            <a:r>
              <a:rPr lang="en-US" b="1" i="0" dirty="0">
                <a:solidFill>
                  <a:srgbClr val="E3E3E3"/>
                </a:solidFill>
                <a:effectLst/>
                <a:latin typeface="Google Sans"/>
              </a:rPr>
              <a:t>Voter Registration: </a:t>
            </a:r>
            <a:r>
              <a:rPr lang="en-US" b="0" i="0" dirty="0">
                <a:solidFill>
                  <a:srgbClr val="E3E3E3"/>
                </a:solidFill>
                <a:effectLst/>
                <a:latin typeface="Google Sans"/>
              </a:rPr>
              <a:t>Voters register on the blockchain using a secure verification process. Their identity is encrypted and stored without revealing personal information.</a:t>
            </a:r>
          </a:p>
          <a:p>
            <a:pPr algn="l">
              <a:buFont typeface="+mj-lt"/>
              <a:buAutoNum type="arabicPeriod"/>
            </a:pPr>
            <a:r>
              <a:rPr lang="en-US" b="1" i="0" dirty="0">
                <a:solidFill>
                  <a:srgbClr val="E3E3E3"/>
                </a:solidFill>
                <a:effectLst/>
                <a:latin typeface="Google Sans"/>
              </a:rPr>
              <a:t>Ballot Creation: </a:t>
            </a:r>
            <a:r>
              <a:rPr lang="en-US" b="0" i="0" dirty="0">
                <a:solidFill>
                  <a:srgbClr val="E3E3E3"/>
                </a:solidFill>
                <a:effectLst/>
                <a:latin typeface="Google Sans"/>
              </a:rPr>
              <a:t>Election officials create digital ballots and upload them to the blockchain. The ballots are encrypted to ensure secrecy.</a:t>
            </a:r>
          </a:p>
          <a:p>
            <a:pPr algn="l">
              <a:buFont typeface="+mj-lt"/>
              <a:buAutoNum type="arabicPeriod"/>
            </a:pPr>
            <a:r>
              <a:rPr lang="en-US" b="1" i="0" dirty="0">
                <a:solidFill>
                  <a:srgbClr val="E3E3E3"/>
                </a:solidFill>
                <a:effectLst/>
                <a:latin typeface="Google Sans"/>
              </a:rPr>
              <a:t>Voting: </a:t>
            </a:r>
            <a:r>
              <a:rPr lang="en-US" b="0" i="0" dirty="0">
                <a:solidFill>
                  <a:srgbClr val="E3E3E3"/>
                </a:solidFill>
                <a:effectLst/>
                <a:latin typeface="Google Sans"/>
              </a:rPr>
              <a:t>Voters cast their votes on their devices using a secure voting app. Their votes are encrypted and recorded on the blockchain.</a:t>
            </a:r>
          </a:p>
          <a:p>
            <a:pPr algn="l">
              <a:buFont typeface="+mj-lt"/>
              <a:buAutoNum type="arabicPeriod"/>
            </a:pPr>
            <a:r>
              <a:rPr lang="en-US" b="1" i="0" dirty="0">
                <a:solidFill>
                  <a:srgbClr val="E3E3E3"/>
                </a:solidFill>
                <a:effectLst/>
                <a:latin typeface="Google Sans"/>
              </a:rPr>
              <a:t>Vote Counting: </a:t>
            </a:r>
            <a:r>
              <a:rPr lang="en-US" b="0" i="0" dirty="0">
                <a:solidFill>
                  <a:srgbClr val="E3E3E3"/>
                </a:solidFill>
                <a:effectLst/>
                <a:latin typeface="Google Sans"/>
              </a:rPr>
              <a:t>After the election, votes are automatically counted by the blockchain system. The results are publicly verifiable and tamper-proof.</a:t>
            </a:r>
          </a:p>
          <a:p>
            <a:pPr marL="0" indent="0">
              <a:buNone/>
            </a:pPr>
            <a:endParaRPr lang="en-US"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F771D55F-7321-04AC-BA06-485910946A7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3367" y="1679510"/>
            <a:ext cx="6023458" cy="4606625"/>
          </a:xfrm>
          <a:prstGeom prst="rect">
            <a:avLst/>
          </a:prstGeom>
        </p:spPr>
      </p:pic>
    </p:spTree>
    <p:extLst>
      <p:ext uri="{BB962C8B-B14F-4D97-AF65-F5344CB8AC3E}">
        <p14:creationId xmlns:p14="http://schemas.microsoft.com/office/powerpoint/2010/main" val="3996041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D0F13E0-1BC4-46B1-2800-C6C86902D068}"/>
              </a:ext>
            </a:extLst>
          </p:cNvPr>
          <p:cNvSpPr>
            <a:spLocks noGrp="1"/>
          </p:cNvSpPr>
          <p:nvPr>
            <p:ph idx="1"/>
          </p:nvPr>
        </p:nvSpPr>
        <p:spPr>
          <a:xfrm>
            <a:off x="685800" y="522288"/>
            <a:ext cx="10820400" cy="5695950"/>
          </a:xfrm>
        </p:spPr>
        <p:txBody>
          <a:bodyPr>
            <a:noAutofit/>
          </a:bodyPr>
          <a:lstStyle/>
          <a:p>
            <a:pPr marL="0" indent="0" algn="l">
              <a:buNone/>
            </a:pPr>
            <a:endParaRPr lang="en-US" sz="2400" b="0" i="0" dirty="0">
              <a:solidFill>
                <a:srgbClr val="E3E3E3"/>
              </a:solidFill>
              <a:effectLst/>
              <a:latin typeface="Google Sans"/>
            </a:endParaRPr>
          </a:p>
          <a:p>
            <a:pPr marL="0" indent="0" algn="l">
              <a:buNone/>
            </a:pPr>
            <a:r>
              <a:rPr lang="en-US" sz="2400" b="0" i="0" dirty="0">
                <a:solidFill>
                  <a:srgbClr val="E3E3E3"/>
                </a:solidFill>
                <a:effectLst/>
                <a:latin typeface="Google Sans"/>
              </a:rPr>
              <a:t>Imagine an election where your vote counts, remains tamper-proof, and you can cast it from anywhere in the world. This is the promise of blockchain-based voting systems, transforming traditional methods with enhanced security, transparency, and accessibility. Let's explore the process step-by-step:</a:t>
            </a:r>
          </a:p>
          <a:p>
            <a:pPr algn="l"/>
            <a:endParaRPr lang="en-US" sz="2400" b="0" i="0" dirty="0">
              <a:solidFill>
                <a:srgbClr val="E3E3E3"/>
              </a:solidFill>
              <a:effectLst/>
              <a:latin typeface="Google Sans"/>
            </a:endParaRPr>
          </a:p>
          <a:p>
            <a:pPr marL="0" indent="0" algn="l">
              <a:buNone/>
            </a:pPr>
            <a:r>
              <a:rPr lang="en-US" sz="2400" b="1" i="0" dirty="0">
                <a:solidFill>
                  <a:srgbClr val="E3E3E3"/>
                </a:solidFill>
                <a:effectLst/>
                <a:latin typeface="Google Sans"/>
              </a:rPr>
              <a:t>1. Voter Registration and Authentication:</a:t>
            </a:r>
          </a:p>
          <a:p>
            <a:pPr algn="l">
              <a:buFont typeface="Arial" panose="020B0604020202020204" pitchFamily="34" charset="0"/>
              <a:buChar char="•"/>
            </a:pPr>
            <a:r>
              <a:rPr lang="en-US" sz="2400" b="1" i="0" dirty="0">
                <a:solidFill>
                  <a:srgbClr val="E3E3E3"/>
                </a:solidFill>
                <a:effectLst/>
                <a:latin typeface="Google Sans"/>
              </a:rPr>
              <a:t>Identity Verification: </a:t>
            </a:r>
            <a:r>
              <a:rPr lang="en-US" sz="2400" b="0" i="0" dirty="0">
                <a:solidFill>
                  <a:srgbClr val="E3E3E3"/>
                </a:solidFill>
                <a:effectLst/>
                <a:latin typeface="Google Sans"/>
              </a:rPr>
              <a:t>Voters register on the blockchain using an identity verification process, such as biometrics or secure government IDs. This information is encrypted and stored without revealing personal details.</a:t>
            </a:r>
          </a:p>
          <a:p>
            <a:pPr algn="l">
              <a:buFont typeface="Arial" panose="020B0604020202020204" pitchFamily="34" charset="0"/>
              <a:buChar char="•"/>
            </a:pPr>
            <a:r>
              <a:rPr lang="en-US" sz="2400" b="1" i="0" dirty="0">
                <a:solidFill>
                  <a:srgbClr val="E3E3E3"/>
                </a:solidFill>
                <a:effectLst/>
                <a:latin typeface="Google Sans"/>
              </a:rPr>
              <a:t>Digital Voting Key: </a:t>
            </a:r>
            <a:r>
              <a:rPr lang="en-US" sz="2400" b="0" i="0" dirty="0">
                <a:solidFill>
                  <a:srgbClr val="E3E3E3"/>
                </a:solidFill>
                <a:effectLst/>
                <a:latin typeface="Google Sans"/>
              </a:rPr>
              <a:t>Each registered voter receives a unique digital key paired with a public address on the blockchain. This key acts as their "voting passport" and ensures only eligible individuals can cast ballots.</a:t>
            </a:r>
          </a:p>
          <a:p>
            <a:endParaRPr lang="en-IN" sz="2400" dirty="0"/>
          </a:p>
        </p:txBody>
      </p:sp>
    </p:spTree>
    <p:extLst>
      <p:ext uri="{BB962C8B-B14F-4D97-AF65-F5344CB8AC3E}">
        <p14:creationId xmlns:p14="http://schemas.microsoft.com/office/powerpoint/2010/main" val="3620359095"/>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1060</TotalTime>
  <Words>1788</Words>
  <Application>Microsoft Office PowerPoint</Application>
  <PresentationFormat>Widescreen</PresentationFormat>
  <Paragraphs>126</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Cambria</vt:lpstr>
      <vt:lpstr>Century Gothic</vt:lpstr>
      <vt:lpstr>Google Sans</vt:lpstr>
      <vt:lpstr>Times New Roman</vt:lpstr>
      <vt:lpstr>Vapor Trail</vt:lpstr>
      <vt:lpstr>        Mini Project FINAL Presentation  SESSION 2022-23</vt:lpstr>
      <vt:lpstr>    </vt:lpstr>
      <vt:lpstr>Introduction to Voting Systems</vt:lpstr>
      <vt:lpstr>Challenges of Traditional Voting Systems</vt:lpstr>
      <vt:lpstr>ABOUT THE Project Domain: blockchain</vt:lpstr>
      <vt:lpstr>Project BASED LEARNING UNDER THE domain COURSE </vt:lpstr>
      <vt:lpstr>PowerPoint Presentation</vt:lpstr>
      <vt:lpstr>WORKING OF VOTING SYSTEM </vt:lpstr>
      <vt:lpstr>PowerPoint Presentation</vt:lpstr>
      <vt:lpstr>PowerPoint Presentation</vt:lpstr>
      <vt:lpstr>PowerPoint Presentation</vt:lpstr>
      <vt:lpstr>METHODOLOGY </vt:lpstr>
      <vt:lpstr>PowerPoint Presentation</vt:lpstr>
      <vt:lpstr>PowerPoint Presentation</vt:lpstr>
      <vt:lpstr>Technologies used</vt:lpstr>
      <vt:lpstr>Tools used: Ganache </vt:lpstr>
      <vt:lpstr>Tools used: MetaMask </vt:lpstr>
      <vt:lpstr>OUTPut snippets</vt:lpstr>
      <vt:lpstr>PowerPoint Presentation</vt:lpstr>
      <vt:lpstr>PowerPoint Presentation</vt:lpstr>
      <vt:lpstr>CHALLENGES AND LIMITATIONS of project</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Harikesh Singh</dc:creator>
  <cp:lastModifiedBy>Sudhanshu Pandey</cp:lastModifiedBy>
  <cp:revision>216</cp:revision>
  <dcterms:created xsi:type="dcterms:W3CDTF">2019-09-25T05:42:00Z</dcterms:created>
  <dcterms:modified xsi:type="dcterms:W3CDTF">2023-12-19T19:06:34Z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