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e5f2e38f7c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e5f2e38f7c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e1c6838d78_0_16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e1c6838d78_0_16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e1c6838d78_0_16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e1c6838d78_0_16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e5f2e38f7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e5f2e38f7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e5f2e38f7c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e5f2e38f7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e5f2e38f7c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e5f2e38f7c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e5f2e38f7c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e5f2e38f7c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e5f2e38f7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e5f2e38f7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e5f2e38f7c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e5f2e38f7c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e5f2e38f7c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e5f2e38f7c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kaggle.com/deveshgupta08/ps1-customer-churn"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990"/>
              <a:buNone/>
            </a:pPr>
            <a:r>
              <a:rPr lang="en" sz="3380"/>
              <a:t>PS-I Seminar </a:t>
            </a:r>
            <a:endParaRPr sz="3380"/>
          </a:p>
          <a:p>
            <a:pPr indent="0" lvl="0" marL="0" rtl="0" algn="l">
              <a:lnSpc>
                <a:spcPct val="150000"/>
              </a:lnSpc>
              <a:spcBef>
                <a:spcPts val="0"/>
              </a:spcBef>
              <a:spcAft>
                <a:spcPts val="0"/>
              </a:spcAft>
              <a:buSzPts val="990"/>
              <a:buNone/>
            </a:pPr>
            <a:r>
              <a:rPr lang="en" sz="2880">
                <a:solidFill>
                  <a:schemeClr val="lt1"/>
                </a:solidFill>
                <a:highlight>
                  <a:srgbClr val="FF0000"/>
                </a:highlight>
              </a:rPr>
              <a:t>Celebal Technologies Pvt. Ltd. (Jaipur)</a:t>
            </a:r>
            <a:endParaRPr sz="2880">
              <a:solidFill>
                <a:schemeClr val="lt1"/>
              </a:solidFill>
              <a:highlight>
                <a:srgbClr val="FF0000"/>
              </a:highlight>
            </a:endParaRPr>
          </a:p>
        </p:txBody>
      </p:sp>
      <p:sp>
        <p:nvSpPr>
          <p:cNvPr id="87" name="Google Shape;87;p13"/>
          <p:cNvSpPr txBox="1"/>
          <p:nvPr>
            <p:ph idx="1" type="subTitle"/>
          </p:nvPr>
        </p:nvSpPr>
        <p:spPr>
          <a:xfrm>
            <a:off x="729625" y="3172900"/>
            <a:ext cx="4602900" cy="1839600"/>
          </a:xfrm>
          <a:prstGeom prst="rect">
            <a:avLst/>
          </a:prstGeom>
        </p:spPr>
        <p:txBody>
          <a:bodyPr anchorCtr="0" anchor="t" bIns="91425" lIns="91425" spcFirstLastPara="1" rIns="91425" wrap="square" tIns="91425">
            <a:normAutofit fontScale="62500" lnSpcReduction="20000"/>
          </a:bodyPr>
          <a:lstStyle/>
          <a:p>
            <a:pPr indent="0" lvl="0" marL="0" rtl="0" algn="ctr">
              <a:spcBef>
                <a:spcPts val="0"/>
              </a:spcBef>
              <a:spcAft>
                <a:spcPts val="0"/>
              </a:spcAft>
              <a:buNone/>
            </a:pPr>
            <a:r>
              <a:rPr lang="en" sz="1800"/>
              <a:t> </a:t>
            </a:r>
            <a:r>
              <a:rPr lang="en" sz="1800"/>
              <a:t> </a:t>
            </a:r>
            <a:endParaRPr sz="1800"/>
          </a:p>
          <a:p>
            <a:pPr indent="0" lvl="0" marL="0" rtl="0" algn="l">
              <a:spcBef>
                <a:spcPts val="0"/>
              </a:spcBef>
              <a:spcAft>
                <a:spcPts val="0"/>
              </a:spcAft>
              <a:buNone/>
            </a:pPr>
            <a:r>
              <a:rPr b="1" lang="en" sz="1947"/>
              <a:t>DEVESH PRAVEENKUMAR GUPTA -	2019B5A70641G</a:t>
            </a:r>
            <a:endParaRPr b="1" sz="1947"/>
          </a:p>
          <a:p>
            <a:pPr indent="0" lvl="0" marL="0" rtl="0" algn="l">
              <a:spcBef>
                <a:spcPts val="0"/>
              </a:spcBef>
              <a:spcAft>
                <a:spcPts val="0"/>
              </a:spcAft>
              <a:buNone/>
            </a:pPr>
            <a:r>
              <a:t/>
            </a:r>
            <a:endParaRPr b="1" sz="1947"/>
          </a:p>
          <a:p>
            <a:pPr indent="0" lvl="0" marL="0" rtl="0" algn="l">
              <a:spcBef>
                <a:spcPts val="0"/>
              </a:spcBef>
              <a:spcAft>
                <a:spcPts val="0"/>
              </a:spcAft>
              <a:buNone/>
            </a:pPr>
            <a:r>
              <a:rPr b="1" lang="en" sz="1947"/>
              <a:t>SUDHANSHU SINGH -	2019A3PS0391G</a:t>
            </a:r>
            <a:endParaRPr b="1" sz="1947"/>
          </a:p>
          <a:p>
            <a:pPr indent="0" lvl="0" marL="0" rtl="0" algn="l">
              <a:spcBef>
                <a:spcPts val="0"/>
              </a:spcBef>
              <a:spcAft>
                <a:spcPts val="0"/>
              </a:spcAft>
              <a:buNone/>
            </a:pPr>
            <a:r>
              <a:t/>
            </a:r>
            <a:endParaRPr b="1" sz="1947"/>
          </a:p>
          <a:p>
            <a:pPr indent="0" lvl="0" marL="0" rtl="0" algn="l">
              <a:spcBef>
                <a:spcPts val="0"/>
              </a:spcBef>
              <a:spcAft>
                <a:spcPts val="0"/>
              </a:spcAft>
              <a:buNone/>
            </a:pPr>
            <a:r>
              <a:t/>
            </a:r>
            <a:endParaRPr b="1" sz="1947"/>
          </a:p>
          <a:p>
            <a:pPr indent="0" lvl="0" marL="0" rtl="0" algn="l">
              <a:spcBef>
                <a:spcPts val="0"/>
              </a:spcBef>
              <a:spcAft>
                <a:spcPts val="0"/>
              </a:spcAft>
              <a:buNone/>
            </a:pPr>
            <a:r>
              <a:rPr b="1" lang="en" sz="1947" u="sng"/>
              <a:t>PROJECT:</a:t>
            </a:r>
            <a:r>
              <a:rPr b="1" lang="en" sz="1947"/>
              <a:t> PREDICTING CUSTOMER CHURN USING ML</a:t>
            </a:r>
            <a:endParaRPr b="1" sz="1947"/>
          </a:p>
          <a:p>
            <a:pPr indent="0" lvl="0" marL="0" rtl="0" algn="l">
              <a:spcBef>
                <a:spcPts val="0"/>
              </a:spcBef>
              <a:spcAft>
                <a:spcPts val="0"/>
              </a:spcAft>
              <a:buNone/>
            </a:pPr>
            <a:r>
              <a:t/>
            </a:r>
            <a:endParaRPr b="1" sz="1947"/>
          </a:p>
          <a:p>
            <a:pPr indent="0" lvl="0" marL="0" rtl="0" algn="l">
              <a:spcBef>
                <a:spcPts val="0"/>
              </a:spcBef>
              <a:spcAft>
                <a:spcPts val="0"/>
              </a:spcAft>
              <a:buNone/>
            </a:pPr>
            <a:r>
              <a:t/>
            </a:r>
            <a:endParaRPr b="1" sz="1947"/>
          </a:p>
          <a:p>
            <a:pPr indent="0" lvl="0" marL="0" rtl="0" algn="l">
              <a:spcBef>
                <a:spcPts val="0"/>
              </a:spcBef>
              <a:spcAft>
                <a:spcPts val="0"/>
              </a:spcAft>
              <a:buNone/>
            </a:pPr>
            <a:r>
              <a:rPr b="1" lang="en" sz="1947" u="sng"/>
              <a:t>INSTRUCTOR:</a:t>
            </a:r>
            <a:r>
              <a:rPr b="1" lang="en" sz="1947"/>
              <a:t> PROF. CHITTARANJAN HOTA</a:t>
            </a:r>
            <a:endParaRPr b="1" sz="1947"/>
          </a:p>
          <a:p>
            <a:pPr indent="0" lvl="0" marL="0" rtl="0" algn="l">
              <a:spcBef>
                <a:spcPts val="0"/>
              </a:spcBef>
              <a:spcAft>
                <a:spcPts val="0"/>
              </a:spcAft>
              <a:buNone/>
            </a:pPr>
            <a:r>
              <a:t/>
            </a:r>
            <a:endParaRPr/>
          </a:p>
        </p:txBody>
      </p:sp>
      <p:pic>
        <p:nvPicPr>
          <p:cNvPr id="88" name="Google Shape;88;p13"/>
          <p:cNvPicPr preferRelativeResize="0"/>
          <p:nvPr/>
        </p:nvPicPr>
        <p:blipFill>
          <a:blip r:embed="rId3">
            <a:alphaModFix/>
          </a:blip>
          <a:stretch>
            <a:fillRect/>
          </a:stretch>
        </p:blipFill>
        <p:spPr>
          <a:xfrm>
            <a:off x="5612800" y="3583875"/>
            <a:ext cx="2863090" cy="10176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20000"/>
          </a:bodyPr>
          <a:lstStyle/>
          <a:p>
            <a:pPr indent="-317500" lvl="0" marL="457200" rtl="0" algn="l">
              <a:spcBef>
                <a:spcPts val="0"/>
              </a:spcBef>
              <a:spcAft>
                <a:spcPts val="0"/>
              </a:spcAft>
              <a:buClr>
                <a:schemeClr val="dk2"/>
              </a:buClr>
              <a:buSzPts val="1400"/>
              <a:buChar char="-"/>
            </a:pPr>
            <a:r>
              <a:rPr lang="en" sz="1400">
                <a:solidFill>
                  <a:schemeClr val="dk2"/>
                </a:solidFill>
              </a:rPr>
              <a:t>The ability to identify customers that aren’t happy with provided solutions allows businesses to learn about product or pricing plan weak points, operation issues, as well as customer preferences and expectations to proactively reduce reasons for churn.</a:t>
            </a:r>
            <a:endParaRPr sz="1400">
              <a:solidFill>
                <a:schemeClr val="dk2"/>
              </a:solidFill>
            </a:endParaRPr>
          </a:p>
          <a:p>
            <a:pPr indent="0" lvl="0" marL="457200" rtl="0" algn="l">
              <a:spcBef>
                <a:spcPts val="1200"/>
              </a:spcBef>
              <a:spcAft>
                <a:spcPts val="0"/>
              </a:spcAft>
              <a:buNone/>
            </a:pPr>
            <a:r>
              <a:t/>
            </a:r>
            <a:endParaRPr sz="1400">
              <a:solidFill>
                <a:schemeClr val="dk2"/>
              </a:solidFill>
            </a:endParaRPr>
          </a:p>
          <a:p>
            <a:pPr indent="-317500" lvl="0" marL="457200" rtl="0" algn="l">
              <a:spcBef>
                <a:spcPts val="1200"/>
              </a:spcBef>
              <a:spcAft>
                <a:spcPts val="0"/>
              </a:spcAft>
              <a:buClr>
                <a:schemeClr val="dk2"/>
              </a:buClr>
              <a:buSzPts val="1400"/>
              <a:buChar char="-"/>
            </a:pPr>
            <a:r>
              <a:rPr lang="en" sz="1400">
                <a:solidFill>
                  <a:schemeClr val="dk2"/>
                </a:solidFill>
              </a:rPr>
              <a:t>Companies with a large customer base and numerous offerings would benefit from customer segmentation. The number and choice of ML models may also depend on segmentation results.</a:t>
            </a:r>
            <a:endParaRPr sz="1400">
              <a:solidFill>
                <a:schemeClr val="dk2"/>
              </a:solidFill>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729450" y="2240725"/>
            <a:ext cx="7688400" cy="1098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4500"/>
              <a:t>Thank You!</a:t>
            </a:r>
            <a:endParaRPr sz="4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440"/>
              <a:t>What is Customer Churn? </a:t>
            </a:r>
            <a:endParaRPr sz="2440"/>
          </a:p>
        </p:txBody>
      </p:sp>
      <p:sp>
        <p:nvSpPr>
          <p:cNvPr id="94" name="Google Shape;94;p14"/>
          <p:cNvSpPr txBox="1"/>
          <p:nvPr>
            <p:ph idx="1" type="body"/>
          </p:nvPr>
        </p:nvSpPr>
        <p:spPr>
          <a:xfrm>
            <a:off x="729325" y="2078875"/>
            <a:ext cx="4450500" cy="2261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2"/>
              </a:buClr>
              <a:buSzPts val="1400"/>
              <a:buChar char="-"/>
            </a:pPr>
            <a:r>
              <a:rPr lang="en" sz="1400">
                <a:solidFill>
                  <a:schemeClr val="dk2"/>
                </a:solidFill>
              </a:rPr>
              <a:t>Customer churn (or customer attrition) is the percentage of customers that have stopped using your company's product or service during a certain time frame.</a:t>
            </a:r>
            <a:endParaRPr sz="1400">
              <a:solidFill>
                <a:schemeClr val="dk2"/>
              </a:solidFill>
            </a:endParaRPr>
          </a:p>
          <a:p>
            <a:pPr indent="0" lvl="0" marL="457200" rtl="0" algn="l">
              <a:spcBef>
                <a:spcPts val="1200"/>
              </a:spcBef>
              <a:spcAft>
                <a:spcPts val="1200"/>
              </a:spcAft>
              <a:buNone/>
            </a:pPr>
            <a:r>
              <a:t/>
            </a:r>
            <a:endParaRPr sz="1400"/>
          </a:p>
        </p:txBody>
      </p:sp>
      <p:pic>
        <p:nvPicPr>
          <p:cNvPr id="95" name="Google Shape;95;p14"/>
          <p:cNvPicPr preferRelativeResize="0"/>
          <p:nvPr/>
        </p:nvPicPr>
        <p:blipFill>
          <a:blip r:embed="rId3">
            <a:alphaModFix/>
          </a:blip>
          <a:stretch>
            <a:fillRect/>
          </a:stretch>
        </p:blipFill>
        <p:spPr>
          <a:xfrm>
            <a:off x="5485875" y="2078875"/>
            <a:ext cx="3207875" cy="2261101"/>
          </a:xfrm>
          <a:prstGeom prst="rect">
            <a:avLst/>
          </a:prstGeom>
          <a:noFill/>
          <a:ln>
            <a:noFill/>
          </a:ln>
        </p:spPr>
      </p:pic>
      <p:pic>
        <p:nvPicPr>
          <p:cNvPr descr="&lt;math xmlns=&quot;http://www.w3.org/1998/Math/MathML&quot;&gt;&lt;mi&gt;c&lt;/mi&gt;&lt;mi&gt;u&lt;/mi&gt;&lt;mi&gt;s&lt;/mi&gt;&lt;mi&gt;t&lt;/mi&gt;&lt;mi&gt;o&lt;/mi&gt;&lt;mi&gt;m&lt;/mi&gt;&lt;mi&gt;e&lt;/mi&gt;&lt;mi&gt;r&lt;/mi&gt;&lt;mo&gt;&amp;#xA0;&lt;/mo&gt;&lt;mi&gt;c&lt;/mi&gt;&lt;mi&gt;h&lt;/mi&gt;&lt;mi&gt;u&lt;/mi&gt;&lt;mi&gt;r&lt;/mi&gt;&lt;mi&gt;n&lt;/mi&gt;&lt;mo&gt;&amp;#xA0;&lt;/mo&gt;&lt;mo&gt;=&lt;/mo&gt;&lt;mfrac&gt;&lt;mrow&gt;&lt;mo&gt;&amp;#xA0;&lt;/mo&gt;&lt;mi&gt;n&lt;/mi&gt;&lt;mi&gt;o&lt;/mi&gt;&lt;mo&gt;.&lt;/mo&gt;&lt;mo&gt;&amp;#xA0;&lt;/mo&gt;&lt;mi&gt;o&lt;/mi&gt;&lt;mi&gt;f&lt;/mi&gt;&lt;mo&gt;&amp;#xA0;&lt;/mo&gt;&lt;mi&gt;c&lt;/mi&gt;&lt;mi&gt;u&lt;/mi&gt;&lt;mi&gt;s&lt;/mi&gt;&lt;mi&gt;t&lt;/mi&gt;&lt;mi&gt;o&lt;/mi&gt;&lt;mi&gt;m&lt;/mi&gt;&lt;mi&gt;e&lt;/mi&gt;&lt;mi&gt;r&lt;/mi&gt;&lt;mi&gt;s&lt;/mi&gt;&lt;mo&gt;&amp;#xA0;&lt;/mo&gt;&lt;mi&gt;l&lt;/mi&gt;&lt;mi&gt;o&lt;/mi&gt;&lt;mi&gt;s&lt;/mi&gt;&lt;mi&gt;t&lt;/mi&gt;&lt;mo&gt;&amp;#xA0;&lt;/mo&gt;&lt;mi&gt;d&lt;/mi&gt;&lt;mi&gt;u&lt;/mi&gt;&lt;mi&gt;r&lt;/mi&gt;&lt;mi&gt;i&lt;/mi&gt;&lt;mi&gt;n&lt;/mi&gt;&lt;mi&gt;g&lt;/mi&gt;&lt;mo&gt;&amp;#xA0;&lt;/mo&gt;&lt;mi&gt;a&lt;/mi&gt;&lt;mo&gt;&amp;#xA0;&lt;/mo&gt;&lt;mi&gt;t&lt;/mi&gt;&lt;mi&gt;i&lt;/mi&gt;&lt;mi&gt;m&lt;/mi&gt;&lt;mi&gt;e&lt;/mi&gt;&lt;mo&gt;&amp;#xA0;&lt;/mo&gt;&lt;mi&gt;p&lt;/mi&gt;&lt;mi&gt;e&lt;/mi&gt;&lt;mi&gt;r&lt;/mi&gt;&lt;mi&gt;i&lt;/mi&gt;&lt;mi&gt;o&lt;/mi&gt;&lt;mi&gt;d&lt;/mi&gt;&lt;/mrow&gt;&lt;mrow&gt;&lt;mi&gt;t&lt;/mi&gt;&lt;mi&gt;o&lt;/mi&gt;&lt;mi&gt;t&lt;/mi&gt;&lt;mi&gt;a&lt;/mi&gt;&lt;mi&gt;l&lt;/mi&gt;&lt;mo&gt;&amp;#xA0;&lt;/mo&gt;&lt;mi&gt;n&lt;/mi&gt;&lt;mi&gt;o&lt;/mi&gt;&lt;mo&gt;.&lt;/mo&gt;&lt;mo&gt;&amp;#xA0;&lt;/mo&gt;&lt;mi&gt;o&lt;/mi&gt;&lt;mi&gt;f&lt;/mi&gt;&lt;mo&gt;&amp;#xA0;&lt;/mo&gt;&lt;mi&gt;c&lt;/mi&gt;&lt;mi&gt;u&lt;/mi&gt;&lt;mi&gt;s&lt;/mi&gt;&lt;mi&gt;t&lt;/mi&gt;&lt;mi&gt;o&lt;/mi&gt;&lt;mi&gt;m&lt;/mi&gt;&lt;mi&gt;e&lt;/mi&gt;&lt;mi&gt;r&lt;/mi&gt;&lt;mi&gt;s&lt;/mi&gt;&lt;mo&gt;&amp;#xA0;&lt;/mo&gt;&lt;mi&gt;a&lt;/mi&gt;&lt;mi&gt;t&lt;/mi&gt;&lt;mo&gt;&amp;#xA0;&lt;/mo&gt;&lt;mi&gt;t&lt;/mi&gt;&lt;mi&gt;h&lt;/mi&gt;&lt;mi&gt;e&lt;/mi&gt;&lt;mo&gt;&amp;#xA0;&lt;/mo&gt;&lt;mi&gt;b&lt;/mi&gt;&lt;mi&gt;e&lt;/mi&gt;&lt;mi&gt;g&lt;/mi&gt;&lt;mi&gt;i&lt;/mi&gt;&lt;mi&gt;n&lt;/mi&gt;&lt;mi&gt;n&lt;/mi&gt;&lt;mi&gt;i&lt;/mi&gt;&lt;mi&gt;n&lt;/mi&gt;&lt;mi&gt;g&lt;/mi&gt;&lt;mo&gt;&amp;#xA0;&lt;/mo&gt;&lt;mi&gt;o&lt;/mi&gt;&lt;mi&gt;f&lt;/mi&gt;&lt;mo&gt;&amp;#xA0;&lt;/mo&gt;&lt;mi&gt;t&lt;/mi&gt;&lt;mi&gt;h&lt;/mi&gt;&lt;mi&gt;a&lt;/mi&gt;&lt;mi&gt;t&lt;/mi&gt;&lt;mo&gt;&amp;#xA0;&lt;/mo&gt;&lt;mi&gt;t&lt;/mi&gt;&lt;mi&gt;i&lt;/mi&gt;&lt;mi&gt;m&lt;/mi&gt;&lt;mi&gt;e&lt;/mi&gt;&lt;mo&gt;&amp;#xA0;&lt;/mo&gt;&lt;mi&gt;p&lt;/mi&gt;&lt;mi&gt;e&lt;/mi&gt;&lt;mi&gt;r&lt;/mi&gt;&lt;mi&gt;i&lt;/mi&gt;&lt;mi&gt;o&lt;/mi&gt;&lt;mi&gt;d&lt;/mi&gt;&lt;/mrow&gt;&lt;/mfrac&gt;&lt;mo&gt;&amp;#xD7;&lt;/mo&gt;&lt;mn&gt;100&lt;/mn&gt;&lt;/math&gt;" id="96" name="Google Shape;96;p14" title="c u s t o m e r space c h u r n space equals fraction numerator space n o. space o f space c u s t o m e r s space l o s t space d u r i n g space a space t i m e space p e r i o d over denominator t o t a l space n o. space o f space c u s t o m e r s space a t space t h e space b e g i n n i n g space o f space t h a t space t i m e space p e r i o d end fraction cross times 100"/>
          <p:cNvPicPr preferRelativeResize="0"/>
          <p:nvPr/>
        </p:nvPicPr>
        <p:blipFill>
          <a:blip r:embed="rId4">
            <a:alphaModFix/>
          </a:blip>
          <a:stretch>
            <a:fillRect/>
          </a:stretch>
        </p:blipFill>
        <p:spPr>
          <a:xfrm>
            <a:off x="729325" y="3568825"/>
            <a:ext cx="4668675" cy="7711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000"/>
                                        <p:tgtEl>
                                          <p:spTgt spid="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1000"/>
                                        <p:tgtEl>
                                          <p:spTgt spid="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000"/>
                                        <p:tgtEl>
                                          <p:spTgt spid="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 </a:t>
            </a:r>
            <a:r>
              <a:rPr lang="en"/>
              <a:t>Objective</a:t>
            </a:r>
            <a:endParaRPr/>
          </a:p>
        </p:txBody>
      </p:sp>
      <p:sp>
        <p:nvSpPr>
          <p:cNvPr id="102" name="Google Shape;102;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20000"/>
          </a:bodyPr>
          <a:lstStyle/>
          <a:p>
            <a:pPr indent="-323850" lvl="0" marL="457200" rtl="0" algn="l">
              <a:spcBef>
                <a:spcPts val="0"/>
              </a:spcBef>
              <a:spcAft>
                <a:spcPts val="0"/>
              </a:spcAft>
              <a:buSzPts val="1500"/>
              <a:buChar char="-"/>
            </a:pPr>
            <a:r>
              <a:rPr lang="en" sz="1400">
                <a:solidFill>
                  <a:srgbClr val="111111"/>
                </a:solidFill>
                <a:highlight>
                  <a:schemeClr val="lt1"/>
                </a:highlight>
                <a:latin typeface="Arial"/>
                <a:ea typeface="Arial"/>
                <a:cs typeface="Arial"/>
                <a:sym typeface="Arial"/>
              </a:rPr>
              <a:t>The main objective of the project is to build a ML model that can </a:t>
            </a:r>
            <a:r>
              <a:rPr lang="en" sz="1400">
                <a:solidFill>
                  <a:srgbClr val="111111"/>
                </a:solidFill>
                <a:highlight>
                  <a:schemeClr val="lt1"/>
                </a:highlight>
                <a:latin typeface="Arial"/>
                <a:ea typeface="Arial"/>
                <a:cs typeface="Arial"/>
                <a:sym typeface="Arial"/>
              </a:rPr>
              <a:t>predict which customers are most likely to stop using/purchasing the company’s products or services(or likely to churn).</a:t>
            </a:r>
            <a:endParaRPr sz="1400">
              <a:solidFill>
                <a:srgbClr val="111111"/>
              </a:solidFill>
              <a:highlight>
                <a:schemeClr val="lt1"/>
              </a:highlight>
              <a:latin typeface="Arial"/>
              <a:ea typeface="Arial"/>
              <a:cs typeface="Arial"/>
              <a:sym typeface="Arial"/>
            </a:endParaRPr>
          </a:p>
          <a:p>
            <a:pPr indent="0" lvl="0" marL="457200" rtl="0" algn="l">
              <a:spcBef>
                <a:spcPts val="1200"/>
              </a:spcBef>
              <a:spcAft>
                <a:spcPts val="0"/>
              </a:spcAft>
              <a:buNone/>
            </a:pPr>
            <a:r>
              <a:t/>
            </a:r>
            <a:endParaRPr sz="1400">
              <a:solidFill>
                <a:srgbClr val="111111"/>
              </a:solidFill>
              <a:highlight>
                <a:schemeClr val="lt1"/>
              </a:highlight>
              <a:latin typeface="Arial"/>
              <a:ea typeface="Arial"/>
              <a:cs typeface="Arial"/>
              <a:sym typeface="Arial"/>
            </a:endParaRPr>
          </a:p>
          <a:p>
            <a:pPr indent="-317500" lvl="0" marL="457200" rtl="0" algn="l">
              <a:spcBef>
                <a:spcPts val="1200"/>
              </a:spcBef>
              <a:spcAft>
                <a:spcPts val="0"/>
              </a:spcAft>
              <a:buClr>
                <a:srgbClr val="111111"/>
              </a:buClr>
              <a:buSzPts val="1400"/>
              <a:buFont typeface="Arial"/>
              <a:buChar char="-"/>
            </a:pPr>
            <a:r>
              <a:rPr lang="en" sz="1400">
                <a:solidFill>
                  <a:srgbClr val="111111"/>
                </a:solidFill>
                <a:highlight>
                  <a:schemeClr val="lt1"/>
                </a:highlight>
                <a:latin typeface="Arial"/>
                <a:ea typeface="Arial"/>
                <a:cs typeface="Arial"/>
                <a:sym typeface="Arial"/>
              </a:rPr>
              <a:t>We also aim to identify which features of the customers are more correlated with their churning, so that the company will be able to take preventive measures in a more targeted and efficient manner. </a:t>
            </a:r>
            <a:endParaRPr sz="1400">
              <a:solidFill>
                <a:srgbClr val="111111"/>
              </a:solidFill>
              <a:highlight>
                <a:schemeClr val="lt1"/>
              </a:highlight>
              <a:latin typeface="Arial"/>
              <a:ea typeface="Arial"/>
              <a:cs typeface="Arial"/>
              <a:sym typeface="Arial"/>
            </a:endParaRPr>
          </a:p>
          <a:p>
            <a:pPr indent="0" lvl="0" marL="0" rtl="0" algn="l">
              <a:spcBef>
                <a:spcPts val="1200"/>
              </a:spcBef>
              <a:spcAft>
                <a:spcPts val="1200"/>
              </a:spcAft>
              <a:buNone/>
            </a:pPr>
            <a:r>
              <a:t/>
            </a:r>
            <a:endParaRPr sz="1200">
              <a:solidFill>
                <a:srgbClr val="111111"/>
              </a:solidFill>
              <a:highlight>
                <a:schemeClr val="lt1"/>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 What’s New?</a:t>
            </a:r>
            <a:endParaRPr/>
          </a:p>
        </p:txBody>
      </p:sp>
      <p:sp>
        <p:nvSpPr>
          <p:cNvPr id="108" name="Google Shape;108;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chemeClr val="dk2"/>
              </a:buClr>
              <a:buSzPts val="1500"/>
              <a:buFont typeface="Arial"/>
              <a:buChar char="-"/>
            </a:pPr>
            <a:r>
              <a:rPr lang="en" sz="1400">
                <a:solidFill>
                  <a:schemeClr val="dk2"/>
                </a:solidFill>
              </a:rPr>
              <a:t>In this project, we have performed  EDA(Exploratory Data Analysis)  on various different features of the dataset.</a:t>
            </a:r>
            <a:endParaRPr sz="1400">
              <a:solidFill>
                <a:schemeClr val="dk2"/>
              </a:solidFill>
            </a:endParaRPr>
          </a:p>
          <a:p>
            <a:pPr indent="0" lvl="0" marL="457200" rtl="0" algn="l">
              <a:spcBef>
                <a:spcPts val="1200"/>
              </a:spcBef>
              <a:spcAft>
                <a:spcPts val="0"/>
              </a:spcAft>
              <a:buNone/>
            </a:pPr>
            <a:r>
              <a:t/>
            </a:r>
            <a:endParaRPr sz="1400">
              <a:solidFill>
                <a:schemeClr val="dk2"/>
              </a:solidFill>
            </a:endParaRPr>
          </a:p>
          <a:p>
            <a:pPr indent="-317500" lvl="0" marL="457200" rtl="0" algn="l">
              <a:spcBef>
                <a:spcPts val="1200"/>
              </a:spcBef>
              <a:spcAft>
                <a:spcPts val="0"/>
              </a:spcAft>
              <a:buClr>
                <a:schemeClr val="dk2"/>
              </a:buClr>
              <a:buSzPts val="1400"/>
              <a:buChar char="-"/>
            </a:pPr>
            <a:r>
              <a:rPr lang="en" sz="1400">
                <a:solidFill>
                  <a:schemeClr val="dk2"/>
                </a:solidFill>
              </a:rPr>
              <a:t>Also, w</a:t>
            </a:r>
            <a:r>
              <a:rPr lang="en" sz="1400">
                <a:solidFill>
                  <a:schemeClr val="dk2"/>
                </a:solidFill>
              </a:rPr>
              <a:t>e have modelled 8 different ML algorithms for customer churn prediction. This will enable us to choose the most accurate model among them.</a:t>
            </a:r>
            <a:endParaRPr sz="1400">
              <a:solidFill>
                <a:schemeClr val="dk2"/>
              </a:solidFill>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 </a:t>
            </a:r>
            <a:r>
              <a:rPr lang="en"/>
              <a:t>Target Audience</a:t>
            </a:r>
            <a:endParaRPr/>
          </a:p>
        </p:txBody>
      </p:sp>
      <p:sp>
        <p:nvSpPr>
          <p:cNvPr id="114" name="Google Shape;114;p17"/>
          <p:cNvSpPr txBox="1"/>
          <p:nvPr>
            <p:ph idx="1" type="body"/>
          </p:nvPr>
        </p:nvSpPr>
        <p:spPr>
          <a:xfrm>
            <a:off x="729450" y="1853850"/>
            <a:ext cx="7688700" cy="3086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rPr lang="en" sz="1220">
                <a:solidFill>
                  <a:srgbClr val="111111"/>
                </a:solidFill>
                <a:highlight>
                  <a:srgbClr val="FFFFFF"/>
                </a:highlight>
                <a:latin typeface="Arial"/>
                <a:ea typeface="Arial"/>
                <a:cs typeface="Arial"/>
                <a:sym typeface="Arial"/>
              </a:rPr>
              <a:t>Churn rate is one of the critical performance indicators for subscription businesses and is very popular among modern service providers like :</a:t>
            </a:r>
            <a:endParaRPr sz="1220">
              <a:solidFill>
                <a:srgbClr val="111111"/>
              </a:solidFill>
              <a:highlight>
                <a:srgbClr val="FFFFFF"/>
              </a:highlight>
              <a:latin typeface="Arial"/>
              <a:ea typeface="Arial"/>
              <a:cs typeface="Arial"/>
              <a:sym typeface="Arial"/>
            </a:endParaRPr>
          </a:p>
          <a:p>
            <a:pPr indent="-306070" lvl="0" marL="457200" rtl="0" algn="l">
              <a:lnSpc>
                <a:spcPct val="95000"/>
              </a:lnSpc>
              <a:spcBef>
                <a:spcPts val="1200"/>
              </a:spcBef>
              <a:spcAft>
                <a:spcPts val="0"/>
              </a:spcAft>
              <a:buClr>
                <a:srgbClr val="111111"/>
              </a:buClr>
              <a:buSzPts val="1220"/>
              <a:buFont typeface="Arial"/>
              <a:buChar char="●"/>
            </a:pPr>
            <a:r>
              <a:rPr b="1" lang="en" sz="1220">
                <a:solidFill>
                  <a:srgbClr val="111111"/>
                </a:solidFill>
                <a:highlight>
                  <a:srgbClr val="FFFFFF"/>
                </a:highlight>
                <a:latin typeface="Arial"/>
                <a:ea typeface="Arial"/>
                <a:cs typeface="Arial"/>
                <a:sym typeface="Arial"/>
              </a:rPr>
              <a:t>Telecom companies (cable or wireless)</a:t>
            </a:r>
            <a:endParaRPr b="1" sz="1220">
              <a:solidFill>
                <a:srgbClr val="111111"/>
              </a:solidFill>
              <a:highlight>
                <a:srgbClr val="FFFFFF"/>
              </a:highlight>
              <a:latin typeface="Arial"/>
              <a:ea typeface="Arial"/>
              <a:cs typeface="Arial"/>
              <a:sym typeface="Arial"/>
            </a:endParaRPr>
          </a:p>
          <a:p>
            <a:pPr indent="0" lvl="0" marL="457200" rtl="0" algn="l">
              <a:lnSpc>
                <a:spcPct val="95000"/>
              </a:lnSpc>
              <a:spcBef>
                <a:spcPts val="1200"/>
              </a:spcBef>
              <a:spcAft>
                <a:spcPts val="0"/>
              </a:spcAft>
              <a:buSzPts val="935"/>
              <a:buNone/>
            </a:pPr>
            <a:r>
              <a:rPr lang="en" sz="1220">
                <a:solidFill>
                  <a:srgbClr val="111111"/>
                </a:solidFill>
                <a:highlight>
                  <a:srgbClr val="FFFFFF"/>
                </a:highlight>
                <a:latin typeface="Arial"/>
                <a:ea typeface="Arial"/>
                <a:cs typeface="Arial"/>
                <a:sym typeface="Arial"/>
              </a:rPr>
              <a:t>Telco, BSNL, Airtel, Vodafone etc.</a:t>
            </a:r>
            <a:endParaRPr sz="1220">
              <a:solidFill>
                <a:srgbClr val="111111"/>
              </a:solidFill>
              <a:highlight>
                <a:srgbClr val="FFFFFF"/>
              </a:highlight>
              <a:latin typeface="Arial"/>
              <a:ea typeface="Arial"/>
              <a:cs typeface="Arial"/>
              <a:sym typeface="Arial"/>
            </a:endParaRPr>
          </a:p>
          <a:p>
            <a:pPr indent="-306070" lvl="0" marL="457200" rtl="0" algn="l">
              <a:lnSpc>
                <a:spcPct val="95000"/>
              </a:lnSpc>
              <a:spcBef>
                <a:spcPts val="1200"/>
              </a:spcBef>
              <a:spcAft>
                <a:spcPts val="0"/>
              </a:spcAft>
              <a:buClr>
                <a:srgbClr val="111111"/>
              </a:buClr>
              <a:buSzPts val="1220"/>
              <a:buFont typeface="Arial"/>
              <a:buChar char="●"/>
            </a:pPr>
            <a:r>
              <a:rPr b="1" lang="en" sz="1220">
                <a:solidFill>
                  <a:srgbClr val="111111"/>
                </a:solidFill>
                <a:highlight>
                  <a:srgbClr val="FFFFFF"/>
                </a:highlight>
                <a:latin typeface="Arial"/>
                <a:ea typeface="Arial"/>
                <a:cs typeface="Arial"/>
                <a:sym typeface="Arial"/>
              </a:rPr>
              <a:t>Music and video streaming services</a:t>
            </a:r>
            <a:r>
              <a:rPr lang="en" sz="1220">
                <a:solidFill>
                  <a:srgbClr val="111111"/>
                </a:solidFill>
                <a:highlight>
                  <a:srgbClr val="FFFFFF"/>
                </a:highlight>
                <a:latin typeface="Arial"/>
                <a:ea typeface="Arial"/>
                <a:cs typeface="Arial"/>
                <a:sym typeface="Arial"/>
              </a:rPr>
              <a:t> </a:t>
            </a:r>
            <a:endParaRPr sz="1220">
              <a:solidFill>
                <a:srgbClr val="111111"/>
              </a:solidFill>
              <a:highlight>
                <a:srgbClr val="FFFFFF"/>
              </a:highlight>
              <a:latin typeface="Arial"/>
              <a:ea typeface="Arial"/>
              <a:cs typeface="Arial"/>
              <a:sym typeface="Arial"/>
            </a:endParaRPr>
          </a:p>
          <a:p>
            <a:pPr indent="0" lvl="0" marL="457200" rtl="0" algn="l">
              <a:lnSpc>
                <a:spcPct val="95000"/>
              </a:lnSpc>
              <a:spcBef>
                <a:spcPts val="1200"/>
              </a:spcBef>
              <a:spcAft>
                <a:spcPts val="0"/>
              </a:spcAft>
              <a:buSzPts val="935"/>
              <a:buNone/>
            </a:pPr>
            <a:r>
              <a:rPr lang="en" sz="1220">
                <a:solidFill>
                  <a:srgbClr val="111111"/>
                </a:solidFill>
                <a:highlight>
                  <a:srgbClr val="FFFFFF"/>
                </a:highlight>
                <a:latin typeface="Arial"/>
                <a:ea typeface="Arial"/>
                <a:cs typeface="Arial"/>
                <a:sym typeface="Arial"/>
              </a:rPr>
              <a:t>Netflix, YouTube, Apple Music, Google Play, Spotify, Hulu, Amazon Video, Deezer, etc</a:t>
            </a:r>
            <a:endParaRPr sz="1220">
              <a:solidFill>
                <a:srgbClr val="111111"/>
              </a:solidFill>
              <a:highlight>
                <a:srgbClr val="FFFFFF"/>
              </a:highlight>
              <a:latin typeface="Arial"/>
              <a:ea typeface="Arial"/>
              <a:cs typeface="Arial"/>
              <a:sym typeface="Arial"/>
            </a:endParaRPr>
          </a:p>
          <a:p>
            <a:pPr indent="-306070" lvl="0" marL="457200" rtl="0" algn="l">
              <a:lnSpc>
                <a:spcPct val="95000"/>
              </a:lnSpc>
              <a:spcBef>
                <a:spcPts val="1200"/>
              </a:spcBef>
              <a:spcAft>
                <a:spcPts val="0"/>
              </a:spcAft>
              <a:buClr>
                <a:srgbClr val="111111"/>
              </a:buClr>
              <a:buSzPts val="1220"/>
              <a:buFont typeface="Arial"/>
              <a:buChar char="●"/>
            </a:pPr>
            <a:r>
              <a:rPr b="1" lang="en" sz="1220">
                <a:solidFill>
                  <a:srgbClr val="111111"/>
                </a:solidFill>
                <a:highlight>
                  <a:srgbClr val="FFFFFF"/>
                </a:highlight>
                <a:latin typeface="Arial"/>
                <a:ea typeface="Arial"/>
                <a:cs typeface="Arial"/>
                <a:sym typeface="Arial"/>
              </a:rPr>
              <a:t>Media</a:t>
            </a:r>
            <a:endParaRPr b="1" sz="1220">
              <a:solidFill>
                <a:srgbClr val="111111"/>
              </a:solidFill>
              <a:highlight>
                <a:srgbClr val="FFFFFF"/>
              </a:highlight>
              <a:latin typeface="Arial"/>
              <a:ea typeface="Arial"/>
              <a:cs typeface="Arial"/>
              <a:sym typeface="Arial"/>
            </a:endParaRPr>
          </a:p>
          <a:p>
            <a:pPr indent="0" lvl="0" marL="457200" rtl="0" algn="l">
              <a:lnSpc>
                <a:spcPct val="95000"/>
              </a:lnSpc>
              <a:spcBef>
                <a:spcPts val="1200"/>
              </a:spcBef>
              <a:spcAft>
                <a:spcPts val="0"/>
              </a:spcAft>
              <a:buSzPts val="935"/>
              <a:buNone/>
            </a:pPr>
            <a:r>
              <a:rPr lang="en" sz="1220">
                <a:solidFill>
                  <a:srgbClr val="111111"/>
                </a:solidFill>
                <a:highlight>
                  <a:srgbClr val="FFFFFF"/>
                </a:highlight>
                <a:latin typeface="Arial"/>
                <a:ea typeface="Arial"/>
                <a:cs typeface="Arial"/>
                <a:sym typeface="Arial"/>
              </a:rPr>
              <a:t>Bloomberg, </a:t>
            </a:r>
            <a:r>
              <a:rPr i="1" lang="en" sz="1220">
                <a:solidFill>
                  <a:srgbClr val="111111"/>
                </a:solidFill>
                <a:highlight>
                  <a:srgbClr val="FFFFFF"/>
                </a:highlight>
                <a:latin typeface="Arial"/>
                <a:ea typeface="Arial"/>
                <a:cs typeface="Arial"/>
                <a:sym typeface="Arial"/>
              </a:rPr>
              <a:t>The Guardian, Financial Times, The New York Times</a:t>
            </a:r>
            <a:r>
              <a:rPr lang="en" sz="1220">
                <a:solidFill>
                  <a:srgbClr val="111111"/>
                </a:solidFill>
                <a:highlight>
                  <a:srgbClr val="FFFFFF"/>
                </a:highlight>
                <a:latin typeface="Arial"/>
                <a:ea typeface="Arial"/>
                <a:cs typeface="Arial"/>
                <a:sym typeface="Arial"/>
              </a:rPr>
              <a:t>, Medium etc</a:t>
            </a:r>
            <a:endParaRPr b="1" sz="1220">
              <a:solidFill>
                <a:srgbClr val="111111"/>
              </a:solidFill>
              <a:highlight>
                <a:srgbClr val="FFFFFF"/>
              </a:highlight>
              <a:latin typeface="Arial"/>
              <a:ea typeface="Arial"/>
              <a:cs typeface="Arial"/>
              <a:sym typeface="Arial"/>
            </a:endParaRPr>
          </a:p>
          <a:p>
            <a:pPr indent="-306070" lvl="0" marL="457200" rtl="0" algn="l">
              <a:lnSpc>
                <a:spcPct val="95000"/>
              </a:lnSpc>
              <a:spcBef>
                <a:spcPts val="1200"/>
              </a:spcBef>
              <a:spcAft>
                <a:spcPts val="0"/>
              </a:spcAft>
              <a:buClr>
                <a:srgbClr val="111111"/>
              </a:buClr>
              <a:buSzPts val="1220"/>
              <a:buFont typeface="Arial"/>
              <a:buChar char="●"/>
            </a:pPr>
            <a:r>
              <a:rPr b="1" lang="en" sz="1220">
                <a:solidFill>
                  <a:srgbClr val="111111"/>
                </a:solidFill>
                <a:highlight>
                  <a:srgbClr val="FFFFFF"/>
                </a:highlight>
                <a:latin typeface="Arial"/>
                <a:ea typeface="Arial"/>
                <a:cs typeface="Arial"/>
                <a:sym typeface="Arial"/>
              </a:rPr>
              <a:t>Software as a service providers</a:t>
            </a:r>
            <a:endParaRPr b="1" sz="1220">
              <a:solidFill>
                <a:srgbClr val="111111"/>
              </a:solidFill>
              <a:highlight>
                <a:srgbClr val="FFFFFF"/>
              </a:highlight>
              <a:latin typeface="Arial"/>
              <a:ea typeface="Arial"/>
              <a:cs typeface="Arial"/>
              <a:sym typeface="Arial"/>
            </a:endParaRPr>
          </a:p>
          <a:p>
            <a:pPr indent="0" lvl="0" marL="457200" rtl="0" algn="l">
              <a:lnSpc>
                <a:spcPct val="95000"/>
              </a:lnSpc>
              <a:spcBef>
                <a:spcPts val="1200"/>
              </a:spcBef>
              <a:spcAft>
                <a:spcPts val="1200"/>
              </a:spcAft>
              <a:buSzPts val="935"/>
              <a:buNone/>
            </a:pPr>
            <a:r>
              <a:rPr lang="en" sz="1220">
                <a:solidFill>
                  <a:srgbClr val="111111"/>
                </a:solidFill>
                <a:highlight>
                  <a:srgbClr val="FFFFFF"/>
                </a:highlight>
                <a:latin typeface="Arial"/>
                <a:ea typeface="Arial"/>
                <a:cs typeface="Arial"/>
                <a:sym typeface="Arial"/>
              </a:rPr>
              <a:t>Adobe Creative Cloud, Canva ,Sage 50cloud, FreshBooks</a:t>
            </a:r>
            <a:endParaRPr b="1" sz="1220">
              <a:solidFill>
                <a:srgbClr val="111111"/>
              </a:solidFill>
              <a:highlight>
                <a:srgbClr val="FFFFFF"/>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 Technology Used</a:t>
            </a:r>
            <a:endParaRPr/>
          </a:p>
        </p:txBody>
      </p:sp>
      <p:sp>
        <p:nvSpPr>
          <p:cNvPr id="120" name="Google Shape;120;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chemeClr val="dk2"/>
              </a:buClr>
              <a:buSzPts val="1700"/>
              <a:buFont typeface="Arial"/>
              <a:buChar char="-"/>
            </a:pPr>
            <a:r>
              <a:rPr lang="en" sz="1600">
                <a:solidFill>
                  <a:schemeClr val="dk2"/>
                </a:solidFill>
              </a:rPr>
              <a:t>Python</a:t>
            </a:r>
            <a:endParaRPr sz="1600">
              <a:solidFill>
                <a:schemeClr val="dk2"/>
              </a:solidFill>
            </a:endParaRPr>
          </a:p>
          <a:p>
            <a:pPr indent="-330200" lvl="0" marL="457200" rtl="0" algn="l">
              <a:spcBef>
                <a:spcPts val="0"/>
              </a:spcBef>
              <a:spcAft>
                <a:spcPts val="0"/>
              </a:spcAft>
              <a:buClr>
                <a:schemeClr val="dk2"/>
              </a:buClr>
              <a:buSzPts val="1600"/>
              <a:buChar char="-"/>
            </a:pPr>
            <a:r>
              <a:rPr lang="en" sz="1600">
                <a:solidFill>
                  <a:schemeClr val="dk2"/>
                </a:solidFill>
              </a:rPr>
              <a:t>Jupyter Notebook, Google Colab</a:t>
            </a:r>
            <a:endParaRPr sz="1600">
              <a:solidFill>
                <a:schemeClr val="dk2"/>
              </a:solidFill>
            </a:endParaRPr>
          </a:p>
          <a:p>
            <a:pPr indent="-330200" lvl="0" marL="457200" rtl="0" algn="l">
              <a:spcBef>
                <a:spcPts val="0"/>
              </a:spcBef>
              <a:spcAft>
                <a:spcPts val="0"/>
              </a:spcAft>
              <a:buClr>
                <a:schemeClr val="dk2"/>
              </a:buClr>
              <a:buSzPts val="1600"/>
              <a:buChar char="-"/>
            </a:pPr>
            <a:r>
              <a:rPr lang="en" sz="1600">
                <a:solidFill>
                  <a:schemeClr val="dk2"/>
                </a:solidFill>
              </a:rPr>
              <a:t>Kaggle</a:t>
            </a:r>
            <a:endParaRPr sz="1600">
              <a:solidFill>
                <a:schemeClr val="dk2"/>
              </a:solidFill>
            </a:endParaRPr>
          </a:p>
          <a:p>
            <a:pPr indent="-330200" lvl="0" marL="457200" rtl="0" algn="l">
              <a:spcBef>
                <a:spcPts val="0"/>
              </a:spcBef>
              <a:spcAft>
                <a:spcPts val="0"/>
              </a:spcAft>
              <a:buClr>
                <a:schemeClr val="dk2"/>
              </a:buClr>
              <a:buSzPts val="1600"/>
              <a:buChar char="-"/>
            </a:pPr>
            <a:r>
              <a:rPr lang="en" sz="1600">
                <a:solidFill>
                  <a:schemeClr val="dk2"/>
                </a:solidFill>
              </a:rPr>
              <a:t>Scikit-learn</a:t>
            </a:r>
            <a:endParaRPr sz="1600">
              <a:solidFill>
                <a:schemeClr val="dk2"/>
              </a:solidFill>
            </a:endParaRPr>
          </a:p>
          <a:p>
            <a:pPr indent="-330200" lvl="0" marL="457200" rtl="0" algn="l">
              <a:spcBef>
                <a:spcPts val="0"/>
              </a:spcBef>
              <a:spcAft>
                <a:spcPts val="0"/>
              </a:spcAft>
              <a:buClr>
                <a:schemeClr val="dk2"/>
              </a:buClr>
              <a:buSzPts val="1600"/>
              <a:buChar char="-"/>
            </a:pPr>
            <a:r>
              <a:rPr lang="en" sz="1600">
                <a:solidFill>
                  <a:schemeClr val="dk2"/>
                </a:solidFill>
              </a:rPr>
              <a:t>Git</a:t>
            </a:r>
            <a:endParaRPr sz="1600">
              <a:solidFill>
                <a:schemeClr val="dk2"/>
              </a:solidFill>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5. Project Demonstration</a:t>
            </a:r>
            <a:endParaRPr/>
          </a:p>
        </p:txBody>
      </p:sp>
      <p:sp>
        <p:nvSpPr>
          <p:cNvPr id="126" name="Google Shape;126;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n" sz="1500" u="sng">
                <a:solidFill>
                  <a:schemeClr val="hlink"/>
                </a:solidFill>
                <a:hlinkClick r:id="rId3"/>
              </a:rPr>
              <a:t>https://www.kaggle.com/deveshgupta08/ps1-customer-churn</a:t>
            </a:r>
            <a:endParaRPr b="1"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6. Future Scope</a:t>
            </a:r>
            <a:endParaRPr/>
          </a:p>
        </p:txBody>
      </p:sp>
      <p:sp>
        <p:nvSpPr>
          <p:cNvPr id="132" name="Google Shape;132;p20"/>
          <p:cNvSpPr txBox="1"/>
          <p:nvPr>
            <p:ph idx="1" type="body"/>
          </p:nvPr>
        </p:nvSpPr>
        <p:spPr>
          <a:xfrm>
            <a:off x="729450" y="1853850"/>
            <a:ext cx="7688700" cy="3096900"/>
          </a:xfrm>
          <a:prstGeom prst="rect">
            <a:avLst/>
          </a:prstGeom>
        </p:spPr>
        <p:txBody>
          <a:bodyPr anchorCtr="0" anchor="t" bIns="91425" lIns="91425" spcFirstLastPara="1" rIns="91425" wrap="square" tIns="91425">
            <a:normAutofit lnSpcReduction="10000"/>
          </a:bodyPr>
          <a:lstStyle/>
          <a:p>
            <a:pPr indent="-317500" lvl="0" marL="457200" rtl="0" algn="l">
              <a:spcBef>
                <a:spcPts val="0"/>
              </a:spcBef>
              <a:spcAft>
                <a:spcPts val="0"/>
              </a:spcAft>
              <a:buClr>
                <a:schemeClr val="dk2"/>
              </a:buClr>
              <a:buSzPts val="1400"/>
              <a:buChar char="-"/>
            </a:pPr>
            <a:r>
              <a:rPr lang="en" sz="1400">
                <a:solidFill>
                  <a:schemeClr val="dk2"/>
                </a:solidFill>
              </a:rPr>
              <a:t>The future of this project will be to further implement more sophisticated and advanced Deep Learning to achieve higher accuracy</a:t>
            </a:r>
            <a:r>
              <a:rPr lang="en" sz="1400">
                <a:solidFill>
                  <a:schemeClr val="dk2"/>
                </a:solidFill>
              </a:rPr>
              <a:t>.</a:t>
            </a:r>
            <a:endParaRPr sz="1400">
              <a:solidFill>
                <a:schemeClr val="dk2"/>
              </a:solidFill>
            </a:endParaRPr>
          </a:p>
          <a:p>
            <a:pPr indent="0" lvl="0" marL="0" rtl="0" algn="l">
              <a:spcBef>
                <a:spcPts val="1200"/>
              </a:spcBef>
              <a:spcAft>
                <a:spcPts val="0"/>
              </a:spcAft>
              <a:buNone/>
            </a:pPr>
            <a:r>
              <a:t/>
            </a:r>
            <a:endParaRPr sz="1400">
              <a:solidFill>
                <a:schemeClr val="dk2"/>
              </a:solidFill>
            </a:endParaRPr>
          </a:p>
          <a:p>
            <a:pPr indent="-317500" lvl="0" marL="457200" rtl="0" algn="l">
              <a:spcBef>
                <a:spcPts val="1200"/>
              </a:spcBef>
              <a:spcAft>
                <a:spcPts val="0"/>
              </a:spcAft>
              <a:buClr>
                <a:schemeClr val="dk2"/>
              </a:buClr>
              <a:buSzPts val="1400"/>
              <a:buChar char="-"/>
            </a:pPr>
            <a:r>
              <a:rPr lang="en" sz="1400">
                <a:solidFill>
                  <a:schemeClr val="dk2"/>
                </a:solidFill>
              </a:rPr>
              <a:t>Also, the accuracy could be further improved by tuning the optimal hyperparameters for every ML algorithm.</a:t>
            </a:r>
            <a:endParaRPr sz="1400">
              <a:solidFill>
                <a:schemeClr val="dk2"/>
              </a:solidFill>
            </a:endParaRPr>
          </a:p>
          <a:p>
            <a:pPr indent="0" lvl="0" marL="457200" rtl="0" algn="l">
              <a:spcBef>
                <a:spcPts val="1200"/>
              </a:spcBef>
              <a:spcAft>
                <a:spcPts val="0"/>
              </a:spcAft>
              <a:buNone/>
            </a:pPr>
            <a:r>
              <a:t/>
            </a:r>
            <a:endParaRPr sz="1400">
              <a:solidFill>
                <a:schemeClr val="dk2"/>
              </a:solidFill>
            </a:endParaRPr>
          </a:p>
          <a:p>
            <a:pPr indent="-317500" lvl="0" marL="457200" rtl="0" algn="l">
              <a:spcBef>
                <a:spcPts val="1200"/>
              </a:spcBef>
              <a:spcAft>
                <a:spcPts val="0"/>
              </a:spcAft>
              <a:buClr>
                <a:schemeClr val="dk2"/>
              </a:buClr>
              <a:buSzPts val="1400"/>
              <a:buChar char="-"/>
            </a:pPr>
            <a:r>
              <a:rPr lang="en" sz="1400">
                <a:solidFill>
                  <a:schemeClr val="dk2"/>
                </a:solidFill>
              </a:rPr>
              <a:t>Appropriate retention policies could be implemented by selecting relevant variable from the dataset.</a:t>
            </a:r>
            <a:endParaRPr sz="1400">
              <a:solidFill>
                <a:schemeClr val="dk2"/>
              </a:solidFill>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685475" y="12998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7. Conclusion</a:t>
            </a:r>
            <a:endParaRPr/>
          </a:p>
        </p:txBody>
      </p:sp>
      <p:sp>
        <p:nvSpPr>
          <p:cNvPr id="138" name="Google Shape;138;p21"/>
          <p:cNvSpPr txBox="1"/>
          <p:nvPr>
            <p:ph idx="1" type="body"/>
          </p:nvPr>
        </p:nvSpPr>
        <p:spPr>
          <a:xfrm>
            <a:off x="729450" y="2078875"/>
            <a:ext cx="7688700" cy="2936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solidFill>
                  <a:schemeClr val="dk2"/>
                </a:solidFill>
              </a:rPr>
              <a:t>KNN - 77.54%</a:t>
            </a:r>
            <a:endParaRPr>
              <a:solidFill>
                <a:schemeClr val="dk2"/>
              </a:solidFill>
            </a:endParaRPr>
          </a:p>
          <a:p>
            <a:pPr indent="0" lvl="0" marL="0" rtl="0" algn="l">
              <a:spcBef>
                <a:spcPts val="1200"/>
              </a:spcBef>
              <a:spcAft>
                <a:spcPts val="0"/>
              </a:spcAft>
              <a:buNone/>
            </a:pPr>
            <a:r>
              <a:rPr lang="en">
                <a:solidFill>
                  <a:schemeClr val="dk2"/>
                </a:solidFill>
              </a:rPr>
              <a:t>SVC - 80.76%</a:t>
            </a:r>
            <a:endParaRPr>
              <a:solidFill>
                <a:schemeClr val="dk2"/>
              </a:solidFill>
            </a:endParaRPr>
          </a:p>
          <a:p>
            <a:pPr indent="0" lvl="0" marL="0" rtl="0" algn="l">
              <a:spcBef>
                <a:spcPts val="1200"/>
              </a:spcBef>
              <a:spcAft>
                <a:spcPts val="0"/>
              </a:spcAft>
              <a:buNone/>
            </a:pPr>
            <a:r>
              <a:rPr lang="en">
                <a:solidFill>
                  <a:schemeClr val="dk2"/>
                </a:solidFill>
              </a:rPr>
              <a:t>Random forest - 81.37%</a:t>
            </a:r>
            <a:endParaRPr>
              <a:solidFill>
                <a:schemeClr val="dk2"/>
              </a:solidFill>
            </a:endParaRPr>
          </a:p>
          <a:p>
            <a:pPr indent="0" lvl="0" marL="0" rtl="0" algn="l">
              <a:spcBef>
                <a:spcPts val="1200"/>
              </a:spcBef>
              <a:spcAft>
                <a:spcPts val="0"/>
              </a:spcAft>
              <a:buNone/>
            </a:pPr>
            <a:r>
              <a:rPr lang="en">
                <a:solidFill>
                  <a:schemeClr val="dk2"/>
                </a:solidFill>
              </a:rPr>
              <a:t>Logistic Regression - 80.90%</a:t>
            </a:r>
            <a:endParaRPr>
              <a:solidFill>
                <a:schemeClr val="dk2"/>
              </a:solidFill>
            </a:endParaRPr>
          </a:p>
          <a:p>
            <a:pPr indent="0" lvl="0" marL="0" rtl="0" algn="l">
              <a:spcBef>
                <a:spcPts val="1200"/>
              </a:spcBef>
              <a:spcAft>
                <a:spcPts val="0"/>
              </a:spcAft>
              <a:buNone/>
            </a:pPr>
            <a:r>
              <a:rPr lang="en">
                <a:solidFill>
                  <a:schemeClr val="dk2"/>
                </a:solidFill>
              </a:rPr>
              <a:t>Decision tree - 72.51%</a:t>
            </a:r>
            <a:endParaRPr>
              <a:solidFill>
                <a:schemeClr val="dk2"/>
              </a:solidFill>
            </a:endParaRPr>
          </a:p>
          <a:p>
            <a:pPr indent="0" lvl="0" marL="0" rtl="0" algn="l">
              <a:spcBef>
                <a:spcPts val="1200"/>
              </a:spcBef>
              <a:spcAft>
                <a:spcPts val="0"/>
              </a:spcAft>
              <a:buNone/>
            </a:pPr>
            <a:r>
              <a:rPr lang="en">
                <a:solidFill>
                  <a:schemeClr val="dk2"/>
                </a:solidFill>
              </a:rPr>
              <a:t>AdaBoost Classifier - 80.76%</a:t>
            </a:r>
            <a:endParaRPr>
              <a:solidFill>
                <a:schemeClr val="dk2"/>
              </a:solidFill>
            </a:endParaRPr>
          </a:p>
          <a:p>
            <a:pPr indent="0" lvl="0" marL="0" rtl="0" algn="l">
              <a:spcBef>
                <a:spcPts val="1200"/>
              </a:spcBef>
              <a:spcAft>
                <a:spcPts val="0"/>
              </a:spcAft>
              <a:buNone/>
            </a:pPr>
            <a:r>
              <a:rPr lang="en">
                <a:solidFill>
                  <a:schemeClr val="dk2"/>
                </a:solidFill>
              </a:rPr>
              <a:t>Gradient Boosting Classifier - 80.80%</a:t>
            </a:r>
            <a:endParaRPr>
              <a:solidFill>
                <a:schemeClr val="dk2"/>
              </a:solidFill>
            </a:endParaRPr>
          </a:p>
          <a:p>
            <a:pPr indent="0" lvl="0" marL="0" rtl="0" algn="l">
              <a:spcBef>
                <a:spcPts val="1200"/>
              </a:spcBef>
              <a:spcAft>
                <a:spcPts val="1200"/>
              </a:spcAft>
              <a:buNone/>
            </a:pPr>
            <a:r>
              <a:rPr b="1" lang="en">
                <a:solidFill>
                  <a:schemeClr val="dk2"/>
                </a:solidFill>
              </a:rPr>
              <a:t>Voting Classifier - 81.71%</a:t>
            </a:r>
            <a:endParaRPr b="1">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