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69" r:id="rId7"/>
    <p:sldId id="274" r:id="rId8"/>
    <p:sldId id="275" r:id="rId9"/>
    <p:sldId id="276" r:id="rId10"/>
    <p:sldId id="261" r:id="rId11"/>
    <p:sldId id="277"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31076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238703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54885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63809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A19B72-7A00-47DC-9E7E-B7DE2220AF83}"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243993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A19B72-7A00-47DC-9E7E-B7DE2220AF83}" type="datetimeFigureOut">
              <a:rPr lang="en-IN" smtClean="0"/>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25126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0A19B72-7A00-47DC-9E7E-B7DE2220AF83}" type="datetimeFigureOut">
              <a:rPr lang="en-IN" smtClean="0"/>
              <a:t>28-10-2017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202656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A19B72-7A00-47DC-9E7E-B7DE2220AF83}" type="datetimeFigureOut">
              <a:rPr lang="en-IN" smtClean="0"/>
              <a:t>28-10-2017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64973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19B72-7A00-47DC-9E7E-B7DE2220AF83}" type="datetimeFigureOut">
              <a:rPr lang="en-IN" smtClean="0"/>
              <a:t>28-10-2017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55337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19B72-7A00-47DC-9E7E-B7DE2220AF83}" type="datetimeFigureOut">
              <a:rPr lang="en-IN" smtClean="0"/>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65944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19B72-7A00-47DC-9E7E-B7DE2220AF83}" type="datetimeFigureOut">
              <a:rPr lang="en-IN" smtClean="0"/>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394418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19B72-7A00-47DC-9E7E-B7DE2220AF83}" type="datetimeFigureOut">
              <a:rPr lang="en-IN" smtClean="0"/>
              <a:t>28-10-2017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4DCDB-16AF-4A75-A7AA-4B8E4AD4C33F}" type="slidenum">
              <a:rPr lang="en-IN" smtClean="0"/>
              <a:t>‹#›</a:t>
            </a:fld>
            <a:endParaRPr lang="en-IN"/>
          </a:p>
        </p:txBody>
      </p:sp>
    </p:spTree>
    <p:extLst>
      <p:ext uri="{BB962C8B-B14F-4D97-AF65-F5344CB8AC3E}">
        <p14:creationId xmlns:p14="http://schemas.microsoft.com/office/powerpoint/2010/main" val="284985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profile/sudhanshu.chib8525#!/vizhome/CarBrandsCrosstab/Crossta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ublic.tableau.com/profile/sudhanshu.chib8525#!/vizhome/UsedCars_2/Dashboard1?publish=ye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0125" y="3075057"/>
            <a:ext cx="5671751" cy="707886"/>
          </a:xfrm>
          <a:prstGeom prst="rect">
            <a:avLst/>
          </a:prstGeom>
          <a:noFill/>
        </p:spPr>
        <p:txBody>
          <a:bodyPr wrap="square" rtlCol="0">
            <a:spAutoFit/>
          </a:bodyPr>
          <a:lstStyle/>
          <a:p>
            <a:pPr algn="ctr"/>
            <a:r>
              <a:rPr lang="en-IN" sz="4000" b="1" dirty="0" smtClean="0"/>
              <a:t>Used car analysis</a:t>
            </a:r>
            <a:endParaRPr lang="en-IN" sz="4000" b="1" dirty="0"/>
          </a:p>
        </p:txBody>
      </p:sp>
    </p:spTree>
    <p:extLst>
      <p:ext uri="{BB962C8B-B14F-4D97-AF65-F5344CB8AC3E}">
        <p14:creationId xmlns:p14="http://schemas.microsoft.com/office/powerpoint/2010/main" val="350316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a:t>
            </a:r>
            <a:endParaRPr lang="en-IN" sz="2000" b="1" dirty="0"/>
          </a:p>
        </p:txBody>
      </p:sp>
      <p:sp>
        <p:nvSpPr>
          <p:cNvPr id="10" name="TextBox 9"/>
          <p:cNvSpPr txBox="1"/>
          <p:nvPr/>
        </p:nvSpPr>
        <p:spPr>
          <a:xfrm>
            <a:off x="7909353" y="2269764"/>
            <a:ext cx="3707027" cy="3416320"/>
          </a:xfrm>
          <a:prstGeom prst="rect">
            <a:avLst/>
          </a:prstGeom>
          <a:noFill/>
        </p:spPr>
        <p:txBody>
          <a:bodyPr wrap="square" rtlCol="0">
            <a:spAutoFit/>
          </a:bodyPr>
          <a:lstStyle/>
          <a:p>
            <a:r>
              <a:rPr lang="en-IN" dirty="0" smtClean="0"/>
              <a:t>Ford and Mercedes Benz seem to have maximum immunity against Mileage and Vintage depreciation</a:t>
            </a:r>
          </a:p>
          <a:p>
            <a:endParaRPr lang="en-IN" dirty="0"/>
          </a:p>
          <a:p>
            <a:r>
              <a:rPr lang="en-IN" dirty="0" smtClean="0"/>
              <a:t>Among premium car brands Ferrari and Audi also seem to be doing well as compared to Lamborghini and BMW </a:t>
            </a:r>
          </a:p>
          <a:p>
            <a:endParaRPr lang="en-IN" dirty="0"/>
          </a:p>
          <a:p>
            <a:r>
              <a:rPr lang="en-IN" dirty="0" smtClean="0"/>
              <a:t>Aston Martin, Rolls Royce, Bentley and Infiniti seem to be the least immune brands against depreciation </a:t>
            </a:r>
            <a:endParaRPr lang="en-IN" dirty="0"/>
          </a:p>
        </p:txBody>
      </p:sp>
      <p:sp>
        <p:nvSpPr>
          <p:cNvPr id="13" name="TextBox 12"/>
          <p:cNvSpPr txBox="1"/>
          <p:nvPr/>
        </p:nvSpPr>
        <p:spPr>
          <a:xfrm>
            <a:off x="499069" y="1457675"/>
            <a:ext cx="803189" cy="369332"/>
          </a:xfrm>
          <a:prstGeom prst="rect">
            <a:avLst/>
          </a:prstGeom>
          <a:noFill/>
        </p:spPr>
        <p:txBody>
          <a:bodyPr wrap="square" rtlCol="0">
            <a:spAutoFit/>
          </a:bodyPr>
          <a:lstStyle/>
          <a:p>
            <a:r>
              <a:rPr lang="en-IN" b="1" dirty="0" smtClean="0">
                <a:hlinkClick r:id="rId2"/>
              </a:rPr>
              <a:t>LINK</a:t>
            </a:r>
            <a:endParaRPr lang="en-IN" b="1" dirty="0"/>
          </a:p>
        </p:txBody>
      </p:sp>
      <p:pic>
        <p:nvPicPr>
          <p:cNvPr id="3" name="Picture 2"/>
          <p:cNvPicPr>
            <a:picLocks noChangeAspect="1"/>
          </p:cNvPicPr>
          <p:nvPr/>
        </p:nvPicPr>
        <p:blipFill rotWithShape="1">
          <a:blip r:embed="rId3"/>
          <a:srcRect t="24025" r="54155" b="6082"/>
          <a:stretch/>
        </p:blipFill>
        <p:spPr>
          <a:xfrm>
            <a:off x="1184856" y="1642341"/>
            <a:ext cx="6724497" cy="4790941"/>
          </a:xfrm>
          <a:prstGeom prst="rect">
            <a:avLst/>
          </a:prstGeom>
        </p:spPr>
      </p:pic>
      <p:sp>
        <p:nvSpPr>
          <p:cNvPr id="4" name="TextBox 3"/>
          <p:cNvSpPr txBox="1"/>
          <p:nvPr/>
        </p:nvSpPr>
        <p:spPr>
          <a:xfrm>
            <a:off x="2533053" y="4262907"/>
            <a:ext cx="1378039" cy="276999"/>
          </a:xfrm>
          <a:prstGeom prst="rect">
            <a:avLst/>
          </a:prstGeom>
          <a:noFill/>
        </p:spPr>
        <p:txBody>
          <a:bodyPr wrap="square" rtlCol="0">
            <a:spAutoFit/>
          </a:bodyPr>
          <a:lstStyle/>
          <a:p>
            <a:r>
              <a:rPr lang="en-IN" sz="1200" dirty="0" smtClean="0"/>
              <a:t>ROLLS ROYCE</a:t>
            </a:r>
            <a:endParaRPr lang="en-IN" sz="1200" dirty="0"/>
          </a:p>
        </p:txBody>
      </p:sp>
    </p:spTree>
    <p:extLst>
      <p:ext uri="{BB962C8B-B14F-4D97-AF65-F5344CB8AC3E}">
        <p14:creationId xmlns:p14="http://schemas.microsoft.com/office/powerpoint/2010/main" val="11295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a:t>
            </a:r>
            <a:endParaRPr lang="en-IN" sz="2000" b="1" dirty="0"/>
          </a:p>
        </p:txBody>
      </p:sp>
      <p:pic>
        <p:nvPicPr>
          <p:cNvPr id="7" name="Picture 6"/>
          <p:cNvPicPr>
            <a:picLocks noChangeAspect="1"/>
          </p:cNvPicPr>
          <p:nvPr/>
        </p:nvPicPr>
        <p:blipFill rotWithShape="1">
          <a:blip r:embed="rId2"/>
          <a:srcRect t="19083" r="14561" b="9350"/>
          <a:stretch/>
        </p:blipFill>
        <p:spPr>
          <a:xfrm>
            <a:off x="506627" y="1421027"/>
            <a:ext cx="7154562" cy="4905633"/>
          </a:xfrm>
          <a:prstGeom prst="rect">
            <a:avLst/>
          </a:prstGeom>
        </p:spPr>
      </p:pic>
      <p:sp>
        <p:nvSpPr>
          <p:cNvPr id="8" name="Arc 7"/>
          <p:cNvSpPr/>
          <p:nvPr/>
        </p:nvSpPr>
        <p:spPr>
          <a:xfrm rot="9137697">
            <a:off x="1561903" y="-923516"/>
            <a:ext cx="8194983" cy="4434193"/>
          </a:xfrm>
          <a:prstGeom prst="arc">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7909353" y="2269764"/>
            <a:ext cx="3707027" cy="1477328"/>
          </a:xfrm>
          <a:prstGeom prst="rect">
            <a:avLst/>
          </a:prstGeom>
          <a:noFill/>
        </p:spPr>
        <p:txBody>
          <a:bodyPr wrap="square" rtlCol="0">
            <a:spAutoFit/>
          </a:bodyPr>
          <a:lstStyle/>
          <a:p>
            <a:r>
              <a:rPr lang="en-IN" dirty="0" smtClean="0"/>
              <a:t>Generally the price of a car decreases over a period of time (10-15 </a:t>
            </a:r>
            <a:r>
              <a:rPr lang="en-IN" dirty="0" err="1" smtClean="0"/>
              <a:t>yrs</a:t>
            </a:r>
            <a:r>
              <a:rPr lang="en-IN" dirty="0" smtClean="0"/>
              <a:t>)</a:t>
            </a:r>
          </a:p>
          <a:p>
            <a:endParaRPr lang="en-IN" dirty="0"/>
          </a:p>
          <a:p>
            <a:r>
              <a:rPr lang="en-IN" dirty="0" smtClean="0"/>
              <a:t>Some car brands appreciate in value post 15 to 20 </a:t>
            </a:r>
            <a:r>
              <a:rPr lang="en-IN" dirty="0" err="1" smtClean="0"/>
              <a:t>yrs</a:t>
            </a:r>
            <a:r>
              <a:rPr lang="en-IN" dirty="0" smtClean="0"/>
              <a:t>   </a:t>
            </a:r>
            <a:endParaRPr lang="en-IN" dirty="0"/>
          </a:p>
        </p:txBody>
      </p:sp>
      <p:sp>
        <p:nvSpPr>
          <p:cNvPr id="11" name="TextBox 10"/>
          <p:cNvSpPr txBox="1"/>
          <p:nvPr/>
        </p:nvSpPr>
        <p:spPr>
          <a:xfrm>
            <a:off x="7909353" y="4152110"/>
            <a:ext cx="3707027" cy="1600438"/>
          </a:xfrm>
          <a:prstGeom prst="rect">
            <a:avLst/>
          </a:prstGeom>
          <a:noFill/>
          <a:ln>
            <a:solidFill>
              <a:schemeClr val="accent1"/>
            </a:solidFill>
          </a:ln>
        </p:spPr>
        <p:txBody>
          <a:bodyPr wrap="square" rtlCol="0">
            <a:spAutoFit/>
          </a:bodyPr>
          <a:lstStyle/>
          <a:p>
            <a:r>
              <a:rPr lang="en-IN" sz="1400" dirty="0" smtClean="0"/>
              <a:t>So a buyer looking to buy a used car for commute would look to buy a car brand that depreciates the least in the first 10-15 </a:t>
            </a:r>
            <a:r>
              <a:rPr lang="en-IN" sz="1400" dirty="0" err="1" smtClean="0"/>
              <a:t>yrs</a:t>
            </a:r>
            <a:r>
              <a:rPr lang="en-IN" sz="1400" dirty="0" smtClean="0"/>
              <a:t> </a:t>
            </a:r>
          </a:p>
          <a:p>
            <a:endParaRPr lang="en-IN" sz="1400" dirty="0"/>
          </a:p>
          <a:p>
            <a:r>
              <a:rPr lang="en-IN" sz="1400" dirty="0" smtClean="0"/>
              <a:t>Whereas a buyer looking at a collectable car might want to invest in a brand that historically appreciates the most </a:t>
            </a:r>
            <a:endParaRPr lang="en-IN" sz="1400" dirty="0"/>
          </a:p>
        </p:txBody>
      </p:sp>
      <p:pic>
        <p:nvPicPr>
          <p:cNvPr id="12" name="Picture 11"/>
          <p:cNvPicPr>
            <a:picLocks noChangeAspect="1"/>
          </p:cNvPicPr>
          <p:nvPr/>
        </p:nvPicPr>
        <p:blipFill rotWithShape="1">
          <a:blip r:embed="rId3"/>
          <a:srcRect l="83818" t="36390" r="2196" b="54777"/>
          <a:stretch/>
        </p:blipFill>
        <p:spPr>
          <a:xfrm>
            <a:off x="5827754" y="1457675"/>
            <a:ext cx="1705232" cy="605481"/>
          </a:xfrm>
          <a:prstGeom prst="rect">
            <a:avLst/>
          </a:prstGeom>
        </p:spPr>
      </p:pic>
      <p:sp>
        <p:nvSpPr>
          <p:cNvPr id="13" name="TextBox 12"/>
          <p:cNvSpPr txBox="1"/>
          <p:nvPr/>
        </p:nvSpPr>
        <p:spPr>
          <a:xfrm>
            <a:off x="599301" y="1575749"/>
            <a:ext cx="803189" cy="369332"/>
          </a:xfrm>
          <a:prstGeom prst="rect">
            <a:avLst/>
          </a:prstGeom>
          <a:noFill/>
        </p:spPr>
        <p:txBody>
          <a:bodyPr wrap="square" rtlCol="0">
            <a:spAutoFit/>
          </a:bodyPr>
          <a:lstStyle/>
          <a:p>
            <a:r>
              <a:rPr lang="en-IN" b="1" dirty="0" smtClean="0">
                <a:hlinkClick r:id="rId4"/>
              </a:rPr>
              <a:t>LINK</a:t>
            </a:r>
            <a:endParaRPr lang="en-IN" b="1" dirty="0"/>
          </a:p>
        </p:txBody>
      </p:sp>
    </p:spTree>
    <p:extLst>
      <p:ext uri="{BB962C8B-B14F-4D97-AF65-F5344CB8AC3E}">
        <p14:creationId xmlns:p14="http://schemas.microsoft.com/office/powerpoint/2010/main" val="344756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a:t>
            </a:r>
            <a:endParaRPr lang="en-IN" sz="2000" b="1" dirty="0"/>
          </a:p>
        </p:txBody>
      </p:sp>
      <p:pic>
        <p:nvPicPr>
          <p:cNvPr id="3" name="Picture 2"/>
          <p:cNvPicPr>
            <a:picLocks noChangeAspect="1"/>
          </p:cNvPicPr>
          <p:nvPr/>
        </p:nvPicPr>
        <p:blipFill rotWithShape="1">
          <a:blip r:embed="rId2"/>
          <a:srcRect l="912" t="16200" r="9595" b="5203"/>
          <a:stretch/>
        </p:blipFill>
        <p:spPr>
          <a:xfrm>
            <a:off x="838200" y="1690688"/>
            <a:ext cx="9057503" cy="4472334"/>
          </a:xfrm>
          <a:prstGeom prst="rect">
            <a:avLst/>
          </a:prstGeom>
        </p:spPr>
      </p:pic>
      <p:sp>
        <p:nvSpPr>
          <p:cNvPr id="9" name="TextBox 8"/>
          <p:cNvSpPr txBox="1"/>
          <p:nvPr/>
        </p:nvSpPr>
        <p:spPr>
          <a:xfrm>
            <a:off x="8042189" y="2183267"/>
            <a:ext cx="3707027" cy="923330"/>
          </a:xfrm>
          <a:prstGeom prst="rect">
            <a:avLst/>
          </a:prstGeom>
          <a:noFill/>
        </p:spPr>
        <p:txBody>
          <a:bodyPr wrap="square" rtlCol="0">
            <a:spAutoFit/>
          </a:bodyPr>
          <a:lstStyle/>
          <a:p>
            <a:r>
              <a:rPr lang="en-IN" dirty="0" smtClean="0"/>
              <a:t>Average Price commanded by cars tends to decrease as number of on road miles increases</a:t>
            </a:r>
            <a:endParaRPr lang="en-IN" dirty="0"/>
          </a:p>
        </p:txBody>
      </p:sp>
      <p:cxnSp>
        <p:nvCxnSpPr>
          <p:cNvPr id="5" name="Straight Arrow Connector 4"/>
          <p:cNvCxnSpPr/>
          <p:nvPr/>
        </p:nvCxnSpPr>
        <p:spPr>
          <a:xfrm>
            <a:off x="2817341" y="2508422"/>
            <a:ext cx="5721178" cy="2310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848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 Brand Comparison for Honda and Toyota</a:t>
            </a:r>
            <a:endParaRPr lang="en-IN" sz="2000" b="1" dirty="0"/>
          </a:p>
        </p:txBody>
      </p:sp>
      <p:grpSp>
        <p:nvGrpSpPr>
          <p:cNvPr id="12" name="Group 11"/>
          <p:cNvGrpSpPr/>
          <p:nvPr/>
        </p:nvGrpSpPr>
        <p:grpSpPr>
          <a:xfrm>
            <a:off x="3301137" y="2288761"/>
            <a:ext cx="8052663" cy="2832487"/>
            <a:chOff x="420130" y="1890583"/>
            <a:chExt cx="10799804" cy="4621427"/>
          </a:xfrm>
        </p:grpSpPr>
        <p:pic>
          <p:nvPicPr>
            <p:cNvPr id="7" name="Picture 6"/>
            <p:cNvPicPr>
              <a:picLocks noChangeAspect="1"/>
            </p:cNvPicPr>
            <p:nvPr/>
          </p:nvPicPr>
          <p:blipFill rotWithShape="1">
            <a:blip r:embed="rId2"/>
            <a:srcRect l="16013" t="11152" r="13446" b="21427"/>
            <a:stretch/>
          </p:blipFill>
          <p:spPr>
            <a:xfrm>
              <a:off x="420130" y="1890583"/>
              <a:ext cx="4917989" cy="4621427"/>
            </a:xfrm>
            <a:prstGeom prst="rect">
              <a:avLst/>
            </a:prstGeom>
          </p:spPr>
        </p:pic>
        <p:pic>
          <p:nvPicPr>
            <p:cNvPr id="8" name="Picture 7"/>
            <p:cNvPicPr>
              <a:picLocks noChangeAspect="1"/>
            </p:cNvPicPr>
            <p:nvPr/>
          </p:nvPicPr>
          <p:blipFill rotWithShape="1">
            <a:blip r:embed="rId3"/>
            <a:srcRect l="15608" t="11333" r="13345" b="14397"/>
            <a:stretch/>
          </p:blipFill>
          <p:spPr>
            <a:xfrm>
              <a:off x="5758247" y="1894290"/>
              <a:ext cx="5461687" cy="4617720"/>
            </a:xfrm>
            <a:prstGeom prst="rect">
              <a:avLst/>
            </a:prstGeom>
          </p:spPr>
        </p:pic>
      </p:grpSp>
      <p:sp>
        <p:nvSpPr>
          <p:cNvPr id="10" name="Rounded Rectangle 9"/>
          <p:cNvSpPr/>
          <p:nvPr/>
        </p:nvSpPr>
        <p:spPr>
          <a:xfrm>
            <a:off x="3966924" y="1651622"/>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Honda</a:t>
            </a:r>
            <a:endParaRPr lang="en-IN" dirty="0"/>
          </a:p>
        </p:txBody>
      </p:sp>
      <p:sp>
        <p:nvSpPr>
          <p:cNvPr id="11" name="Rounded Rectangle 10"/>
          <p:cNvSpPr/>
          <p:nvPr/>
        </p:nvSpPr>
        <p:spPr>
          <a:xfrm>
            <a:off x="8149886" y="1645610"/>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Toyota</a:t>
            </a:r>
            <a:endParaRPr lang="en-IN" dirty="0"/>
          </a:p>
        </p:txBody>
      </p:sp>
      <p:sp>
        <p:nvSpPr>
          <p:cNvPr id="13" name="TextBox 12"/>
          <p:cNvSpPr txBox="1"/>
          <p:nvPr/>
        </p:nvSpPr>
        <p:spPr>
          <a:xfrm>
            <a:off x="514009" y="5438702"/>
            <a:ext cx="10836876" cy="954107"/>
          </a:xfrm>
          <a:prstGeom prst="rect">
            <a:avLst/>
          </a:prstGeom>
          <a:noFill/>
        </p:spPr>
        <p:txBody>
          <a:bodyPr wrap="square" rtlCol="0">
            <a:spAutoFit/>
          </a:bodyPr>
          <a:lstStyle/>
          <a:p>
            <a:pPr algn="ctr"/>
            <a:r>
              <a:rPr lang="en-IN" sz="1400" dirty="0" smtClean="0"/>
              <a:t>Cars from Honda are less immune to depreciation in terms of mileage and vintage when compared with Toyota</a:t>
            </a:r>
          </a:p>
          <a:p>
            <a:pPr algn="ctr"/>
            <a:r>
              <a:rPr lang="en-IN" sz="1400" dirty="0" smtClean="0"/>
              <a:t>Toyota mileage </a:t>
            </a:r>
            <a:r>
              <a:rPr lang="en-IN" sz="1400" dirty="0" err="1" smtClean="0"/>
              <a:t>coff</a:t>
            </a:r>
            <a:r>
              <a:rPr lang="en-IN" sz="1400" dirty="0" smtClean="0"/>
              <a:t>: -0.3521 and depreciation index 39.23</a:t>
            </a:r>
          </a:p>
          <a:p>
            <a:pPr algn="ctr"/>
            <a:r>
              <a:rPr lang="en-IN" sz="1400" dirty="0" smtClean="0"/>
              <a:t>Honda </a:t>
            </a:r>
            <a:r>
              <a:rPr lang="en-IN" sz="1400" dirty="0"/>
              <a:t>mileage </a:t>
            </a:r>
            <a:r>
              <a:rPr lang="en-IN" sz="1400" dirty="0" err="1"/>
              <a:t>coff</a:t>
            </a:r>
            <a:r>
              <a:rPr lang="en-IN" sz="1400" dirty="0"/>
              <a:t>: -</a:t>
            </a:r>
            <a:r>
              <a:rPr lang="en-IN" sz="1400" dirty="0" smtClean="0"/>
              <a:t>0.9356 </a:t>
            </a:r>
            <a:r>
              <a:rPr lang="en-IN" sz="1400" dirty="0"/>
              <a:t>and depreciation index </a:t>
            </a:r>
            <a:r>
              <a:rPr lang="en-IN" sz="1400" dirty="0" smtClean="0"/>
              <a:t>29.20</a:t>
            </a:r>
            <a:endParaRPr lang="en-IN" sz="1400" dirty="0"/>
          </a:p>
          <a:p>
            <a:pPr algn="ctr"/>
            <a:endParaRPr lang="en-IN" sz="1400" dirty="0"/>
          </a:p>
        </p:txBody>
      </p:sp>
      <p:pic>
        <p:nvPicPr>
          <p:cNvPr id="3" name="Picture 2"/>
          <p:cNvPicPr>
            <a:picLocks noChangeAspect="1"/>
          </p:cNvPicPr>
          <p:nvPr/>
        </p:nvPicPr>
        <p:blipFill rotWithShape="1">
          <a:blip r:embed="rId4"/>
          <a:srcRect l="1584" t="24401" r="58487" b="5518"/>
          <a:stretch/>
        </p:blipFill>
        <p:spPr>
          <a:xfrm>
            <a:off x="319612" y="1645610"/>
            <a:ext cx="3025377" cy="352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4" name="Straight Arrow Connector 13"/>
          <p:cNvCxnSpPr/>
          <p:nvPr/>
        </p:nvCxnSpPr>
        <p:spPr>
          <a:xfrm>
            <a:off x="4100231" y="2608487"/>
            <a:ext cx="1481704" cy="11901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149886" y="2608487"/>
            <a:ext cx="1735078" cy="6942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52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 Brand Comparison for Ferrari and Rolls-Royce</a:t>
            </a:r>
            <a:endParaRPr lang="en-IN" sz="2000" b="1" dirty="0"/>
          </a:p>
        </p:txBody>
      </p:sp>
      <p:sp>
        <p:nvSpPr>
          <p:cNvPr id="10" name="Rounded Rectangle 9"/>
          <p:cNvSpPr/>
          <p:nvPr/>
        </p:nvSpPr>
        <p:spPr>
          <a:xfrm>
            <a:off x="4414221" y="1521894"/>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Ferrari</a:t>
            </a:r>
            <a:endParaRPr lang="en-IN" dirty="0"/>
          </a:p>
        </p:txBody>
      </p:sp>
      <p:sp>
        <p:nvSpPr>
          <p:cNvPr id="11" name="Rounded Rectangle 10"/>
          <p:cNvSpPr/>
          <p:nvPr/>
        </p:nvSpPr>
        <p:spPr>
          <a:xfrm>
            <a:off x="8470199" y="1412661"/>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Rolls-Royce</a:t>
            </a:r>
            <a:endParaRPr lang="en-IN" dirty="0"/>
          </a:p>
        </p:txBody>
      </p:sp>
      <p:sp>
        <p:nvSpPr>
          <p:cNvPr id="13" name="TextBox 12"/>
          <p:cNvSpPr txBox="1"/>
          <p:nvPr/>
        </p:nvSpPr>
        <p:spPr>
          <a:xfrm>
            <a:off x="677562" y="5458584"/>
            <a:ext cx="10836876" cy="1384995"/>
          </a:xfrm>
          <a:prstGeom prst="rect">
            <a:avLst/>
          </a:prstGeom>
          <a:noFill/>
        </p:spPr>
        <p:txBody>
          <a:bodyPr wrap="square" rtlCol="0">
            <a:spAutoFit/>
          </a:bodyPr>
          <a:lstStyle/>
          <a:p>
            <a:pPr algn="ctr"/>
            <a:r>
              <a:rPr lang="en-IN" sz="1400" dirty="0" smtClean="0"/>
              <a:t>Ferrari as a brand </a:t>
            </a:r>
            <a:r>
              <a:rPr lang="en-IN" sz="1400" dirty="0" smtClean="0"/>
              <a:t>is more immune to depreciation </a:t>
            </a:r>
            <a:r>
              <a:rPr lang="en-IN" sz="1400" dirty="0" smtClean="0"/>
              <a:t>Rolls-Royce and </a:t>
            </a:r>
            <a:r>
              <a:rPr lang="en-IN" sz="1400" dirty="0" smtClean="0"/>
              <a:t>some Ferrari </a:t>
            </a:r>
            <a:r>
              <a:rPr lang="en-IN" sz="1400" dirty="0" smtClean="0"/>
              <a:t>models have high collectable value.</a:t>
            </a:r>
          </a:p>
          <a:p>
            <a:pPr algn="ctr"/>
            <a:r>
              <a:rPr lang="en-IN" sz="1400" dirty="0" smtClean="0"/>
              <a:t>Rolls-Royce on the other hand depreciates more and older models have little collectable value</a:t>
            </a:r>
            <a:r>
              <a:rPr lang="en-IN" sz="1400" dirty="0" smtClean="0"/>
              <a:t>.</a:t>
            </a:r>
          </a:p>
          <a:p>
            <a:pPr algn="ctr"/>
            <a:r>
              <a:rPr lang="en-IN" sz="1400" dirty="0" smtClean="0"/>
              <a:t>Ferrari </a:t>
            </a:r>
            <a:r>
              <a:rPr lang="en-IN" sz="1400" dirty="0"/>
              <a:t>mileage </a:t>
            </a:r>
            <a:r>
              <a:rPr lang="en-IN" sz="1400" dirty="0" err="1"/>
              <a:t>coff</a:t>
            </a:r>
            <a:r>
              <a:rPr lang="en-IN" sz="1400" dirty="0"/>
              <a:t>: -</a:t>
            </a:r>
            <a:r>
              <a:rPr lang="en-IN" sz="1400" dirty="0" smtClean="0"/>
              <a:t>0.314 </a:t>
            </a:r>
            <a:r>
              <a:rPr lang="en-IN" sz="1400" dirty="0"/>
              <a:t>and depreciation index </a:t>
            </a:r>
            <a:r>
              <a:rPr lang="en-IN" sz="1400" dirty="0" smtClean="0"/>
              <a:t>40.29</a:t>
            </a:r>
            <a:endParaRPr lang="en-IN" sz="1400" dirty="0"/>
          </a:p>
          <a:p>
            <a:pPr algn="ctr"/>
            <a:r>
              <a:rPr lang="en-IN" sz="1400" dirty="0" smtClean="0"/>
              <a:t>Rolls Royce </a:t>
            </a:r>
            <a:r>
              <a:rPr lang="en-IN" sz="1400" dirty="0"/>
              <a:t>mileage </a:t>
            </a:r>
            <a:r>
              <a:rPr lang="en-IN" sz="1400" dirty="0" err="1"/>
              <a:t>coff</a:t>
            </a:r>
            <a:r>
              <a:rPr lang="en-IN" sz="1400" dirty="0"/>
              <a:t>: </a:t>
            </a:r>
            <a:r>
              <a:rPr lang="en-IN" sz="1400" dirty="0" smtClean="0"/>
              <a:t>-1.602 </a:t>
            </a:r>
            <a:r>
              <a:rPr lang="en-IN" sz="1400" dirty="0"/>
              <a:t>and depreciation index </a:t>
            </a:r>
            <a:r>
              <a:rPr lang="en-IN" sz="1400" dirty="0" smtClean="0"/>
              <a:t>21.90</a:t>
            </a:r>
            <a:endParaRPr lang="en-IN" sz="1400" dirty="0"/>
          </a:p>
          <a:p>
            <a:pPr algn="ctr"/>
            <a:endParaRPr lang="en-IN" sz="1400" dirty="0" smtClean="0"/>
          </a:p>
          <a:p>
            <a:pPr algn="ctr"/>
            <a:endParaRPr lang="en-IN" sz="1400" dirty="0"/>
          </a:p>
        </p:txBody>
      </p:sp>
      <p:grpSp>
        <p:nvGrpSpPr>
          <p:cNvPr id="15" name="Group 14"/>
          <p:cNvGrpSpPr/>
          <p:nvPr/>
        </p:nvGrpSpPr>
        <p:grpSpPr>
          <a:xfrm>
            <a:off x="148428" y="2061249"/>
            <a:ext cx="11553106" cy="3315969"/>
            <a:chOff x="148428" y="2061249"/>
            <a:chExt cx="11553106" cy="3474720"/>
          </a:xfrm>
        </p:grpSpPr>
        <p:grpSp>
          <p:nvGrpSpPr>
            <p:cNvPr id="7" name="Group 6"/>
            <p:cNvGrpSpPr/>
            <p:nvPr/>
          </p:nvGrpSpPr>
          <p:grpSpPr>
            <a:xfrm>
              <a:off x="148428" y="2061249"/>
              <a:ext cx="11553106" cy="3474720"/>
              <a:chOff x="148428" y="2061249"/>
              <a:chExt cx="11553106" cy="3474720"/>
            </a:xfrm>
          </p:grpSpPr>
          <p:grpSp>
            <p:nvGrpSpPr>
              <p:cNvPr id="5" name="Group 4"/>
              <p:cNvGrpSpPr/>
              <p:nvPr/>
            </p:nvGrpSpPr>
            <p:grpSpPr>
              <a:xfrm>
                <a:off x="3452884" y="2274201"/>
                <a:ext cx="8248650" cy="2887531"/>
                <a:chOff x="498389" y="2171358"/>
                <a:chExt cx="11203145" cy="3454397"/>
              </a:xfrm>
            </p:grpSpPr>
            <p:pic>
              <p:nvPicPr>
                <p:cNvPr id="3" name="Picture 2"/>
                <p:cNvPicPr>
                  <a:picLocks noChangeAspect="1"/>
                </p:cNvPicPr>
                <p:nvPr/>
              </p:nvPicPr>
              <p:blipFill rotWithShape="1">
                <a:blip r:embed="rId2"/>
                <a:srcRect l="16014" t="11152" r="13345" b="13418"/>
                <a:stretch/>
              </p:blipFill>
              <p:spPr>
                <a:xfrm>
                  <a:off x="498389" y="2171358"/>
                  <a:ext cx="5358714" cy="3454397"/>
                </a:xfrm>
                <a:prstGeom prst="rect">
                  <a:avLst/>
                </a:prstGeom>
              </p:spPr>
            </p:pic>
            <p:pic>
              <p:nvPicPr>
                <p:cNvPr id="4" name="Picture 3"/>
                <p:cNvPicPr>
                  <a:picLocks noChangeAspect="1"/>
                </p:cNvPicPr>
                <p:nvPr/>
              </p:nvPicPr>
              <p:blipFill rotWithShape="1">
                <a:blip r:embed="rId3"/>
                <a:srcRect l="16419" t="12234" r="13142" b="14937"/>
                <a:stretch/>
              </p:blipFill>
              <p:spPr>
                <a:xfrm>
                  <a:off x="6096000" y="2252360"/>
                  <a:ext cx="5605534" cy="3373395"/>
                </a:xfrm>
                <a:prstGeom prst="rect">
                  <a:avLst/>
                </a:prstGeom>
              </p:spPr>
            </p:pic>
          </p:grpSp>
          <p:pic>
            <p:nvPicPr>
              <p:cNvPr id="6" name="Picture 5"/>
              <p:cNvPicPr>
                <a:picLocks noChangeAspect="1"/>
              </p:cNvPicPr>
              <p:nvPr/>
            </p:nvPicPr>
            <p:blipFill rotWithShape="1">
              <a:blip r:embed="rId4"/>
              <a:srcRect l="896" t="20284" r="52872" b="8039"/>
              <a:stretch/>
            </p:blipFill>
            <p:spPr>
              <a:xfrm>
                <a:off x="148428" y="2061249"/>
                <a:ext cx="3128561" cy="3474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2" name="Straight Arrow Connector 11"/>
            <p:cNvCxnSpPr/>
            <p:nvPr/>
          </p:nvCxnSpPr>
          <p:spPr>
            <a:xfrm>
              <a:off x="4119503" y="3370997"/>
              <a:ext cx="1462432" cy="4276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189322" y="2669985"/>
              <a:ext cx="1596316" cy="15544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605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takeaways:</a:t>
            </a:r>
            <a:endParaRPr lang="en-IN" dirty="0"/>
          </a:p>
        </p:txBody>
      </p:sp>
      <p:sp>
        <p:nvSpPr>
          <p:cNvPr id="3" name="Content Placeholder 2"/>
          <p:cNvSpPr>
            <a:spLocks noGrp="1"/>
          </p:cNvSpPr>
          <p:nvPr>
            <p:ph idx="1"/>
          </p:nvPr>
        </p:nvSpPr>
        <p:spPr/>
        <p:txBody>
          <a:bodyPr>
            <a:normAutofit/>
          </a:bodyPr>
          <a:lstStyle/>
          <a:p>
            <a:r>
              <a:rPr lang="en-IN" sz="1800" dirty="0" smtClean="0"/>
              <a:t>Different </a:t>
            </a:r>
            <a:r>
              <a:rPr lang="en-IN" sz="1800" dirty="0" smtClean="0"/>
              <a:t>car brands </a:t>
            </a:r>
            <a:r>
              <a:rPr lang="en-IN" sz="1800" dirty="0" smtClean="0"/>
              <a:t>have different immunity against mileage and vintage depreciation</a:t>
            </a:r>
          </a:p>
          <a:p>
            <a:r>
              <a:rPr lang="en-IN" sz="1800" dirty="0" smtClean="0"/>
              <a:t>Ranked order list of car brands w.r.t immunity against depreciation (high to low is shared below) </a:t>
            </a:r>
          </a:p>
          <a:p>
            <a:pPr marL="0" indent="0">
              <a:buNone/>
            </a:pPr>
            <a:r>
              <a:rPr lang="en-IN" sz="1200" dirty="0"/>
              <a:t> </a:t>
            </a:r>
            <a:r>
              <a:rPr lang="en-IN" sz="1200" dirty="0" smtClean="0"/>
              <a:t>       (this list is calculated by distance of brand from the origin, x^2 +y^2 )</a:t>
            </a:r>
          </a:p>
          <a:p>
            <a:pPr marL="0" indent="0">
              <a:buNone/>
            </a:pPr>
            <a:endParaRPr lang="en-IN" sz="1200" dirty="0"/>
          </a:p>
        </p:txBody>
      </p:sp>
      <p:pic>
        <p:nvPicPr>
          <p:cNvPr id="6" name="Picture 5"/>
          <p:cNvPicPr>
            <a:picLocks noChangeAspect="1"/>
          </p:cNvPicPr>
          <p:nvPr/>
        </p:nvPicPr>
        <p:blipFill rotWithShape="1">
          <a:blip r:embed="rId2"/>
          <a:srcRect b="45425"/>
          <a:stretch/>
        </p:blipFill>
        <p:spPr>
          <a:xfrm>
            <a:off x="1251514" y="2985056"/>
            <a:ext cx="1710050" cy="3483983"/>
          </a:xfrm>
          <a:prstGeom prst="rect">
            <a:avLst/>
          </a:prstGeom>
        </p:spPr>
      </p:pic>
      <p:pic>
        <p:nvPicPr>
          <p:cNvPr id="7" name="Picture 6"/>
          <p:cNvPicPr>
            <a:picLocks noChangeAspect="1"/>
          </p:cNvPicPr>
          <p:nvPr/>
        </p:nvPicPr>
        <p:blipFill rotWithShape="1">
          <a:blip r:embed="rId2"/>
          <a:srcRect b="96734"/>
          <a:stretch/>
        </p:blipFill>
        <p:spPr>
          <a:xfrm>
            <a:off x="4385950" y="2985055"/>
            <a:ext cx="1710050" cy="208521"/>
          </a:xfrm>
          <a:prstGeom prst="rect">
            <a:avLst/>
          </a:prstGeom>
        </p:spPr>
      </p:pic>
      <p:pic>
        <p:nvPicPr>
          <p:cNvPr id="8" name="Picture 7"/>
          <p:cNvPicPr>
            <a:picLocks noChangeAspect="1"/>
          </p:cNvPicPr>
          <p:nvPr/>
        </p:nvPicPr>
        <p:blipFill rotWithShape="1">
          <a:blip r:embed="rId2"/>
          <a:srcRect t="53570"/>
          <a:stretch/>
        </p:blipFill>
        <p:spPr>
          <a:xfrm>
            <a:off x="4385950" y="3193576"/>
            <a:ext cx="1710050" cy="2963983"/>
          </a:xfrm>
          <a:prstGeom prst="rect">
            <a:avLst/>
          </a:prstGeom>
        </p:spPr>
      </p:pic>
    </p:spTree>
    <p:extLst>
      <p:ext uri="{BB962C8B-B14F-4D97-AF65-F5344CB8AC3E}">
        <p14:creationId xmlns:p14="http://schemas.microsoft.com/office/powerpoint/2010/main" val="400266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Introduction:</a:t>
            </a:r>
            <a:endParaRPr lang="en-IN" sz="2000" b="1" dirty="0"/>
          </a:p>
        </p:txBody>
      </p:sp>
      <p:sp>
        <p:nvSpPr>
          <p:cNvPr id="3" name="Content Placeholder 2"/>
          <p:cNvSpPr>
            <a:spLocks noGrp="1"/>
          </p:cNvSpPr>
          <p:nvPr>
            <p:ph idx="1"/>
          </p:nvPr>
        </p:nvSpPr>
        <p:spPr>
          <a:xfrm>
            <a:off x="838200" y="1481070"/>
            <a:ext cx="10515600" cy="4695893"/>
          </a:xfrm>
        </p:spPr>
        <p:txBody>
          <a:bodyPr>
            <a:normAutofit/>
          </a:bodyPr>
          <a:lstStyle/>
          <a:p>
            <a:r>
              <a:rPr lang="en-IN" sz="2000" dirty="0" smtClean="0"/>
              <a:t>The aim of the project is to evaluate </a:t>
            </a:r>
            <a:r>
              <a:rPr lang="en-IN" sz="2000" dirty="0" smtClean="0"/>
              <a:t>used </a:t>
            </a:r>
            <a:r>
              <a:rPr lang="en-IN" sz="2000" dirty="0" smtClean="0"/>
              <a:t>car </a:t>
            </a:r>
            <a:r>
              <a:rPr lang="en-IN" sz="2000" dirty="0" smtClean="0"/>
              <a:t>price listing to identify car brands that are most resilient to depreciation </a:t>
            </a:r>
            <a:endParaRPr lang="en-IN" sz="2000" dirty="0" smtClean="0"/>
          </a:p>
          <a:p>
            <a:r>
              <a:rPr lang="en-IN" sz="2000" dirty="0" smtClean="0"/>
              <a:t>A car being a depreciating asset usually losses its market value with factors like time and mileage contributing to its decline</a:t>
            </a:r>
          </a:p>
          <a:p>
            <a:r>
              <a:rPr lang="en-IN" sz="2000" dirty="0" smtClean="0"/>
              <a:t>Typically used car listing provide brand, mileage, model, colour and technical specifications about a car</a:t>
            </a:r>
          </a:p>
          <a:p>
            <a:r>
              <a:rPr lang="en-IN" sz="2000" dirty="0" smtClean="0"/>
              <a:t>Prospective client: Any individual researching for buying a used car. Insights can be hosted on a blog or website with a link to dashboard that allows user to explore different card brands  </a:t>
            </a:r>
          </a:p>
          <a:p>
            <a:r>
              <a:rPr lang="en-IN" sz="2000" dirty="0"/>
              <a:t>Dataset overview:</a:t>
            </a:r>
          </a:p>
          <a:p>
            <a:pPr lvl="1"/>
            <a:r>
              <a:rPr lang="en-IN" sz="1600" dirty="0"/>
              <a:t>Data for the project is scrapped from eBay’s used car listings</a:t>
            </a:r>
          </a:p>
          <a:p>
            <a:pPr lvl="1"/>
            <a:r>
              <a:rPr lang="en-IN" sz="1600" dirty="0" smtClean="0"/>
              <a:t>Data </a:t>
            </a:r>
            <a:r>
              <a:rPr lang="en-IN" sz="1600" dirty="0"/>
              <a:t>Source=</a:t>
            </a:r>
            <a:r>
              <a:rPr lang="en-IN" sz="1400" dirty="0"/>
              <a:t>"https://</a:t>
            </a:r>
            <a:r>
              <a:rPr lang="en-IN" sz="1400" dirty="0" smtClean="0"/>
              <a:t>www.ebay.com/sch/Cars-Trucks/6001/i.html</a:t>
            </a:r>
            <a:r>
              <a:rPr lang="en-IN" sz="1400" dirty="0"/>
              <a:t>?&amp;LH_ItemCondition=2|0&amp;_</a:t>
            </a:r>
            <a:r>
              <a:rPr lang="en-IN" sz="1400" dirty="0" smtClean="0"/>
              <a:t>trksid=p2050890.m1603"</a:t>
            </a:r>
            <a:endParaRPr lang="en-IN" sz="1400" dirty="0"/>
          </a:p>
          <a:p>
            <a:pPr lvl="1"/>
            <a:r>
              <a:rPr lang="en-IN" sz="1600" dirty="0"/>
              <a:t>Data set details: </a:t>
            </a:r>
            <a:r>
              <a:rPr lang="en-IN" sz="1600" dirty="0" smtClean="0"/>
              <a:t>Scrapped dataset </a:t>
            </a:r>
            <a:r>
              <a:rPr lang="en-IN" sz="1600" dirty="0"/>
              <a:t>contains </a:t>
            </a:r>
            <a:r>
              <a:rPr lang="en-IN" sz="1600" dirty="0" smtClean="0"/>
              <a:t>used car listing for 223,517 cars</a:t>
            </a:r>
            <a:endParaRPr lang="en-IN" sz="2000" dirty="0"/>
          </a:p>
          <a:p>
            <a:endParaRPr lang="en-IN" sz="2000" dirty="0" smtClean="0"/>
          </a:p>
          <a:p>
            <a:endParaRPr lang="en-IN" sz="2000" dirty="0"/>
          </a:p>
        </p:txBody>
      </p:sp>
    </p:spTree>
    <p:extLst>
      <p:ext uri="{BB962C8B-B14F-4D97-AF65-F5344CB8AC3E}">
        <p14:creationId xmlns:p14="http://schemas.microsoft.com/office/powerpoint/2010/main" val="343124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Methodology: Capturing Data </a:t>
            </a:r>
            <a:endParaRPr lang="en-IN" sz="2000" b="1" dirty="0"/>
          </a:p>
        </p:txBody>
      </p:sp>
      <p:sp>
        <p:nvSpPr>
          <p:cNvPr id="3" name="Content Placeholder 2"/>
          <p:cNvSpPr>
            <a:spLocks noGrp="1"/>
          </p:cNvSpPr>
          <p:nvPr>
            <p:ph idx="1"/>
          </p:nvPr>
        </p:nvSpPr>
        <p:spPr/>
        <p:txBody>
          <a:bodyPr>
            <a:normAutofit/>
          </a:bodyPr>
          <a:lstStyle/>
          <a:p>
            <a:r>
              <a:rPr lang="en-IN" sz="2000" dirty="0" smtClean="0"/>
              <a:t>A combination of python libraries Requests and Beautiful Soup is used to scrape data from eBay</a:t>
            </a:r>
          </a:p>
          <a:p>
            <a:endParaRPr lang="en-IN" sz="2000" dirty="0"/>
          </a:p>
        </p:txBody>
      </p:sp>
      <p:pic>
        <p:nvPicPr>
          <p:cNvPr id="4" name="Picture 3"/>
          <p:cNvPicPr>
            <a:picLocks noChangeAspect="1"/>
          </p:cNvPicPr>
          <p:nvPr/>
        </p:nvPicPr>
        <p:blipFill rotWithShape="1">
          <a:blip r:embed="rId2"/>
          <a:srcRect r="15070" b="5518"/>
          <a:stretch/>
        </p:blipFill>
        <p:spPr>
          <a:xfrm>
            <a:off x="1210613" y="2422480"/>
            <a:ext cx="7122017" cy="3889420"/>
          </a:xfrm>
          <a:prstGeom prst="rect">
            <a:avLst/>
          </a:prstGeom>
        </p:spPr>
      </p:pic>
      <p:sp>
        <p:nvSpPr>
          <p:cNvPr id="5" name="Rounded Rectangle 4"/>
          <p:cNvSpPr/>
          <p:nvPr/>
        </p:nvSpPr>
        <p:spPr>
          <a:xfrm>
            <a:off x="1957589" y="3515932"/>
            <a:ext cx="1416676" cy="293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628845" y="2846231"/>
            <a:ext cx="3026535" cy="258532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On the home page car brand categories are captured and stored as a list</a:t>
            </a:r>
          </a:p>
          <a:p>
            <a:pPr marL="285750" indent="-285750">
              <a:buFont typeface="Arial" panose="020B0604020202020204" pitchFamily="34" charset="0"/>
              <a:buChar char="•"/>
            </a:pPr>
            <a:r>
              <a:rPr lang="en-IN" dirty="0" smtClean="0"/>
              <a:t>For each list entry (car brand), redirection URL for the car brand is also stored</a:t>
            </a:r>
          </a:p>
          <a:p>
            <a:endParaRPr lang="en-IN" dirty="0"/>
          </a:p>
          <a:p>
            <a:r>
              <a:rPr lang="en-IN" dirty="0" smtClean="0"/>
              <a:t> </a:t>
            </a:r>
            <a:endParaRPr lang="en-IN" dirty="0"/>
          </a:p>
        </p:txBody>
      </p:sp>
    </p:spTree>
    <p:extLst>
      <p:ext uri="{BB962C8B-B14F-4D97-AF65-F5344CB8AC3E}">
        <p14:creationId xmlns:p14="http://schemas.microsoft.com/office/powerpoint/2010/main" val="18941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Methodology: Capturing Data</a:t>
            </a:r>
            <a:endParaRPr lang="en-IN" sz="2000" b="1" dirty="0"/>
          </a:p>
        </p:txBody>
      </p:sp>
      <p:sp>
        <p:nvSpPr>
          <p:cNvPr id="3" name="Content Placeholder 2"/>
          <p:cNvSpPr>
            <a:spLocks noGrp="1"/>
          </p:cNvSpPr>
          <p:nvPr>
            <p:ph idx="1"/>
          </p:nvPr>
        </p:nvSpPr>
        <p:spPr/>
        <p:txBody>
          <a:bodyPr>
            <a:normAutofit/>
          </a:bodyPr>
          <a:lstStyle/>
          <a:p>
            <a:r>
              <a:rPr lang="en-IN" sz="2000" dirty="0" smtClean="0"/>
              <a:t>On each redirected brand page, all listed car entries are looped through information like car name, listed price, mileage and year of manufacture are captured</a:t>
            </a:r>
          </a:p>
          <a:p>
            <a:endParaRPr lang="en-IN" sz="2000" dirty="0"/>
          </a:p>
        </p:txBody>
      </p:sp>
      <p:sp>
        <p:nvSpPr>
          <p:cNvPr id="6" name="TextBox 5"/>
          <p:cNvSpPr txBox="1"/>
          <p:nvPr/>
        </p:nvSpPr>
        <p:spPr>
          <a:xfrm>
            <a:off x="8628845" y="2846231"/>
            <a:ext cx="3026535" cy="4247317"/>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Car information is  processed to capture to identify car model</a:t>
            </a:r>
          </a:p>
          <a:p>
            <a:pPr marL="285750" indent="-285750">
              <a:buFont typeface="Arial" panose="020B0604020202020204" pitchFamily="34" charset="0"/>
              <a:buChar char="•"/>
            </a:pPr>
            <a:r>
              <a:rPr lang="en-IN" dirty="0" smtClean="0"/>
              <a:t>For a given brand all available car listings across multiple pages are captured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IMP</a:t>
            </a:r>
            <a:r>
              <a:rPr lang="en-IN" dirty="0" smtClean="0"/>
              <a:t>: eBay limits the user to a 10,000 results per query criteria. Hence data was captured by looping through brand type.   </a:t>
            </a:r>
          </a:p>
          <a:p>
            <a:endParaRPr lang="en-IN" dirty="0"/>
          </a:p>
          <a:p>
            <a:r>
              <a:rPr lang="en-IN" dirty="0" smtClean="0"/>
              <a:t> </a:t>
            </a:r>
            <a:endParaRPr lang="en-IN" dirty="0"/>
          </a:p>
        </p:txBody>
      </p:sp>
      <p:pic>
        <p:nvPicPr>
          <p:cNvPr id="7" name="Picture 6"/>
          <p:cNvPicPr>
            <a:picLocks noChangeAspect="1"/>
          </p:cNvPicPr>
          <p:nvPr/>
        </p:nvPicPr>
        <p:blipFill rotWithShape="1">
          <a:blip r:embed="rId2"/>
          <a:srcRect r="24894" b="5330"/>
          <a:stretch/>
        </p:blipFill>
        <p:spPr>
          <a:xfrm>
            <a:off x="953573" y="2498501"/>
            <a:ext cx="7559899" cy="3813399"/>
          </a:xfrm>
          <a:prstGeom prst="rect">
            <a:avLst/>
          </a:prstGeom>
        </p:spPr>
      </p:pic>
      <p:sp>
        <p:nvSpPr>
          <p:cNvPr id="8" name="Rounded Rectangle 7"/>
          <p:cNvSpPr/>
          <p:nvPr/>
        </p:nvSpPr>
        <p:spPr>
          <a:xfrm>
            <a:off x="4378817" y="4726546"/>
            <a:ext cx="2498501" cy="837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960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Methodology: </a:t>
            </a:r>
            <a:r>
              <a:rPr lang="en-IN" sz="2000" b="1" dirty="0" smtClean="0"/>
              <a:t>Processing and Evaluating Data</a:t>
            </a:r>
            <a:endParaRPr lang="en-IN" sz="2000" b="1" dirty="0"/>
          </a:p>
        </p:txBody>
      </p:sp>
      <p:sp>
        <p:nvSpPr>
          <p:cNvPr id="3" name="Content Placeholder 2"/>
          <p:cNvSpPr>
            <a:spLocks noGrp="1"/>
          </p:cNvSpPr>
          <p:nvPr>
            <p:ph idx="1"/>
          </p:nvPr>
        </p:nvSpPr>
        <p:spPr/>
        <p:txBody>
          <a:bodyPr>
            <a:normAutofit/>
          </a:bodyPr>
          <a:lstStyle/>
          <a:p>
            <a:pPr lvl="1"/>
            <a:r>
              <a:rPr lang="en-IN" sz="1600" dirty="0" smtClean="0"/>
              <a:t>Logically incorrect and extreme values were removed from the data set using the below mentioned rules</a:t>
            </a:r>
          </a:p>
          <a:p>
            <a:pPr lvl="2"/>
            <a:r>
              <a:rPr lang="en-IN" sz="1200" dirty="0"/>
              <a:t>Removing car listings where "On Road Year" &lt; 0, Cars listed as 2018 or beyond(probable misprint).</a:t>
            </a:r>
          </a:p>
          <a:p>
            <a:pPr lvl="2"/>
            <a:r>
              <a:rPr lang="en-IN" sz="1200" dirty="0" smtClean="0"/>
              <a:t>Removing </a:t>
            </a:r>
            <a:r>
              <a:rPr lang="en-IN" sz="1200" dirty="0"/>
              <a:t>car listings where "Price" &gt; 200,000, Outliers.</a:t>
            </a:r>
          </a:p>
          <a:p>
            <a:pPr lvl="2"/>
            <a:r>
              <a:rPr lang="en-IN" sz="1200" dirty="0" smtClean="0"/>
              <a:t>Removing </a:t>
            </a:r>
            <a:r>
              <a:rPr lang="en-IN" sz="1200" dirty="0"/>
              <a:t>car listings where "Mileage" &gt; 500,000, Outliers.</a:t>
            </a:r>
          </a:p>
          <a:p>
            <a:pPr lvl="1"/>
            <a:r>
              <a:rPr lang="en-IN" sz="1600" dirty="0" smtClean="0"/>
              <a:t> Post removal of outliers, the data set had 233,827 cars where an average listing was </a:t>
            </a:r>
            <a:r>
              <a:rPr lang="en-IN" sz="1600" dirty="0"/>
              <a:t>priced at $38,762 and </a:t>
            </a:r>
            <a:r>
              <a:rPr lang="en-IN" sz="1600" dirty="0" smtClean="0"/>
              <a:t>had </a:t>
            </a:r>
            <a:r>
              <a:rPr lang="en-IN" sz="1600" dirty="0"/>
              <a:t>run </a:t>
            </a:r>
            <a:r>
              <a:rPr lang="en-IN" sz="1600" dirty="0"/>
              <a:t>46,217 </a:t>
            </a:r>
            <a:r>
              <a:rPr lang="en-IN" sz="1600" dirty="0" smtClean="0"/>
              <a:t>miles</a:t>
            </a:r>
          </a:p>
          <a:p>
            <a:pPr lvl="1"/>
            <a:endParaRPr lang="en-IN" sz="1600" dirty="0" smtClean="0"/>
          </a:p>
          <a:p>
            <a:pPr lvl="1"/>
            <a:r>
              <a:rPr lang="en-IN" sz="1600" dirty="0" smtClean="0"/>
              <a:t>Breakup of car listings across the years is shown below:</a:t>
            </a:r>
          </a:p>
          <a:p>
            <a:pPr lvl="1"/>
            <a:endParaRPr lang="en-IN" sz="1600" dirty="0"/>
          </a:p>
        </p:txBody>
      </p:sp>
      <p:pic>
        <p:nvPicPr>
          <p:cNvPr id="6" name="Picture 5"/>
          <p:cNvPicPr>
            <a:picLocks noChangeAspect="1"/>
          </p:cNvPicPr>
          <p:nvPr/>
        </p:nvPicPr>
        <p:blipFill rotWithShape="1">
          <a:blip r:embed="rId2"/>
          <a:srcRect l="18275" t="27219" r="44648" b="25998"/>
          <a:stretch/>
        </p:blipFill>
        <p:spPr>
          <a:xfrm>
            <a:off x="6735650" y="3451538"/>
            <a:ext cx="4520485" cy="3206839"/>
          </a:xfrm>
          <a:prstGeom prst="rect">
            <a:avLst/>
          </a:prstGeom>
        </p:spPr>
      </p:pic>
      <p:sp>
        <p:nvSpPr>
          <p:cNvPr id="7" name="TextBox 6"/>
          <p:cNvSpPr txBox="1"/>
          <p:nvPr/>
        </p:nvSpPr>
        <p:spPr>
          <a:xfrm>
            <a:off x="1338330" y="4275787"/>
            <a:ext cx="5066762" cy="1815882"/>
          </a:xfrm>
          <a:prstGeom prst="rect">
            <a:avLst/>
          </a:prstGeom>
          <a:noFill/>
        </p:spPr>
        <p:txBody>
          <a:bodyPr wrap="square" rtlCol="0">
            <a:spAutoFit/>
          </a:bodyPr>
          <a:lstStyle/>
          <a:p>
            <a:r>
              <a:rPr lang="en-IN" sz="1400" dirty="0" smtClean="0"/>
              <a:t>Most of the used cars  available on eBay were manufactured in the last 10 years.</a:t>
            </a:r>
          </a:p>
          <a:p>
            <a:endParaRPr lang="en-IN" sz="1400" dirty="0" smtClean="0"/>
          </a:p>
          <a:p>
            <a:endParaRPr lang="en-IN" sz="1400" dirty="0" smtClean="0"/>
          </a:p>
          <a:p>
            <a:endParaRPr lang="en-IN" sz="1400" dirty="0"/>
          </a:p>
          <a:p>
            <a:endParaRPr lang="en-IN" sz="1400" dirty="0"/>
          </a:p>
          <a:p>
            <a:r>
              <a:rPr lang="en-IN" sz="1400" dirty="0" smtClean="0"/>
              <a:t>There seems to be some peaks around late 1960’s and early 1970’s car listings too</a:t>
            </a:r>
            <a:endParaRPr lang="en-IN" sz="1400" dirty="0"/>
          </a:p>
        </p:txBody>
      </p:sp>
      <p:sp>
        <p:nvSpPr>
          <p:cNvPr id="8" name="Notched Right Arrow 7"/>
          <p:cNvSpPr/>
          <p:nvPr/>
        </p:nvSpPr>
        <p:spPr>
          <a:xfrm>
            <a:off x="6362163" y="4275787"/>
            <a:ext cx="4211392" cy="270456"/>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Notched Right Arrow 8"/>
          <p:cNvSpPr/>
          <p:nvPr/>
        </p:nvSpPr>
        <p:spPr>
          <a:xfrm>
            <a:off x="6405092" y="5703196"/>
            <a:ext cx="3200400" cy="274320"/>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996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Methodology: </a:t>
            </a:r>
            <a:r>
              <a:rPr lang="en-IN" sz="2000" b="1" dirty="0" smtClean="0"/>
              <a:t>Processing and Evaluating Data</a:t>
            </a:r>
            <a:endParaRPr lang="en-IN" sz="2000" b="1" dirty="0"/>
          </a:p>
        </p:txBody>
      </p:sp>
      <p:sp>
        <p:nvSpPr>
          <p:cNvPr id="3" name="Content Placeholder 2"/>
          <p:cNvSpPr>
            <a:spLocks noGrp="1"/>
          </p:cNvSpPr>
          <p:nvPr>
            <p:ph idx="1"/>
          </p:nvPr>
        </p:nvSpPr>
        <p:spPr>
          <a:xfrm>
            <a:off x="838200" y="1825625"/>
            <a:ext cx="10515600" cy="2372888"/>
          </a:xfrm>
        </p:spPr>
        <p:txBody>
          <a:bodyPr>
            <a:normAutofit/>
          </a:bodyPr>
          <a:lstStyle/>
          <a:p>
            <a:pPr lvl="1"/>
            <a:r>
              <a:rPr lang="en-IN" sz="1600" b="1" dirty="0" smtClean="0"/>
              <a:t>Assumptions:</a:t>
            </a:r>
          </a:p>
          <a:p>
            <a:pPr lvl="1"/>
            <a:r>
              <a:rPr lang="en-IN" sz="1600" dirty="0" smtClean="0"/>
              <a:t>Data </a:t>
            </a:r>
            <a:r>
              <a:rPr lang="en-IN" sz="1600" dirty="0" smtClean="0"/>
              <a:t>like “Number of Years on Road” and “Mileage” was binned or categorised into ranges of </a:t>
            </a:r>
          </a:p>
          <a:p>
            <a:pPr lvl="2"/>
            <a:r>
              <a:rPr lang="en-IN" sz="1200" dirty="0" smtClean="0"/>
              <a:t># </a:t>
            </a:r>
            <a:r>
              <a:rPr lang="en-IN" sz="1200" dirty="0"/>
              <a:t>of years on road: </a:t>
            </a:r>
            <a:r>
              <a:rPr lang="en-IN" sz="1200" dirty="0" smtClean="0"/>
              <a:t>"LessThan2yrs","2To5yrs","5To10</a:t>
            </a:r>
            <a:r>
              <a:rPr lang="en-IN" sz="1200" dirty="0"/>
              <a:t>yrs</a:t>
            </a:r>
            <a:r>
              <a:rPr lang="en-IN" sz="1200" dirty="0" smtClean="0"/>
              <a:t>","10To15</a:t>
            </a:r>
            <a:r>
              <a:rPr lang="en-IN" sz="1200" dirty="0"/>
              <a:t>yrs</a:t>
            </a:r>
            <a:r>
              <a:rPr lang="en-IN" sz="1200" dirty="0" smtClean="0"/>
              <a:t>","15To20</a:t>
            </a:r>
            <a:r>
              <a:rPr lang="en-IN" sz="1200" dirty="0"/>
              <a:t>yrs</a:t>
            </a:r>
            <a:r>
              <a:rPr lang="en-IN" sz="1200" dirty="0" smtClean="0"/>
              <a:t>","20To50</a:t>
            </a:r>
            <a:r>
              <a:rPr lang="en-IN" sz="1200" dirty="0"/>
              <a:t>yrs</a:t>
            </a:r>
            <a:r>
              <a:rPr lang="en-IN" sz="1200" dirty="0" smtClean="0"/>
              <a:t>","Heritage“(&gt;50yrs)</a:t>
            </a:r>
          </a:p>
          <a:p>
            <a:pPr lvl="2"/>
            <a:r>
              <a:rPr lang="en-IN" sz="1200" dirty="0"/>
              <a:t>Mileage: "</a:t>
            </a:r>
            <a:r>
              <a:rPr lang="en-IN" sz="1200" dirty="0" smtClean="0"/>
              <a:t>LessThan5K miles","5To10K</a:t>
            </a:r>
            <a:r>
              <a:rPr lang="en-IN" sz="1200" dirty="0"/>
              <a:t> miles</a:t>
            </a:r>
            <a:r>
              <a:rPr lang="en-IN" sz="1200" dirty="0" smtClean="0"/>
              <a:t>","10To20K</a:t>
            </a:r>
            <a:r>
              <a:rPr lang="en-IN" sz="1200" dirty="0"/>
              <a:t> miles</a:t>
            </a:r>
            <a:r>
              <a:rPr lang="en-IN" sz="1200" dirty="0" smtClean="0"/>
              <a:t>","20To30K</a:t>
            </a:r>
            <a:r>
              <a:rPr lang="en-IN" sz="1200" dirty="0"/>
              <a:t> miles</a:t>
            </a:r>
            <a:r>
              <a:rPr lang="en-IN" sz="1200" dirty="0" smtClean="0"/>
              <a:t>","30To50K</a:t>
            </a:r>
            <a:r>
              <a:rPr lang="en-IN" sz="1200" dirty="0"/>
              <a:t> miles</a:t>
            </a:r>
            <a:r>
              <a:rPr lang="en-IN" sz="1200" dirty="0" smtClean="0"/>
              <a:t>","50To75K</a:t>
            </a:r>
            <a:r>
              <a:rPr lang="en-IN" sz="1200" dirty="0"/>
              <a:t> miles</a:t>
            </a:r>
            <a:r>
              <a:rPr lang="en-IN" sz="1200" dirty="0" smtClean="0"/>
              <a:t>","75To100K</a:t>
            </a:r>
            <a:r>
              <a:rPr lang="en-IN" sz="1200" dirty="0"/>
              <a:t> miles</a:t>
            </a:r>
            <a:r>
              <a:rPr lang="en-IN" sz="1200" dirty="0" smtClean="0"/>
              <a:t>","100To150K</a:t>
            </a:r>
            <a:r>
              <a:rPr lang="en-IN" sz="1200" dirty="0"/>
              <a:t> miles</a:t>
            </a:r>
            <a:r>
              <a:rPr lang="en-IN" sz="1200" dirty="0" smtClean="0"/>
              <a:t>","150To300K</a:t>
            </a:r>
            <a:r>
              <a:rPr lang="en-IN" sz="1200" dirty="0"/>
              <a:t> miles</a:t>
            </a:r>
            <a:r>
              <a:rPr lang="en-IN" sz="1200" dirty="0" smtClean="0"/>
              <a:t>","</a:t>
            </a:r>
            <a:r>
              <a:rPr lang="en-IN" sz="1200" dirty="0" err="1" smtClean="0"/>
              <a:t>Roundown</a:t>
            </a:r>
            <a:r>
              <a:rPr lang="en-IN" sz="1200" dirty="0" smtClean="0"/>
              <a:t>“ (&gt;300K miles)</a:t>
            </a:r>
          </a:p>
          <a:p>
            <a:pPr lvl="2"/>
            <a:r>
              <a:rPr lang="en-IN" sz="1200" dirty="0" smtClean="0"/>
              <a:t>Cut-off </a:t>
            </a:r>
            <a:r>
              <a:rPr lang="en-IN" sz="1200" dirty="0" smtClean="0"/>
              <a:t>values are determined </a:t>
            </a:r>
            <a:r>
              <a:rPr lang="en-IN" sz="1200" dirty="0" smtClean="0"/>
              <a:t>by:</a:t>
            </a:r>
          </a:p>
          <a:p>
            <a:pPr lvl="3"/>
            <a:r>
              <a:rPr lang="en-IN" sz="1200" dirty="0" smtClean="0"/>
              <a:t>plotting </a:t>
            </a:r>
            <a:r>
              <a:rPr lang="en-IN" sz="1200" dirty="0" smtClean="0"/>
              <a:t>and evaluating histograms of </a:t>
            </a:r>
            <a:r>
              <a:rPr lang="en-IN" sz="1200" dirty="0" smtClean="0"/>
              <a:t>price and mileage data </a:t>
            </a:r>
            <a:r>
              <a:rPr lang="en-IN" sz="1200" dirty="0" smtClean="0"/>
              <a:t>at different cut off </a:t>
            </a:r>
            <a:r>
              <a:rPr lang="en-IN" sz="1200" dirty="0" smtClean="0"/>
              <a:t>values</a:t>
            </a:r>
          </a:p>
          <a:p>
            <a:pPr lvl="3"/>
            <a:r>
              <a:rPr lang="en-IN" sz="1200" dirty="0" smtClean="0"/>
              <a:t>Ensuring that maximum car brands can be retained in the buckets selected. Having narrower bands was resulting in lesser car brands having presence in defined buckets </a:t>
            </a:r>
            <a:r>
              <a:rPr lang="en-IN" sz="1200" dirty="0" smtClean="0"/>
              <a:t> </a:t>
            </a:r>
            <a:endParaRPr lang="en-IN" sz="1200" dirty="0" smtClean="0"/>
          </a:p>
          <a:p>
            <a:pPr lvl="2"/>
            <a:endParaRPr lang="en-IN" sz="1200" dirty="0" smtClean="0"/>
          </a:p>
        </p:txBody>
      </p:sp>
      <p:sp>
        <p:nvSpPr>
          <p:cNvPr id="10" name="Content Placeholder 2"/>
          <p:cNvSpPr txBox="1">
            <a:spLocks/>
          </p:cNvSpPr>
          <p:nvPr/>
        </p:nvSpPr>
        <p:spPr>
          <a:xfrm>
            <a:off x="838200" y="4616554"/>
            <a:ext cx="10515600" cy="13871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600" dirty="0" smtClean="0"/>
              <a:t>Another categorical variable was created based on values of “</a:t>
            </a:r>
            <a:r>
              <a:rPr lang="en-IN" sz="1600" dirty="0"/>
              <a:t>Number of Years on Road</a:t>
            </a:r>
            <a:r>
              <a:rPr lang="en-IN" sz="1600" dirty="0" smtClean="0"/>
              <a:t>” with cut-off at 15 yrs. Cars with value less than 15yrs </a:t>
            </a:r>
            <a:r>
              <a:rPr lang="en-IN" sz="1600" dirty="0"/>
              <a:t>were tagged as “</a:t>
            </a:r>
            <a:r>
              <a:rPr lang="en-IN" sz="1600" dirty="0" smtClean="0"/>
              <a:t>Contemporary” and older cars </a:t>
            </a:r>
            <a:r>
              <a:rPr lang="en-IN" sz="1600" dirty="0"/>
              <a:t>were tagged as “</a:t>
            </a:r>
            <a:r>
              <a:rPr lang="en-IN" sz="1600" dirty="0" smtClean="0"/>
              <a:t>Collectable”</a:t>
            </a:r>
          </a:p>
          <a:p>
            <a:pPr lvl="1"/>
            <a:r>
              <a:rPr lang="en-IN" sz="1600" dirty="0" smtClean="0"/>
              <a:t>Car listing that did not belong to top 86 brand categories were removed from the dataset. These were cars that did not follow naming convention hence were difficult to map with their respective brands.</a:t>
            </a:r>
            <a:endParaRPr lang="en-IN" sz="1200" dirty="0"/>
          </a:p>
          <a:p>
            <a:pPr lvl="2"/>
            <a:endParaRPr lang="en-IN" sz="1200" dirty="0" smtClean="0"/>
          </a:p>
        </p:txBody>
      </p:sp>
    </p:spTree>
    <p:extLst>
      <p:ext uri="{BB962C8B-B14F-4D97-AF65-F5344CB8AC3E}">
        <p14:creationId xmlns:p14="http://schemas.microsoft.com/office/powerpoint/2010/main" val="1635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sz="2000" b="1" dirty="0"/>
              <a:t>Methodology: </a:t>
            </a:r>
            <a:r>
              <a:rPr lang="en-IN" sz="2000" b="1" dirty="0" smtClean="0"/>
              <a:t>Calculating Brand evaluation Crosstab</a:t>
            </a:r>
            <a:endParaRPr lang="en-IN" sz="2000" b="1" dirty="0"/>
          </a:p>
        </p:txBody>
      </p:sp>
      <p:grpSp>
        <p:nvGrpSpPr>
          <p:cNvPr id="14" name="Group 13"/>
          <p:cNvGrpSpPr/>
          <p:nvPr/>
        </p:nvGrpSpPr>
        <p:grpSpPr>
          <a:xfrm>
            <a:off x="934741" y="1481070"/>
            <a:ext cx="6380459" cy="4820866"/>
            <a:chOff x="934741" y="1266299"/>
            <a:chExt cx="6174403" cy="5035637"/>
          </a:xfrm>
        </p:grpSpPr>
        <p:sp>
          <p:nvSpPr>
            <p:cNvPr id="5" name="Down Arrow 4"/>
            <p:cNvSpPr/>
            <p:nvPr/>
          </p:nvSpPr>
          <p:spPr>
            <a:xfrm rot="10800000">
              <a:off x="1236374" y="1690687"/>
              <a:ext cx="360608" cy="4130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rot="16200000">
              <a:off x="3992454" y="2924652"/>
              <a:ext cx="360608" cy="5666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349291" y="5619504"/>
              <a:ext cx="759853" cy="276999"/>
            </a:xfrm>
            <a:prstGeom prst="rect">
              <a:avLst/>
            </a:prstGeom>
            <a:noFill/>
          </p:spPr>
          <p:txBody>
            <a:bodyPr wrap="square" rtlCol="0">
              <a:spAutoFit/>
            </a:bodyPr>
            <a:lstStyle/>
            <a:p>
              <a:r>
                <a:rPr lang="en-IN" sz="1200" b="1" dirty="0" smtClean="0"/>
                <a:t>X Axis</a:t>
              </a:r>
              <a:endParaRPr lang="en-IN" b="1" dirty="0"/>
            </a:p>
          </p:txBody>
        </p:sp>
        <p:sp>
          <p:nvSpPr>
            <p:cNvPr id="8" name="TextBox 7"/>
            <p:cNvSpPr txBox="1"/>
            <p:nvPr/>
          </p:nvSpPr>
          <p:spPr>
            <a:xfrm rot="16200000">
              <a:off x="1036751" y="1894214"/>
              <a:ext cx="759853" cy="276999"/>
            </a:xfrm>
            <a:prstGeom prst="rect">
              <a:avLst/>
            </a:prstGeom>
            <a:noFill/>
          </p:spPr>
          <p:txBody>
            <a:bodyPr wrap="square" rtlCol="0">
              <a:spAutoFit/>
            </a:bodyPr>
            <a:lstStyle/>
            <a:p>
              <a:r>
                <a:rPr lang="en-IN" sz="1200" b="1" dirty="0" smtClean="0"/>
                <a:t>Y Axis</a:t>
              </a:r>
              <a:endParaRPr lang="en-IN" b="1" dirty="0"/>
            </a:p>
          </p:txBody>
        </p:sp>
        <p:sp>
          <p:nvSpPr>
            <p:cNvPr id="9" name="TextBox 8"/>
            <p:cNvSpPr txBox="1"/>
            <p:nvPr/>
          </p:nvSpPr>
          <p:spPr>
            <a:xfrm>
              <a:off x="1596983" y="5950038"/>
              <a:ext cx="5035637" cy="276999"/>
            </a:xfrm>
            <a:prstGeom prst="rect">
              <a:avLst/>
            </a:prstGeom>
            <a:noFill/>
          </p:spPr>
          <p:txBody>
            <a:bodyPr wrap="square" rtlCol="0">
              <a:spAutoFit/>
            </a:bodyPr>
            <a:lstStyle/>
            <a:p>
              <a:pPr algn="ctr"/>
              <a:r>
                <a:rPr lang="en-IN" sz="1200" b="1" dirty="0" smtClean="0"/>
                <a:t>Immunity against Mileage Depreciation (Low to High)</a:t>
              </a:r>
              <a:endParaRPr lang="en-IN" sz="1200" b="1" dirty="0"/>
            </a:p>
          </p:txBody>
        </p:sp>
        <p:sp>
          <p:nvSpPr>
            <p:cNvPr id="10" name="TextBox 9"/>
            <p:cNvSpPr txBox="1"/>
            <p:nvPr/>
          </p:nvSpPr>
          <p:spPr>
            <a:xfrm rot="16200000">
              <a:off x="-1444578" y="3645618"/>
              <a:ext cx="5035637" cy="276999"/>
            </a:xfrm>
            <a:prstGeom prst="rect">
              <a:avLst/>
            </a:prstGeom>
            <a:noFill/>
          </p:spPr>
          <p:txBody>
            <a:bodyPr wrap="square" rtlCol="0">
              <a:spAutoFit/>
            </a:bodyPr>
            <a:lstStyle/>
            <a:p>
              <a:pPr algn="ctr"/>
              <a:r>
                <a:rPr lang="en-IN" sz="1200" b="1" dirty="0" smtClean="0"/>
                <a:t>Immunity against Vintage Depreciation (Low to High)</a:t>
              </a:r>
              <a:endParaRPr lang="en-IN" sz="1200" b="1" dirty="0"/>
            </a:p>
          </p:txBody>
        </p:sp>
        <p:sp>
          <p:nvSpPr>
            <p:cNvPr id="11" name="Oval 10"/>
            <p:cNvSpPr/>
            <p:nvPr/>
          </p:nvSpPr>
          <p:spPr>
            <a:xfrm>
              <a:off x="4623513" y="2032713"/>
              <a:ext cx="2009107" cy="153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Higher</a:t>
              </a:r>
              <a:r>
                <a:rPr lang="en-IN" sz="1400" dirty="0" smtClean="0"/>
                <a:t> immunity against Vintage and Mileage Depreciation </a:t>
              </a:r>
              <a:endParaRPr lang="en-IN" sz="1400" dirty="0"/>
            </a:p>
          </p:txBody>
        </p:sp>
        <p:sp>
          <p:nvSpPr>
            <p:cNvPr id="12" name="Oval 11"/>
            <p:cNvSpPr/>
            <p:nvPr/>
          </p:nvSpPr>
          <p:spPr>
            <a:xfrm>
              <a:off x="1720452" y="3981160"/>
              <a:ext cx="2009107" cy="153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Low </a:t>
              </a:r>
              <a:r>
                <a:rPr lang="en-IN" sz="1400" dirty="0" smtClean="0"/>
                <a:t>immunity against Vintage and Mileage Depreciation </a:t>
              </a:r>
              <a:endParaRPr lang="en-IN" sz="1400" dirty="0"/>
            </a:p>
          </p:txBody>
        </p:sp>
        <p:sp>
          <p:nvSpPr>
            <p:cNvPr id="13" name="Right Arrow 12"/>
            <p:cNvSpPr/>
            <p:nvPr/>
          </p:nvSpPr>
          <p:spPr>
            <a:xfrm rot="19366679">
              <a:off x="3783746" y="3518844"/>
              <a:ext cx="837127" cy="47424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extBox 14"/>
          <p:cNvSpPr txBox="1"/>
          <p:nvPr/>
        </p:nvSpPr>
        <p:spPr>
          <a:xfrm>
            <a:off x="7315200" y="1887358"/>
            <a:ext cx="4038600" cy="2607369"/>
          </a:xfrm>
          <a:prstGeom prst="rect">
            <a:avLst/>
          </a:prstGeom>
          <a:noFill/>
        </p:spPr>
        <p:txBody>
          <a:bodyPr wrap="square" rtlCol="0">
            <a:spAutoFit/>
          </a:bodyPr>
          <a:lstStyle/>
          <a:p>
            <a:r>
              <a:rPr lang="en-IN" dirty="0" smtClean="0"/>
              <a:t>To benchmark car brands against one another a crosstab is plotted on a brands immunity with respect to mileage depreciation and vintage depreciation</a:t>
            </a:r>
          </a:p>
          <a:p>
            <a:endParaRPr lang="en-IN" dirty="0"/>
          </a:p>
          <a:p>
            <a:r>
              <a:rPr lang="en-IN" dirty="0" smtClean="0"/>
              <a:t>The axis on the cross tab signify how immune a car from particular brand is against depreciation w.r.t miles run and number of years on road</a:t>
            </a:r>
            <a:endParaRPr lang="en-IN" dirty="0"/>
          </a:p>
        </p:txBody>
      </p:sp>
    </p:spTree>
    <p:extLst>
      <p:ext uri="{BB962C8B-B14F-4D97-AF65-F5344CB8AC3E}">
        <p14:creationId xmlns:p14="http://schemas.microsoft.com/office/powerpoint/2010/main" val="993690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sz="2000" b="1" dirty="0"/>
              <a:t>Methodology: </a:t>
            </a:r>
            <a:r>
              <a:rPr lang="en-IN" sz="2000" b="1" dirty="0" smtClean="0"/>
              <a:t>Calculating Brand evaluation Crosstab</a:t>
            </a:r>
            <a:endParaRPr lang="en-IN" sz="2000" b="1" dirty="0"/>
          </a:p>
        </p:txBody>
      </p:sp>
      <p:sp>
        <p:nvSpPr>
          <p:cNvPr id="15" name="TextBox 14"/>
          <p:cNvSpPr txBox="1"/>
          <p:nvPr/>
        </p:nvSpPr>
        <p:spPr>
          <a:xfrm>
            <a:off x="6568224" y="1690688"/>
            <a:ext cx="4785575" cy="4278094"/>
          </a:xfrm>
          <a:prstGeom prst="rect">
            <a:avLst/>
          </a:prstGeom>
          <a:noFill/>
        </p:spPr>
        <p:txBody>
          <a:bodyPr wrap="square" rtlCol="0">
            <a:spAutoFit/>
          </a:bodyPr>
          <a:lstStyle/>
          <a:p>
            <a:r>
              <a:rPr lang="en-IN" sz="1600" dirty="0" smtClean="0"/>
              <a:t>Axis calculation:</a:t>
            </a:r>
          </a:p>
          <a:p>
            <a:endParaRPr lang="en-IN" sz="1600" dirty="0"/>
          </a:p>
          <a:p>
            <a:r>
              <a:rPr lang="en-IN" sz="1600" dirty="0" smtClean="0"/>
              <a:t>X Axis: To calculate a brand’s position on the X Axis liner regression is used.</a:t>
            </a:r>
          </a:p>
          <a:p>
            <a:endParaRPr lang="en-IN" sz="1600" dirty="0"/>
          </a:p>
          <a:p>
            <a:r>
              <a:rPr lang="en-IN" sz="1600" dirty="0" smtClean="0"/>
              <a:t>Log of car prices is regressed against log of number of miles on the car.</a:t>
            </a:r>
          </a:p>
          <a:p>
            <a:endParaRPr lang="en-IN" sz="1600" dirty="0"/>
          </a:p>
          <a:p>
            <a:r>
              <a:rPr lang="en-IN" sz="1600" dirty="0" smtClean="0"/>
              <a:t>Coefficient of # of miles in the equation is plotted on the X axis for each brand</a:t>
            </a:r>
          </a:p>
          <a:p>
            <a:endParaRPr lang="en-IN" sz="1600" dirty="0"/>
          </a:p>
          <a:p>
            <a:r>
              <a:rPr lang="en-IN" sz="1600" dirty="0" smtClean="0"/>
              <a:t>As the coefficients are negative (price of a car goes down with increase in number of miles driven) higher negative coefficients imply more depreciation for the brand.</a:t>
            </a:r>
          </a:p>
          <a:p>
            <a:r>
              <a:rPr lang="en-IN" sz="1600" dirty="0" smtClean="0"/>
              <a:t> </a:t>
            </a:r>
          </a:p>
          <a:p>
            <a:endParaRPr lang="en-IN" sz="1600" dirty="0" smtClean="0"/>
          </a:p>
        </p:txBody>
      </p:sp>
      <p:pic>
        <p:nvPicPr>
          <p:cNvPr id="2" name="Picture 1"/>
          <p:cNvPicPr>
            <a:picLocks noChangeAspect="1"/>
          </p:cNvPicPr>
          <p:nvPr/>
        </p:nvPicPr>
        <p:blipFill>
          <a:blip r:embed="rId2"/>
          <a:stretch>
            <a:fillRect/>
          </a:stretch>
        </p:blipFill>
        <p:spPr>
          <a:xfrm>
            <a:off x="838200" y="1690688"/>
            <a:ext cx="5317901" cy="4285109"/>
          </a:xfrm>
          <a:prstGeom prst="rect">
            <a:avLst/>
          </a:prstGeom>
        </p:spPr>
      </p:pic>
      <p:sp>
        <p:nvSpPr>
          <p:cNvPr id="26" name="TextBox 25"/>
          <p:cNvSpPr txBox="1"/>
          <p:nvPr/>
        </p:nvSpPr>
        <p:spPr>
          <a:xfrm>
            <a:off x="5177303" y="5955903"/>
            <a:ext cx="1184859" cy="276999"/>
          </a:xfrm>
          <a:prstGeom prst="rect">
            <a:avLst/>
          </a:prstGeom>
          <a:noFill/>
        </p:spPr>
        <p:txBody>
          <a:bodyPr wrap="square" rtlCol="0">
            <a:spAutoFit/>
          </a:bodyPr>
          <a:lstStyle/>
          <a:p>
            <a:r>
              <a:rPr lang="en-IN" sz="1200" b="1" dirty="0" smtClean="0"/>
              <a:t>Coefficient is 0 </a:t>
            </a:r>
            <a:endParaRPr lang="en-IN" sz="1200" b="1" dirty="0"/>
          </a:p>
        </p:txBody>
      </p:sp>
      <p:sp>
        <p:nvSpPr>
          <p:cNvPr id="27" name="TextBox 26"/>
          <p:cNvSpPr txBox="1"/>
          <p:nvPr/>
        </p:nvSpPr>
        <p:spPr>
          <a:xfrm>
            <a:off x="1131190" y="5978492"/>
            <a:ext cx="1184859" cy="646331"/>
          </a:xfrm>
          <a:prstGeom prst="rect">
            <a:avLst/>
          </a:prstGeom>
          <a:noFill/>
        </p:spPr>
        <p:txBody>
          <a:bodyPr wrap="square" rtlCol="0">
            <a:spAutoFit/>
          </a:bodyPr>
          <a:lstStyle/>
          <a:p>
            <a:r>
              <a:rPr lang="en-IN" sz="1200" b="1" dirty="0" smtClean="0"/>
              <a:t>Coefficient is high in magnitude </a:t>
            </a:r>
            <a:endParaRPr lang="en-IN" sz="1200" b="1" dirty="0"/>
          </a:p>
        </p:txBody>
      </p:sp>
    </p:spTree>
    <p:extLst>
      <p:ext uri="{BB962C8B-B14F-4D97-AF65-F5344CB8AC3E}">
        <p14:creationId xmlns:p14="http://schemas.microsoft.com/office/powerpoint/2010/main" val="250353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sz="2000" b="1" dirty="0"/>
              <a:t>Methodology: </a:t>
            </a:r>
            <a:r>
              <a:rPr lang="en-IN" sz="2000" b="1" dirty="0" smtClean="0"/>
              <a:t>Calculating Brand evaluation Crosstab</a:t>
            </a:r>
            <a:endParaRPr lang="en-IN" sz="2000" b="1" dirty="0"/>
          </a:p>
        </p:txBody>
      </p:sp>
      <p:sp>
        <p:nvSpPr>
          <p:cNvPr id="15" name="TextBox 14"/>
          <p:cNvSpPr txBox="1"/>
          <p:nvPr/>
        </p:nvSpPr>
        <p:spPr>
          <a:xfrm>
            <a:off x="6568225" y="1317200"/>
            <a:ext cx="4785575" cy="5478423"/>
          </a:xfrm>
          <a:prstGeom prst="rect">
            <a:avLst/>
          </a:prstGeom>
          <a:noFill/>
        </p:spPr>
        <p:txBody>
          <a:bodyPr wrap="square" rtlCol="0">
            <a:spAutoFit/>
          </a:bodyPr>
          <a:lstStyle/>
          <a:p>
            <a:r>
              <a:rPr lang="en-IN" sz="1400" dirty="0" smtClean="0"/>
              <a:t>Axis calculation:</a:t>
            </a:r>
          </a:p>
          <a:p>
            <a:endParaRPr lang="en-IN" sz="1400" dirty="0"/>
          </a:p>
          <a:p>
            <a:r>
              <a:rPr lang="en-IN" sz="1400" dirty="0" smtClean="0"/>
              <a:t>Y Axis: To calculate a brand’s position on the Y Axis concept of single line depreciation is used</a:t>
            </a:r>
          </a:p>
          <a:p>
            <a:endParaRPr lang="en-IN" sz="1400" dirty="0"/>
          </a:p>
          <a:p>
            <a:r>
              <a:rPr lang="en-IN" sz="1400" dirty="0" smtClean="0"/>
              <a:t>Average price of cars for a brand is calculated across defined buckets of 0-2 </a:t>
            </a:r>
            <a:r>
              <a:rPr lang="en-IN" sz="1400" dirty="0" err="1" smtClean="0"/>
              <a:t>Yrs</a:t>
            </a:r>
            <a:r>
              <a:rPr lang="en-IN" sz="1400" dirty="0" smtClean="0"/>
              <a:t>, 2-5 </a:t>
            </a:r>
            <a:r>
              <a:rPr lang="en-IN" sz="1400" dirty="0" err="1" smtClean="0"/>
              <a:t>yrs</a:t>
            </a:r>
            <a:r>
              <a:rPr lang="en-IN" sz="1400" dirty="0" smtClean="0"/>
              <a:t>, 5-10 </a:t>
            </a:r>
            <a:r>
              <a:rPr lang="en-IN" sz="1400" dirty="0" err="1" smtClean="0"/>
              <a:t>yrs</a:t>
            </a:r>
            <a:r>
              <a:rPr lang="en-IN" sz="1400" dirty="0" smtClean="0"/>
              <a:t> and 10 to 15 yrs.</a:t>
            </a:r>
          </a:p>
          <a:p>
            <a:endParaRPr lang="en-IN" sz="1400" dirty="0"/>
          </a:p>
          <a:p>
            <a:r>
              <a:rPr lang="en-IN" sz="1400" dirty="0" smtClean="0"/>
              <a:t>Depreciation is calculated by dividing the average price of the subsequent bucket by the average price of the previous bucket and subtracting the result by 1 (the result is multiplied by 100 to express it in %). For </a:t>
            </a:r>
            <a:r>
              <a:rPr lang="en-IN" sz="1400" dirty="0" err="1" smtClean="0"/>
              <a:t>eg</a:t>
            </a:r>
            <a:r>
              <a:rPr lang="en-IN" sz="1400" dirty="0" smtClean="0"/>
              <a:t>. </a:t>
            </a:r>
            <a:r>
              <a:rPr lang="en-IN" sz="1400" dirty="0" err="1" smtClean="0"/>
              <a:t>Avg</a:t>
            </a:r>
            <a:r>
              <a:rPr lang="en-IN" sz="1400" dirty="0" smtClean="0"/>
              <a:t> price of Toyota cars in 0-2yrs bracket divided by </a:t>
            </a:r>
            <a:r>
              <a:rPr lang="en-IN" sz="1400" dirty="0" err="1"/>
              <a:t>Avg</a:t>
            </a:r>
            <a:r>
              <a:rPr lang="en-IN" sz="1400" dirty="0"/>
              <a:t> price of Toyota cars in </a:t>
            </a:r>
            <a:r>
              <a:rPr lang="en-IN" sz="1400" dirty="0" smtClean="0"/>
              <a:t>2-5yrs bracket accounts for depreciation across the first set of categories</a:t>
            </a:r>
          </a:p>
          <a:p>
            <a:endParaRPr lang="en-IN" sz="1400" dirty="0"/>
          </a:p>
          <a:p>
            <a:r>
              <a:rPr lang="en-IN" sz="1400" dirty="0" smtClean="0"/>
              <a:t>Similarly depreciation is calculated and an average of these depreciation is taken as indicator for a particular brand</a:t>
            </a:r>
          </a:p>
          <a:p>
            <a:endParaRPr lang="en-IN" sz="1400" dirty="0"/>
          </a:p>
          <a:p>
            <a:r>
              <a:rPr lang="en-IN" sz="1400" dirty="0" smtClean="0"/>
              <a:t>To adjust the axis (mark depreciation as low to high on Y axis) the final % value is subtracted from 50 (this is done to scale the axis). So if a car brand A depreciated on an average of 40% in value its position on y axis will be indexed to 10 whereas a brand that depreciated 25% will be at 25. Hence Higher position is desired on the Y axis.</a:t>
            </a:r>
          </a:p>
          <a:p>
            <a:endParaRPr lang="en-IN" sz="1400" dirty="0" smtClean="0"/>
          </a:p>
        </p:txBody>
      </p:sp>
      <p:pic>
        <p:nvPicPr>
          <p:cNvPr id="2" name="Picture 1"/>
          <p:cNvPicPr>
            <a:picLocks noChangeAspect="1"/>
          </p:cNvPicPr>
          <p:nvPr/>
        </p:nvPicPr>
        <p:blipFill>
          <a:blip r:embed="rId2"/>
          <a:stretch>
            <a:fillRect/>
          </a:stretch>
        </p:blipFill>
        <p:spPr>
          <a:xfrm>
            <a:off x="838200" y="1690688"/>
            <a:ext cx="5317901" cy="4285109"/>
          </a:xfrm>
          <a:prstGeom prst="rect">
            <a:avLst/>
          </a:prstGeom>
        </p:spPr>
      </p:pic>
      <p:sp>
        <p:nvSpPr>
          <p:cNvPr id="27" name="TextBox 26"/>
          <p:cNvSpPr txBox="1"/>
          <p:nvPr/>
        </p:nvSpPr>
        <p:spPr>
          <a:xfrm>
            <a:off x="231820" y="2076194"/>
            <a:ext cx="786686" cy="646331"/>
          </a:xfrm>
          <a:prstGeom prst="rect">
            <a:avLst/>
          </a:prstGeom>
          <a:noFill/>
        </p:spPr>
        <p:txBody>
          <a:bodyPr wrap="square" rtlCol="0">
            <a:spAutoFit/>
          </a:bodyPr>
          <a:lstStyle/>
          <a:p>
            <a:r>
              <a:rPr lang="en-IN" sz="1200" b="1" dirty="0" smtClean="0"/>
              <a:t>Higher Index </a:t>
            </a:r>
            <a:r>
              <a:rPr lang="en-IN" sz="1200" b="1" dirty="0" err="1" smtClean="0"/>
              <a:t>coff</a:t>
            </a:r>
            <a:endParaRPr lang="en-IN" sz="1200" b="1" dirty="0"/>
          </a:p>
        </p:txBody>
      </p:sp>
      <p:sp>
        <p:nvSpPr>
          <p:cNvPr id="7" name="TextBox 6"/>
          <p:cNvSpPr txBox="1"/>
          <p:nvPr/>
        </p:nvSpPr>
        <p:spPr>
          <a:xfrm>
            <a:off x="231820" y="4907400"/>
            <a:ext cx="786686" cy="646331"/>
          </a:xfrm>
          <a:prstGeom prst="rect">
            <a:avLst/>
          </a:prstGeom>
          <a:noFill/>
        </p:spPr>
        <p:txBody>
          <a:bodyPr wrap="square" rtlCol="0">
            <a:spAutoFit/>
          </a:bodyPr>
          <a:lstStyle/>
          <a:p>
            <a:r>
              <a:rPr lang="en-IN" sz="1200" b="1" dirty="0" smtClean="0"/>
              <a:t>Lowe</a:t>
            </a:r>
          </a:p>
          <a:p>
            <a:r>
              <a:rPr lang="en-IN" sz="1200" b="1" dirty="0" smtClean="0"/>
              <a:t>Index </a:t>
            </a:r>
            <a:r>
              <a:rPr lang="en-IN" sz="1200" b="1" dirty="0" err="1" smtClean="0"/>
              <a:t>coff</a:t>
            </a:r>
            <a:endParaRPr lang="en-IN" sz="1200" b="1" dirty="0"/>
          </a:p>
        </p:txBody>
      </p:sp>
    </p:spTree>
    <p:extLst>
      <p:ext uri="{BB962C8B-B14F-4D97-AF65-F5344CB8AC3E}">
        <p14:creationId xmlns:p14="http://schemas.microsoft.com/office/powerpoint/2010/main" val="3804409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4026</TotalTime>
  <Words>1355</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Introduction:</vt:lpstr>
      <vt:lpstr>Methodology: Capturing Data </vt:lpstr>
      <vt:lpstr>Methodology: Capturing Data</vt:lpstr>
      <vt:lpstr>Methodology: Processing and Evaluating Data</vt:lpstr>
      <vt:lpstr>Methodology: Processing and Evaluating Data</vt:lpstr>
      <vt:lpstr>Methodology: Calculating Brand evaluation Crosstab</vt:lpstr>
      <vt:lpstr>Methodology: Calculating Brand evaluation Crosstab</vt:lpstr>
      <vt:lpstr>Methodology: Calculating Brand evaluation Crosstab</vt:lpstr>
      <vt:lpstr>Observations and Insights:</vt:lpstr>
      <vt:lpstr>Observations and Insights:</vt:lpstr>
      <vt:lpstr>Observations and Insights:</vt:lpstr>
      <vt:lpstr>Observations and Insights: Brand Comparison for Honda and Toyota</vt:lpstr>
      <vt:lpstr>Observations and Insights: Brand Comparison for Ferrari and Rolls-Royce</vt:lpstr>
      <vt:lpstr>Key takeaways: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HR Analytics</dc:title>
  <dc:creator>sudhanshu</dc:creator>
  <cp:lastModifiedBy>sudhanshu</cp:lastModifiedBy>
  <cp:revision>93</cp:revision>
  <dcterms:created xsi:type="dcterms:W3CDTF">2017-09-25T00:36:03Z</dcterms:created>
  <dcterms:modified xsi:type="dcterms:W3CDTF">2017-10-29T22:20:07Z</dcterms:modified>
</cp:coreProperties>
</file>