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60" r:id="rId6"/>
    <p:sldId id="269" r:id="rId7"/>
    <p:sldId id="261" r:id="rId8"/>
    <p:sldId id="270" r:id="rId9"/>
    <p:sldId id="271" r:id="rId10"/>
    <p:sldId id="272"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8" d="100"/>
          <a:sy n="78" d="100"/>
        </p:scale>
        <p:origin x="456"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0A19B72-7A00-47DC-9E7E-B7DE2220AF83}" type="datetimeFigureOut">
              <a:rPr lang="en-IN" smtClean="0"/>
              <a:t>15-10-2017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4DCDB-16AF-4A75-A7AA-4B8E4AD4C33F}" type="slidenum">
              <a:rPr lang="en-IN" smtClean="0"/>
              <a:t>‹#›</a:t>
            </a:fld>
            <a:endParaRPr lang="en-IN"/>
          </a:p>
        </p:txBody>
      </p:sp>
    </p:spTree>
    <p:extLst>
      <p:ext uri="{BB962C8B-B14F-4D97-AF65-F5344CB8AC3E}">
        <p14:creationId xmlns:p14="http://schemas.microsoft.com/office/powerpoint/2010/main" val="3107653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0A19B72-7A00-47DC-9E7E-B7DE2220AF83}" type="datetimeFigureOut">
              <a:rPr lang="en-IN" smtClean="0"/>
              <a:t>15-10-2017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4DCDB-16AF-4A75-A7AA-4B8E4AD4C33F}" type="slidenum">
              <a:rPr lang="en-IN" smtClean="0"/>
              <a:t>‹#›</a:t>
            </a:fld>
            <a:endParaRPr lang="en-IN"/>
          </a:p>
        </p:txBody>
      </p:sp>
    </p:spTree>
    <p:extLst>
      <p:ext uri="{BB962C8B-B14F-4D97-AF65-F5344CB8AC3E}">
        <p14:creationId xmlns:p14="http://schemas.microsoft.com/office/powerpoint/2010/main" val="2387036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0A19B72-7A00-47DC-9E7E-B7DE2220AF83}" type="datetimeFigureOut">
              <a:rPr lang="en-IN" smtClean="0"/>
              <a:t>15-10-2017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4DCDB-16AF-4A75-A7AA-4B8E4AD4C33F}" type="slidenum">
              <a:rPr lang="en-IN" smtClean="0"/>
              <a:t>‹#›</a:t>
            </a:fld>
            <a:endParaRPr lang="en-IN"/>
          </a:p>
        </p:txBody>
      </p:sp>
    </p:spTree>
    <p:extLst>
      <p:ext uri="{BB962C8B-B14F-4D97-AF65-F5344CB8AC3E}">
        <p14:creationId xmlns:p14="http://schemas.microsoft.com/office/powerpoint/2010/main" val="548854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0A19B72-7A00-47DC-9E7E-B7DE2220AF83}" type="datetimeFigureOut">
              <a:rPr lang="en-IN" smtClean="0"/>
              <a:t>15-10-2017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4DCDB-16AF-4A75-A7AA-4B8E4AD4C33F}" type="slidenum">
              <a:rPr lang="en-IN" smtClean="0"/>
              <a:t>‹#›</a:t>
            </a:fld>
            <a:endParaRPr lang="en-IN"/>
          </a:p>
        </p:txBody>
      </p:sp>
    </p:spTree>
    <p:extLst>
      <p:ext uri="{BB962C8B-B14F-4D97-AF65-F5344CB8AC3E}">
        <p14:creationId xmlns:p14="http://schemas.microsoft.com/office/powerpoint/2010/main" val="1638094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A19B72-7A00-47DC-9E7E-B7DE2220AF83}" type="datetimeFigureOut">
              <a:rPr lang="en-IN" smtClean="0"/>
              <a:t>15-10-2017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4DCDB-16AF-4A75-A7AA-4B8E4AD4C33F}" type="slidenum">
              <a:rPr lang="en-IN" smtClean="0"/>
              <a:t>‹#›</a:t>
            </a:fld>
            <a:endParaRPr lang="en-IN"/>
          </a:p>
        </p:txBody>
      </p:sp>
    </p:spTree>
    <p:extLst>
      <p:ext uri="{BB962C8B-B14F-4D97-AF65-F5344CB8AC3E}">
        <p14:creationId xmlns:p14="http://schemas.microsoft.com/office/powerpoint/2010/main" val="2439933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0A19B72-7A00-47DC-9E7E-B7DE2220AF83}" type="datetimeFigureOut">
              <a:rPr lang="en-IN" smtClean="0"/>
              <a:t>15-10-2017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34DCDB-16AF-4A75-A7AA-4B8E4AD4C33F}" type="slidenum">
              <a:rPr lang="en-IN" smtClean="0"/>
              <a:t>‹#›</a:t>
            </a:fld>
            <a:endParaRPr lang="en-IN"/>
          </a:p>
        </p:txBody>
      </p:sp>
    </p:spTree>
    <p:extLst>
      <p:ext uri="{BB962C8B-B14F-4D97-AF65-F5344CB8AC3E}">
        <p14:creationId xmlns:p14="http://schemas.microsoft.com/office/powerpoint/2010/main" val="1251269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0A19B72-7A00-47DC-9E7E-B7DE2220AF83}" type="datetimeFigureOut">
              <a:rPr lang="en-IN" smtClean="0"/>
              <a:t>15-10-2017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34DCDB-16AF-4A75-A7AA-4B8E4AD4C33F}" type="slidenum">
              <a:rPr lang="en-IN" smtClean="0"/>
              <a:t>‹#›</a:t>
            </a:fld>
            <a:endParaRPr lang="en-IN"/>
          </a:p>
        </p:txBody>
      </p:sp>
    </p:spTree>
    <p:extLst>
      <p:ext uri="{BB962C8B-B14F-4D97-AF65-F5344CB8AC3E}">
        <p14:creationId xmlns:p14="http://schemas.microsoft.com/office/powerpoint/2010/main" val="2026560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0A19B72-7A00-47DC-9E7E-B7DE2220AF83}" type="datetimeFigureOut">
              <a:rPr lang="en-IN" smtClean="0"/>
              <a:t>15-10-2017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34DCDB-16AF-4A75-A7AA-4B8E4AD4C33F}" type="slidenum">
              <a:rPr lang="en-IN" smtClean="0"/>
              <a:t>‹#›</a:t>
            </a:fld>
            <a:endParaRPr lang="en-IN"/>
          </a:p>
        </p:txBody>
      </p:sp>
    </p:spTree>
    <p:extLst>
      <p:ext uri="{BB962C8B-B14F-4D97-AF65-F5344CB8AC3E}">
        <p14:creationId xmlns:p14="http://schemas.microsoft.com/office/powerpoint/2010/main" val="1649736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A19B72-7A00-47DC-9E7E-B7DE2220AF83}" type="datetimeFigureOut">
              <a:rPr lang="en-IN" smtClean="0"/>
              <a:t>15-10-2017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34DCDB-16AF-4A75-A7AA-4B8E4AD4C33F}" type="slidenum">
              <a:rPr lang="en-IN" smtClean="0"/>
              <a:t>‹#›</a:t>
            </a:fld>
            <a:endParaRPr lang="en-IN"/>
          </a:p>
        </p:txBody>
      </p:sp>
    </p:spTree>
    <p:extLst>
      <p:ext uri="{BB962C8B-B14F-4D97-AF65-F5344CB8AC3E}">
        <p14:creationId xmlns:p14="http://schemas.microsoft.com/office/powerpoint/2010/main" val="1553374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A19B72-7A00-47DC-9E7E-B7DE2220AF83}" type="datetimeFigureOut">
              <a:rPr lang="en-IN" smtClean="0"/>
              <a:t>15-10-2017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34DCDB-16AF-4A75-A7AA-4B8E4AD4C33F}" type="slidenum">
              <a:rPr lang="en-IN" smtClean="0"/>
              <a:t>‹#›</a:t>
            </a:fld>
            <a:endParaRPr lang="en-IN"/>
          </a:p>
        </p:txBody>
      </p:sp>
    </p:spTree>
    <p:extLst>
      <p:ext uri="{BB962C8B-B14F-4D97-AF65-F5344CB8AC3E}">
        <p14:creationId xmlns:p14="http://schemas.microsoft.com/office/powerpoint/2010/main" val="1659441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A19B72-7A00-47DC-9E7E-B7DE2220AF83}" type="datetimeFigureOut">
              <a:rPr lang="en-IN" smtClean="0"/>
              <a:t>15-10-2017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34DCDB-16AF-4A75-A7AA-4B8E4AD4C33F}" type="slidenum">
              <a:rPr lang="en-IN" smtClean="0"/>
              <a:t>‹#›</a:t>
            </a:fld>
            <a:endParaRPr lang="en-IN"/>
          </a:p>
        </p:txBody>
      </p:sp>
    </p:spTree>
    <p:extLst>
      <p:ext uri="{BB962C8B-B14F-4D97-AF65-F5344CB8AC3E}">
        <p14:creationId xmlns:p14="http://schemas.microsoft.com/office/powerpoint/2010/main" val="3944183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19B72-7A00-47DC-9E7E-B7DE2220AF83}" type="datetimeFigureOut">
              <a:rPr lang="en-IN" smtClean="0"/>
              <a:t>15-10-2017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34DCDB-16AF-4A75-A7AA-4B8E4AD4C33F}" type="slidenum">
              <a:rPr lang="en-IN" smtClean="0"/>
              <a:t>‹#›</a:t>
            </a:fld>
            <a:endParaRPr lang="en-IN"/>
          </a:p>
        </p:txBody>
      </p:sp>
    </p:spTree>
    <p:extLst>
      <p:ext uri="{BB962C8B-B14F-4D97-AF65-F5344CB8AC3E}">
        <p14:creationId xmlns:p14="http://schemas.microsoft.com/office/powerpoint/2010/main" val="2849854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public.tableau.com/profile/sudhanshu.chib8525#!/vizhome/UsedCars_2/Dashboard1?publish=yes"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60125" y="3075057"/>
            <a:ext cx="5671751" cy="707886"/>
          </a:xfrm>
          <a:prstGeom prst="rect">
            <a:avLst/>
          </a:prstGeom>
          <a:noFill/>
        </p:spPr>
        <p:txBody>
          <a:bodyPr wrap="square" rtlCol="0">
            <a:spAutoFit/>
          </a:bodyPr>
          <a:lstStyle/>
          <a:p>
            <a:r>
              <a:rPr lang="en-IN" sz="4000" b="1" dirty="0" smtClean="0"/>
              <a:t>When to buy a used car?</a:t>
            </a:r>
            <a:endParaRPr lang="en-IN" sz="4000" b="1" dirty="0"/>
          </a:p>
        </p:txBody>
      </p:sp>
    </p:spTree>
    <p:extLst>
      <p:ext uri="{BB962C8B-B14F-4D97-AF65-F5344CB8AC3E}">
        <p14:creationId xmlns:p14="http://schemas.microsoft.com/office/powerpoint/2010/main" val="3503167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smtClean="0"/>
              <a:t>Observations and Insights: Brand Comparison for Ferrari and Rolls-Royce</a:t>
            </a:r>
            <a:endParaRPr lang="en-IN" sz="2000" b="1" dirty="0"/>
          </a:p>
        </p:txBody>
      </p:sp>
      <p:sp>
        <p:nvSpPr>
          <p:cNvPr id="10" name="Rounded Rectangle 9"/>
          <p:cNvSpPr/>
          <p:nvPr/>
        </p:nvSpPr>
        <p:spPr>
          <a:xfrm>
            <a:off x="2045043" y="1412661"/>
            <a:ext cx="2335427" cy="477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Ferrari</a:t>
            </a:r>
            <a:endParaRPr lang="en-IN" dirty="0"/>
          </a:p>
        </p:txBody>
      </p:sp>
      <p:sp>
        <p:nvSpPr>
          <p:cNvPr id="11" name="Rounded Rectangle 10"/>
          <p:cNvSpPr/>
          <p:nvPr/>
        </p:nvSpPr>
        <p:spPr>
          <a:xfrm>
            <a:off x="7819767" y="1412661"/>
            <a:ext cx="2335427" cy="477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Rolls-Royce</a:t>
            </a:r>
            <a:endParaRPr lang="en-IN" dirty="0"/>
          </a:p>
        </p:txBody>
      </p:sp>
      <p:sp>
        <p:nvSpPr>
          <p:cNvPr id="13" name="TextBox 12"/>
          <p:cNvSpPr txBox="1"/>
          <p:nvPr/>
        </p:nvSpPr>
        <p:spPr>
          <a:xfrm>
            <a:off x="617838" y="5906530"/>
            <a:ext cx="10836876" cy="523220"/>
          </a:xfrm>
          <a:prstGeom prst="rect">
            <a:avLst/>
          </a:prstGeom>
          <a:noFill/>
        </p:spPr>
        <p:txBody>
          <a:bodyPr wrap="square" rtlCol="0">
            <a:spAutoFit/>
          </a:bodyPr>
          <a:lstStyle/>
          <a:p>
            <a:pPr algn="ctr"/>
            <a:r>
              <a:rPr lang="en-IN" sz="1400" dirty="0" smtClean="0"/>
              <a:t>Ferrari as a brand depreciates less as compared to Rolls-Royce and some models have high collectable value.</a:t>
            </a:r>
          </a:p>
          <a:p>
            <a:pPr algn="ctr"/>
            <a:r>
              <a:rPr lang="en-IN" sz="1400" dirty="0" smtClean="0"/>
              <a:t>Rolls-Royce on the other hand depreciates more and older models have little collectable value.</a:t>
            </a:r>
            <a:endParaRPr lang="en-IN" sz="1400" dirty="0"/>
          </a:p>
        </p:txBody>
      </p:sp>
      <p:pic>
        <p:nvPicPr>
          <p:cNvPr id="3" name="Picture 2"/>
          <p:cNvPicPr>
            <a:picLocks noChangeAspect="1"/>
          </p:cNvPicPr>
          <p:nvPr/>
        </p:nvPicPr>
        <p:blipFill rotWithShape="1">
          <a:blip r:embed="rId2"/>
          <a:srcRect l="16014" t="11152" r="13345" b="13418"/>
          <a:stretch/>
        </p:blipFill>
        <p:spPr>
          <a:xfrm>
            <a:off x="498389" y="2171358"/>
            <a:ext cx="5358714" cy="3454397"/>
          </a:xfrm>
          <a:prstGeom prst="rect">
            <a:avLst/>
          </a:prstGeom>
        </p:spPr>
      </p:pic>
      <p:pic>
        <p:nvPicPr>
          <p:cNvPr id="4" name="Picture 3"/>
          <p:cNvPicPr>
            <a:picLocks noChangeAspect="1"/>
          </p:cNvPicPr>
          <p:nvPr/>
        </p:nvPicPr>
        <p:blipFill rotWithShape="1">
          <a:blip r:embed="rId3"/>
          <a:srcRect l="16419" t="12234" r="13142" b="14937"/>
          <a:stretch/>
        </p:blipFill>
        <p:spPr>
          <a:xfrm>
            <a:off x="6096000" y="2252360"/>
            <a:ext cx="5605534" cy="3373395"/>
          </a:xfrm>
          <a:prstGeom prst="rect">
            <a:avLst/>
          </a:prstGeom>
        </p:spPr>
      </p:pic>
    </p:spTree>
    <p:extLst>
      <p:ext uri="{BB962C8B-B14F-4D97-AF65-F5344CB8AC3E}">
        <p14:creationId xmlns:p14="http://schemas.microsoft.com/office/powerpoint/2010/main" val="1686051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Key takeaways:</a:t>
            </a:r>
            <a:endParaRPr lang="en-IN" dirty="0"/>
          </a:p>
        </p:txBody>
      </p:sp>
      <p:sp>
        <p:nvSpPr>
          <p:cNvPr id="3" name="Content Placeholder 2"/>
          <p:cNvSpPr>
            <a:spLocks noGrp="1"/>
          </p:cNvSpPr>
          <p:nvPr>
            <p:ph idx="1"/>
          </p:nvPr>
        </p:nvSpPr>
        <p:spPr/>
        <p:txBody>
          <a:bodyPr/>
          <a:lstStyle/>
          <a:p>
            <a:r>
              <a:rPr lang="en-IN" dirty="0" smtClean="0"/>
              <a:t>Used car values tend to decline rapidly over the first 10 </a:t>
            </a:r>
            <a:r>
              <a:rPr lang="en-IN" dirty="0" err="1" smtClean="0"/>
              <a:t>yrs</a:t>
            </a:r>
            <a:r>
              <a:rPr lang="en-IN" dirty="0" smtClean="0"/>
              <a:t> </a:t>
            </a:r>
          </a:p>
          <a:p>
            <a:r>
              <a:rPr lang="en-IN" dirty="0" smtClean="0"/>
              <a:t>Mileage has negative effect on car’s value</a:t>
            </a:r>
          </a:p>
          <a:p>
            <a:r>
              <a:rPr lang="en-IN" dirty="0" smtClean="0"/>
              <a:t>Best time to buy a used car is typically 5-10 </a:t>
            </a:r>
            <a:r>
              <a:rPr lang="en-IN" dirty="0" err="1" smtClean="0"/>
              <a:t>yrs</a:t>
            </a:r>
            <a:r>
              <a:rPr lang="en-IN" dirty="0" smtClean="0"/>
              <a:t> from the year of manufacture</a:t>
            </a:r>
          </a:p>
          <a:p>
            <a:r>
              <a:rPr lang="en-IN" dirty="0" smtClean="0"/>
              <a:t>Value of different car brands depreciates differently over time </a:t>
            </a:r>
            <a:endParaRPr lang="en-IN" dirty="0"/>
          </a:p>
        </p:txBody>
      </p:sp>
    </p:spTree>
    <p:extLst>
      <p:ext uri="{BB962C8B-B14F-4D97-AF65-F5344CB8AC3E}">
        <p14:creationId xmlns:p14="http://schemas.microsoft.com/office/powerpoint/2010/main" val="4002669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b="1" dirty="0" smtClean="0"/>
              <a:t>Introduction:</a:t>
            </a:r>
            <a:endParaRPr lang="en-IN" sz="2000" b="1" dirty="0"/>
          </a:p>
        </p:txBody>
      </p:sp>
      <p:sp>
        <p:nvSpPr>
          <p:cNvPr id="3" name="Content Placeholder 2"/>
          <p:cNvSpPr>
            <a:spLocks noGrp="1"/>
          </p:cNvSpPr>
          <p:nvPr>
            <p:ph idx="1"/>
          </p:nvPr>
        </p:nvSpPr>
        <p:spPr>
          <a:xfrm>
            <a:off x="838200" y="1481070"/>
            <a:ext cx="10515600" cy="4695893"/>
          </a:xfrm>
        </p:spPr>
        <p:txBody>
          <a:bodyPr>
            <a:normAutofit/>
          </a:bodyPr>
          <a:lstStyle/>
          <a:p>
            <a:r>
              <a:rPr lang="en-IN" sz="2000" dirty="0" smtClean="0"/>
              <a:t>The aim of the project is to evaluate used </a:t>
            </a:r>
            <a:r>
              <a:rPr lang="en-IN" sz="2000" dirty="0" smtClean="0"/>
              <a:t>car prices and study the pattern to </a:t>
            </a:r>
            <a:r>
              <a:rPr lang="en-IN" sz="2000" dirty="0" smtClean="0"/>
              <a:t>identify </a:t>
            </a:r>
            <a:r>
              <a:rPr lang="en-IN" sz="2000" dirty="0" smtClean="0"/>
              <a:t>the best time to buy a used car</a:t>
            </a:r>
            <a:endParaRPr lang="en-IN" sz="2000" dirty="0" smtClean="0"/>
          </a:p>
          <a:p>
            <a:r>
              <a:rPr lang="en-IN" sz="2000" dirty="0" smtClean="0"/>
              <a:t>A car being a depreciating asset usually losses its market value with factors like time and mileage contributing to its decline</a:t>
            </a:r>
          </a:p>
          <a:p>
            <a:r>
              <a:rPr lang="en-IN" sz="2000" dirty="0" smtClean="0"/>
              <a:t>Typically used car listing provide brand, mileage, model, colour and technical specifications about a car</a:t>
            </a:r>
          </a:p>
          <a:p>
            <a:r>
              <a:rPr lang="en-IN" sz="2000" dirty="0" smtClean="0"/>
              <a:t>Prospective client: </a:t>
            </a:r>
            <a:r>
              <a:rPr lang="en-IN" sz="2000" dirty="0" smtClean="0"/>
              <a:t>Any individual researching for buying a used car. Insights can be hosted on a blog or website with a link to dashboard that allows user to explore different card brands  </a:t>
            </a:r>
          </a:p>
          <a:p>
            <a:r>
              <a:rPr lang="en-IN" sz="2000" dirty="0"/>
              <a:t>Dataset overview:</a:t>
            </a:r>
          </a:p>
          <a:p>
            <a:pPr lvl="1"/>
            <a:r>
              <a:rPr lang="en-IN" sz="1600" dirty="0"/>
              <a:t>Data for the project is scrapped from eBay’s used car listings</a:t>
            </a:r>
          </a:p>
          <a:p>
            <a:pPr lvl="1"/>
            <a:r>
              <a:rPr lang="en-IN" sz="1600" dirty="0" smtClean="0"/>
              <a:t>Data </a:t>
            </a:r>
            <a:r>
              <a:rPr lang="en-IN" sz="1600" dirty="0"/>
              <a:t>Source=</a:t>
            </a:r>
            <a:r>
              <a:rPr lang="en-IN" sz="1400" dirty="0"/>
              <a:t>"https://</a:t>
            </a:r>
            <a:r>
              <a:rPr lang="en-IN" sz="1400" dirty="0" smtClean="0"/>
              <a:t>www.ebay.com/sch/Cars-Trucks/6001/i.html</a:t>
            </a:r>
            <a:r>
              <a:rPr lang="en-IN" sz="1400" dirty="0"/>
              <a:t>?&amp;LH_ItemCondition=2|0&amp;_</a:t>
            </a:r>
            <a:r>
              <a:rPr lang="en-IN" sz="1400" dirty="0" smtClean="0"/>
              <a:t>trksid=p2050890.m1603"</a:t>
            </a:r>
            <a:endParaRPr lang="en-IN" sz="1400" dirty="0"/>
          </a:p>
          <a:p>
            <a:pPr lvl="1"/>
            <a:r>
              <a:rPr lang="en-IN" sz="1600" dirty="0"/>
              <a:t>Data set details: </a:t>
            </a:r>
            <a:r>
              <a:rPr lang="en-IN" sz="1600" dirty="0" smtClean="0"/>
              <a:t>Scrapped dataset </a:t>
            </a:r>
            <a:r>
              <a:rPr lang="en-IN" sz="1600" dirty="0"/>
              <a:t>contains </a:t>
            </a:r>
            <a:r>
              <a:rPr lang="en-IN" sz="1600" dirty="0" smtClean="0"/>
              <a:t>used car listing for 223,517 cars</a:t>
            </a:r>
            <a:endParaRPr lang="en-IN" sz="2000" dirty="0"/>
          </a:p>
          <a:p>
            <a:endParaRPr lang="en-IN" sz="2000" dirty="0" smtClean="0"/>
          </a:p>
          <a:p>
            <a:endParaRPr lang="en-IN" sz="2000" dirty="0"/>
          </a:p>
        </p:txBody>
      </p:sp>
    </p:spTree>
    <p:extLst>
      <p:ext uri="{BB962C8B-B14F-4D97-AF65-F5344CB8AC3E}">
        <p14:creationId xmlns:p14="http://schemas.microsoft.com/office/powerpoint/2010/main" val="3431240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smtClean="0"/>
              <a:t>Methodology: Capturing Data </a:t>
            </a:r>
            <a:endParaRPr lang="en-IN" sz="2000" b="1" dirty="0"/>
          </a:p>
        </p:txBody>
      </p:sp>
      <p:sp>
        <p:nvSpPr>
          <p:cNvPr id="3" name="Content Placeholder 2"/>
          <p:cNvSpPr>
            <a:spLocks noGrp="1"/>
          </p:cNvSpPr>
          <p:nvPr>
            <p:ph idx="1"/>
          </p:nvPr>
        </p:nvSpPr>
        <p:spPr/>
        <p:txBody>
          <a:bodyPr>
            <a:normAutofit/>
          </a:bodyPr>
          <a:lstStyle/>
          <a:p>
            <a:r>
              <a:rPr lang="en-IN" sz="2000" dirty="0" smtClean="0"/>
              <a:t>A combination of python libraries Requests and Beautiful Soup is used to scrape data from eBay</a:t>
            </a:r>
          </a:p>
          <a:p>
            <a:endParaRPr lang="en-IN" sz="2000" dirty="0"/>
          </a:p>
        </p:txBody>
      </p:sp>
      <p:pic>
        <p:nvPicPr>
          <p:cNvPr id="4" name="Picture 3"/>
          <p:cNvPicPr>
            <a:picLocks noChangeAspect="1"/>
          </p:cNvPicPr>
          <p:nvPr/>
        </p:nvPicPr>
        <p:blipFill rotWithShape="1">
          <a:blip r:embed="rId2"/>
          <a:srcRect r="15070" b="5518"/>
          <a:stretch/>
        </p:blipFill>
        <p:spPr>
          <a:xfrm>
            <a:off x="1210613" y="2422480"/>
            <a:ext cx="7122017" cy="3889420"/>
          </a:xfrm>
          <a:prstGeom prst="rect">
            <a:avLst/>
          </a:prstGeom>
        </p:spPr>
      </p:pic>
      <p:sp>
        <p:nvSpPr>
          <p:cNvPr id="5" name="Rounded Rectangle 4"/>
          <p:cNvSpPr/>
          <p:nvPr/>
        </p:nvSpPr>
        <p:spPr>
          <a:xfrm>
            <a:off x="1957589" y="3515932"/>
            <a:ext cx="1416676" cy="293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8628845" y="2846231"/>
            <a:ext cx="3026535" cy="2585323"/>
          </a:xfrm>
          <a:prstGeom prst="rect">
            <a:avLst/>
          </a:prstGeom>
          <a:noFill/>
        </p:spPr>
        <p:txBody>
          <a:bodyPr wrap="square" rtlCol="0">
            <a:spAutoFit/>
          </a:bodyPr>
          <a:lstStyle/>
          <a:p>
            <a:pPr marL="285750" indent="-285750">
              <a:buFont typeface="Arial" panose="020B0604020202020204" pitchFamily="34" charset="0"/>
              <a:buChar char="•"/>
            </a:pPr>
            <a:r>
              <a:rPr lang="en-IN" dirty="0" smtClean="0"/>
              <a:t>On the home page car brand categories are captured and stored as a list</a:t>
            </a:r>
          </a:p>
          <a:p>
            <a:pPr marL="285750" indent="-285750">
              <a:buFont typeface="Arial" panose="020B0604020202020204" pitchFamily="34" charset="0"/>
              <a:buChar char="•"/>
            </a:pPr>
            <a:r>
              <a:rPr lang="en-IN" dirty="0" smtClean="0"/>
              <a:t>For each list entry (car brand), redirection URL for the car brand is also stored</a:t>
            </a:r>
          </a:p>
          <a:p>
            <a:endParaRPr lang="en-IN" dirty="0"/>
          </a:p>
          <a:p>
            <a:r>
              <a:rPr lang="en-IN" dirty="0" smtClean="0"/>
              <a:t> </a:t>
            </a:r>
            <a:endParaRPr lang="en-IN" dirty="0"/>
          </a:p>
        </p:txBody>
      </p:sp>
    </p:spTree>
    <p:extLst>
      <p:ext uri="{BB962C8B-B14F-4D97-AF65-F5344CB8AC3E}">
        <p14:creationId xmlns:p14="http://schemas.microsoft.com/office/powerpoint/2010/main" val="189413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smtClean="0"/>
              <a:t>Methodology: Capturing Data</a:t>
            </a:r>
            <a:endParaRPr lang="en-IN" sz="2000" b="1" dirty="0"/>
          </a:p>
        </p:txBody>
      </p:sp>
      <p:sp>
        <p:nvSpPr>
          <p:cNvPr id="3" name="Content Placeholder 2"/>
          <p:cNvSpPr>
            <a:spLocks noGrp="1"/>
          </p:cNvSpPr>
          <p:nvPr>
            <p:ph idx="1"/>
          </p:nvPr>
        </p:nvSpPr>
        <p:spPr/>
        <p:txBody>
          <a:bodyPr>
            <a:normAutofit/>
          </a:bodyPr>
          <a:lstStyle/>
          <a:p>
            <a:r>
              <a:rPr lang="en-IN" sz="2000" dirty="0" smtClean="0"/>
              <a:t>On each redirected brand page, all listed car entries are looped through information like car name, listed price, mileage and year of manufacture are captured</a:t>
            </a:r>
          </a:p>
          <a:p>
            <a:endParaRPr lang="en-IN" sz="2000" dirty="0"/>
          </a:p>
        </p:txBody>
      </p:sp>
      <p:sp>
        <p:nvSpPr>
          <p:cNvPr id="6" name="TextBox 5"/>
          <p:cNvSpPr txBox="1"/>
          <p:nvPr/>
        </p:nvSpPr>
        <p:spPr>
          <a:xfrm>
            <a:off x="8628845" y="2846231"/>
            <a:ext cx="3026535" cy="4247317"/>
          </a:xfrm>
          <a:prstGeom prst="rect">
            <a:avLst/>
          </a:prstGeom>
          <a:noFill/>
        </p:spPr>
        <p:txBody>
          <a:bodyPr wrap="square" rtlCol="0">
            <a:spAutoFit/>
          </a:bodyPr>
          <a:lstStyle/>
          <a:p>
            <a:pPr marL="285750" indent="-285750">
              <a:buFont typeface="Arial" panose="020B0604020202020204" pitchFamily="34" charset="0"/>
              <a:buChar char="•"/>
            </a:pPr>
            <a:r>
              <a:rPr lang="en-IN" dirty="0" smtClean="0"/>
              <a:t>Car information is  processed to capture to identify car model</a:t>
            </a:r>
          </a:p>
          <a:p>
            <a:pPr marL="285750" indent="-285750">
              <a:buFont typeface="Arial" panose="020B0604020202020204" pitchFamily="34" charset="0"/>
              <a:buChar char="•"/>
            </a:pPr>
            <a:r>
              <a:rPr lang="en-IN" dirty="0" smtClean="0"/>
              <a:t>For a given brand all available car listings across multiple pages are captured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smtClean="0"/>
              <a:t>IMP</a:t>
            </a:r>
            <a:r>
              <a:rPr lang="en-IN" dirty="0" smtClean="0"/>
              <a:t>: eBay limits the user to a 10,000 results per query criteria. Hence data was captured by looping through brand type.   </a:t>
            </a:r>
          </a:p>
          <a:p>
            <a:endParaRPr lang="en-IN" dirty="0"/>
          </a:p>
          <a:p>
            <a:r>
              <a:rPr lang="en-IN" dirty="0" smtClean="0"/>
              <a:t> </a:t>
            </a:r>
            <a:endParaRPr lang="en-IN" dirty="0"/>
          </a:p>
        </p:txBody>
      </p:sp>
      <p:pic>
        <p:nvPicPr>
          <p:cNvPr id="7" name="Picture 6"/>
          <p:cNvPicPr>
            <a:picLocks noChangeAspect="1"/>
          </p:cNvPicPr>
          <p:nvPr/>
        </p:nvPicPr>
        <p:blipFill rotWithShape="1">
          <a:blip r:embed="rId2"/>
          <a:srcRect r="24894" b="5330"/>
          <a:stretch/>
        </p:blipFill>
        <p:spPr>
          <a:xfrm>
            <a:off x="953573" y="2498501"/>
            <a:ext cx="7559899" cy="3813399"/>
          </a:xfrm>
          <a:prstGeom prst="rect">
            <a:avLst/>
          </a:prstGeom>
        </p:spPr>
      </p:pic>
      <p:sp>
        <p:nvSpPr>
          <p:cNvPr id="8" name="Rounded Rectangle 7"/>
          <p:cNvSpPr/>
          <p:nvPr/>
        </p:nvSpPr>
        <p:spPr>
          <a:xfrm>
            <a:off x="4378817" y="4726546"/>
            <a:ext cx="2498501" cy="8371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79602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a:t>Methodology: </a:t>
            </a:r>
            <a:r>
              <a:rPr lang="en-IN" sz="2000" b="1" dirty="0" smtClean="0"/>
              <a:t>Processing and Evaluating Data</a:t>
            </a:r>
            <a:endParaRPr lang="en-IN" sz="2000" b="1" dirty="0"/>
          </a:p>
        </p:txBody>
      </p:sp>
      <p:sp>
        <p:nvSpPr>
          <p:cNvPr id="3" name="Content Placeholder 2"/>
          <p:cNvSpPr>
            <a:spLocks noGrp="1"/>
          </p:cNvSpPr>
          <p:nvPr>
            <p:ph idx="1"/>
          </p:nvPr>
        </p:nvSpPr>
        <p:spPr/>
        <p:txBody>
          <a:bodyPr>
            <a:normAutofit/>
          </a:bodyPr>
          <a:lstStyle/>
          <a:p>
            <a:pPr lvl="1"/>
            <a:r>
              <a:rPr lang="en-IN" sz="1600" dirty="0" smtClean="0"/>
              <a:t>Logically incorrect and extreme values were removed from the data set using the below mentioned rules</a:t>
            </a:r>
          </a:p>
          <a:p>
            <a:pPr lvl="2"/>
            <a:r>
              <a:rPr lang="en-IN" sz="1200" dirty="0"/>
              <a:t>Removing car listings where "On Road Year" &lt; 0, Cars listed as 2018 or beyond(probable misprint).</a:t>
            </a:r>
          </a:p>
          <a:p>
            <a:pPr lvl="2"/>
            <a:r>
              <a:rPr lang="en-IN" sz="1200" dirty="0" smtClean="0"/>
              <a:t>Removing </a:t>
            </a:r>
            <a:r>
              <a:rPr lang="en-IN" sz="1200" dirty="0"/>
              <a:t>car listings where "Price" &gt; 200,000, Outliers.</a:t>
            </a:r>
          </a:p>
          <a:p>
            <a:pPr lvl="2"/>
            <a:r>
              <a:rPr lang="en-IN" sz="1200" dirty="0" smtClean="0"/>
              <a:t>Removing </a:t>
            </a:r>
            <a:r>
              <a:rPr lang="en-IN" sz="1200" dirty="0"/>
              <a:t>car listings where "Mileage" &gt; 500,000, Outliers.</a:t>
            </a:r>
          </a:p>
          <a:p>
            <a:pPr lvl="1"/>
            <a:r>
              <a:rPr lang="en-IN" sz="1600" dirty="0" smtClean="0"/>
              <a:t> Post removal of outliers, the data set had 233,827 cars where an average listing</a:t>
            </a:r>
            <a:r>
              <a:rPr lang="en-IN" sz="1600" dirty="0" smtClean="0"/>
              <a:t> was </a:t>
            </a:r>
            <a:r>
              <a:rPr lang="en-IN" sz="1600" dirty="0"/>
              <a:t>priced at $38,762 and </a:t>
            </a:r>
            <a:r>
              <a:rPr lang="en-IN" sz="1600" dirty="0" smtClean="0"/>
              <a:t>had </a:t>
            </a:r>
            <a:r>
              <a:rPr lang="en-IN" sz="1600" dirty="0"/>
              <a:t>run 43,784 </a:t>
            </a:r>
            <a:r>
              <a:rPr lang="en-IN" sz="1600" dirty="0" smtClean="0"/>
              <a:t>miles</a:t>
            </a:r>
          </a:p>
          <a:p>
            <a:pPr lvl="1"/>
            <a:endParaRPr lang="en-IN" sz="1600" dirty="0" smtClean="0"/>
          </a:p>
          <a:p>
            <a:pPr lvl="1"/>
            <a:r>
              <a:rPr lang="en-IN" sz="1600" dirty="0" smtClean="0"/>
              <a:t>Breakup of car listings across the years is shown below:</a:t>
            </a:r>
          </a:p>
          <a:p>
            <a:pPr lvl="1"/>
            <a:endParaRPr lang="en-IN" sz="1600" dirty="0"/>
          </a:p>
        </p:txBody>
      </p:sp>
      <p:pic>
        <p:nvPicPr>
          <p:cNvPr id="6" name="Picture 5"/>
          <p:cNvPicPr>
            <a:picLocks noChangeAspect="1"/>
          </p:cNvPicPr>
          <p:nvPr/>
        </p:nvPicPr>
        <p:blipFill rotWithShape="1">
          <a:blip r:embed="rId2"/>
          <a:srcRect l="18275" t="27219" r="44648" b="25998"/>
          <a:stretch/>
        </p:blipFill>
        <p:spPr>
          <a:xfrm>
            <a:off x="6735650" y="3451538"/>
            <a:ext cx="4520485" cy="3206839"/>
          </a:xfrm>
          <a:prstGeom prst="rect">
            <a:avLst/>
          </a:prstGeom>
        </p:spPr>
      </p:pic>
      <p:sp>
        <p:nvSpPr>
          <p:cNvPr id="7" name="TextBox 6"/>
          <p:cNvSpPr txBox="1"/>
          <p:nvPr/>
        </p:nvSpPr>
        <p:spPr>
          <a:xfrm>
            <a:off x="1338330" y="4275787"/>
            <a:ext cx="5066762" cy="1815882"/>
          </a:xfrm>
          <a:prstGeom prst="rect">
            <a:avLst/>
          </a:prstGeom>
          <a:noFill/>
        </p:spPr>
        <p:txBody>
          <a:bodyPr wrap="square" rtlCol="0">
            <a:spAutoFit/>
          </a:bodyPr>
          <a:lstStyle/>
          <a:p>
            <a:r>
              <a:rPr lang="en-IN" sz="1400" dirty="0" smtClean="0"/>
              <a:t>Most of the used cars  available on eBay were manufactured in the last 10 years.</a:t>
            </a:r>
          </a:p>
          <a:p>
            <a:endParaRPr lang="en-IN" sz="1400" dirty="0" smtClean="0"/>
          </a:p>
          <a:p>
            <a:endParaRPr lang="en-IN" sz="1400" dirty="0" smtClean="0"/>
          </a:p>
          <a:p>
            <a:endParaRPr lang="en-IN" sz="1400" dirty="0"/>
          </a:p>
          <a:p>
            <a:endParaRPr lang="en-IN" sz="1400" dirty="0"/>
          </a:p>
          <a:p>
            <a:r>
              <a:rPr lang="en-IN" sz="1400" dirty="0" smtClean="0"/>
              <a:t>There seems to be some peaks around late 1960’s and early 1970’s car listings too</a:t>
            </a:r>
            <a:endParaRPr lang="en-IN" sz="1400" dirty="0"/>
          </a:p>
        </p:txBody>
      </p:sp>
      <p:sp>
        <p:nvSpPr>
          <p:cNvPr id="8" name="Notched Right Arrow 7"/>
          <p:cNvSpPr/>
          <p:nvPr/>
        </p:nvSpPr>
        <p:spPr>
          <a:xfrm>
            <a:off x="6362163" y="4275787"/>
            <a:ext cx="4211392" cy="270456"/>
          </a:xfrm>
          <a:prstGeom prst="notch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Notched Right Arrow 8"/>
          <p:cNvSpPr/>
          <p:nvPr/>
        </p:nvSpPr>
        <p:spPr>
          <a:xfrm>
            <a:off x="6405092" y="5703196"/>
            <a:ext cx="3200400" cy="274320"/>
          </a:xfrm>
          <a:prstGeom prst="notch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69968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a:t>Methodology: </a:t>
            </a:r>
            <a:r>
              <a:rPr lang="en-IN" sz="2000" b="1" dirty="0" smtClean="0"/>
              <a:t>Processing and Evaluating Data</a:t>
            </a:r>
            <a:endParaRPr lang="en-IN" sz="2000" b="1" dirty="0"/>
          </a:p>
        </p:txBody>
      </p:sp>
      <p:sp>
        <p:nvSpPr>
          <p:cNvPr id="3" name="Content Placeholder 2"/>
          <p:cNvSpPr>
            <a:spLocks noGrp="1"/>
          </p:cNvSpPr>
          <p:nvPr>
            <p:ph idx="1"/>
          </p:nvPr>
        </p:nvSpPr>
        <p:spPr>
          <a:xfrm>
            <a:off x="838200" y="1825625"/>
            <a:ext cx="10515600" cy="1387132"/>
          </a:xfrm>
        </p:spPr>
        <p:txBody>
          <a:bodyPr>
            <a:normAutofit/>
          </a:bodyPr>
          <a:lstStyle/>
          <a:p>
            <a:pPr lvl="1"/>
            <a:r>
              <a:rPr lang="en-IN" sz="1600" dirty="0" smtClean="0"/>
              <a:t>Data like “Number of Years on Road” and “Mileage” was binned or categorised into ranges of </a:t>
            </a:r>
          </a:p>
          <a:p>
            <a:pPr lvl="2"/>
            <a:r>
              <a:rPr lang="en-IN" sz="1200" dirty="0" smtClean="0"/>
              <a:t># </a:t>
            </a:r>
            <a:r>
              <a:rPr lang="en-IN" sz="1200" dirty="0"/>
              <a:t>of years on road: </a:t>
            </a:r>
            <a:r>
              <a:rPr lang="en-IN" sz="1200" dirty="0" smtClean="0"/>
              <a:t>"LessThan2yrs","2To5yrs","5To10</a:t>
            </a:r>
            <a:r>
              <a:rPr lang="en-IN" sz="1200" dirty="0"/>
              <a:t>yrs</a:t>
            </a:r>
            <a:r>
              <a:rPr lang="en-IN" sz="1200" dirty="0" smtClean="0"/>
              <a:t>","10To15</a:t>
            </a:r>
            <a:r>
              <a:rPr lang="en-IN" sz="1200" dirty="0"/>
              <a:t>yrs</a:t>
            </a:r>
            <a:r>
              <a:rPr lang="en-IN" sz="1200" dirty="0" smtClean="0"/>
              <a:t>","15To20</a:t>
            </a:r>
            <a:r>
              <a:rPr lang="en-IN" sz="1200" dirty="0"/>
              <a:t>yrs</a:t>
            </a:r>
            <a:r>
              <a:rPr lang="en-IN" sz="1200" dirty="0" smtClean="0"/>
              <a:t>","20To50</a:t>
            </a:r>
            <a:r>
              <a:rPr lang="en-IN" sz="1200" dirty="0"/>
              <a:t>yrs</a:t>
            </a:r>
            <a:r>
              <a:rPr lang="en-IN" sz="1200" dirty="0" smtClean="0"/>
              <a:t>","Heritage“(&gt;50yrs)</a:t>
            </a:r>
          </a:p>
          <a:p>
            <a:pPr lvl="2"/>
            <a:r>
              <a:rPr lang="en-IN" sz="1200" dirty="0"/>
              <a:t>Mileage: "</a:t>
            </a:r>
            <a:r>
              <a:rPr lang="en-IN" sz="1200" dirty="0" smtClean="0"/>
              <a:t>LessThan5K miles","5To10K</a:t>
            </a:r>
            <a:r>
              <a:rPr lang="en-IN" sz="1200" dirty="0"/>
              <a:t> miles</a:t>
            </a:r>
            <a:r>
              <a:rPr lang="en-IN" sz="1200" dirty="0" smtClean="0"/>
              <a:t>","10To20K</a:t>
            </a:r>
            <a:r>
              <a:rPr lang="en-IN" sz="1200" dirty="0"/>
              <a:t> miles</a:t>
            </a:r>
            <a:r>
              <a:rPr lang="en-IN" sz="1200" dirty="0" smtClean="0"/>
              <a:t>","20To30K</a:t>
            </a:r>
            <a:r>
              <a:rPr lang="en-IN" sz="1200" dirty="0"/>
              <a:t> miles</a:t>
            </a:r>
            <a:r>
              <a:rPr lang="en-IN" sz="1200" dirty="0" smtClean="0"/>
              <a:t>","30To50K</a:t>
            </a:r>
            <a:r>
              <a:rPr lang="en-IN" sz="1200" dirty="0"/>
              <a:t> miles</a:t>
            </a:r>
            <a:r>
              <a:rPr lang="en-IN" sz="1200" dirty="0" smtClean="0"/>
              <a:t>","50To75K</a:t>
            </a:r>
            <a:r>
              <a:rPr lang="en-IN" sz="1200" dirty="0"/>
              <a:t> miles</a:t>
            </a:r>
            <a:r>
              <a:rPr lang="en-IN" sz="1200" dirty="0" smtClean="0"/>
              <a:t>","75To100K</a:t>
            </a:r>
            <a:r>
              <a:rPr lang="en-IN" sz="1200" dirty="0"/>
              <a:t> miles</a:t>
            </a:r>
            <a:r>
              <a:rPr lang="en-IN" sz="1200" dirty="0" smtClean="0"/>
              <a:t>","100To150K</a:t>
            </a:r>
            <a:r>
              <a:rPr lang="en-IN" sz="1200" dirty="0"/>
              <a:t> miles</a:t>
            </a:r>
            <a:r>
              <a:rPr lang="en-IN" sz="1200" dirty="0" smtClean="0"/>
              <a:t>","150To300K</a:t>
            </a:r>
            <a:r>
              <a:rPr lang="en-IN" sz="1200" dirty="0"/>
              <a:t> miles</a:t>
            </a:r>
            <a:r>
              <a:rPr lang="en-IN" sz="1200" dirty="0" smtClean="0"/>
              <a:t>","</a:t>
            </a:r>
            <a:r>
              <a:rPr lang="en-IN" sz="1200" dirty="0" err="1" smtClean="0"/>
              <a:t>Roundown</a:t>
            </a:r>
            <a:r>
              <a:rPr lang="en-IN" sz="1200" dirty="0" smtClean="0"/>
              <a:t>“ (&gt;300K miles)</a:t>
            </a:r>
          </a:p>
          <a:p>
            <a:pPr lvl="2"/>
            <a:r>
              <a:rPr lang="en-IN" sz="1200" dirty="0" smtClean="0"/>
              <a:t>Cut-off values are determined by plotting and evaluating histograms of data at different cut off values </a:t>
            </a:r>
          </a:p>
          <a:p>
            <a:pPr lvl="2"/>
            <a:endParaRPr lang="en-IN" sz="1200" dirty="0" smtClean="0"/>
          </a:p>
        </p:txBody>
      </p:sp>
      <p:sp>
        <p:nvSpPr>
          <p:cNvPr id="10" name="Content Placeholder 2"/>
          <p:cNvSpPr txBox="1">
            <a:spLocks/>
          </p:cNvSpPr>
          <p:nvPr/>
        </p:nvSpPr>
        <p:spPr>
          <a:xfrm>
            <a:off x="838200" y="3212757"/>
            <a:ext cx="10515600" cy="13871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IN" sz="1600" dirty="0" smtClean="0"/>
              <a:t>Another categorical variable was created based on values of “</a:t>
            </a:r>
            <a:r>
              <a:rPr lang="en-IN" sz="1600" dirty="0"/>
              <a:t>Number of Years on Road</a:t>
            </a:r>
            <a:r>
              <a:rPr lang="en-IN" sz="1600" dirty="0" smtClean="0"/>
              <a:t>” with cut-off at 15 yrs. Cars with value less than 15yrs </a:t>
            </a:r>
            <a:r>
              <a:rPr lang="en-IN" sz="1600" dirty="0"/>
              <a:t>were tagged as “</a:t>
            </a:r>
            <a:r>
              <a:rPr lang="en-IN" sz="1600" dirty="0" smtClean="0"/>
              <a:t>Contemporary” and older cars </a:t>
            </a:r>
            <a:r>
              <a:rPr lang="en-IN" sz="1600" dirty="0"/>
              <a:t>were tagged as “</a:t>
            </a:r>
            <a:r>
              <a:rPr lang="en-IN" sz="1600" dirty="0" smtClean="0"/>
              <a:t>Collectable”</a:t>
            </a:r>
          </a:p>
          <a:p>
            <a:pPr lvl="1"/>
            <a:r>
              <a:rPr lang="en-IN" sz="1600" dirty="0" smtClean="0"/>
              <a:t>Car listing that did not belong to top 86 brand categories were removed from the dataset. These were cars that did not follow naming convention hence were difficult to map with their respective brands.</a:t>
            </a:r>
            <a:endParaRPr lang="en-IN" sz="1200" dirty="0"/>
          </a:p>
          <a:p>
            <a:pPr lvl="2"/>
            <a:endParaRPr lang="en-IN" sz="1200" dirty="0" smtClean="0"/>
          </a:p>
        </p:txBody>
      </p:sp>
    </p:spTree>
    <p:extLst>
      <p:ext uri="{BB962C8B-B14F-4D97-AF65-F5344CB8AC3E}">
        <p14:creationId xmlns:p14="http://schemas.microsoft.com/office/powerpoint/2010/main" val="16356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smtClean="0"/>
              <a:t>Observations and Insights:</a:t>
            </a:r>
            <a:endParaRPr lang="en-IN" sz="2000" b="1" dirty="0"/>
          </a:p>
        </p:txBody>
      </p:sp>
      <p:pic>
        <p:nvPicPr>
          <p:cNvPr id="7" name="Picture 6"/>
          <p:cNvPicPr>
            <a:picLocks noChangeAspect="1"/>
          </p:cNvPicPr>
          <p:nvPr/>
        </p:nvPicPr>
        <p:blipFill rotWithShape="1">
          <a:blip r:embed="rId2"/>
          <a:srcRect t="19083" r="14561" b="9350"/>
          <a:stretch/>
        </p:blipFill>
        <p:spPr>
          <a:xfrm>
            <a:off x="506627" y="1421027"/>
            <a:ext cx="7154562" cy="4905633"/>
          </a:xfrm>
          <a:prstGeom prst="rect">
            <a:avLst/>
          </a:prstGeom>
        </p:spPr>
      </p:pic>
      <p:sp>
        <p:nvSpPr>
          <p:cNvPr id="8" name="Arc 7"/>
          <p:cNvSpPr/>
          <p:nvPr/>
        </p:nvSpPr>
        <p:spPr>
          <a:xfrm rot="9137697">
            <a:off x="1561903" y="-923516"/>
            <a:ext cx="8194983" cy="4434193"/>
          </a:xfrm>
          <a:prstGeom prst="arc">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 name="TextBox 9"/>
          <p:cNvSpPr txBox="1"/>
          <p:nvPr/>
        </p:nvSpPr>
        <p:spPr>
          <a:xfrm>
            <a:off x="7909353" y="2269764"/>
            <a:ext cx="3707027" cy="1477328"/>
          </a:xfrm>
          <a:prstGeom prst="rect">
            <a:avLst/>
          </a:prstGeom>
          <a:noFill/>
        </p:spPr>
        <p:txBody>
          <a:bodyPr wrap="square" rtlCol="0">
            <a:spAutoFit/>
          </a:bodyPr>
          <a:lstStyle/>
          <a:p>
            <a:r>
              <a:rPr lang="en-IN" dirty="0" smtClean="0"/>
              <a:t>Generally the price of a car decreases over a period of time (10-15 </a:t>
            </a:r>
            <a:r>
              <a:rPr lang="en-IN" dirty="0" err="1" smtClean="0"/>
              <a:t>yrs</a:t>
            </a:r>
            <a:r>
              <a:rPr lang="en-IN" dirty="0" smtClean="0"/>
              <a:t>)</a:t>
            </a:r>
          </a:p>
          <a:p>
            <a:endParaRPr lang="en-IN" dirty="0"/>
          </a:p>
          <a:p>
            <a:r>
              <a:rPr lang="en-IN" dirty="0" smtClean="0"/>
              <a:t>Some car brands appreciate in value post 15 to 20 </a:t>
            </a:r>
            <a:r>
              <a:rPr lang="en-IN" dirty="0" err="1" smtClean="0"/>
              <a:t>yrs</a:t>
            </a:r>
            <a:r>
              <a:rPr lang="en-IN" dirty="0" smtClean="0"/>
              <a:t>   </a:t>
            </a:r>
            <a:endParaRPr lang="en-IN" dirty="0"/>
          </a:p>
        </p:txBody>
      </p:sp>
      <p:sp>
        <p:nvSpPr>
          <p:cNvPr id="11" name="TextBox 10"/>
          <p:cNvSpPr txBox="1"/>
          <p:nvPr/>
        </p:nvSpPr>
        <p:spPr>
          <a:xfrm>
            <a:off x="7909353" y="4152110"/>
            <a:ext cx="3707027" cy="1600438"/>
          </a:xfrm>
          <a:prstGeom prst="rect">
            <a:avLst/>
          </a:prstGeom>
          <a:noFill/>
          <a:ln>
            <a:solidFill>
              <a:schemeClr val="accent1"/>
            </a:solidFill>
          </a:ln>
        </p:spPr>
        <p:txBody>
          <a:bodyPr wrap="square" rtlCol="0">
            <a:spAutoFit/>
          </a:bodyPr>
          <a:lstStyle/>
          <a:p>
            <a:r>
              <a:rPr lang="en-IN" sz="1400" dirty="0" smtClean="0"/>
              <a:t>So a buyer looking to buy a used car for commute would look to buy a car brand that depreciates the least in the first 10-15 </a:t>
            </a:r>
            <a:r>
              <a:rPr lang="en-IN" sz="1400" dirty="0" err="1" smtClean="0"/>
              <a:t>yrs</a:t>
            </a:r>
            <a:r>
              <a:rPr lang="en-IN" sz="1400" dirty="0" smtClean="0"/>
              <a:t> </a:t>
            </a:r>
          </a:p>
          <a:p>
            <a:endParaRPr lang="en-IN" sz="1400" dirty="0"/>
          </a:p>
          <a:p>
            <a:r>
              <a:rPr lang="en-IN" sz="1400" dirty="0" smtClean="0"/>
              <a:t>Whereas a buyer looking at a collectable car might want to invest in a brand that historically appreciates the most </a:t>
            </a:r>
            <a:endParaRPr lang="en-IN" sz="1400" dirty="0"/>
          </a:p>
        </p:txBody>
      </p:sp>
      <p:pic>
        <p:nvPicPr>
          <p:cNvPr id="12" name="Picture 11"/>
          <p:cNvPicPr>
            <a:picLocks noChangeAspect="1"/>
          </p:cNvPicPr>
          <p:nvPr/>
        </p:nvPicPr>
        <p:blipFill rotWithShape="1">
          <a:blip r:embed="rId3"/>
          <a:srcRect l="83818" t="36390" r="2196" b="54777"/>
          <a:stretch/>
        </p:blipFill>
        <p:spPr>
          <a:xfrm>
            <a:off x="5827754" y="1457675"/>
            <a:ext cx="1705232" cy="605481"/>
          </a:xfrm>
          <a:prstGeom prst="rect">
            <a:avLst/>
          </a:prstGeom>
        </p:spPr>
      </p:pic>
      <p:sp>
        <p:nvSpPr>
          <p:cNvPr id="13" name="TextBox 12"/>
          <p:cNvSpPr txBox="1"/>
          <p:nvPr/>
        </p:nvSpPr>
        <p:spPr>
          <a:xfrm>
            <a:off x="599301" y="1575749"/>
            <a:ext cx="803189" cy="369332"/>
          </a:xfrm>
          <a:prstGeom prst="rect">
            <a:avLst/>
          </a:prstGeom>
          <a:noFill/>
        </p:spPr>
        <p:txBody>
          <a:bodyPr wrap="square" rtlCol="0">
            <a:spAutoFit/>
          </a:bodyPr>
          <a:lstStyle/>
          <a:p>
            <a:r>
              <a:rPr lang="en-IN" b="1" dirty="0" smtClean="0">
                <a:hlinkClick r:id="rId4"/>
              </a:rPr>
              <a:t>LINK</a:t>
            </a:r>
            <a:endParaRPr lang="en-IN" b="1" dirty="0"/>
          </a:p>
        </p:txBody>
      </p:sp>
    </p:spTree>
    <p:extLst>
      <p:ext uri="{BB962C8B-B14F-4D97-AF65-F5344CB8AC3E}">
        <p14:creationId xmlns:p14="http://schemas.microsoft.com/office/powerpoint/2010/main" val="1129573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smtClean="0"/>
              <a:t>Observations and Insights:</a:t>
            </a:r>
            <a:endParaRPr lang="en-IN" sz="2000" b="1" dirty="0"/>
          </a:p>
        </p:txBody>
      </p:sp>
      <p:pic>
        <p:nvPicPr>
          <p:cNvPr id="3" name="Picture 2"/>
          <p:cNvPicPr>
            <a:picLocks noChangeAspect="1"/>
          </p:cNvPicPr>
          <p:nvPr/>
        </p:nvPicPr>
        <p:blipFill rotWithShape="1">
          <a:blip r:embed="rId2"/>
          <a:srcRect l="912" t="16200" r="9595" b="5203"/>
          <a:stretch/>
        </p:blipFill>
        <p:spPr>
          <a:xfrm>
            <a:off x="838200" y="1690688"/>
            <a:ext cx="9057503" cy="4472334"/>
          </a:xfrm>
          <a:prstGeom prst="rect">
            <a:avLst/>
          </a:prstGeom>
        </p:spPr>
      </p:pic>
      <p:sp>
        <p:nvSpPr>
          <p:cNvPr id="9" name="TextBox 8"/>
          <p:cNvSpPr txBox="1"/>
          <p:nvPr/>
        </p:nvSpPr>
        <p:spPr>
          <a:xfrm>
            <a:off x="8042189" y="2183267"/>
            <a:ext cx="3707027" cy="923330"/>
          </a:xfrm>
          <a:prstGeom prst="rect">
            <a:avLst/>
          </a:prstGeom>
          <a:noFill/>
        </p:spPr>
        <p:txBody>
          <a:bodyPr wrap="square" rtlCol="0">
            <a:spAutoFit/>
          </a:bodyPr>
          <a:lstStyle/>
          <a:p>
            <a:r>
              <a:rPr lang="en-IN" dirty="0" smtClean="0"/>
              <a:t>Average Price commanded by cars tends to decrease as number of on road miles increases</a:t>
            </a:r>
            <a:endParaRPr lang="en-IN" dirty="0"/>
          </a:p>
        </p:txBody>
      </p:sp>
      <p:cxnSp>
        <p:nvCxnSpPr>
          <p:cNvPr id="5" name="Straight Arrow Connector 4"/>
          <p:cNvCxnSpPr/>
          <p:nvPr/>
        </p:nvCxnSpPr>
        <p:spPr>
          <a:xfrm>
            <a:off x="2817341" y="2508422"/>
            <a:ext cx="5721178" cy="23107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9848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smtClean="0"/>
              <a:t>Observations and Insights: Brand Comparison for Honda and Toyota</a:t>
            </a:r>
            <a:endParaRPr lang="en-IN" sz="2000" b="1" dirty="0"/>
          </a:p>
        </p:txBody>
      </p:sp>
      <p:grpSp>
        <p:nvGrpSpPr>
          <p:cNvPr id="12" name="Group 11"/>
          <p:cNvGrpSpPr/>
          <p:nvPr/>
        </p:nvGrpSpPr>
        <p:grpSpPr>
          <a:xfrm>
            <a:off x="420130" y="1890584"/>
            <a:ext cx="10799804" cy="3880022"/>
            <a:chOff x="420130" y="1890583"/>
            <a:chExt cx="10799804" cy="4621427"/>
          </a:xfrm>
        </p:grpSpPr>
        <p:pic>
          <p:nvPicPr>
            <p:cNvPr id="7" name="Picture 6"/>
            <p:cNvPicPr>
              <a:picLocks noChangeAspect="1"/>
            </p:cNvPicPr>
            <p:nvPr/>
          </p:nvPicPr>
          <p:blipFill rotWithShape="1">
            <a:blip r:embed="rId2"/>
            <a:srcRect l="16013" t="11152" r="13446" b="21427"/>
            <a:stretch/>
          </p:blipFill>
          <p:spPr>
            <a:xfrm>
              <a:off x="420130" y="1890583"/>
              <a:ext cx="4917989" cy="4621427"/>
            </a:xfrm>
            <a:prstGeom prst="rect">
              <a:avLst/>
            </a:prstGeom>
          </p:spPr>
        </p:pic>
        <p:pic>
          <p:nvPicPr>
            <p:cNvPr id="8" name="Picture 7"/>
            <p:cNvPicPr>
              <a:picLocks noChangeAspect="1"/>
            </p:cNvPicPr>
            <p:nvPr/>
          </p:nvPicPr>
          <p:blipFill rotWithShape="1">
            <a:blip r:embed="rId3"/>
            <a:srcRect l="15608" t="11333" r="13345" b="14397"/>
            <a:stretch/>
          </p:blipFill>
          <p:spPr>
            <a:xfrm>
              <a:off x="5758247" y="1894290"/>
              <a:ext cx="5461687" cy="4617720"/>
            </a:xfrm>
            <a:prstGeom prst="rect">
              <a:avLst/>
            </a:prstGeom>
          </p:spPr>
        </p:pic>
      </p:grpSp>
      <p:sp>
        <p:nvSpPr>
          <p:cNvPr id="10" name="Rounded Rectangle 9"/>
          <p:cNvSpPr/>
          <p:nvPr/>
        </p:nvSpPr>
        <p:spPr>
          <a:xfrm>
            <a:off x="2045043" y="1412661"/>
            <a:ext cx="2335427" cy="477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Honda</a:t>
            </a:r>
            <a:endParaRPr lang="en-IN" dirty="0"/>
          </a:p>
        </p:txBody>
      </p:sp>
      <p:sp>
        <p:nvSpPr>
          <p:cNvPr id="11" name="Rounded Rectangle 10"/>
          <p:cNvSpPr/>
          <p:nvPr/>
        </p:nvSpPr>
        <p:spPr>
          <a:xfrm>
            <a:off x="7819767" y="1412661"/>
            <a:ext cx="2335427" cy="477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Toyota</a:t>
            </a:r>
            <a:endParaRPr lang="en-IN" dirty="0"/>
          </a:p>
        </p:txBody>
      </p:sp>
      <p:sp>
        <p:nvSpPr>
          <p:cNvPr id="13" name="TextBox 12"/>
          <p:cNvSpPr txBox="1"/>
          <p:nvPr/>
        </p:nvSpPr>
        <p:spPr>
          <a:xfrm>
            <a:off x="617838" y="5906530"/>
            <a:ext cx="10836876" cy="523220"/>
          </a:xfrm>
          <a:prstGeom prst="rect">
            <a:avLst/>
          </a:prstGeom>
          <a:noFill/>
        </p:spPr>
        <p:txBody>
          <a:bodyPr wrap="square" rtlCol="0">
            <a:spAutoFit/>
          </a:bodyPr>
          <a:lstStyle/>
          <a:p>
            <a:pPr algn="ctr"/>
            <a:r>
              <a:rPr lang="en-IN" sz="1400" dirty="0" smtClean="0"/>
              <a:t>Cars from Honda tend to depreciate in value at a greater rate than Toyota in the initial 15 </a:t>
            </a:r>
            <a:r>
              <a:rPr lang="en-IN" sz="1400" dirty="0" err="1" smtClean="0"/>
              <a:t>yrs</a:t>
            </a:r>
            <a:endParaRPr lang="en-IN" sz="1400" dirty="0" smtClean="0"/>
          </a:p>
          <a:p>
            <a:pPr algn="ctr"/>
            <a:r>
              <a:rPr lang="en-IN" sz="1400" dirty="0" smtClean="0"/>
              <a:t>Best time to buy both the car brands is 5 to 10 </a:t>
            </a:r>
            <a:r>
              <a:rPr lang="en-IN" sz="1400" dirty="0" err="1" smtClean="0"/>
              <a:t>yr</a:t>
            </a:r>
            <a:r>
              <a:rPr lang="en-IN" sz="1400" dirty="0" smtClean="0"/>
              <a:t> old car (2012-2007 model)</a:t>
            </a:r>
            <a:endParaRPr lang="en-IN" sz="1400" dirty="0"/>
          </a:p>
        </p:txBody>
      </p:sp>
    </p:spTree>
    <p:extLst>
      <p:ext uri="{BB962C8B-B14F-4D97-AF65-F5344CB8AC3E}">
        <p14:creationId xmlns:p14="http://schemas.microsoft.com/office/powerpoint/2010/main" val="520529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2738</TotalTime>
  <Words>831</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Introduction:</vt:lpstr>
      <vt:lpstr>Methodology: Capturing Data </vt:lpstr>
      <vt:lpstr>Methodology: Capturing Data</vt:lpstr>
      <vt:lpstr>Methodology: Processing and Evaluating Data</vt:lpstr>
      <vt:lpstr>Methodology: Processing and Evaluating Data</vt:lpstr>
      <vt:lpstr>Observations and Insights:</vt:lpstr>
      <vt:lpstr>Observations and Insights:</vt:lpstr>
      <vt:lpstr>Observations and Insights: Brand Comparison for Honda and Toyota</vt:lpstr>
      <vt:lpstr>Observations and Insights: Brand Comparison for Ferrari and Rolls-Royce</vt:lpstr>
      <vt:lpstr>Key takeaways: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2: HR Analytics</dc:title>
  <dc:creator>sudhanshu</dc:creator>
  <cp:lastModifiedBy>sudhanshu</cp:lastModifiedBy>
  <cp:revision>69</cp:revision>
  <dcterms:created xsi:type="dcterms:W3CDTF">2017-09-25T00:36:03Z</dcterms:created>
  <dcterms:modified xsi:type="dcterms:W3CDTF">2017-10-17T00:11:46Z</dcterms:modified>
</cp:coreProperties>
</file>