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58" r:id="rId5"/>
    <p:sldId id="259" r:id="rId6"/>
    <p:sldId id="260" r:id="rId7"/>
    <p:sldId id="266" r:id="rId8"/>
    <p:sldId id="261" r:id="rId9"/>
    <p:sldId id="268" r:id="rId10"/>
    <p:sldId id="269" r:id="rId11"/>
    <p:sldId id="270" r:id="rId12"/>
    <p:sldId id="271" r:id="rId13"/>
    <p:sldId id="279" r:id="rId14"/>
    <p:sldId id="272" r:id="rId15"/>
    <p:sldId id="262" r:id="rId16"/>
    <p:sldId id="273" r:id="rId17"/>
    <p:sldId id="274" r:id="rId18"/>
    <p:sldId id="275" r:id="rId20"/>
    <p:sldId id="284" r:id="rId21"/>
    <p:sldId id="291" r:id="rId22"/>
    <p:sldId id="293" r:id="rId23"/>
    <p:sldId id="292" r:id="rId24"/>
    <p:sldId id="294" r:id="rId25"/>
    <p:sldId id="295" r:id="rId26"/>
    <p:sldId id="296" r:id="rId27"/>
    <p:sldId id="297" r:id="rId28"/>
    <p:sldId id="298" r:id="rId29"/>
    <p:sldId id="299" r:id="rId30"/>
    <p:sldId id="300" r:id="rId31"/>
    <p:sldId id="301" r:id="rId32"/>
    <p:sldId id="302" r:id="rId33"/>
    <p:sldId id="303" r:id="rId34"/>
  </p:sldIdLst>
  <p:sldSz cx="10080625" cy="5670550"/>
  <p:notesSz cx="7559675" cy="106914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624" y="-254"/>
      </p:cViewPr>
      <p:guideLst>
        <p:guide orient="horz" pos="1786"/>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6AD4584-362F-4EF6-BD8F-A40AD2B84129}" type="datetimeFigureOut">
              <a:rPr lang="en-US" smtClean="0"/>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05BC13E-C9F7-4809-BCC6-67BC1B59DB9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5BC13E-C9F7-4809-BCC6-67BC1B59DB9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5752"/>
            <a:ext cx="10092876" cy="5678426"/>
          </a:xfrm>
          <a:prstGeom prst="rect">
            <a:avLst/>
          </a:prstGeom>
          <a:noFill/>
          <a:ln w="9525">
            <a:noFill/>
          </a:ln>
        </p:spPr>
      </p:pic>
      <p:sp>
        <p:nvSpPr>
          <p:cNvPr id="2051" name="Rectangle 3"/>
          <p:cNvSpPr>
            <a:spLocks noGrp="1" noChangeArrowheads="1"/>
          </p:cNvSpPr>
          <p:nvPr>
            <p:ph type="ctrTitle"/>
          </p:nvPr>
        </p:nvSpPr>
        <p:spPr>
          <a:xfrm>
            <a:off x="1706356" y="1407136"/>
            <a:ext cx="7616472" cy="895212"/>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706356" y="2420485"/>
            <a:ext cx="7621722" cy="1449141"/>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504031" y="5163876"/>
            <a:ext cx="2352146" cy="3937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1BEF0D-F0BB-DE4B-95CE-6DB70DBA9567}" type="datetimeFigureOut">
              <a:rPr lang="en-US" smtClean="0"/>
            </a:fld>
            <a:endParaRPr lang="en-US" dirty="0"/>
          </a:p>
        </p:txBody>
      </p:sp>
      <p:sp>
        <p:nvSpPr>
          <p:cNvPr id="10" name="Rectangle 6"/>
          <p:cNvSpPr>
            <a:spLocks noGrp="1" noChangeArrowheads="1"/>
          </p:cNvSpPr>
          <p:nvPr>
            <p:ph type="ftr" sz="quarter" idx="3"/>
          </p:nvPr>
        </p:nvSpPr>
        <p:spPr bwMode="auto">
          <a:xfrm>
            <a:off x="3444214" y="5163876"/>
            <a:ext cx="3192198" cy="3937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7224448" y="5163876"/>
            <a:ext cx="2352146" cy="3937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smtClean="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89333C77-0158-454C-844F-B7AB9BD7DAD4}"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157515"/>
            <a:ext cx="2268141" cy="490922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157515"/>
            <a:ext cx="6636411" cy="4909226"/>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413700"/>
            <a:ext cx="8694539" cy="2358791"/>
          </a:xfrm>
        </p:spPr>
        <p:txBody>
          <a:bodyPr anchor="b"/>
          <a:lstStyle>
            <a:lvl1pPr>
              <a:defRPr sz="4960"/>
            </a:lvl1pPr>
          </a:lstStyle>
          <a:p>
            <a:r>
              <a:rPr lang="en-US" smtClean="0"/>
              <a:t>Click to edit Master title style</a:t>
            </a:r>
            <a:endParaRPr lang="en-US"/>
          </a:p>
        </p:txBody>
      </p:sp>
      <p:sp>
        <p:nvSpPr>
          <p:cNvPr id="3" name="Text Placeholder 2"/>
          <p:cNvSpPr>
            <a:spLocks noGrp="1"/>
          </p:cNvSpPr>
          <p:nvPr>
            <p:ph type="body" idx="1"/>
          </p:nvPr>
        </p:nvSpPr>
        <p:spPr>
          <a:xfrm>
            <a:off x="687793" y="3794806"/>
            <a:ext cx="8694539" cy="1240432"/>
          </a:xfrm>
        </p:spPr>
        <p:txBody>
          <a:bodyPr/>
          <a:lstStyle>
            <a:lvl1pPr marL="0" indent="0">
              <a:buNone/>
              <a:defRPr sz="1985"/>
            </a:lvl1pPr>
            <a:lvl2pPr marL="377825" indent="0">
              <a:buNone/>
              <a:defRPr sz="1655"/>
            </a:lvl2pPr>
            <a:lvl3pPr marL="756285" indent="0">
              <a:buNone/>
              <a:defRPr sz="1490"/>
            </a:lvl3pPr>
            <a:lvl4pPr marL="1134110" indent="0">
              <a:buNone/>
              <a:defRPr sz="1325"/>
            </a:lvl4pPr>
            <a:lvl5pPr marL="1511935" indent="0">
              <a:buNone/>
              <a:defRPr sz="1325"/>
            </a:lvl5pPr>
            <a:lvl6pPr marL="1890395" indent="0">
              <a:buNone/>
              <a:defRPr sz="1325"/>
            </a:lvl6pPr>
            <a:lvl7pPr marL="2268220" indent="0">
              <a:buNone/>
              <a:defRPr sz="1325"/>
            </a:lvl7pPr>
            <a:lvl8pPr marL="2646045" indent="0">
              <a:buNone/>
              <a:defRPr sz="1325"/>
            </a:lvl8pPr>
            <a:lvl9pPr marL="3024505" indent="0">
              <a:buNone/>
              <a:defRPr sz="1325"/>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971344"/>
            <a:ext cx="4452276" cy="409539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124318" y="971344"/>
            <a:ext cx="4452276" cy="409539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6FF9F0C5-380F-41C2-899A-BAC0F0927E16}"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794" y="301904"/>
            <a:ext cx="8694539" cy="1096044"/>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4794" y="1390073"/>
            <a:ext cx="4265014" cy="681253"/>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94794" y="2071326"/>
            <a:ext cx="4265014" cy="304660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103316" y="1390073"/>
            <a:ext cx="4286016" cy="681253"/>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103316" y="2071326"/>
            <a:ext cx="4286016" cy="304660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794" y="378037"/>
            <a:ext cx="3251702" cy="1323128"/>
          </a:xfrm>
        </p:spPr>
        <p:txBody>
          <a:bodyPr anchor="b"/>
          <a:lstStyle>
            <a:lvl1pPr>
              <a:defRPr sz="2645"/>
            </a:lvl1pPr>
          </a:lstStyle>
          <a:p>
            <a:r>
              <a:rPr lang="en-US" smtClean="0"/>
              <a:t>Click to edit Master title style</a:t>
            </a:r>
            <a:endParaRPr lang="en-US"/>
          </a:p>
        </p:txBody>
      </p:sp>
      <p:sp>
        <p:nvSpPr>
          <p:cNvPr id="3" name="Content Placeholder 2"/>
          <p:cNvSpPr>
            <a:spLocks noGrp="1"/>
          </p:cNvSpPr>
          <p:nvPr>
            <p:ph idx="1"/>
          </p:nvPr>
        </p:nvSpPr>
        <p:spPr>
          <a:xfrm>
            <a:off x="4286016" y="816454"/>
            <a:ext cx="5103316" cy="4029766"/>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94794" y="1701165"/>
            <a:ext cx="3251702" cy="3151619"/>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519954A3-9DFD-4C44-94BA-B95130A3BA1C}"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794" y="378037"/>
            <a:ext cx="3251702" cy="1323128"/>
          </a:xfrm>
        </p:spPr>
        <p:txBody>
          <a:bodyPr anchor="b"/>
          <a:lstStyle>
            <a:lvl1pPr>
              <a:defRPr sz="2645"/>
            </a:lvl1pPr>
          </a:lstStyle>
          <a:p>
            <a:r>
              <a:rPr lang="en-US" smtClean="0"/>
              <a:t>Click to edit Master title style</a:t>
            </a:r>
            <a:endParaRPr lang="en-US"/>
          </a:p>
        </p:txBody>
      </p:sp>
      <p:sp>
        <p:nvSpPr>
          <p:cNvPr id="3" name="Picture Placeholder 2"/>
          <p:cNvSpPr>
            <a:spLocks noGrp="1"/>
          </p:cNvSpPr>
          <p:nvPr>
            <p:ph type="pic" idx="1"/>
          </p:nvPr>
        </p:nvSpPr>
        <p:spPr>
          <a:xfrm>
            <a:off x="4286016" y="816454"/>
            <a:ext cx="5103316" cy="4029766"/>
          </a:xfrm>
        </p:spPr>
        <p:txBody>
          <a:bodyPr vert="horz" wrap="square" lIns="91440" tIns="45720" rIns="91440" bIns="45720" numCol="1" anchor="t" anchorCtr="0" compatLnSpc="1"/>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94794" y="1701165"/>
            <a:ext cx="3251702" cy="3151619"/>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0080625" cy="5670550"/>
          </a:xfrm>
          <a:prstGeom prst="rect">
            <a:avLst/>
          </a:prstGeom>
          <a:noFill/>
          <a:ln w="9525">
            <a:noFill/>
          </a:ln>
        </p:spPr>
      </p:pic>
      <p:sp>
        <p:nvSpPr>
          <p:cNvPr id="1027" name="Rectangle 3"/>
          <p:cNvSpPr>
            <a:spLocks noGrp="1"/>
          </p:cNvSpPr>
          <p:nvPr>
            <p:ph type="title"/>
          </p:nvPr>
        </p:nvSpPr>
        <p:spPr>
          <a:xfrm>
            <a:off x="504031" y="157515"/>
            <a:ext cx="9072563" cy="481735"/>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504031" y="971344"/>
            <a:ext cx="9072563" cy="4095397"/>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504031" y="5163876"/>
            <a:ext cx="2352146" cy="3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160"/>
            </a:lvl1pPr>
          </a:lstStyle>
          <a:p>
            <a:fld id="{B61BEF0D-F0BB-DE4B-95CE-6DB70DBA9567}" type="datetimeFigureOut">
              <a:rPr lang="en-US" smtClean="0"/>
            </a:fld>
            <a:endParaRPr lang="en-US" dirty="0"/>
          </a:p>
        </p:txBody>
      </p:sp>
      <p:sp>
        <p:nvSpPr>
          <p:cNvPr id="1030" name="Rectangle 6"/>
          <p:cNvSpPr>
            <a:spLocks noGrp="1" noChangeArrowheads="1"/>
          </p:cNvSpPr>
          <p:nvPr>
            <p:ph type="ftr" sz="quarter" idx="3"/>
          </p:nvPr>
        </p:nvSpPr>
        <p:spPr bwMode="auto">
          <a:xfrm>
            <a:off x="3444214" y="5163876"/>
            <a:ext cx="3192198" cy="3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160"/>
            </a:lvl1pPr>
          </a:lstStyle>
          <a:p>
            <a:endParaRPr lang="en-US" dirty="0"/>
          </a:p>
        </p:txBody>
      </p:sp>
      <p:sp>
        <p:nvSpPr>
          <p:cNvPr id="1031" name="Rectangle 7"/>
          <p:cNvSpPr>
            <a:spLocks noGrp="1" noChangeArrowheads="1"/>
          </p:cNvSpPr>
          <p:nvPr>
            <p:ph type="sldNum" sz="quarter" idx="4"/>
          </p:nvPr>
        </p:nvSpPr>
        <p:spPr bwMode="auto">
          <a:xfrm>
            <a:off x="7224448" y="5163876"/>
            <a:ext cx="2352146" cy="3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160"/>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2975"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283845" indent="-283210" algn="l" rtl="0" fontAlgn="base">
        <a:spcBef>
          <a:spcPts val="80"/>
        </a:spcBef>
        <a:spcAft>
          <a:spcPct val="0"/>
        </a:spcAft>
        <a:buChar char="•"/>
        <a:defRPr sz="2645" kern="1200">
          <a:solidFill>
            <a:schemeClr val="tx1"/>
          </a:solidFill>
          <a:latin typeface="+mn-lt"/>
          <a:ea typeface="+mn-ea"/>
          <a:cs typeface="+mn-cs"/>
        </a:defRPr>
      </a:lvl1pPr>
      <a:lvl2pPr marL="614045" indent="-236220" algn="l" rtl="0" fontAlgn="base">
        <a:spcBef>
          <a:spcPts val="80"/>
        </a:spcBef>
        <a:spcAft>
          <a:spcPct val="0"/>
        </a:spcAft>
        <a:buChar char="–"/>
        <a:defRPr sz="2315" kern="1200">
          <a:solidFill>
            <a:schemeClr val="tx1"/>
          </a:solidFill>
          <a:latin typeface="+mn-lt"/>
          <a:ea typeface="+mn-ea"/>
          <a:cs typeface="+mn-cs"/>
        </a:defRPr>
      </a:lvl2pPr>
      <a:lvl3pPr marL="944880" indent="-189230" algn="l" rtl="0" fontAlgn="base">
        <a:spcBef>
          <a:spcPts val="80"/>
        </a:spcBef>
        <a:spcAft>
          <a:spcPct val="0"/>
        </a:spcAft>
        <a:buChar char="•"/>
        <a:defRPr sz="1985" kern="1200">
          <a:solidFill>
            <a:schemeClr val="tx1"/>
          </a:solidFill>
          <a:latin typeface="+mn-lt"/>
          <a:ea typeface="+mn-ea"/>
          <a:cs typeface="+mn-cs"/>
        </a:defRPr>
      </a:lvl3pPr>
      <a:lvl4pPr marL="1323340" indent="-189230" algn="l" rtl="0" fontAlgn="base">
        <a:spcBef>
          <a:spcPts val="80"/>
        </a:spcBef>
        <a:spcAft>
          <a:spcPct val="0"/>
        </a:spcAft>
        <a:buChar char="–"/>
        <a:defRPr sz="1655" kern="1200">
          <a:solidFill>
            <a:schemeClr val="tx1"/>
          </a:solidFill>
          <a:latin typeface="+mn-lt"/>
          <a:ea typeface="+mn-ea"/>
          <a:cs typeface="+mn-cs"/>
        </a:defRPr>
      </a:lvl4pPr>
      <a:lvl5pPr marL="1701165" indent="-189230" algn="l" rtl="0" fontAlgn="base">
        <a:spcBef>
          <a:spcPts val="80"/>
        </a:spcBef>
        <a:spcAft>
          <a:spcPct val="0"/>
        </a:spcAft>
        <a:buChar char="»"/>
        <a:defRPr sz="1655" kern="1200">
          <a:solidFill>
            <a:schemeClr val="tx1"/>
          </a:solidFill>
          <a:latin typeface="+mn-lt"/>
          <a:ea typeface="+mn-ea"/>
          <a:cs typeface="+mn-cs"/>
        </a:defRPr>
      </a:lvl5pPr>
      <a:lvl6pPr marL="2078990" indent="-189230" algn="l" defTabSz="756285" rtl="0" eaLnBrk="1" latinLnBrk="0" hangingPunct="1">
        <a:lnSpc>
          <a:spcPct val="90000"/>
        </a:lnSpc>
        <a:spcBef>
          <a:spcPct val="83000"/>
        </a:spcBef>
        <a:buFont typeface="Arial" panose="020B0604020202020204" pitchFamily="34" charset="0"/>
        <a:buChar char="•"/>
        <a:defRPr sz="1490" kern="1200">
          <a:solidFill>
            <a:schemeClr val="tx1"/>
          </a:solidFill>
          <a:latin typeface="+mn-lt"/>
          <a:ea typeface="+mn-ea"/>
          <a:cs typeface="+mn-cs"/>
        </a:defRPr>
      </a:lvl6pPr>
      <a:lvl7pPr marL="2457450" indent="-189230" algn="l" defTabSz="756285" rtl="0" eaLnBrk="1" latinLnBrk="0" hangingPunct="1">
        <a:lnSpc>
          <a:spcPct val="90000"/>
        </a:lnSpc>
        <a:spcBef>
          <a:spcPct val="83000"/>
        </a:spcBef>
        <a:buFont typeface="Arial" panose="020B0604020202020204" pitchFamily="34" charset="0"/>
        <a:buChar char="•"/>
        <a:defRPr sz="1490" kern="1200">
          <a:solidFill>
            <a:schemeClr val="tx1"/>
          </a:solidFill>
          <a:latin typeface="+mn-lt"/>
          <a:ea typeface="+mn-ea"/>
          <a:cs typeface="+mn-cs"/>
        </a:defRPr>
      </a:lvl7pPr>
      <a:lvl8pPr marL="2835275" indent="-189230" algn="l" defTabSz="756285" rtl="0" eaLnBrk="1" latinLnBrk="0" hangingPunct="1">
        <a:lnSpc>
          <a:spcPct val="90000"/>
        </a:lnSpc>
        <a:spcBef>
          <a:spcPct val="83000"/>
        </a:spcBef>
        <a:buFont typeface="Arial" panose="020B0604020202020204" pitchFamily="34" charset="0"/>
        <a:buChar char="•"/>
        <a:defRPr sz="1490" kern="1200">
          <a:solidFill>
            <a:schemeClr val="tx1"/>
          </a:solidFill>
          <a:latin typeface="+mn-lt"/>
          <a:ea typeface="+mn-ea"/>
          <a:cs typeface="+mn-cs"/>
        </a:defRPr>
      </a:lvl8pPr>
      <a:lvl9pPr marL="3213100" indent="-189230" algn="l" defTabSz="756285" rtl="0" eaLnBrk="1" latinLnBrk="0" hangingPunct="1">
        <a:lnSpc>
          <a:spcPct val="90000"/>
        </a:lnSpc>
        <a:spcBef>
          <a:spcPct val="83000"/>
        </a:spcBef>
        <a:buFont typeface="Arial" panose="020B0604020202020204" pitchFamily="34" charset="0"/>
        <a:buChar char="•"/>
        <a:defRPr sz="1490" kern="1200">
          <a:solidFill>
            <a:schemeClr val="tx1"/>
          </a:solidFill>
          <a:latin typeface="+mn-lt"/>
          <a:ea typeface="+mn-ea"/>
          <a:cs typeface="+mn-cs"/>
        </a:defRPr>
      </a:lvl9pPr>
    </p:bodyStyle>
    <p:otherStyle>
      <a:defPPr>
        <a:defRPr lang="en-US"/>
      </a:defPPr>
      <a:lvl1pPr marL="0" algn="l" defTabSz="756285" rtl="0" eaLnBrk="1" latinLnBrk="0" hangingPunct="1">
        <a:defRPr sz="1490" kern="1200">
          <a:solidFill>
            <a:schemeClr val="tx1"/>
          </a:solidFill>
          <a:latin typeface="+mn-lt"/>
          <a:ea typeface="+mn-ea"/>
          <a:cs typeface="+mn-cs"/>
        </a:defRPr>
      </a:lvl1pPr>
      <a:lvl2pPr marL="377825" algn="l" defTabSz="756285" rtl="0" eaLnBrk="1" latinLnBrk="0" hangingPunct="1">
        <a:defRPr sz="1490" kern="1200">
          <a:solidFill>
            <a:schemeClr val="tx1"/>
          </a:solidFill>
          <a:latin typeface="+mn-lt"/>
          <a:ea typeface="+mn-ea"/>
          <a:cs typeface="+mn-cs"/>
        </a:defRPr>
      </a:lvl2pPr>
      <a:lvl3pPr marL="756285" algn="l" defTabSz="756285" rtl="0" eaLnBrk="1" latinLnBrk="0" hangingPunct="1">
        <a:defRPr sz="1490" kern="1200">
          <a:solidFill>
            <a:schemeClr val="tx1"/>
          </a:solidFill>
          <a:latin typeface="+mn-lt"/>
          <a:ea typeface="+mn-ea"/>
          <a:cs typeface="+mn-cs"/>
        </a:defRPr>
      </a:lvl3pPr>
      <a:lvl4pPr marL="1134110" algn="l" defTabSz="756285" rtl="0" eaLnBrk="1" latinLnBrk="0" hangingPunct="1">
        <a:defRPr sz="1490" kern="1200">
          <a:solidFill>
            <a:schemeClr val="tx1"/>
          </a:solidFill>
          <a:latin typeface="+mn-lt"/>
          <a:ea typeface="+mn-ea"/>
          <a:cs typeface="+mn-cs"/>
        </a:defRPr>
      </a:lvl4pPr>
      <a:lvl5pPr marL="1511935" algn="l" defTabSz="756285" rtl="0" eaLnBrk="1" latinLnBrk="0" hangingPunct="1">
        <a:defRPr sz="1490" kern="1200">
          <a:solidFill>
            <a:schemeClr val="tx1"/>
          </a:solidFill>
          <a:latin typeface="+mn-lt"/>
          <a:ea typeface="+mn-ea"/>
          <a:cs typeface="+mn-cs"/>
        </a:defRPr>
      </a:lvl5pPr>
      <a:lvl6pPr marL="1890395" algn="l" defTabSz="756285" rtl="0" eaLnBrk="1" latinLnBrk="0" hangingPunct="1">
        <a:defRPr sz="1490" kern="1200">
          <a:solidFill>
            <a:schemeClr val="tx1"/>
          </a:solidFill>
          <a:latin typeface="+mn-lt"/>
          <a:ea typeface="+mn-ea"/>
          <a:cs typeface="+mn-cs"/>
        </a:defRPr>
      </a:lvl6pPr>
      <a:lvl7pPr marL="2268220" algn="l" defTabSz="756285" rtl="0" eaLnBrk="1" latinLnBrk="0" hangingPunct="1">
        <a:defRPr sz="1490" kern="1200">
          <a:solidFill>
            <a:schemeClr val="tx1"/>
          </a:solidFill>
          <a:latin typeface="+mn-lt"/>
          <a:ea typeface="+mn-ea"/>
          <a:cs typeface="+mn-cs"/>
        </a:defRPr>
      </a:lvl7pPr>
      <a:lvl8pPr marL="2646045" algn="l" defTabSz="756285" rtl="0" eaLnBrk="1" latinLnBrk="0" hangingPunct="1">
        <a:defRPr sz="1490" kern="1200">
          <a:solidFill>
            <a:schemeClr val="tx1"/>
          </a:solidFill>
          <a:latin typeface="+mn-lt"/>
          <a:ea typeface="+mn-ea"/>
          <a:cs typeface="+mn-cs"/>
        </a:defRPr>
      </a:lvl8pPr>
      <a:lvl9pPr marL="3024505" algn="l" defTabSz="756285" rtl="0" eaLnBrk="1" latinLnBrk="0" hangingPunct="1">
        <a:defRPr sz="14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mygreatlearning.com/blog/what-is-regression/" TargetMode="Externa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builtin.com/data-science/tour-top-10-algorithms-machine-learning-newbies" TargetMode="External"/><Relationship Id="rId2" Type="http://schemas.openxmlformats.org/officeDocument/2006/relationships/hyperlink" Target="https://builtin.com/data-science/supervised-learning-python" TargetMode="External"/><Relationship Id="rId1"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8.png"/><Relationship Id="rId1"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4.png"/><Relationship Id="rId1" Type="http://schemas.openxmlformats.org/officeDocument/2006/relationships/image" Target="../media/image4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61455" y="3832860"/>
            <a:ext cx="3107055" cy="144589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SuBMITTED BY :</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I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highlight>
                  <a:srgbClr val="00FF00"/>
                </a:highlight>
                <a:latin typeface="Arial" panose="020B0604020202020204" pitchFamily="34" charset="0"/>
                <a:cs typeface="Arial" panose="020B0604020202020204" pitchFamily="34" charset="0"/>
              </a:rPr>
              <a:t>SUDHANSHU KUMAR</a:t>
            </a:r>
            <a:endParaRPr lang="en-I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highlight>
                <a:srgbClr val="00FF00"/>
              </a:highlight>
              <a:latin typeface="Arial" panose="020B0604020202020204" pitchFamily="34" charset="0"/>
              <a:cs typeface="Arial" panose="020B0604020202020204" pitchFamily="34" charset="0"/>
            </a:endParaRPr>
          </a:p>
        </p:txBody>
      </p:sp>
      <p:sp>
        <p:nvSpPr>
          <p:cNvPr id="4" name="Rectangle 3"/>
          <p:cNvSpPr/>
          <p:nvPr/>
        </p:nvSpPr>
        <p:spPr>
          <a:xfrm>
            <a:off x="1346200" y="1042035"/>
            <a:ext cx="7899400" cy="23044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solidFill>
                  <a:schemeClr val="accent2">
                    <a:lumMod val="75000"/>
                  </a:schemeClr>
                </a:solidFill>
                <a:latin typeface="Comic Sans MS" panose="030F0702030302020204" charset="0"/>
                <a:cs typeface="Comic Sans MS" panose="030F0702030302020204" charset="0"/>
              </a:rPr>
              <a:t>CAR PRICE PREDICTION</a:t>
            </a:r>
            <a:endParaRPr lang="en-US" sz="4000" dirty="0">
              <a:solidFill>
                <a:schemeClr val="accent2">
                  <a:lumMod val="75000"/>
                </a:schemeClr>
              </a:solidFill>
              <a:latin typeface="Comic Sans MS" panose="030F0702030302020204" charset="0"/>
              <a:cs typeface="Comic Sans MS" panose="030F0702030302020204" charset="0"/>
            </a:endParaRPr>
          </a:p>
          <a:p>
            <a:pPr algn="ctr"/>
            <a:r>
              <a:rPr lang="en-IN" altLang="en-US" sz="4000" dirty="0">
                <a:solidFill>
                  <a:schemeClr val="accent2">
                    <a:lumMod val="75000"/>
                  </a:schemeClr>
                </a:solidFill>
                <a:latin typeface="Comic Sans MS" panose="030F0702030302020204" charset="0"/>
                <a:cs typeface="Comic Sans MS" panose="030F0702030302020204" charset="0"/>
              </a:rPr>
              <a:t>PROJECT</a:t>
            </a:r>
            <a:endParaRPr lang="en-IN" altLang="en-US" sz="4000" dirty="0">
              <a:solidFill>
                <a:schemeClr val="accent2">
                  <a:lumMod val="75000"/>
                </a:schemeClr>
              </a:solidFill>
              <a:latin typeface="Comic Sans MS" panose="030F0702030302020204" charset="0"/>
              <a:cs typeface="Comic Sans MS" panose="030F0702030302020204" charset="0"/>
            </a:endParaRPr>
          </a:p>
        </p:txBody>
      </p:sp>
      <p:pic>
        <p:nvPicPr>
          <p:cNvPr id="3" name="Picture 2" descr="modern-cars-studio-room-3d-260nw-735402217"/>
          <p:cNvPicPr>
            <a:picLocks noChangeAspect="1"/>
          </p:cNvPicPr>
          <p:nvPr/>
        </p:nvPicPr>
        <p:blipFill>
          <a:blip r:embed="rId1"/>
          <a:stretch>
            <a:fillRect/>
          </a:stretch>
        </p:blipFill>
        <p:spPr>
          <a:xfrm>
            <a:off x="835025" y="3003550"/>
            <a:ext cx="4371975" cy="2447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print"/>
          <a:stretch>
            <a:fillRect/>
          </a:stretch>
        </p:blipFill>
        <p:spPr>
          <a:xfrm>
            <a:off x="0" y="0"/>
            <a:ext cx="4560277" cy="2501900"/>
          </a:xfrm>
          <a:prstGeom prst="rect">
            <a:avLst/>
          </a:prstGeom>
        </p:spPr>
      </p:pic>
      <p:pic>
        <p:nvPicPr>
          <p:cNvPr id="8" name="Picture 7"/>
          <p:cNvPicPr>
            <a:picLocks noChangeAspect="1"/>
          </p:cNvPicPr>
          <p:nvPr/>
        </p:nvPicPr>
        <p:blipFill>
          <a:blip r:embed="rId2" cstate="print"/>
          <a:stretch>
            <a:fillRect/>
          </a:stretch>
        </p:blipFill>
        <p:spPr>
          <a:xfrm>
            <a:off x="4653449" y="1"/>
            <a:ext cx="5427175" cy="2501900"/>
          </a:xfrm>
          <a:prstGeom prst="rect">
            <a:avLst/>
          </a:prstGeom>
        </p:spPr>
      </p:pic>
      <p:sp>
        <p:nvSpPr>
          <p:cNvPr id="10" name="TextBox 9"/>
          <p:cNvSpPr txBox="1"/>
          <p:nvPr/>
        </p:nvSpPr>
        <p:spPr>
          <a:xfrm>
            <a:off x="0" y="2501900"/>
            <a:ext cx="10080624" cy="2789353"/>
          </a:xfrm>
          <a:prstGeom prst="rect">
            <a:avLst/>
          </a:prstGeom>
          <a:noFill/>
        </p:spPr>
        <p:txBody>
          <a:bodyPr wrap="square">
            <a:spAutoFit/>
          </a:bodyPr>
          <a:lstStyle/>
          <a:p>
            <a:pPr marL="0" marR="0">
              <a:lnSpc>
                <a:spcPct val="107000"/>
              </a:lnSpc>
              <a:spcBef>
                <a:spcPts val="645"/>
              </a:spcBef>
              <a:spcAft>
                <a:spcPts val="0"/>
              </a:spcAft>
            </a:pPr>
            <a:r>
              <a:rPr lang="en-US" sz="1800" b="1" kern="0"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Observation</a:t>
            </a:r>
            <a:endPar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1)Company like BMW, Audi, Mercedes having high price after that Jeep , KIA are coming for higher price. Maruti ,Toyota ,Honda and Tata having relatively low prices.</a:t>
            </a:r>
            <a:endParaRPr lang="en-US"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2) Price for the 1st owner is high and after than 2nd owner and follow by 3rd and 4th owner. because as the owner changes chances of low milage and </a:t>
            </a:r>
            <a:r>
              <a:rPr lang="en-US" sz="1800" dirty="0" smtClean="0">
                <a:solidFill>
                  <a:srgbClr val="000000"/>
                </a:solidFill>
                <a:effectLst/>
                <a:latin typeface="Calibri Light" panose="020F0302020204030204" pitchFamily="34" charset="0"/>
                <a:ea typeface="Times New Roman" panose="02020603050405020304" pitchFamily="18" charset="0"/>
              </a:rPr>
              <a:t>maintenance </a:t>
            </a:r>
            <a:r>
              <a:rPr lang="en-US" sz="1800" dirty="0">
                <a:solidFill>
                  <a:srgbClr val="000000"/>
                </a:solidFill>
                <a:effectLst/>
                <a:latin typeface="Calibri Light" panose="020F0302020204030204" pitchFamily="34" charset="0"/>
                <a:ea typeface="Times New Roman" panose="02020603050405020304" pitchFamily="18" charset="0"/>
              </a:rPr>
              <a:t>cost will increases.</a:t>
            </a:r>
            <a:endParaRPr lang="en-US"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3)price for the petrol is high than </a:t>
            </a:r>
            <a:r>
              <a:rPr lang="en-US" sz="1800" dirty="0" err="1">
                <a:solidFill>
                  <a:srgbClr val="000000"/>
                </a:solidFill>
                <a:effectLst/>
                <a:latin typeface="Calibri Light" panose="020F0302020204030204" pitchFamily="34" charset="0"/>
                <a:ea typeface="Times New Roman" panose="02020603050405020304" pitchFamily="18" charset="0"/>
              </a:rPr>
              <a:t>petrol+LPG</a:t>
            </a:r>
            <a:r>
              <a:rPr lang="en-US" sz="1800" dirty="0">
                <a:solidFill>
                  <a:srgbClr val="000000"/>
                </a:solidFill>
                <a:effectLst/>
                <a:latin typeface="Calibri Light" panose="020F0302020204030204" pitchFamily="34" charset="0"/>
                <a:ea typeface="Times New Roman" panose="02020603050405020304" pitchFamily="18" charset="0"/>
              </a:rPr>
              <a:t> and </a:t>
            </a:r>
            <a:r>
              <a:rPr lang="en-US" sz="1800" dirty="0" err="1">
                <a:solidFill>
                  <a:srgbClr val="000000"/>
                </a:solidFill>
                <a:effectLst/>
                <a:latin typeface="Calibri Light" panose="020F0302020204030204" pitchFamily="34" charset="0"/>
                <a:ea typeface="Times New Roman" panose="02020603050405020304" pitchFamily="18" charset="0"/>
              </a:rPr>
              <a:t>Petrol+CNG</a:t>
            </a:r>
            <a:endParaRPr lang="en-US" sz="18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4) As we </a:t>
            </a:r>
            <a:r>
              <a:rPr lang="en-US" sz="1800" dirty="0" err="1">
                <a:solidFill>
                  <a:srgbClr val="000000"/>
                </a:solidFill>
                <a:effectLst/>
                <a:latin typeface="Calibri Light" panose="020F0302020204030204" pitchFamily="34" charset="0"/>
                <a:ea typeface="Times New Roman" panose="02020603050405020304" pitchFamily="18" charset="0"/>
              </a:rPr>
              <a:t>earily</a:t>
            </a:r>
            <a:r>
              <a:rPr lang="en-US" sz="1800" dirty="0">
                <a:solidFill>
                  <a:srgbClr val="000000"/>
                </a:solidFill>
                <a:effectLst/>
                <a:latin typeface="Calibri Light" panose="020F0302020204030204" pitchFamily="34" charset="0"/>
                <a:ea typeface="Times New Roman" panose="02020603050405020304" pitchFamily="18" charset="0"/>
              </a:rPr>
              <a:t> show that Mumbai, Pune, Surat having high no. of car selling so price is also high for that city as </a:t>
            </a:r>
            <a:r>
              <a:rPr lang="en-US" sz="1800" dirty="0" err="1">
                <a:solidFill>
                  <a:srgbClr val="000000"/>
                </a:solidFill>
                <a:effectLst/>
                <a:latin typeface="Calibri Light" panose="020F0302020204030204" pitchFamily="34" charset="0"/>
                <a:ea typeface="Times New Roman" panose="02020603050405020304" pitchFamily="18" charset="0"/>
              </a:rPr>
              <a:t>compair</a:t>
            </a:r>
            <a:r>
              <a:rPr lang="en-US" sz="1800" dirty="0">
                <a:solidFill>
                  <a:srgbClr val="000000"/>
                </a:solidFill>
                <a:effectLst/>
                <a:latin typeface="Calibri Light" panose="020F0302020204030204" pitchFamily="34" charset="0"/>
                <a:ea typeface="Times New Roman" panose="02020603050405020304" pitchFamily="18" charset="0"/>
              </a:rPr>
              <a:t> to other city like Hyderabad, Mysore, Chennai, Rajkot.</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ChangeArrowheads="1"/>
          </p:cNvSpPr>
          <p:nvPr/>
        </p:nvSpPr>
        <p:spPr bwMode="auto">
          <a:xfrm>
            <a:off x="4642338" y="2673054"/>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8" name="Rectangle 8"/>
          <p:cNvSpPr>
            <a:spLocks noChangeArrowheads="1"/>
          </p:cNvSpPr>
          <p:nvPr/>
        </p:nvSpPr>
        <p:spPr bwMode="auto">
          <a:xfrm>
            <a:off x="4642338" y="4454229"/>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pic>
        <p:nvPicPr>
          <p:cNvPr id="9" name="Picture 8"/>
          <p:cNvPicPr>
            <a:picLocks noChangeAspect="1"/>
          </p:cNvPicPr>
          <p:nvPr/>
        </p:nvPicPr>
        <p:blipFill>
          <a:blip r:embed="rId1" cstate="print"/>
          <a:stretch>
            <a:fillRect/>
          </a:stretch>
        </p:blipFill>
        <p:spPr>
          <a:xfrm>
            <a:off x="0" y="0"/>
            <a:ext cx="5943600" cy="4389755"/>
          </a:xfrm>
          <a:prstGeom prst="rect">
            <a:avLst/>
          </a:prstGeom>
        </p:spPr>
      </p:pic>
      <p:sp>
        <p:nvSpPr>
          <p:cNvPr id="14" name="TextBox 13"/>
          <p:cNvSpPr txBox="1"/>
          <p:nvPr/>
        </p:nvSpPr>
        <p:spPr>
          <a:xfrm>
            <a:off x="5132832" y="803950"/>
            <a:ext cx="2767584" cy="2031325"/>
          </a:xfrm>
          <a:prstGeom prst="rect">
            <a:avLst/>
          </a:prstGeom>
          <a:noFill/>
        </p:spPr>
        <p:txBody>
          <a:bodyPr wrap="square">
            <a:spAutoFit/>
          </a:bodyPr>
          <a:lstStyle/>
          <a:p>
            <a:pPr marL="0" marR="0" algn="just">
              <a:spcBef>
                <a:spcPts val="1200"/>
              </a:spcBef>
              <a:spcAft>
                <a:spcPts val="0"/>
              </a:spcAft>
            </a:pPr>
            <a:r>
              <a:rPr lang="en-US" sz="1800" dirty="0">
                <a:solidFill>
                  <a:srgbClr val="000000"/>
                </a:solidFill>
                <a:effectLst/>
                <a:latin typeface="Calibri Light" panose="020F0302020204030204" pitchFamily="34" charset="0"/>
                <a:ea typeface="Times New Roman" panose="02020603050405020304" pitchFamily="18" charset="0"/>
              </a:rPr>
              <a:t>From these chart we can see that Price of the Maruti is low and volume of the Maruti car is high. and price for the Audi ,BMD Mercedes is high and volume is too much low.</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93785"/>
            <a:ext cx="10080624" cy="1450397"/>
          </a:xfrm>
          <a:prstGeom prst="rect">
            <a:avLst/>
          </a:prstGeom>
          <a:noFill/>
        </p:spPr>
        <p:txBody>
          <a:bodyPr wrap="square">
            <a:spAutoFit/>
          </a:bodyPr>
          <a:lstStyle/>
          <a:p>
            <a:pPr marL="0" marR="0" algn="just">
              <a:lnSpc>
                <a:spcPct val="115000"/>
              </a:lnSpc>
              <a:spcBef>
                <a:spcPts val="0"/>
              </a:spcBef>
              <a:spcAft>
                <a:spcPts val="800"/>
              </a:spcAft>
            </a:pPr>
            <a:r>
              <a:rPr lang="en-US" sz="1800" b="1" dirty="0">
                <a:solidFill>
                  <a:srgbClr val="000000"/>
                </a:solidFill>
                <a:effectLst/>
                <a:latin typeface="Calibri" panose="020F0502020204030204" charset="0"/>
                <a:ea typeface="Calibri" panose="020F0502020204030204" charset="0"/>
                <a:cs typeface="Calibri" panose="020F0502020204030204" charset="0"/>
              </a:rPr>
              <a:t>Label Encoding</a:t>
            </a:r>
            <a:r>
              <a:rPr lang="en-US" sz="1800" dirty="0">
                <a:solidFill>
                  <a:srgbClr val="000000"/>
                </a:solidFill>
                <a:effectLst/>
                <a:latin typeface="Calibri" panose="020F0502020204030204" charset="0"/>
                <a:ea typeface="Calibri" panose="020F0502020204030204" charset="0"/>
                <a:cs typeface="Calibri" panose="020F0502020204030204" charset="0"/>
              </a:rPr>
              <a:t>:</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15000"/>
              </a:lnSpc>
              <a:spcBef>
                <a:spcPts val="0"/>
              </a:spcBef>
              <a:spcAft>
                <a:spcPts val="800"/>
              </a:spcAft>
            </a:pPr>
            <a:r>
              <a:rPr lang="en-US" sz="1800" dirty="0">
                <a:solidFill>
                  <a:srgbClr val="000000"/>
                </a:solidFill>
                <a:effectLst/>
                <a:latin typeface="Calibri" panose="020F0502020204030204" charset="0"/>
                <a:ea typeface="Calibri" panose="020F0502020204030204" charset="0"/>
                <a:cs typeface="Calibri" panose="020F0502020204030204" charset="0"/>
              </a:rPr>
              <a:t>Label Encoding is necessary for the data to process to find any outliers are there as of our data consists of both numerical and categorical need to change categorical into numerical values using the encoding methods.</a:t>
            </a:r>
            <a:endParaRPr lang="en-US" sz="1600" dirty="0">
              <a:effectLst/>
              <a:latin typeface="Calibri" panose="020F0502020204030204" charset="0"/>
              <a:ea typeface="Calibri" panose="020F0502020204030204" charset="0"/>
              <a:cs typeface="Times New Roman" panose="02020603050405020304" pitchFamily="18" charset="0"/>
            </a:endParaRPr>
          </a:p>
        </p:txBody>
      </p:sp>
      <p:pic>
        <p:nvPicPr>
          <p:cNvPr id="4" name="Picture 3"/>
          <p:cNvPicPr>
            <a:picLocks noChangeAspect="1"/>
          </p:cNvPicPr>
          <p:nvPr/>
        </p:nvPicPr>
        <p:blipFill>
          <a:blip r:embed="rId1" cstate="print"/>
          <a:stretch>
            <a:fillRect/>
          </a:stretch>
        </p:blipFill>
        <p:spPr>
          <a:xfrm>
            <a:off x="-1" y="1544182"/>
            <a:ext cx="4513385" cy="1489075"/>
          </a:xfrm>
          <a:prstGeom prst="rect">
            <a:avLst/>
          </a:prstGeom>
        </p:spPr>
      </p:pic>
      <p:pic>
        <p:nvPicPr>
          <p:cNvPr id="7" name="Picture 6"/>
          <p:cNvPicPr>
            <a:picLocks noChangeAspect="1"/>
          </p:cNvPicPr>
          <p:nvPr/>
        </p:nvPicPr>
        <p:blipFill>
          <a:blip r:embed="rId2" cstate="print"/>
          <a:stretch>
            <a:fillRect/>
          </a:stretch>
        </p:blipFill>
        <p:spPr>
          <a:xfrm>
            <a:off x="5040312" y="1286274"/>
            <a:ext cx="4981575" cy="4126368"/>
          </a:xfrm>
          <a:prstGeom prst="rect">
            <a:avLst/>
          </a:prstGeom>
        </p:spPr>
      </p:pic>
      <p:sp>
        <p:nvSpPr>
          <p:cNvPr id="8" name="TextBox 7"/>
          <p:cNvSpPr txBox="1"/>
          <p:nvPr/>
        </p:nvSpPr>
        <p:spPr>
          <a:xfrm>
            <a:off x="58738" y="3245443"/>
            <a:ext cx="5087814" cy="671915"/>
          </a:xfrm>
          <a:prstGeom prst="rect">
            <a:avLst/>
          </a:prstGeom>
          <a:noFill/>
        </p:spPr>
        <p:txBody>
          <a:bodyPr wrap="square">
            <a:spAutoFit/>
          </a:bodyPr>
          <a:lstStyle/>
          <a:p>
            <a:pPr marL="0" marR="0">
              <a:lnSpc>
                <a:spcPct val="107000"/>
              </a:lnSpc>
              <a:spcBef>
                <a:spcPts val="0"/>
              </a:spcBef>
              <a:spcAft>
                <a:spcPts val="800"/>
              </a:spcAft>
            </a:pPr>
            <a:r>
              <a:rPr lang="en-US" sz="1800" dirty="0">
                <a:solidFill>
                  <a:srgbClr val="000000"/>
                </a:solidFill>
                <a:effectLst/>
                <a:latin typeface="Calibri" panose="020F0502020204030204" charset="0"/>
                <a:ea typeface="Calibri" panose="020F0502020204030204" charset="0"/>
                <a:cs typeface="Calibri" panose="020F0502020204030204" charset="0"/>
              </a:rPr>
              <a:t>As per the describe analysis, need to drop some more variables to make our model is accurate</a:t>
            </a:r>
            <a:endParaRPr lang="en-US" sz="16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1883" y="0"/>
            <a:ext cx="9948741" cy="1663597"/>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charset="0"/>
                <a:ea typeface="Calibri" panose="020F0502020204030204" charset="0"/>
                <a:cs typeface="Calibri" panose="020F0502020204030204" charset="0"/>
              </a:rPr>
              <a:t>Checking Any Outliers in our Data and Remove it:</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charset="0"/>
                <a:ea typeface="Calibri" panose="020F0502020204030204" charset="0"/>
                <a:cs typeface="Calibri" panose="020F0502020204030204" charset="0"/>
              </a:rPr>
              <a:t>It is defined as the points that are far away from the same points.it can be happen because of the variability of the measurements and may be some error also. If possible, outliers should be removed from the datasets. There are servals methos to remove the outliers. 1)Z score 2) Quantile Method (Capping the data)</a:t>
            </a:r>
            <a:endParaRPr lang="en-US" sz="1600" dirty="0">
              <a:effectLst/>
              <a:latin typeface="Calibri" panose="020F0502020204030204" charset="0"/>
              <a:ea typeface="Calibri" panose="020F0502020204030204" charset="0"/>
              <a:cs typeface="Times New Roman" panose="02020603050405020304" pitchFamily="18" charset="0"/>
            </a:endParaRPr>
          </a:p>
        </p:txBody>
      </p:sp>
      <p:sp>
        <p:nvSpPr>
          <p:cNvPr id="10" name="TextBox 9"/>
          <p:cNvSpPr txBox="1"/>
          <p:nvPr/>
        </p:nvSpPr>
        <p:spPr>
          <a:xfrm>
            <a:off x="131883" y="1663597"/>
            <a:ext cx="9948740" cy="1365630"/>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000000"/>
                </a:solidFill>
                <a:effectLst/>
                <a:latin typeface="Calibri" panose="020F0502020204030204" charset="0"/>
                <a:ea typeface="Calibri" panose="020F0502020204030204" charset="0"/>
                <a:cs typeface="Calibri" panose="020F0502020204030204" charset="0"/>
              </a:rPr>
              <a:t>1)Z Score: it can call from the SciPy. Stats library. And for most of the case threshold values should be used 3.</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Georgia" panose="02040502050405020303" pitchFamily="18" charset="0"/>
                <a:ea typeface="Calibri" panose="020F0502020204030204" charset="0"/>
                <a:cs typeface="Times New Roman" panose="02020603050405020304" pitchFamily="18" charset="0"/>
              </a:rPr>
              <a:t>As above shows our data having the outliers so need to remove outlier by one of the prominent method called z-score method</a:t>
            </a:r>
            <a:endParaRPr lang="en-US" sz="1600" dirty="0">
              <a:effectLst/>
              <a:latin typeface="Calibri" panose="020F0502020204030204" charset="0"/>
              <a:ea typeface="Calibri" panose="020F0502020204030204" charset="0"/>
              <a:cs typeface="Times New Roman" panose="02020603050405020304" pitchFamily="18" charset="0"/>
            </a:endParaRPr>
          </a:p>
        </p:txBody>
      </p:sp>
      <p:pic>
        <p:nvPicPr>
          <p:cNvPr id="11" name="Picture 10"/>
          <p:cNvPicPr>
            <a:picLocks noChangeAspect="1"/>
          </p:cNvPicPr>
          <p:nvPr/>
        </p:nvPicPr>
        <p:blipFill>
          <a:blip r:embed="rId1" cstate="print"/>
          <a:stretch>
            <a:fillRect/>
          </a:stretch>
        </p:blipFill>
        <p:spPr>
          <a:xfrm>
            <a:off x="131882" y="3004071"/>
            <a:ext cx="5943600" cy="996315"/>
          </a:xfrm>
          <a:prstGeom prst="rect">
            <a:avLst/>
          </a:prstGeom>
        </p:spPr>
      </p:pic>
      <p:pic>
        <p:nvPicPr>
          <p:cNvPr id="12" name="Picture 11"/>
          <p:cNvPicPr>
            <a:picLocks noChangeAspect="1"/>
          </p:cNvPicPr>
          <p:nvPr/>
        </p:nvPicPr>
        <p:blipFill>
          <a:blip r:embed="rId2" cstate="print"/>
          <a:stretch>
            <a:fillRect/>
          </a:stretch>
        </p:blipFill>
        <p:spPr>
          <a:xfrm>
            <a:off x="3592512" y="3029227"/>
            <a:ext cx="5943600" cy="1772285"/>
          </a:xfrm>
          <a:prstGeom prst="rect">
            <a:avLst/>
          </a:prstGeom>
        </p:spPr>
      </p:pic>
      <p:sp>
        <p:nvSpPr>
          <p:cNvPr id="13" name="TextBox 12"/>
          <p:cNvSpPr txBox="1"/>
          <p:nvPr/>
        </p:nvSpPr>
        <p:spPr>
          <a:xfrm>
            <a:off x="234462" y="4826668"/>
            <a:ext cx="5064368" cy="671915"/>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000000"/>
                </a:solidFill>
                <a:effectLst/>
                <a:latin typeface="Calibri" panose="020F0502020204030204" charset="0"/>
                <a:ea typeface="Calibri" panose="020F0502020204030204" charset="0"/>
                <a:cs typeface="Calibri" panose="020F0502020204030204" charset="0"/>
              </a:rPr>
              <a:t>Almost 3.18% of our train data and 11% of test data is removed </a:t>
            </a:r>
            <a:endParaRPr lang="en-US" sz="16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endParaRPr lang="en-IN" sz="4400" b="0" strike="noStrike" spc="-1" dirty="0">
              <a:latin typeface="Arial" panose="020B0604020202020204"/>
            </a:endParaRPr>
          </a:p>
        </p:txBody>
      </p:sp>
      <p:sp>
        <p:nvSpPr>
          <p:cNvPr id="96" name="CustomShape 2"/>
          <p:cNvSpPr/>
          <p:nvPr/>
        </p:nvSpPr>
        <p:spPr>
          <a:xfrm>
            <a:off x="504000" y="1656000"/>
            <a:ext cx="6881538"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fontScale="98000"/>
          </a:bodyPr>
          <a:lstStyle/>
          <a:p>
            <a:pPr marL="108585">
              <a:lnSpc>
                <a:spcPct val="100000"/>
              </a:lnSpc>
              <a:spcBef>
                <a:spcPts val="520"/>
              </a:spcBef>
              <a:buClr>
                <a:srgbClr val="000000"/>
              </a:buClr>
              <a:buSzPct val="45000"/>
            </a:pPr>
            <a:endParaRPr lang="en-IN" b="0" strike="noStrike" spc="-1" dirty="0">
              <a:latin typeface="Arial" panose="020B0604020202020204"/>
            </a:endParaRPr>
          </a:p>
        </p:txBody>
      </p:sp>
      <p:sp>
        <p:nvSpPr>
          <p:cNvPr id="10" name="TextBox 9"/>
          <p:cNvSpPr txBox="1"/>
          <p:nvPr/>
        </p:nvSpPr>
        <p:spPr>
          <a:xfrm>
            <a:off x="-1" y="0"/>
            <a:ext cx="10080625" cy="1958357"/>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charset="0"/>
                <a:ea typeface="Calibri" panose="020F0502020204030204" charset="0"/>
                <a:cs typeface="Calibri" panose="020F0502020204030204" charset="0"/>
              </a:rPr>
              <a:t>2)Quantile Methods: Inter Quantile Range is used to detect or cap the outliers. Calculate the IQR by </a:t>
            </a:r>
            <a:r>
              <a:rPr lang="en-US" sz="1800" dirty="0" err="1">
                <a:effectLst/>
                <a:latin typeface="Calibri" panose="020F0502020204030204" charset="0"/>
                <a:ea typeface="Calibri" panose="020F0502020204030204" charset="0"/>
                <a:cs typeface="Calibri" panose="020F0502020204030204" charset="0"/>
              </a:rPr>
              <a:t>scipy.stats.iqr</a:t>
            </a:r>
            <a:r>
              <a:rPr lang="en-US" sz="1800" dirty="0">
                <a:effectLst/>
                <a:latin typeface="Calibri" panose="020F0502020204030204" charset="0"/>
                <a:ea typeface="Calibri" panose="020F0502020204030204" charset="0"/>
                <a:cs typeface="Calibri" panose="020F0502020204030204" charset="0"/>
              </a:rPr>
              <a:t> Multiply Interquartile range by 1.5 Add 1.5 x interquartile range to the third quartile. Any number greater than this is a suspected outlier. Subtract 1.5 x interquartile range from the first quartile. Any number lesser than this is a suspected outlier.</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charset="0"/>
                <a:ea typeface="Calibri" panose="020F0502020204030204" charset="0"/>
                <a:cs typeface="Calibri" panose="020F0502020204030204" charset="0"/>
              </a:rPr>
              <a:t>Now our Data is ready for modelling as our data is clean so only thing need to do is normalizing the data before need to check our dependent variable</a:t>
            </a:r>
            <a:r>
              <a:rPr lang="en-US" sz="1800" dirty="0">
                <a:effectLst/>
                <a:latin typeface="Georgia" panose="02040502050405020303" pitchFamily="18" charset="0"/>
                <a:ea typeface="Calibri" panose="020F0502020204030204" charset="0"/>
                <a:cs typeface="Times New Roman" panose="02020603050405020304" pitchFamily="18" charset="0"/>
              </a:rPr>
              <a:t> .</a:t>
            </a:r>
            <a:endParaRPr lang="en-US" sz="1600" dirty="0">
              <a:effectLst/>
              <a:latin typeface="Calibri" panose="020F0502020204030204" charset="0"/>
              <a:ea typeface="Calibri" panose="020F0502020204030204" charset="0"/>
              <a:cs typeface="Times New Roman" panose="02020603050405020304" pitchFamily="18" charset="0"/>
            </a:endParaRPr>
          </a:p>
        </p:txBody>
      </p:sp>
      <p:pic>
        <p:nvPicPr>
          <p:cNvPr id="11" name="Picture 10"/>
          <p:cNvPicPr>
            <a:picLocks noChangeAspect="1"/>
          </p:cNvPicPr>
          <p:nvPr/>
        </p:nvPicPr>
        <p:blipFill>
          <a:blip r:embed="rId1" cstate="print"/>
          <a:stretch>
            <a:fillRect/>
          </a:stretch>
        </p:blipFill>
        <p:spPr>
          <a:xfrm>
            <a:off x="99035" y="1958357"/>
            <a:ext cx="5943600" cy="2680335"/>
          </a:xfrm>
          <a:prstGeom prst="rect">
            <a:avLst/>
          </a:prstGeom>
        </p:spPr>
      </p:pic>
      <p:pic>
        <p:nvPicPr>
          <p:cNvPr id="12" name="Picture 11"/>
          <p:cNvPicPr>
            <a:picLocks noChangeAspect="1"/>
          </p:cNvPicPr>
          <p:nvPr/>
        </p:nvPicPr>
        <p:blipFill>
          <a:blip r:embed="rId2" cstate="print"/>
          <a:stretch>
            <a:fillRect/>
          </a:stretch>
        </p:blipFill>
        <p:spPr>
          <a:xfrm>
            <a:off x="3804412" y="2260714"/>
            <a:ext cx="5286375" cy="1828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3" name="Rectangle 3"/>
          <p:cNvSpPr>
            <a:spLocks noChangeArrowheads="1"/>
          </p:cNvSpPr>
          <p:nvPr/>
        </p:nvSpPr>
        <p:spPr bwMode="auto">
          <a:xfrm>
            <a:off x="0" y="3228975"/>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9" name="TextBox 8"/>
          <p:cNvSpPr txBox="1"/>
          <p:nvPr/>
        </p:nvSpPr>
        <p:spPr>
          <a:xfrm>
            <a:off x="-1" y="52249"/>
            <a:ext cx="10080625" cy="3453189"/>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charset="0"/>
                <a:ea typeface="Calibri" panose="020F0502020204030204" charset="0"/>
                <a:cs typeface="Calibri" panose="020F0502020204030204" charset="0"/>
              </a:rPr>
              <a:t>Skewness of Data:</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charset="0"/>
                <a:ea typeface="Calibri" panose="020F0502020204030204" charset="0"/>
                <a:cs typeface="Calibri" panose="020F0502020204030204" charset="0"/>
              </a:rPr>
              <a:t>As of our numeric data is skewed we need to do normalization before go for training and testing for that need to check the skewness of data if our data is Greater than 0.5% in both positive and negative sides ,then need to do power transformation and do scaling </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charset="0"/>
                <a:ea typeface="Calibri" panose="020F0502020204030204" charset="0"/>
                <a:cs typeface="Calibri" panose="020F0502020204030204" charset="0"/>
              </a:rPr>
              <a:t>Scaling are of two types:</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charset="0"/>
                <a:ea typeface="Calibri" panose="020F0502020204030204" charset="0"/>
                <a:cs typeface="Calibri" panose="020F0502020204030204" charset="0"/>
              </a:rPr>
              <a:t>1.</a:t>
            </a:r>
            <a:r>
              <a:rPr lang="en-US" sz="1800" b="1" dirty="0">
                <a:solidFill>
                  <a:srgbClr val="000000"/>
                </a:solidFill>
                <a:effectLst/>
                <a:latin typeface="Calibri" panose="020F0502020204030204" charset="0"/>
                <a:ea typeface="Calibri" panose="020F0502020204030204" charset="0"/>
                <a:cs typeface="Calibri" panose="020F0502020204030204" charset="0"/>
              </a:rPr>
              <a:t>Standard Scaler:</a:t>
            </a:r>
            <a:r>
              <a:rPr lang="en-US" sz="1800" dirty="0">
                <a:solidFill>
                  <a:srgbClr val="000000"/>
                </a:solidFill>
                <a:effectLst/>
                <a:latin typeface="Calibri" panose="020F0502020204030204" charset="0"/>
                <a:ea typeface="Calibri" panose="020F0502020204030204" charset="0"/>
                <a:cs typeface="Calibri" panose="020F0502020204030204" charset="0"/>
              </a:rPr>
              <a:t> Standard scalar standardizes features of the data set by scaling to unit variance and removing the mean (optionally) using column summary statistics on the samples in the training set.</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000000"/>
                </a:solidFill>
                <a:effectLst/>
                <a:latin typeface="Calibri" panose="020F0502020204030204" charset="0"/>
                <a:ea typeface="Calibri" panose="020F0502020204030204" charset="0"/>
                <a:cs typeface="Calibri" panose="020F0502020204030204" charset="0"/>
              </a:rPr>
              <a:t>MIN-MAX Scaler:</a:t>
            </a:r>
            <a:r>
              <a:rPr lang="en-US" sz="1800" dirty="0">
                <a:solidFill>
                  <a:srgbClr val="202124"/>
                </a:solidFill>
                <a:effectLst/>
                <a:latin typeface="Calibri" panose="020F0502020204030204" charset="0"/>
                <a:ea typeface="Calibri" panose="020F0502020204030204" charset="0"/>
                <a:cs typeface="Calibri" panose="020F0502020204030204" charset="0"/>
              </a:rPr>
              <a:t> </a:t>
            </a:r>
            <a:r>
              <a:rPr lang="en-US" sz="1800" dirty="0" err="1">
                <a:solidFill>
                  <a:srgbClr val="000000"/>
                </a:solidFill>
                <a:effectLst/>
                <a:latin typeface="Calibri" panose="020F0502020204030204" charset="0"/>
                <a:ea typeface="Calibri" panose="020F0502020204030204" charset="0"/>
                <a:cs typeface="Calibri" panose="020F0502020204030204" charset="0"/>
              </a:rPr>
              <a:t>MinMaxScaler</a:t>
            </a:r>
            <a:r>
              <a:rPr lang="en-US" sz="1800" dirty="0">
                <a:solidFill>
                  <a:srgbClr val="000000"/>
                </a:solidFill>
                <a:effectLst/>
                <a:latin typeface="Calibri" panose="020F0502020204030204" charset="0"/>
                <a:ea typeface="Calibri" panose="020F0502020204030204" charset="0"/>
                <a:cs typeface="Calibri" panose="020F0502020204030204" charset="0"/>
              </a:rPr>
              <a:t>. For each value in a feature, </a:t>
            </a:r>
            <a:r>
              <a:rPr lang="en-US" sz="1800" dirty="0" err="1">
                <a:solidFill>
                  <a:srgbClr val="000000"/>
                </a:solidFill>
                <a:effectLst/>
                <a:latin typeface="Calibri" panose="020F0502020204030204" charset="0"/>
                <a:ea typeface="Calibri" panose="020F0502020204030204" charset="0"/>
                <a:cs typeface="Calibri" panose="020F0502020204030204" charset="0"/>
              </a:rPr>
              <a:t>MinMaxScaler</a:t>
            </a:r>
            <a:r>
              <a:rPr lang="en-US" sz="1800" dirty="0">
                <a:solidFill>
                  <a:srgbClr val="000000"/>
                </a:solidFill>
                <a:effectLst/>
                <a:latin typeface="Calibri" panose="020F0502020204030204" charset="0"/>
                <a:ea typeface="Calibri" panose="020F0502020204030204" charset="0"/>
                <a:cs typeface="Calibri" panose="020F0502020204030204" charset="0"/>
              </a:rPr>
              <a:t> subtracts the minimum value in the feature and then divides by the range. The range is the difference between the original maximum and original minimum. </a:t>
            </a:r>
            <a:r>
              <a:rPr lang="en-US" sz="1800" dirty="0" err="1">
                <a:solidFill>
                  <a:srgbClr val="000000"/>
                </a:solidFill>
                <a:effectLst/>
                <a:latin typeface="Calibri" panose="020F0502020204030204" charset="0"/>
                <a:ea typeface="Calibri" panose="020F0502020204030204" charset="0"/>
                <a:cs typeface="Calibri" panose="020F0502020204030204" charset="0"/>
              </a:rPr>
              <a:t>MinMaxScaler</a:t>
            </a:r>
            <a:r>
              <a:rPr lang="en-US" sz="1800" dirty="0">
                <a:solidFill>
                  <a:srgbClr val="000000"/>
                </a:solidFill>
                <a:effectLst/>
                <a:latin typeface="Calibri" panose="020F0502020204030204" charset="0"/>
                <a:ea typeface="Calibri" panose="020F0502020204030204" charset="0"/>
                <a:cs typeface="Calibri" panose="020F0502020204030204" charset="0"/>
              </a:rPr>
              <a:t> preserves the shape of the original distribution.</a:t>
            </a:r>
            <a:endParaRPr lang="en-US" sz="1600" dirty="0">
              <a:effectLst/>
              <a:latin typeface="Calibri" panose="020F0502020204030204" charset="0"/>
              <a:ea typeface="Calibri" panose="020F0502020204030204" charset="0"/>
              <a:cs typeface="Times New Roman" panose="02020603050405020304" pitchFamily="18" charset="0"/>
            </a:endParaRPr>
          </a:p>
        </p:txBody>
      </p:sp>
      <p:pic>
        <p:nvPicPr>
          <p:cNvPr id="12" name="Picture 11"/>
          <p:cNvPicPr>
            <a:picLocks noChangeAspect="1"/>
          </p:cNvPicPr>
          <p:nvPr/>
        </p:nvPicPr>
        <p:blipFill>
          <a:blip r:embed="rId1" cstate="print"/>
          <a:stretch>
            <a:fillRect/>
          </a:stretch>
        </p:blipFill>
        <p:spPr>
          <a:xfrm>
            <a:off x="0" y="3557687"/>
            <a:ext cx="4900246" cy="942975"/>
          </a:xfrm>
          <a:prstGeom prst="rect">
            <a:avLst/>
          </a:prstGeom>
        </p:spPr>
      </p:pic>
      <p:sp>
        <p:nvSpPr>
          <p:cNvPr id="14" name="TextBox 13"/>
          <p:cNvSpPr txBox="1"/>
          <p:nvPr/>
        </p:nvSpPr>
        <p:spPr>
          <a:xfrm>
            <a:off x="152400" y="4659899"/>
            <a:ext cx="9495691" cy="772904"/>
          </a:xfrm>
          <a:prstGeom prst="rect">
            <a:avLst/>
          </a:prstGeom>
          <a:noFill/>
        </p:spPr>
        <p:txBody>
          <a:bodyPr wrap="square">
            <a:spAutoFit/>
          </a:bodyPr>
          <a:lstStyle/>
          <a:p>
            <a:pPr marL="0" marR="0" algn="just">
              <a:lnSpc>
                <a:spcPct val="107000"/>
              </a:lnSpc>
              <a:spcBef>
                <a:spcPts val="0"/>
              </a:spcBef>
              <a:spcAft>
                <a:spcPts val="800"/>
              </a:spcAft>
            </a:pPr>
            <a:r>
              <a:rPr lang="en-US" sz="1800" dirty="0">
                <a:solidFill>
                  <a:srgbClr val="000000"/>
                </a:solidFill>
                <a:effectLst/>
                <a:latin typeface="Georgia" panose="02040502050405020303" pitchFamily="18" charset="0"/>
                <a:ea typeface="Calibri" panose="020F0502020204030204" charset="0"/>
                <a:cs typeface="Times New Roman" panose="02020603050405020304" pitchFamily="18" charset="0"/>
              </a:rPr>
              <a:t>As we do splitting the data  for training and testing the data then now we need to modeling</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Georgia" panose="02040502050405020303" pitchFamily="18" charset="0"/>
                <a:ea typeface="Calibri" panose="020F0502020204030204" charset="0"/>
                <a:cs typeface="Times New Roman" panose="02020603050405020304" pitchFamily="18" charset="0"/>
              </a:rPr>
              <a:t>Try Different Models…. </a:t>
            </a:r>
            <a:endParaRPr lang="en-US" sz="16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 y="97702"/>
            <a:ext cx="10080625" cy="1365630"/>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Georgia" panose="02040502050405020303" pitchFamily="18" charset="0"/>
                <a:ea typeface="Calibri" panose="020F0502020204030204" charset="0"/>
                <a:cs typeface="Times New Roman" panose="02020603050405020304" pitchFamily="18" charset="0"/>
              </a:rPr>
              <a:t>Splitting Data Into </a:t>
            </a:r>
            <a:r>
              <a:rPr lang="en-US" sz="1800" b="1" dirty="0" err="1">
                <a:solidFill>
                  <a:srgbClr val="000000"/>
                </a:solidFill>
                <a:effectLst/>
                <a:latin typeface="Georgia" panose="02040502050405020303" pitchFamily="18" charset="0"/>
                <a:ea typeface="Calibri" panose="020F0502020204030204" charset="0"/>
                <a:cs typeface="Times New Roman" panose="02020603050405020304" pitchFamily="18" charset="0"/>
              </a:rPr>
              <a:t>train_test_split</a:t>
            </a:r>
            <a:r>
              <a:rPr lang="en-US" sz="1800" b="1" dirty="0">
                <a:solidFill>
                  <a:srgbClr val="000000"/>
                </a:solidFill>
                <a:effectLst/>
                <a:latin typeface="Georgia" panose="02040502050405020303" pitchFamily="18" charset="0"/>
                <a:ea typeface="Calibri" panose="020F0502020204030204" charset="0"/>
                <a:cs typeface="Times New Roman" panose="02020603050405020304" pitchFamily="18" charset="0"/>
              </a:rPr>
              <a:t>: - </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Light" panose="020F0302020204030204" pitchFamily="34" charset="0"/>
                <a:ea typeface="Calibri" panose="020F0502020204030204" charset="0"/>
                <a:cs typeface="Times New Roman" panose="02020603050405020304" pitchFamily="18" charset="0"/>
              </a:rPr>
              <a:t>This function is in </a:t>
            </a:r>
            <a:r>
              <a:rPr lang="en-US" sz="1800" dirty="0" err="1">
                <a:solidFill>
                  <a:srgbClr val="000000"/>
                </a:solidFill>
                <a:effectLst/>
                <a:latin typeface="Calibri Light" panose="020F0302020204030204" pitchFamily="34" charset="0"/>
                <a:ea typeface="Calibri" panose="020F0502020204030204" charset="0"/>
                <a:cs typeface="Times New Roman" panose="02020603050405020304" pitchFamily="18" charset="0"/>
              </a:rPr>
              <a:t>sklearn</a:t>
            </a:r>
            <a:r>
              <a:rPr lang="en-US" sz="1800" dirty="0">
                <a:solidFill>
                  <a:srgbClr val="000000"/>
                </a:solidFill>
                <a:effectLst/>
                <a:latin typeface="Calibri Light" panose="020F0302020204030204" pitchFamily="34" charset="0"/>
                <a:ea typeface="Calibri" panose="020F0502020204030204" charset="0"/>
                <a:cs typeface="Times New Roman" panose="02020603050405020304" pitchFamily="18" charset="0"/>
              </a:rPr>
              <a:t>. Model selection splitting the data array into two arrays. Train and Test with this function we don’t need to splitting train and test manually.by default it make random partition and we can also set the random state.it gives four o/p like </a:t>
            </a:r>
            <a:r>
              <a:rPr lang="en-US" sz="1800" dirty="0" err="1">
                <a:solidFill>
                  <a:srgbClr val="000000"/>
                </a:solidFill>
                <a:effectLst/>
                <a:latin typeface="Calibri Light" panose="020F0302020204030204" pitchFamily="34" charset="0"/>
                <a:ea typeface="Calibri" panose="020F0502020204030204" charset="0"/>
                <a:cs typeface="Times New Roman" panose="02020603050405020304" pitchFamily="18" charset="0"/>
              </a:rPr>
              <a:t>x_train</a:t>
            </a:r>
            <a:r>
              <a:rPr lang="en-US" sz="1800" dirty="0">
                <a:solidFill>
                  <a:srgbClr val="000000"/>
                </a:solidFill>
                <a:effectLst/>
                <a:latin typeface="Calibri Light" panose="020F0302020204030204" pitchFamily="34" charset="0"/>
                <a:ea typeface="Calibri" panose="020F0502020204030204" charset="0"/>
                <a:cs typeface="Times New Roman" panose="02020603050405020304" pitchFamily="18" charset="0"/>
              </a:rPr>
              <a:t>, </a:t>
            </a:r>
            <a:r>
              <a:rPr lang="en-US" sz="1800" dirty="0" err="1">
                <a:solidFill>
                  <a:srgbClr val="000000"/>
                </a:solidFill>
                <a:effectLst/>
                <a:latin typeface="Calibri Light" panose="020F0302020204030204" pitchFamily="34" charset="0"/>
                <a:ea typeface="Calibri" panose="020F0502020204030204" charset="0"/>
                <a:cs typeface="Times New Roman" panose="02020603050405020304" pitchFamily="18" charset="0"/>
              </a:rPr>
              <a:t>x_test</a:t>
            </a:r>
            <a:r>
              <a:rPr lang="en-US" sz="1800" dirty="0">
                <a:solidFill>
                  <a:srgbClr val="000000"/>
                </a:solidFill>
                <a:effectLst/>
                <a:latin typeface="Calibri Light" panose="020F0302020204030204" pitchFamily="34" charset="0"/>
                <a:ea typeface="Calibri" panose="020F0502020204030204" charset="0"/>
                <a:cs typeface="Times New Roman" panose="02020603050405020304" pitchFamily="18" charset="0"/>
              </a:rPr>
              <a:t>, </a:t>
            </a:r>
            <a:r>
              <a:rPr lang="en-US" sz="1800" dirty="0" err="1">
                <a:solidFill>
                  <a:srgbClr val="000000"/>
                </a:solidFill>
                <a:effectLst/>
                <a:latin typeface="Calibri Light" panose="020F0302020204030204" pitchFamily="34" charset="0"/>
                <a:ea typeface="Calibri" panose="020F0502020204030204" charset="0"/>
                <a:cs typeface="Times New Roman" panose="02020603050405020304" pitchFamily="18" charset="0"/>
              </a:rPr>
              <a:t>y_train</a:t>
            </a:r>
            <a:r>
              <a:rPr lang="en-US" sz="1800" dirty="0">
                <a:solidFill>
                  <a:srgbClr val="000000"/>
                </a:solidFill>
                <a:effectLst/>
                <a:latin typeface="Calibri Light" panose="020F0302020204030204" pitchFamily="34" charset="0"/>
                <a:ea typeface="Calibri" panose="020F0502020204030204" charset="0"/>
                <a:cs typeface="Times New Roman" panose="02020603050405020304" pitchFamily="18" charset="0"/>
              </a:rPr>
              <a:t>, </a:t>
            </a:r>
            <a:r>
              <a:rPr lang="en-US" sz="1800" dirty="0" err="1">
                <a:solidFill>
                  <a:srgbClr val="000000"/>
                </a:solidFill>
                <a:effectLst/>
                <a:latin typeface="Calibri Light" panose="020F0302020204030204" pitchFamily="34" charset="0"/>
                <a:ea typeface="Calibri" panose="020F0502020204030204" charset="0"/>
                <a:cs typeface="Times New Roman" panose="02020603050405020304" pitchFamily="18" charset="0"/>
              </a:rPr>
              <a:t>y_test</a:t>
            </a:r>
            <a:r>
              <a:rPr lang="en-US" sz="1800" dirty="0">
                <a:solidFill>
                  <a:srgbClr val="000000"/>
                </a:solidFill>
                <a:effectLst/>
                <a:latin typeface="Georgia" panose="02040502050405020303" pitchFamily="18" charset="0"/>
                <a:ea typeface="Calibri" panose="020F0502020204030204" charset="0"/>
                <a:cs typeface="Times New Roman" panose="02020603050405020304" pitchFamily="18" charset="0"/>
              </a:rPr>
              <a:t>.</a:t>
            </a:r>
            <a:endParaRPr lang="en-US" sz="1600" dirty="0">
              <a:effectLst/>
              <a:latin typeface="Calibri" panose="020F0502020204030204" charset="0"/>
              <a:ea typeface="Calibri" panose="020F0502020204030204" charset="0"/>
              <a:cs typeface="Times New Roman" panose="02020603050405020304" pitchFamily="18" charset="0"/>
            </a:endParaRPr>
          </a:p>
        </p:txBody>
      </p:sp>
      <p:pic>
        <p:nvPicPr>
          <p:cNvPr id="9" name="Picture 8"/>
          <p:cNvPicPr>
            <a:picLocks noChangeAspect="1"/>
          </p:cNvPicPr>
          <p:nvPr/>
        </p:nvPicPr>
        <p:blipFill>
          <a:blip r:embed="rId1" cstate="print"/>
          <a:stretch>
            <a:fillRect/>
          </a:stretch>
        </p:blipFill>
        <p:spPr>
          <a:xfrm>
            <a:off x="-1" y="1463332"/>
            <a:ext cx="7784123" cy="31222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 y="0"/>
            <a:ext cx="10080625" cy="3178371"/>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charset="0"/>
                <a:ea typeface="Calibri" panose="020F0502020204030204" charset="0"/>
                <a:cs typeface="Calibri" panose="020F0502020204030204" charset="0"/>
              </a:rPr>
              <a:t>Linear Regression</a:t>
            </a:r>
            <a:r>
              <a:rPr lang="en-US" sz="1800" b="1" dirty="0">
                <a:effectLst/>
                <a:latin typeface="Georgia" panose="02040502050405020303" pitchFamily="18" charset="0"/>
                <a:ea typeface="Calibri" panose="020F0502020204030204" charset="0"/>
                <a:cs typeface="Times New Roman" panose="02020603050405020304" pitchFamily="18" charset="0"/>
              </a:rPr>
              <a:t>:</a:t>
            </a:r>
            <a:r>
              <a:rPr lang="en-US" sz="1800" dirty="0">
                <a:effectLst/>
                <a:latin typeface="Georgia" panose="02040502050405020303" pitchFamily="18" charset="0"/>
                <a:ea typeface="Calibri" panose="020F0502020204030204" charset="0"/>
                <a:cs typeface="Times New Roman" panose="02020603050405020304" pitchFamily="18" charset="0"/>
              </a:rPr>
              <a:t> -</a:t>
            </a:r>
            <a:r>
              <a:rPr lang="en-US" sz="2000" dirty="0">
                <a:solidFill>
                  <a:srgbClr val="4C5F6F"/>
                </a:solidFill>
                <a:effectLst/>
                <a:latin typeface="Roboto" panose="02000000000000000000" pitchFamily="2" charset="0"/>
                <a:ea typeface="Calibri" panose="020F0502020204030204" charset="0"/>
                <a:cs typeface="Times New Roman" panose="02020603050405020304" pitchFamily="18" charset="0"/>
              </a:rPr>
              <a:t> </a:t>
            </a:r>
            <a:r>
              <a:rPr lang="en-US" sz="1800" dirty="0">
                <a:solidFill>
                  <a:srgbClr val="000000"/>
                </a:solidFill>
                <a:effectLst/>
                <a:latin typeface="Calibri" panose="020F0502020204030204" charset="0"/>
                <a:ea typeface="Calibri" panose="020F0502020204030204" charset="0"/>
                <a:cs typeface="Calibri" panose="020F0502020204030204" charset="0"/>
              </a:rPr>
              <a:t>Linear regression is a basic and commonly used type of predictive analysis.  The overall idea of regression is to examine two things: (1) does a set of predictor variables do a good job in predicting an outcome (dependent) variable?  (2) Which variables in particular are significant predictors of the outcome variable, and in what way do they–indicated by the magnitude and sign of the beta estimates–impact the outcome variable?  These regression estimates are used to explain the relationship between one dependent variable and one or more independent variables.  The simplest form of the regression equation with one dependent and one independent variable is defined by the formula y = c + b*x, where y = estimated dependent variable score, c = constant, b = regression coefficient, and x = score on the independent variable.</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charset="0"/>
                <a:ea typeface="Calibri" panose="020F0502020204030204" charset="0"/>
                <a:cs typeface="Calibri" panose="020F0502020204030204" charset="0"/>
              </a:rPr>
              <a:t>I simply used function method, so no need to write the code each and every time, just call the model </a:t>
            </a:r>
            <a:endParaRPr lang="en-US" sz="1600" dirty="0">
              <a:effectLst/>
              <a:latin typeface="Calibri" panose="020F0502020204030204" charset="0"/>
              <a:ea typeface="Calibri" panose="020F0502020204030204" charset="0"/>
              <a:cs typeface="Times New Roman" panose="02020603050405020304" pitchFamily="18" charset="0"/>
            </a:endParaRPr>
          </a:p>
        </p:txBody>
      </p:sp>
      <p:pic>
        <p:nvPicPr>
          <p:cNvPr id="13" name="Picture 12"/>
          <p:cNvPicPr>
            <a:picLocks noChangeAspect="1"/>
          </p:cNvPicPr>
          <p:nvPr/>
        </p:nvPicPr>
        <p:blipFill>
          <a:blip r:embed="rId1" cstate="print"/>
          <a:stretch>
            <a:fillRect/>
          </a:stretch>
        </p:blipFill>
        <p:spPr>
          <a:xfrm>
            <a:off x="0" y="3178371"/>
            <a:ext cx="5248275" cy="20478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stretch>
            <a:fillRect/>
          </a:stretch>
        </p:blipFill>
        <p:spPr>
          <a:xfrm>
            <a:off x="0" y="0"/>
            <a:ext cx="5943600" cy="2195830"/>
          </a:xfrm>
          <a:prstGeom prst="rect">
            <a:avLst/>
          </a:prstGeom>
        </p:spPr>
      </p:pic>
      <p:sp>
        <p:nvSpPr>
          <p:cNvPr id="4" name="TextBox 3"/>
          <p:cNvSpPr txBox="1"/>
          <p:nvPr/>
        </p:nvSpPr>
        <p:spPr>
          <a:xfrm>
            <a:off x="57393" y="2195830"/>
            <a:ext cx="9632217" cy="2256323"/>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Support Vector Machine: </a:t>
            </a:r>
            <a:r>
              <a:rPr lang="en-US" sz="1800" dirty="0">
                <a:solidFill>
                  <a:srgbClr val="000000"/>
                </a:solidFill>
                <a:effectLst/>
                <a:latin typeface="Calibri" panose="020F0502020204030204" charset="0"/>
                <a:ea typeface="Times New Roman" panose="02020603050405020304" pitchFamily="18" charset="0"/>
                <a:cs typeface="Calibri" panose="020F0502020204030204" charset="0"/>
              </a:rPr>
              <a:t>Support Vector Machines (SVM) are popularly and widely used for classification problems in machine learning. I’ve often relied on this not just in machine learning projects but when I want a quick result in a hackathon.</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charset="0"/>
                <a:ea typeface="Times New Roman" panose="02020603050405020304" pitchFamily="18" charset="0"/>
                <a:cs typeface="Calibri" panose="020F0502020204030204" charset="0"/>
              </a:rPr>
              <a:t>But SVM for regression analysis? I hadn’t even considered the possibility for a while! And even now when I bring up “Support Vector Regression” in front of machine learning beginners, I often get a bemused expression. I understand – most courses and experts don’t even mention Support Vector Regression (SVR) as a machine learning algorithm</a:t>
            </a:r>
            <a:r>
              <a:rPr lang="en-US" sz="1800" dirty="0">
                <a:solidFill>
                  <a:srgbClr val="222222"/>
                </a:solidFill>
                <a:effectLst/>
                <a:latin typeface="Calibri Light" panose="020F030202020403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stretch>
            <a:fillRect/>
          </a:stretch>
        </p:blipFill>
        <p:spPr>
          <a:xfrm>
            <a:off x="-1" y="1"/>
            <a:ext cx="5509847" cy="2977662"/>
          </a:xfrm>
          <a:prstGeom prst="rect">
            <a:avLst/>
          </a:prstGeom>
        </p:spPr>
      </p:pic>
      <p:pic>
        <p:nvPicPr>
          <p:cNvPr id="3" name="Picture 2"/>
          <p:cNvPicPr>
            <a:picLocks noChangeAspect="1"/>
          </p:cNvPicPr>
          <p:nvPr/>
        </p:nvPicPr>
        <p:blipFill>
          <a:blip r:embed="rId2" cstate="print"/>
          <a:stretch>
            <a:fillRect/>
          </a:stretch>
        </p:blipFill>
        <p:spPr>
          <a:xfrm>
            <a:off x="5441950" y="1"/>
            <a:ext cx="4638675" cy="2977662"/>
          </a:xfrm>
          <a:prstGeom prst="rect">
            <a:avLst/>
          </a:prstGeom>
        </p:spPr>
      </p:pic>
      <p:pic>
        <p:nvPicPr>
          <p:cNvPr id="4" name="Picture 3"/>
          <p:cNvPicPr>
            <a:picLocks noChangeAspect="1"/>
          </p:cNvPicPr>
          <p:nvPr/>
        </p:nvPicPr>
        <p:blipFill>
          <a:blip r:embed="rId3" cstate="print"/>
          <a:stretch>
            <a:fillRect/>
          </a:stretch>
        </p:blipFill>
        <p:spPr>
          <a:xfrm>
            <a:off x="2630487" y="2835275"/>
            <a:ext cx="4819650" cy="2835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140677" y="349560"/>
            <a:ext cx="9434243" cy="838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chemeClr val="accent1">
                    <a:lumMod val="50000"/>
                  </a:schemeClr>
                </a:solidFill>
                <a:latin typeface="Bahnschrift" panose="020B0502040204020203" charset="0"/>
                <a:ea typeface="DejaVu Sans"/>
                <a:cs typeface="Bahnschrift" panose="020B0502040204020203" charset="0"/>
              </a:rPr>
              <a:t>Introduction:</a:t>
            </a:r>
            <a:endParaRPr lang="en-IN" sz="4400" b="0" strike="noStrike" spc="-1" dirty="0">
              <a:solidFill>
                <a:schemeClr val="accent1">
                  <a:lumMod val="50000"/>
                </a:schemeClr>
              </a:solidFill>
              <a:latin typeface="Bahnschrift" panose="020B0502040204020203" charset="0"/>
              <a:ea typeface="DejaVu Sans"/>
              <a:cs typeface="Bahnschrift" panose="020B0502040204020203" charset="0"/>
            </a:endParaRPr>
          </a:p>
        </p:txBody>
      </p:sp>
      <p:sp>
        <p:nvSpPr>
          <p:cNvPr id="86" name="CustomShape 2"/>
          <p:cNvSpPr/>
          <p:nvPr/>
        </p:nvSpPr>
        <p:spPr>
          <a:xfrm>
            <a:off x="140677" y="1188000"/>
            <a:ext cx="9799271" cy="4310123"/>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just">
              <a:lnSpc>
                <a:spcPct val="107000"/>
              </a:lnSpc>
              <a:spcAft>
                <a:spcPts val="800"/>
              </a:spcAft>
            </a:pPr>
            <a:r>
              <a:rPr lang="en-US" sz="1800" dirty="0">
                <a:effectLst/>
                <a:latin typeface="Calibri" panose="020F0502020204030204" charset="0"/>
                <a:ea typeface="Calibri" panose="020F050202020403020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endParaRPr lang="en-US" sz="18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b="1" dirty="0">
                <a:effectLst/>
                <a:latin typeface="Calibri" panose="020F0502020204030204" charset="0"/>
                <a:ea typeface="Calibri" panose="020F0502020204030204" charset="0"/>
                <a:cs typeface="Times New Roman" panose="02020603050405020304" pitchFamily="18" charset="0"/>
              </a:rPr>
              <a:t>Data Collection Phase</a:t>
            </a:r>
            <a:r>
              <a:rPr lang="en-US" sz="1800" dirty="0">
                <a:effectLst/>
                <a:latin typeface="Calibri" panose="020F0502020204030204" charset="0"/>
                <a:ea typeface="Calibri" panose="020F0502020204030204" charset="0"/>
                <a:cs typeface="Times New Roman" panose="02020603050405020304" pitchFamily="18" charset="0"/>
              </a:rPr>
              <a:t>:</a:t>
            </a:r>
            <a:endParaRPr lang="en-US" sz="18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charset="0"/>
                <a:ea typeface="Calibri" panose="020F0502020204030204" charset="0"/>
                <a:cs typeface="Times New Roman" panose="02020603050405020304" pitchFamily="18" charset="0"/>
              </a:rPr>
              <a:t>You have to scrape at least 5000 used cars data. You can scrape more data as well, it’s up to you. more the data better the model In this section You need to scrape the data of used cars from websites (</a:t>
            </a:r>
            <a:r>
              <a:rPr lang="en-US" sz="1800" dirty="0" err="1">
                <a:effectLst/>
                <a:latin typeface="Calibri" panose="020F0502020204030204" charset="0"/>
                <a:ea typeface="Calibri" panose="020F0502020204030204" charset="0"/>
                <a:cs typeface="Times New Roman" panose="02020603050405020304" pitchFamily="18" charset="0"/>
              </a:rPr>
              <a:t>Olx</a:t>
            </a:r>
            <a:r>
              <a:rPr lang="en-US" sz="1800" dirty="0">
                <a:effectLst/>
                <a:latin typeface="Calibri" panose="020F0502020204030204" charset="0"/>
                <a:ea typeface="Calibri" panose="020F0502020204030204" charset="0"/>
                <a:cs typeface="Times New Roman" panose="02020603050405020304" pitchFamily="18" charset="0"/>
              </a:rPr>
              <a:t>, </a:t>
            </a:r>
            <a:r>
              <a:rPr lang="en-US" sz="1800" dirty="0" err="1">
                <a:effectLst/>
                <a:latin typeface="Calibri" panose="020F0502020204030204" charset="0"/>
                <a:ea typeface="Calibri" panose="020F0502020204030204" charset="0"/>
                <a:cs typeface="Times New Roman" panose="02020603050405020304" pitchFamily="18" charset="0"/>
              </a:rPr>
              <a:t>cardekho</a:t>
            </a:r>
            <a:r>
              <a:rPr lang="en-US" sz="1800" dirty="0">
                <a:effectLst/>
                <a:latin typeface="Calibri" panose="020F0502020204030204" charset="0"/>
                <a:ea typeface="Calibri" panose="020F0502020204030204" charset="0"/>
                <a:cs typeface="Times New Roman" panose="02020603050405020304" pitchFamily="18" charset="0"/>
              </a:rPr>
              <a:t>, Cars24 etc.) You need web scraping for this. You have to fetch data for different locations. The number of 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a:t>
            </a:r>
            <a:endParaRPr lang="en-US" sz="18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93785"/>
            <a:ext cx="10080625" cy="2142702"/>
          </a:xfrm>
          <a:prstGeom prst="rect">
            <a:avLst/>
          </a:prstGeom>
          <a:noFill/>
        </p:spPr>
        <p:txBody>
          <a:bodyPr wrap="square">
            <a:spAutoFit/>
          </a:bodyPr>
          <a:lstStyle/>
          <a:p>
            <a:pPr marL="0" marR="0" algn="just">
              <a:lnSpc>
                <a:spcPts val="2250"/>
              </a:lnSpc>
              <a:spcBef>
                <a:spcPts val="0"/>
              </a:spcBef>
              <a:spcAft>
                <a:spcPts val="1575"/>
              </a:spcAft>
            </a:pPr>
            <a:r>
              <a:rPr lang="en-US" sz="1800" b="1" spc="20" dirty="0">
                <a:solidFill>
                  <a:srgbClr val="000000"/>
                </a:solidFill>
                <a:effectLst/>
                <a:latin typeface="Calibri" panose="020F0502020204030204" charset="0"/>
                <a:ea typeface="Times New Roman" panose="02020603050405020304" pitchFamily="18" charset="0"/>
              </a:rPr>
              <a:t>Decision Tree Regression</a:t>
            </a:r>
            <a:r>
              <a:rPr lang="en-US" sz="1800" spc="20" dirty="0">
                <a:solidFill>
                  <a:srgbClr val="000000"/>
                </a:solidFill>
                <a:effectLst/>
                <a:latin typeface="Calibri" panose="020F0502020204030204" charset="0"/>
                <a:ea typeface="Times New Roman" panose="02020603050405020304" pitchFamily="18" charset="0"/>
              </a:rPr>
              <a:t>: </a:t>
            </a:r>
            <a:r>
              <a:rPr lang="en-US" sz="1800" dirty="0">
                <a:solidFill>
                  <a:srgbClr val="000000"/>
                </a:solidFill>
                <a:effectLst/>
                <a:latin typeface="Calibri" panose="020F0502020204030204" charset="0"/>
                <a:ea typeface="Times New Roman" panose="02020603050405020304" pitchFamily="18" charset="0"/>
              </a:rPr>
              <a:t>Decision tree builds regression or classification models in the form of a tree structure. It breaks down a dataset into smaller and smaller subsets while at the same time an associated decision tree is incrementally developed. The final result is a tree with </a:t>
            </a:r>
            <a:r>
              <a:rPr lang="en-US" sz="1800" b="1" dirty="0">
                <a:solidFill>
                  <a:srgbClr val="000000"/>
                </a:solidFill>
                <a:effectLst/>
                <a:latin typeface="Calibri" panose="020F0502020204030204" charset="0"/>
                <a:ea typeface="Times New Roman" panose="02020603050405020304" pitchFamily="18" charset="0"/>
              </a:rPr>
              <a:t>decision nodes</a:t>
            </a:r>
            <a:r>
              <a:rPr lang="en-US" sz="1800" dirty="0">
                <a:solidFill>
                  <a:srgbClr val="000000"/>
                </a:solidFill>
                <a:effectLst/>
                <a:latin typeface="Calibri" panose="020F0502020204030204" charset="0"/>
                <a:ea typeface="Times New Roman" panose="02020603050405020304" pitchFamily="18" charset="0"/>
              </a:rPr>
              <a:t> and </a:t>
            </a:r>
            <a:r>
              <a:rPr lang="en-US" sz="1800" b="1" dirty="0">
                <a:solidFill>
                  <a:srgbClr val="000000"/>
                </a:solidFill>
                <a:effectLst/>
                <a:latin typeface="Calibri" panose="020F0502020204030204" charset="0"/>
                <a:ea typeface="Times New Roman" panose="02020603050405020304" pitchFamily="18" charset="0"/>
              </a:rPr>
              <a:t>leaf nodes</a:t>
            </a:r>
            <a:r>
              <a:rPr lang="en-US" sz="1800" dirty="0">
                <a:solidFill>
                  <a:srgbClr val="000000"/>
                </a:solidFill>
                <a:effectLst/>
                <a:latin typeface="Calibri" panose="020F0502020204030204" charset="0"/>
                <a:ea typeface="Times New Roman" panose="02020603050405020304" pitchFamily="18" charset="0"/>
              </a:rPr>
              <a:t>. A decision node (e.g., Outlook) has two or more branches (e.g., Sunny, Overcast and Rainy), each representing values for the attribute tested. Leaf node (e.g., Hours Played) represents a decision on the numerical target. The topmost decision node in a tree which corresponds to the best predictor called </a:t>
            </a:r>
            <a:r>
              <a:rPr lang="en-US" sz="1800" b="1" dirty="0">
                <a:solidFill>
                  <a:srgbClr val="000000"/>
                </a:solidFill>
                <a:effectLst/>
                <a:latin typeface="Calibri" panose="020F0502020204030204" charset="0"/>
                <a:ea typeface="Times New Roman" panose="02020603050405020304" pitchFamily="18" charset="0"/>
              </a:rPr>
              <a:t>root node</a:t>
            </a:r>
            <a:r>
              <a:rPr lang="en-US" sz="1800" dirty="0">
                <a:solidFill>
                  <a:srgbClr val="000000"/>
                </a:solidFill>
                <a:effectLst/>
                <a:latin typeface="Calibri" panose="020F0502020204030204" charset="0"/>
                <a:ea typeface="Times New Roman" panose="02020603050405020304" pitchFamily="18" charset="0"/>
              </a:rPr>
              <a:t>. Decision trees can handle both categorical and numerical data.</a:t>
            </a:r>
            <a:endParaRPr lang="en-US" sz="1800" dirty="0">
              <a:effectLst/>
              <a:latin typeface="Times New Roman" panose="02020603050405020304" pitchFamily="18" charset="0"/>
              <a:ea typeface="Times New Roman" panose="02020603050405020304" pitchFamily="18" charset="0"/>
            </a:endParaRPr>
          </a:p>
        </p:txBody>
      </p:sp>
      <p:pic>
        <p:nvPicPr>
          <p:cNvPr id="4" name="Picture 3"/>
          <p:cNvPicPr>
            <a:picLocks noChangeAspect="1"/>
          </p:cNvPicPr>
          <p:nvPr/>
        </p:nvPicPr>
        <p:blipFill>
          <a:blip r:embed="rId1" cstate="print"/>
          <a:stretch>
            <a:fillRect/>
          </a:stretch>
        </p:blipFill>
        <p:spPr>
          <a:xfrm>
            <a:off x="2535236" y="2142702"/>
            <a:ext cx="5010150" cy="34340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0"/>
            <a:ext cx="10080625" cy="1552797"/>
          </a:xfrm>
          <a:prstGeom prst="rect">
            <a:avLst/>
          </a:prstGeom>
          <a:noFill/>
        </p:spPr>
        <p:txBody>
          <a:bodyPr wrap="square">
            <a:spAutoFit/>
          </a:bodyPr>
          <a:lstStyle/>
          <a:p>
            <a:pPr marL="0" marR="0" algn="just">
              <a:lnSpc>
                <a:spcPts val="2250"/>
              </a:lnSpc>
              <a:spcBef>
                <a:spcPts val="0"/>
              </a:spcBef>
              <a:spcAft>
                <a:spcPts val="1575"/>
              </a:spcAft>
            </a:pPr>
            <a:r>
              <a:rPr lang="en-US" sz="1800" b="1" spc="20" dirty="0">
                <a:solidFill>
                  <a:srgbClr val="000000"/>
                </a:solidFill>
                <a:effectLst/>
                <a:latin typeface="Calibri" panose="020F0502020204030204" charset="0"/>
                <a:ea typeface="Times New Roman" panose="02020603050405020304" pitchFamily="18" charset="0"/>
              </a:rPr>
              <a:t>KNN Regressor: </a:t>
            </a:r>
            <a:r>
              <a:rPr lang="en-US" sz="1800" spc="15" dirty="0">
                <a:solidFill>
                  <a:srgbClr val="333333"/>
                </a:solidFill>
                <a:effectLst/>
                <a:latin typeface="Calibri" panose="020F0502020204030204" charset="0"/>
                <a:ea typeface="Times New Roman" panose="02020603050405020304" pitchFamily="18" charset="0"/>
              </a:rPr>
              <a:t>KNN regression is a non-parametric method that, in an intuitive manner, approximates the association between independent variables and the continuous outcome by averaging the observations in the same </a:t>
            </a:r>
            <a:r>
              <a:rPr lang="en-US" sz="1800" i="1" spc="15" dirty="0" err="1">
                <a:solidFill>
                  <a:srgbClr val="333333"/>
                </a:solidFill>
                <a:effectLst/>
                <a:latin typeface="Calibri" panose="020F0502020204030204" charset="0"/>
                <a:ea typeface="Times New Roman" panose="02020603050405020304" pitchFamily="18" charset="0"/>
              </a:rPr>
              <a:t>neighbourhood</a:t>
            </a:r>
            <a:r>
              <a:rPr lang="en-US" sz="1800" spc="15" dirty="0">
                <a:solidFill>
                  <a:srgbClr val="333333"/>
                </a:solidFill>
                <a:effectLst/>
                <a:latin typeface="Calibri" panose="020F0502020204030204" charset="0"/>
                <a:ea typeface="Times New Roman" panose="02020603050405020304" pitchFamily="18" charset="0"/>
              </a:rPr>
              <a:t>. The size of the </a:t>
            </a:r>
            <a:r>
              <a:rPr lang="en-US" sz="1800" spc="15" dirty="0" err="1">
                <a:solidFill>
                  <a:srgbClr val="333333"/>
                </a:solidFill>
                <a:effectLst/>
                <a:latin typeface="Calibri" panose="020F0502020204030204" charset="0"/>
                <a:ea typeface="Times New Roman" panose="02020603050405020304" pitchFamily="18" charset="0"/>
              </a:rPr>
              <a:t>neighbourhood</a:t>
            </a:r>
            <a:r>
              <a:rPr lang="en-US" sz="1800" spc="15" dirty="0">
                <a:solidFill>
                  <a:srgbClr val="333333"/>
                </a:solidFill>
                <a:effectLst/>
                <a:latin typeface="Calibri" panose="020F0502020204030204" charset="0"/>
                <a:ea typeface="Times New Roman" panose="02020603050405020304" pitchFamily="18" charset="0"/>
              </a:rPr>
              <a:t> needs to be set by the analyst or can be chosen using cross-validation (we will see this later) to select the size that minimizes the mean-squared error.</a:t>
            </a:r>
            <a:endParaRPr lang="en-US" sz="1800" dirty="0">
              <a:effectLst/>
              <a:latin typeface="Times New Roman" panose="02020603050405020304" pitchFamily="18" charset="0"/>
              <a:ea typeface="Times New Roman" panose="02020603050405020304" pitchFamily="18" charset="0"/>
            </a:endParaRPr>
          </a:p>
        </p:txBody>
      </p:sp>
      <p:pic>
        <p:nvPicPr>
          <p:cNvPr id="4" name="Picture 3"/>
          <p:cNvPicPr>
            <a:picLocks noChangeAspect="1"/>
          </p:cNvPicPr>
          <p:nvPr/>
        </p:nvPicPr>
        <p:blipFill>
          <a:blip r:embed="rId1" cstate="print"/>
          <a:stretch>
            <a:fillRect/>
          </a:stretch>
        </p:blipFill>
        <p:spPr>
          <a:xfrm>
            <a:off x="2578100" y="1301262"/>
            <a:ext cx="4924425" cy="39962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0"/>
            <a:ext cx="10080625" cy="2642839"/>
          </a:xfrm>
          <a:prstGeom prst="rect">
            <a:avLst/>
          </a:prstGeom>
          <a:noFill/>
        </p:spPr>
        <p:txBody>
          <a:bodyPr wrap="square">
            <a:spAutoFit/>
          </a:bodyPr>
          <a:lstStyle/>
          <a:p>
            <a:pPr marL="0" marR="0" algn="just">
              <a:lnSpc>
                <a:spcPts val="2250"/>
              </a:lnSpc>
              <a:spcBef>
                <a:spcPts val="0"/>
              </a:spcBef>
              <a:spcAft>
                <a:spcPts val="1575"/>
              </a:spcAft>
            </a:pPr>
            <a:r>
              <a:rPr lang="en-US" sz="1800" b="1" dirty="0">
                <a:solidFill>
                  <a:srgbClr val="000000"/>
                </a:solidFill>
                <a:effectLst/>
                <a:latin typeface="Times New Roman" panose="02020603050405020304" pitchFamily="18" charset="0"/>
                <a:ea typeface="Times New Roman" panose="02020603050405020304" pitchFamily="18" charset="0"/>
                <a:cs typeface="Calibri" panose="020F0502020204030204" charset="0"/>
              </a:rPr>
              <a:t>Lasso Regression: </a:t>
            </a:r>
            <a:r>
              <a:rPr lang="en-US" sz="1800" spc="20" dirty="0">
                <a:solidFill>
                  <a:srgbClr val="000000"/>
                </a:solidFill>
                <a:effectLst/>
                <a:latin typeface="Calibri" panose="020F0502020204030204" charset="0"/>
                <a:ea typeface="Times New Roman" panose="02020603050405020304" pitchFamily="18" charset="0"/>
              </a:rPr>
              <a:t>Lasso regression is a regularization technique. It is used over regression methods for a more accurate prediction. This model uses shrinkage. Shrinkage is where data values are shrunk towards a central point as the mean. The lasso procedure encourages simple, sparse models (i.e. models with fewer parameters). This particular type of regression is well-suited for models showing high levels of multicollinearity or when you want to automate certain parts of model selection, like variable selection/parameter elimination.</a:t>
            </a:r>
            <a:endParaRPr lang="en-US" sz="1800" dirty="0">
              <a:effectLst/>
              <a:latin typeface="Times New Roman" panose="02020603050405020304" pitchFamily="18" charset="0"/>
              <a:ea typeface="Times New Roman" panose="02020603050405020304" pitchFamily="18" charset="0"/>
            </a:endParaRPr>
          </a:p>
          <a:p>
            <a:pPr marL="0" marR="0" algn="just">
              <a:lnSpc>
                <a:spcPts val="2250"/>
              </a:lnSpc>
              <a:spcBef>
                <a:spcPts val="0"/>
              </a:spcBef>
              <a:spcAft>
                <a:spcPts val="1575"/>
              </a:spcAft>
            </a:pPr>
            <a:r>
              <a:rPr lang="en-US" sz="1800" spc="20" dirty="0">
                <a:solidFill>
                  <a:srgbClr val="000000"/>
                </a:solidFill>
                <a:effectLst/>
                <a:latin typeface="Calibri" panose="020F0502020204030204" charset="0"/>
                <a:ea typeface="Times New Roman" panose="02020603050405020304" pitchFamily="18" charset="0"/>
              </a:rPr>
              <a:t>Lasso Regression uses L1 regularization technique (will be discussed later in this article). It is used when we have more number of features because it automatically performs feature selection.</a:t>
            </a:r>
            <a:endParaRPr lang="en-US" sz="1800" dirty="0">
              <a:effectLst/>
              <a:latin typeface="Times New Roman" panose="02020603050405020304" pitchFamily="18" charset="0"/>
              <a:ea typeface="Times New Roman" panose="02020603050405020304" pitchFamily="18" charset="0"/>
            </a:endParaRPr>
          </a:p>
        </p:txBody>
      </p:sp>
      <p:sp>
        <p:nvSpPr>
          <p:cNvPr id="5" name="TextBox 4"/>
          <p:cNvSpPr txBox="1"/>
          <p:nvPr/>
        </p:nvSpPr>
        <p:spPr>
          <a:xfrm>
            <a:off x="-2" y="2642839"/>
            <a:ext cx="10080625" cy="1264642"/>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charset="0"/>
                <a:ea typeface="Calibri" panose="020F0502020204030204" charset="0"/>
                <a:cs typeface="Calibri" panose="020F0502020204030204" charset="0"/>
              </a:rPr>
              <a:t>2) Ridge Regression:</a:t>
            </a:r>
            <a:r>
              <a:rPr lang="en-US" sz="1600" spc="20" dirty="0">
                <a:solidFill>
                  <a:srgbClr val="000000"/>
                </a:solidFill>
                <a:effectLst/>
                <a:latin typeface="Poppins" panose="00000500000000000000" pitchFamily="2" charset="0"/>
                <a:ea typeface="Calibri" panose="020F0502020204030204" charset="0"/>
                <a:cs typeface="Times New Roman" panose="02020603050405020304" pitchFamily="18" charset="0"/>
              </a:rPr>
              <a:t> </a:t>
            </a:r>
            <a:r>
              <a:rPr lang="en-US" sz="1800" spc="20" dirty="0">
                <a:solidFill>
                  <a:srgbClr val="000000"/>
                </a:solidFill>
                <a:effectLst/>
                <a:latin typeface="Calibri" panose="020F0502020204030204" charset="0"/>
                <a:ea typeface="Calibri" panose="020F0502020204030204" charset="0"/>
                <a:cs typeface="Calibri" panose="020F0502020204030204" charset="0"/>
              </a:rPr>
              <a:t>Ridge </a:t>
            </a:r>
            <a:r>
              <a:rPr lang="en-US" sz="1800" u="none" strike="noStrike" spc="20" dirty="0">
                <a:solidFill>
                  <a:srgbClr val="4DB2EC"/>
                </a:solidFill>
                <a:effectLst/>
                <a:latin typeface="Calibri" panose="020F0502020204030204" charset="0"/>
                <a:ea typeface="Calibri" panose="020F0502020204030204" charset="0"/>
                <a:cs typeface="Calibri" panose="020F0502020204030204" charset="0"/>
                <a:hlinkClick r:id="rId1"/>
              </a:rPr>
              <a:t>regression</a:t>
            </a:r>
            <a:r>
              <a:rPr lang="en-US" sz="1800" spc="20" dirty="0">
                <a:solidFill>
                  <a:srgbClr val="000000"/>
                </a:solidFill>
                <a:effectLst/>
                <a:latin typeface="Calibri" panose="020F0502020204030204" charset="0"/>
                <a:ea typeface="Calibri" panose="020F0502020204030204" charset="0"/>
                <a:cs typeface="Calibri" panose="020F0502020204030204" charset="0"/>
              </a:rPr>
              <a:t> is a model tuning method that is used to </a:t>
            </a:r>
            <a:r>
              <a:rPr lang="en-US" sz="1800" spc="20" dirty="0" err="1">
                <a:solidFill>
                  <a:srgbClr val="000000"/>
                </a:solidFill>
                <a:effectLst/>
                <a:latin typeface="Calibri" panose="020F0502020204030204" charset="0"/>
                <a:ea typeface="Calibri" panose="020F0502020204030204" charset="0"/>
                <a:cs typeface="Calibri" panose="020F0502020204030204" charset="0"/>
              </a:rPr>
              <a:t>analyse</a:t>
            </a:r>
            <a:r>
              <a:rPr lang="en-US" sz="1800" spc="20" dirty="0">
                <a:solidFill>
                  <a:srgbClr val="000000"/>
                </a:solidFill>
                <a:effectLst/>
                <a:latin typeface="Calibri" panose="020F0502020204030204" charset="0"/>
                <a:ea typeface="Calibri" panose="020F0502020204030204" charset="0"/>
                <a:cs typeface="Calibri" panose="020F0502020204030204" charset="0"/>
              </a:rPr>
              <a:t> any data that suffers from multicollinearity. This method performs L2 regularization. When the issue of multicollinearity occurs, least-squares are unbiased, and variances are large, this results in predicted values to be far away from the actual values.</a:t>
            </a:r>
            <a:endParaRPr lang="en-US" sz="16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stretch>
            <a:fillRect/>
          </a:stretch>
        </p:blipFill>
        <p:spPr>
          <a:xfrm>
            <a:off x="0" y="0"/>
            <a:ext cx="4548554" cy="3083169"/>
          </a:xfrm>
          <a:prstGeom prst="rect">
            <a:avLst/>
          </a:prstGeom>
        </p:spPr>
      </p:pic>
      <p:pic>
        <p:nvPicPr>
          <p:cNvPr id="3" name="Picture 2"/>
          <p:cNvPicPr>
            <a:picLocks noChangeAspect="1"/>
          </p:cNvPicPr>
          <p:nvPr/>
        </p:nvPicPr>
        <p:blipFill>
          <a:blip r:embed="rId2" cstate="print"/>
          <a:stretch>
            <a:fillRect/>
          </a:stretch>
        </p:blipFill>
        <p:spPr>
          <a:xfrm>
            <a:off x="5003800" y="-1"/>
            <a:ext cx="5076825" cy="3083169"/>
          </a:xfrm>
          <a:prstGeom prst="rect">
            <a:avLst/>
          </a:prstGeom>
        </p:spPr>
      </p:pic>
      <p:pic>
        <p:nvPicPr>
          <p:cNvPr id="4" name="Picture 3"/>
          <p:cNvPicPr>
            <a:picLocks noChangeAspect="1"/>
          </p:cNvPicPr>
          <p:nvPr/>
        </p:nvPicPr>
        <p:blipFill>
          <a:blip r:embed="rId3" cstate="print"/>
          <a:stretch>
            <a:fillRect/>
          </a:stretch>
        </p:blipFill>
        <p:spPr>
          <a:xfrm>
            <a:off x="2782887" y="3083168"/>
            <a:ext cx="4514850" cy="258738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stretch>
            <a:fillRect/>
          </a:stretch>
        </p:blipFill>
        <p:spPr>
          <a:xfrm>
            <a:off x="0" y="0"/>
            <a:ext cx="5943600" cy="1027430"/>
          </a:xfrm>
          <a:prstGeom prst="rect">
            <a:avLst/>
          </a:prstGeom>
        </p:spPr>
      </p:pic>
      <p:sp>
        <p:nvSpPr>
          <p:cNvPr id="4" name="TextBox 3"/>
          <p:cNvSpPr txBox="1"/>
          <p:nvPr/>
        </p:nvSpPr>
        <p:spPr>
          <a:xfrm>
            <a:off x="-1" y="1116160"/>
            <a:ext cx="10080625" cy="2355132"/>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charset="0"/>
                <a:ea typeface="Calibri" panose="020F0502020204030204" charset="0"/>
                <a:cs typeface="Calibri" panose="020F0502020204030204" charset="0"/>
              </a:rPr>
              <a:t>Random Forest Regression:</a:t>
            </a:r>
            <a:r>
              <a:rPr lang="en-US" sz="2400" dirty="0">
                <a:solidFill>
                  <a:srgbClr val="3A3B41"/>
                </a:solidFill>
                <a:effectLst/>
                <a:latin typeface="Lora" pitchFamily="2" charset="0"/>
                <a:ea typeface="Calibri" panose="020F0502020204030204" charset="0"/>
                <a:cs typeface="Times New Roman" panose="02020603050405020304" pitchFamily="18" charset="0"/>
              </a:rPr>
              <a:t> </a:t>
            </a:r>
            <a:r>
              <a:rPr lang="en-US" sz="1800" dirty="0">
                <a:solidFill>
                  <a:srgbClr val="000000"/>
                </a:solidFill>
                <a:effectLst/>
                <a:latin typeface="Calibri" panose="020F0502020204030204" charset="0"/>
                <a:ea typeface="Calibri" panose="020F0502020204030204" charset="0"/>
                <a:cs typeface="Calibri" panose="020F0502020204030204" charset="0"/>
              </a:rPr>
              <a:t>Random forest is a </a:t>
            </a:r>
            <a:r>
              <a:rPr lang="en-US" sz="1800" u="none" strike="noStrike" dirty="0">
                <a:solidFill>
                  <a:srgbClr val="000000"/>
                </a:solidFill>
                <a:effectLst/>
                <a:latin typeface="Calibri" panose="020F0502020204030204" charset="0"/>
                <a:ea typeface="Calibri" panose="020F0502020204030204" charset="0"/>
                <a:cs typeface="Calibri" panose="020F0502020204030204" charset="0"/>
                <a:hlinkClick r:id="rId2"/>
              </a:rPr>
              <a:t>supervised learning algorithm</a:t>
            </a:r>
            <a:r>
              <a:rPr lang="en-US" sz="1800" dirty="0">
                <a:solidFill>
                  <a:srgbClr val="000000"/>
                </a:solidFill>
                <a:effectLst/>
                <a:latin typeface="Calibri" panose="020F0502020204030204" charset="0"/>
                <a:ea typeface="Calibri" panose="020F0502020204030204" charset="0"/>
                <a:cs typeface="Calibri" panose="020F0502020204030204" charset="0"/>
              </a:rPr>
              <a:t>. The "forest" it builds, is an ensemble of decision trees, usually trained with the “bagging” method. The general idea of the </a:t>
            </a:r>
            <a:r>
              <a:rPr lang="en-US" sz="1800" u="none" strike="noStrike" dirty="0">
                <a:solidFill>
                  <a:srgbClr val="000000"/>
                </a:solidFill>
                <a:effectLst/>
                <a:latin typeface="Calibri" panose="020F0502020204030204" charset="0"/>
                <a:ea typeface="Calibri" panose="020F0502020204030204" charset="0"/>
                <a:cs typeface="Calibri" panose="020F0502020204030204" charset="0"/>
                <a:hlinkClick r:id="rId3"/>
              </a:rPr>
              <a:t>bagging method</a:t>
            </a:r>
            <a:r>
              <a:rPr lang="en-US" sz="1800" dirty="0">
                <a:solidFill>
                  <a:srgbClr val="000000"/>
                </a:solidFill>
                <a:effectLst/>
                <a:latin typeface="Calibri" panose="020F0502020204030204" charset="0"/>
                <a:ea typeface="Calibri" panose="020F0502020204030204" charset="0"/>
                <a:cs typeface="Calibri" panose="020F0502020204030204" charset="0"/>
              </a:rPr>
              <a:t> is that a combination of learning models increases the overall result.</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000000"/>
                </a:solidFill>
                <a:effectLst/>
                <a:latin typeface="Calibri" panose="020F0502020204030204" charset="0"/>
                <a:ea typeface="Calibri" panose="020F0502020204030204" charset="0"/>
                <a:cs typeface="Calibri" panose="020F0502020204030204" charset="0"/>
              </a:rPr>
              <a:t>Random forest has nearly the same hyperparameters as a decision tree or a bagging classifier. Fortunately, there's no need to combine a decision tree with a bagging classifier because you can easily use the classifier-class of random forest. With random forest, you can also deal with regression tasks by using the algorithm's regressor.</a:t>
            </a:r>
            <a:endParaRPr lang="en-US" sz="16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stretch>
            <a:fillRect/>
          </a:stretch>
        </p:blipFill>
        <p:spPr>
          <a:xfrm>
            <a:off x="0" y="1"/>
            <a:ext cx="4495800" cy="3634154"/>
          </a:xfrm>
          <a:prstGeom prst="rect">
            <a:avLst/>
          </a:prstGeom>
        </p:spPr>
      </p:pic>
      <p:pic>
        <p:nvPicPr>
          <p:cNvPr id="3" name="Picture 2"/>
          <p:cNvPicPr>
            <a:picLocks noChangeAspect="1"/>
          </p:cNvPicPr>
          <p:nvPr/>
        </p:nvPicPr>
        <p:blipFill>
          <a:blip r:embed="rId2" cstate="print"/>
          <a:stretch>
            <a:fillRect/>
          </a:stretch>
        </p:blipFill>
        <p:spPr>
          <a:xfrm>
            <a:off x="4900246" y="0"/>
            <a:ext cx="4876799" cy="3634155"/>
          </a:xfrm>
          <a:prstGeom prst="rect">
            <a:avLst/>
          </a:prstGeom>
        </p:spPr>
      </p:pic>
      <p:sp>
        <p:nvSpPr>
          <p:cNvPr id="5" name="TextBox 4"/>
          <p:cNvSpPr txBox="1"/>
          <p:nvPr/>
        </p:nvSpPr>
        <p:spPr>
          <a:xfrm>
            <a:off x="84992" y="3834390"/>
            <a:ext cx="9995633" cy="1262782"/>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212529"/>
                </a:solidFill>
                <a:effectLst/>
                <a:latin typeface="Segoe UI" panose="020B0502040204020203" pitchFamily="34" charset="0"/>
                <a:ea typeface="Calibri" panose="020F0502020204030204" charset="0"/>
                <a:cs typeface="Times New Roman" panose="02020603050405020304" pitchFamily="18" charset="0"/>
              </a:rPr>
              <a:t>Ada Boost Regression: </a:t>
            </a:r>
            <a:r>
              <a:rPr lang="en-US" sz="1800" dirty="0">
                <a:solidFill>
                  <a:srgbClr val="000000"/>
                </a:solidFill>
                <a:effectLst/>
                <a:latin typeface="Segoe UI" panose="020B0502040204020203" pitchFamily="34" charset="0"/>
                <a:ea typeface="Calibri" panose="020F0502020204030204" charset="0"/>
                <a:cs typeface="Times New Roman" panose="02020603050405020304" pitchFamily="18" charset="0"/>
              </a:rPr>
              <a:t>An AdaBoost regressor is a meta-estimator that begins by fitting a regressor on the original dataset and then fits additional copies of the regressor on the same dataset but where the weights of instances are adjusted according to the error of the current prediction. As such, subsequent regressors focus more on difficult cases.</a:t>
            </a:r>
            <a:endParaRPr lang="en-US" sz="18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73" y="0"/>
            <a:ext cx="10087097" cy="1264642"/>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charset="0"/>
                <a:ea typeface="Calibri" panose="020F0502020204030204" charset="0"/>
                <a:cs typeface="Calibri" panose="020F0502020204030204" charset="0"/>
              </a:rPr>
              <a:t>Gradient Boost Regressor: </a:t>
            </a:r>
            <a:r>
              <a:rPr lang="en-US" sz="1800" dirty="0">
                <a:solidFill>
                  <a:srgbClr val="202124"/>
                </a:solidFill>
                <a:effectLst/>
                <a:latin typeface="Calibri" panose="020F0502020204030204" charset="0"/>
                <a:ea typeface="Calibri" panose="020F0502020204030204" charset="0"/>
                <a:cs typeface="Calibri" panose="020F0502020204030204" charset="0"/>
              </a:rPr>
              <a:t>Gradient boosting is a type of machine learning boosting. It relies on the intuition that the best possible next model, when combined with previous models, minimizes the overall prediction error. The key idea is to </a:t>
            </a:r>
            <a:r>
              <a:rPr lang="en-US" sz="1800" b="1" dirty="0">
                <a:solidFill>
                  <a:srgbClr val="202124"/>
                </a:solidFill>
                <a:effectLst/>
                <a:latin typeface="Calibri" panose="020F0502020204030204" charset="0"/>
                <a:ea typeface="Calibri" panose="020F0502020204030204" charset="0"/>
                <a:cs typeface="Calibri" panose="020F0502020204030204" charset="0"/>
              </a:rPr>
              <a:t>set the target outcomes for this next model in</a:t>
            </a:r>
            <a:r>
              <a:rPr lang="en-US" sz="1800" dirty="0">
                <a:solidFill>
                  <a:srgbClr val="202124"/>
                </a:solidFill>
                <a:effectLst/>
                <a:latin typeface="Calibri" panose="020F0502020204030204" charset="0"/>
                <a:ea typeface="Calibri" panose="020F0502020204030204" charset="0"/>
                <a:cs typeface="Calibri" panose="020F0502020204030204" charset="0"/>
              </a:rPr>
              <a:t> order to minimize the error</a:t>
            </a:r>
            <a:r>
              <a:rPr lang="en-US" sz="1600" dirty="0">
                <a:solidFill>
                  <a:srgbClr val="202124"/>
                </a:solidFill>
                <a:effectLst/>
                <a:latin typeface="Arial" panose="020B0604020202020204" pitchFamily="34" charset="0"/>
                <a:ea typeface="Calibri" panose="020F0502020204030204" charset="0"/>
                <a:cs typeface="Times New Roman" panose="02020603050405020304" pitchFamily="18" charset="0"/>
              </a:rPr>
              <a:t>.</a:t>
            </a:r>
            <a:endParaRPr lang="en-US" sz="1600" dirty="0">
              <a:effectLst/>
              <a:latin typeface="Calibri" panose="020F0502020204030204" charset="0"/>
              <a:ea typeface="Calibri" panose="020F0502020204030204" charset="0"/>
              <a:cs typeface="Times New Roman" panose="02020603050405020304" pitchFamily="18" charset="0"/>
            </a:endParaRPr>
          </a:p>
        </p:txBody>
      </p:sp>
      <p:pic>
        <p:nvPicPr>
          <p:cNvPr id="4" name="Picture 3"/>
          <p:cNvPicPr>
            <a:picLocks noChangeAspect="1"/>
          </p:cNvPicPr>
          <p:nvPr/>
        </p:nvPicPr>
        <p:blipFill>
          <a:blip r:embed="rId1" cstate="print"/>
          <a:stretch>
            <a:fillRect/>
          </a:stretch>
        </p:blipFill>
        <p:spPr>
          <a:xfrm>
            <a:off x="2165287" y="984738"/>
            <a:ext cx="5743575" cy="468581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0"/>
            <a:ext cx="10080625" cy="968278"/>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charset="0"/>
                <a:ea typeface="Calibri" panose="020F0502020204030204" charset="0"/>
                <a:cs typeface="Calibri" panose="020F0502020204030204" charset="0"/>
              </a:rPr>
              <a:t>Stochastic Gradient Regressor:</a:t>
            </a:r>
            <a:r>
              <a:rPr lang="en-US" sz="1600" b="1" dirty="0">
                <a:solidFill>
                  <a:srgbClr val="202124"/>
                </a:solidFill>
                <a:effectLst/>
                <a:latin typeface="Arial" panose="020B0604020202020204" pitchFamily="34" charset="0"/>
                <a:ea typeface="Calibri" panose="020F0502020204030204" charset="0"/>
                <a:cs typeface="Times New Roman" panose="02020603050405020304" pitchFamily="18" charset="0"/>
              </a:rPr>
              <a:t> </a:t>
            </a:r>
            <a:r>
              <a:rPr lang="en-US" sz="1800" dirty="0">
                <a:solidFill>
                  <a:srgbClr val="202124"/>
                </a:solidFill>
                <a:effectLst/>
                <a:latin typeface="Calibri" panose="020F0502020204030204" charset="0"/>
                <a:ea typeface="Calibri" panose="020F0502020204030204" charset="0"/>
                <a:cs typeface="Calibri" panose="020F0502020204030204" charset="0"/>
              </a:rPr>
              <a:t>Stochastic Gradient Descent (SGD) regressor basically implements a plain SGD learning routine supporting various loss functions and penalties to fit linear regression models. Scikit-learn provides </a:t>
            </a:r>
            <a:r>
              <a:rPr lang="en-US" sz="1800" dirty="0" err="1">
                <a:solidFill>
                  <a:srgbClr val="202124"/>
                </a:solidFill>
                <a:effectLst/>
                <a:latin typeface="Calibri" panose="020F0502020204030204" charset="0"/>
                <a:ea typeface="Calibri" panose="020F0502020204030204" charset="0"/>
                <a:cs typeface="Calibri" panose="020F0502020204030204" charset="0"/>
              </a:rPr>
              <a:t>SGDRegressor</a:t>
            </a:r>
            <a:r>
              <a:rPr lang="en-US" sz="1800" dirty="0">
                <a:solidFill>
                  <a:srgbClr val="202124"/>
                </a:solidFill>
                <a:effectLst/>
                <a:latin typeface="Calibri" panose="020F0502020204030204" charset="0"/>
                <a:ea typeface="Calibri" panose="020F0502020204030204" charset="0"/>
                <a:cs typeface="Calibri" panose="020F0502020204030204" charset="0"/>
              </a:rPr>
              <a:t> module to implement SGD regression.</a:t>
            </a:r>
            <a:endParaRPr lang="en-US" sz="1600" dirty="0">
              <a:effectLst/>
              <a:latin typeface="Calibri" panose="020F0502020204030204" charset="0"/>
              <a:ea typeface="Calibri" panose="020F0502020204030204" charset="0"/>
              <a:cs typeface="Times New Roman" panose="02020603050405020304" pitchFamily="18" charset="0"/>
            </a:endParaRPr>
          </a:p>
        </p:txBody>
      </p:sp>
      <p:pic>
        <p:nvPicPr>
          <p:cNvPr id="4" name="Picture 3"/>
          <p:cNvPicPr>
            <a:picLocks noChangeAspect="1"/>
          </p:cNvPicPr>
          <p:nvPr/>
        </p:nvPicPr>
        <p:blipFill>
          <a:blip r:embed="rId1" cstate="print"/>
          <a:stretch>
            <a:fillRect/>
          </a:stretch>
        </p:blipFill>
        <p:spPr>
          <a:xfrm>
            <a:off x="1916112" y="968278"/>
            <a:ext cx="5943600" cy="440817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0"/>
            <a:ext cx="10080625" cy="1367234"/>
          </a:xfrm>
          <a:prstGeom prst="rect">
            <a:avLst/>
          </a:prstGeom>
          <a:noFill/>
        </p:spPr>
        <p:txBody>
          <a:bodyPr wrap="square">
            <a:spAutoFit/>
          </a:bodyPr>
          <a:lstStyle/>
          <a:p>
            <a:pPr marL="0" marR="0">
              <a:lnSpc>
                <a:spcPct val="107000"/>
              </a:lnSpc>
              <a:spcBef>
                <a:spcPts val="0"/>
              </a:spcBef>
              <a:spcAft>
                <a:spcPts val="800"/>
              </a:spcAft>
            </a:pPr>
            <a:r>
              <a:rPr lang="en-US" sz="1800" b="1" dirty="0">
                <a:solidFill>
                  <a:srgbClr val="000000"/>
                </a:solidFill>
                <a:effectLst/>
                <a:latin typeface="Calibri" panose="020F0502020204030204" charset="0"/>
                <a:ea typeface="Calibri" panose="020F0502020204030204" charset="0"/>
                <a:cs typeface="Calibri" panose="020F0502020204030204" charset="0"/>
              </a:rPr>
              <a:t>Baggage Regressor:</a:t>
            </a:r>
            <a:r>
              <a:rPr lang="en-US" sz="1600" dirty="0">
                <a:solidFill>
                  <a:srgbClr val="202124"/>
                </a:solidFill>
                <a:effectLst/>
                <a:latin typeface="Arial" panose="020B0604020202020204" pitchFamily="34" charset="0"/>
                <a:ea typeface="Calibri" panose="020F0502020204030204" charset="0"/>
                <a:cs typeface="Times New Roman" panose="02020603050405020304" pitchFamily="18" charset="0"/>
              </a:rPr>
              <a:t> </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0"/>
              </a:spcAft>
            </a:pPr>
            <a:r>
              <a:rPr lang="en-US" sz="1800" dirty="0">
                <a:solidFill>
                  <a:srgbClr val="202124"/>
                </a:solidFill>
                <a:effectLst/>
                <a:latin typeface="Calibri" panose="020F0502020204030204" charset="0"/>
                <a:ea typeface="Times New Roman" panose="02020603050405020304" pitchFamily="18" charset="0"/>
                <a:cs typeface="Calibri" panose="020F0502020204030204" charset="0"/>
              </a:rPr>
              <a:t>A Bagging regressor. A Bagging regressor is an ensemble meta-estimator that fits base regressors each on random subsets of the original dataset and then aggregate their individual predictions (either by voting or by averaging) to form a final prediction. ... The base estimator to fit on random subsets of the dataset.</a:t>
            </a:r>
            <a:endParaRPr lang="en-US" sz="1600" dirty="0">
              <a:effectLst/>
              <a:latin typeface="Calibri" panose="020F0502020204030204" charset="0"/>
              <a:ea typeface="Calibri" panose="020F0502020204030204" charset="0"/>
              <a:cs typeface="Times New Roman" panose="02020603050405020304" pitchFamily="18" charset="0"/>
            </a:endParaRPr>
          </a:p>
        </p:txBody>
      </p:sp>
      <p:pic>
        <p:nvPicPr>
          <p:cNvPr id="4" name="Picture 3"/>
          <p:cNvPicPr>
            <a:picLocks noChangeAspect="1"/>
          </p:cNvPicPr>
          <p:nvPr/>
        </p:nvPicPr>
        <p:blipFill>
          <a:blip r:embed="rId1" cstate="print"/>
          <a:stretch>
            <a:fillRect/>
          </a:stretch>
        </p:blipFill>
        <p:spPr>
          <a:xfrm>
            <a:off x="2579077" y="1367234"/>
            <a:ext cx="4718659" cy="37052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3451"/>
            <a:ext cx="10080625" cy="4737515"/>
          </a:xfrm>
          <a:prstGeom prst="rect">
            <a:avLst/>
          </a:prstGeom>
          <a:noFill/>
        </p:spPr>
        <p:txBody>
          <a:bodyPr wrap="square">
            <a:spAutoFit/>
          </a:bodyPr>
          <a:lstStyle/>
          <a:p>
            <a:pPr marL="0" marR="0" algn="just">
              <a:lnSpc>
                <a:spcPct val="107000"/>
              </a:lnSpc>
              <a:spcBef>
                <a:spcPts val="0"/>
              </a:spcBef>
              <a:spcAft>
                <a:spcPts val="800"/>
              </a:spcAft>
            </a:pPr>
            <a:r>
              <a:rPr lang="en-US" sz="1800" b="1" dirty="0">
                <a:solidFill>
                  <a:srgbClr val="000000"/>
                </a:solidFill>
                <a:effectLst/>
                <a:latin typeface="Calibri" panose="020F0502020204030204" charset="0"/>
                <a:ea typeface="Calibri" panose="020F0502020204030204" charset="0"/>
                <a:cs typeface="Calibri" panose="020F0502020204030204" charset="0"/>
              </a:rPr>
              <a:t>Now Lets Discuss About each variable in output:</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000000"/>
                </a:solidFill>
                <a:effectLst/>
                <a:latin typeface="Calibri" panose="020F0502020204030204" charset="0"/>
                <a:ea typeface="Calibri" panose="020F0502020204030204" charset="0"/>
                <a:cs typeface="Calibri" panose="020F0502020204030204" charset="0"/>
              </a:rPr>
              <a:t>Mean Absolute Error: </a:t>
            </a:r>
            <a:r>
              <a:rPr lang="en-US" sz="1800" dirty="0">
                <a:solidFill>
                  <a:srgbClr val="000000"/>
                </a:solidFill>
                <a:effectLst/>
                <a:latin typeface="Calibri" panose="020F0502020204030204" charset="0"/>
                <a:ea typeface="Calibri" panose="020F0502020204030204" charset="0"/>
                <a:cs typeface="Calibri" panose="020F0502020204030204" charset="0"/>
              </a:rPr>
              <a:t>In statistics, mean absolute error (MAE) is </a:t>
            </a:r>
            <a:r>
              <a:rPr lang="en-US" sz="1800" b="1" dirty="0">
                <a:solidFill>
                  <a:srgbClr val="000000"/>
                </a:solidFill>
                <a:effectLst/>
                <a:latin typeface="Calibri" panose="020F0502020204030204" charset="0"/>
                <a:ea typeface="Calibri" panose="020F0502020204030204" charset="0"/>
                <a:cs typeface="Calibri" panose="020F0502020204030204" charset="0"/>
              </a:rPr>
              <a:t>a measure of errors between paired observations expressing the same phenomenon</a:t>
            </a:r>
            <a:r>
              <a:rPr lang="en-US" sz="1800" dirty="0">
                <a:solidFill>
                  <a:srgbClr val="000000"/>
                </a:solidFill>
                <a:effectLst/>
                <a:latin typeface="Calibri" panose="020F0502020204030204" charset="0"/>
                <a:ea typeface="Calibri" panose="020F0502020204030204" charset="0"/>
                <a:cs typeface="Calibri" panose="020F0502020204030204" charset="0"/>
              </a:rPr>
              <a:t>. ... This is known as a scale-dependent accuracy measure and therefore cannot be used to make comparisons between series using different scales.</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b="1" dirty="0">
                <a:solidFill>
                  <a:srgbClr val="000000"/>
                </a:solidFill>
                <a:effectLst/>
                <a:latin typeface="Calibri" panose="020F0502020204030204" charset="0"/>
                <a:ea typeface="Calibri" panose="020F0502020204030204" charset="0"/>
                <a:cs typeface="Calibri" panose="020F0502020204030204" charset="0"/>
              </a:rPr>
              <a:t>Mean Squared Error</a:t>
            </a:r>
            <a:r>
              <a:rPr lang="en-US" sz="1800" dirty="0">
                <a:solidFill>
                  <a:srgbClr val="000000"/>
                </a:solidFill>
                <a:effectLst/>
                <a:latin typeface="Calibri" panose="020F0502020204030204" charset="0"/>
                <a:ea typeface="Calibri" panose="020F0502020204030204" charset="0"/>
                <a:cs typeface="Calibri" panose="020F0502020204030204" charset="0"/>
              </a:rPr>
              <a:t>:</a:t>
            </a:r>
            <a:r>
              <a:rPr lang="en-US" sz="1800" spc="10" dirty="0">
                <a:solidFill>
                  <a:srgbClr val="000000"/>
                </a:solidFill>
                <a:effectLst/>
                <a:latin typeface="Calibri" panose="020F0502020204030204" charset="0"/>
                <a:ea typeface="Calibri" panose="020F0502020204030204" charset="0"/>
                <a:cs typeface="Calibri" panose="020F0502020204030204" charset="0"/>
              </a:rPr>
              <a:t>  </a:t>
            </a:r>
            <a:r>
              <a:rPr lang="en-US" sz="1800" b="1" spc="10" dirty="0">
                <a:solidFill>
                  <a:srgbClr val="000000"/>
                </a:solidFill>
                <a:effectLst/>
                <a:latin typeface="Calibri" panose="020F0502020204030204" charset="0"/>
                <a:ea typeface="Calibri" panose="020F0502020204030204" charset="0"/>
                <a:cs typeface="Calibri" panose="020F0502020204030204" charset="0"/>
              </a:rPr>
              <a:t>Mean Squared Error (MSD)</a:t>
            </a:r>
            <a:r>
              <a:rPr lang="en-US" sz="1800" spc="10" dirty="0">
                <a:solidFill>
                  <a:srgbClr val="000000"/>
                </a:solidFill>
                <a:effectLst/>
                <a:latin typeface="Calibri" panose="020F0502020204030204" charset="0"/>
                <a:ea typeface="Calibri" panose="020F0502020204030204" charset="0"/>
                <a:cs typeface="Calibri" panose="020F0502020204030204" charset="0"/>
              </a:rPr>
              <a:t> of an estimator measures the average of error squares i.e. the average squared difference between the estimated values and true value. It is a risk function, corresponding to the expected value of the squared error loss. It is always non – negative and values close to zero are better. The MSE is the second moment of the error (about the origin) and thus incorporates both the variance of the estimator and its bias</a:t>
            </a:r>
            <a:r>
              <a:rPr lang="en-US" sz="2000" spc="10" dirty="0">
                <a:solidFill>
                  <a:srgbClr val="000000"/>
                </a:solidFill>
                <a:effectLst/>
                <a:latin typeface="Arial" panose="020B0604020202020204" pitchFamily="34" charset="0"/>
                <a:ea typeface="Calibri" panose="020F0502020204030204" charset="0"/>
                <a:cs typeface="Times New Roman" panose="02020603050405020304" pitchFamily="18" charset="0"/>
              </a:rPr>
              <a:t>.</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2000" b="1" spc="10" dirty="0">
                <a:effectLst/>
                <a:latin typeface="Arial" panose="020B0604020202020204" pitchFamily="34" charset="0"/>
                <a:ea typeface="Calibri" panose="020F0502020204030204" charset="0"/>
                <a:cs typeface="Times New Roman" panose="02020603050405020304" pitchFamily="18" charset="0"/>
              </a:rPr>
              <a:t> </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2000" b="1" spc="10" dirty="0">
                <a:solidFill>
                  <a:srgbClr val="000000"/>
                </a:solidFill>
                <a:effectLst/>
                <a:latin typeface="Arial" panose="020B0604020202020204" pitchFamily="34" charset="0"/>
                <a:ea typeface="Calibri" panose="020F0502020204030204" charset="0"/>
                <a:cs typeface="Times New Roman" panose="02020603050405020304" pitchFamily="18" charset="0"/>
              </a:rPr>
              <a:t>R2_score:</a:t>
            </a:r>
            <a:r>
              <a:rPr lang="en-US" sz="2000" spc="10" dirty="0">
                <a:solidFill>
                  <a:srgbClr val="000000"/>
                </a:solidFill>
                <a:effectLst/>
                <a:latin typeface="Arial" panose="020B0604020202020204" pitchFamily="34" charset="0"/>
                <a:ea typeface="Calibri" panose="020F0502020204030204" charset="0"/>
                <a:cs typeface="Times New Roman" panose="02020603050405020304" pitchFamily="18" charset="0"/>
              </a:rPr>
              <a:t> </a:t>
            </a:r>
            <a:r>
              <a:rPr lang="en-US" sz="1800" spc="10" dirty="0">
                <a:solidFill>
                  <a:srgbClr val="000000"/>
                </a:solidFill>
                <a:effectLst/>
                <a:latin typeface="Calibri" panose="020F0502020204030204" charset="0"/>
                <a:ea typeface="Calibri" panose="020F0502020204030204" charset="0"/>
                <a:cs typeface="Calibri" panose="020F0502020204030204" charset="0"/>
              </a:rPr>
              <a:t>Coefficient of determination also called as R</a:t>
            </a:r>
            <a:r>
              <a:rPr lang="en-US" sz="1800" spc="10" baseline="30000" dirty="0">
                <a:solidFill>
                  <a:srgbClr val="000000"/>
                </a:solidFill>
                <a:effectLst/>
                <a:latin typeface="Calibri" panose="020F0502020204030204" charset="0"/>
                <a:ea typeface="Calibri" panose="020F0502020204030204" charset="0"/>
                <a:cs typeface="Calibri" panose="020F0502020204030204" charset="0"/>
              </a:rPr>
              <a:t>2</a:t>
            </a:r>
            <a:r>
              <a:rPr lang="en-US" sz="1800" spc="10" dirty="0">
                <a:solidFill>
                  <a:srgbClr val="000000"/>
                </a:solidFill>
                <a:effectLst/>
                <a:latin typeface="Calibri" panose="020F0502020204030204" charset="0"/>
                <a:ea typeface="Calibri" panose="020F0502020204030204" charset="0"/>
                <a:cs typeface="Calibri" panose="020F0502020204030204" charset="0"/>
              </a:rPr>
              <a:t> score is used to evaluate the performance of a linear regression model. It is the amount of the variation in the output dependent attribute which is predictable from the input independent variable(s). It is used to check how well-observed results are reproduced by the model, depending on the ratio of total deviation of results described by the model.</a:t>
            </a:r>
            <a:endParaRPr lang="en-US" sz="16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endParaRPr lang="en-IN" sz="4400" b="0" strike="noStrike" spc="-1" dirty="0">
              <a:latin typeface="Arial" panose="020B0604020202020204"/>
            </a:endParaRPr>
          </a:p>
        </p:txBody>
      </p:sp>
      <p:sp>
        <p:nvSpPr>
          <p:cNvPr id="88" name="CustomShape 2"/>
          <p:cNvSpPr/>
          <p:nvPr/>
        </p:nvSpPr>
        <p:spPr>
          <a:xfrm>
            <a:off x="128954" y="1656000"/>
            <a:ext cx="9788768" cy="200160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0" marR="0" algn="just">
              <a:lnSpc>
                <a:spcPct val="107000"/>
              </a:lnSpc>
              <a:spcBef>
                <a:spcPts val="0"/>
              </a:spcBef>
              <a:spcAft>
                <a:spcPts val="800"/>
              </a:spcAft>
            </a:pPr>
            <a:r>
              <a:rPr lang="en-US" sz="1800" b="1" dirty="0">
                <a:effectLst/>
                <a:latin typeface="Calibri" panose="020F0502020204030204" charset="0"/>
                <a:ea typeface="Calibri" panose="020F0502020204030204" charset="0"/>
                <a:cs typeface="Times New Roman" panose="02020603050405020304" pitchFamily="18" charset="0"/>
              </a:rPr>
              <a:t>Model Building Phase</a:t>
            </a:r>
            <a:r>
              <a:rPr lang="en-US" sz="1800" dirty="0">
                <a:effectLst/>
                <a:latin typeface="Calibri" panose="020F0502020204030204" charset="0"/>
                <a:ea typeface="Calibri" panose="020F0502020204030204" charset="0"/>
                <a:cs typeface="Times New Roman" panose="02020603050405020304" pitchFamily="18" charset="0"/>
              </a:rPr>
              <a:t>:</a:t>
            </a:r>
            <a:endParaRPr lang="en-US" sz="18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charset="0"/>
                <a:ea typeface="Calibri" panose="020F0502020204030204" charset="0"/>
                <a:cs typeface="Times New Roman" panose="02020603050405020304" pitchFamily="18" charset="0"/>
              </a:rPr>
              <a:t>After collecting the data, you need to build a machine learning model. Before model building do all data pre-processing steps. Try different models with different hyper parameters and select the best model. Follow the complete life cycle of data science. Include all the steps like. 1. Data Cleaning 2. Exploratory Data Analysis 3. Data Pre-processing 4. Model Building 5. Model Evaluation 6. Selecting the best model</a:t>
            </a:r>
            <a:endParaRPr lang="en-US" sz="1800" dirty="0">
              <a:effectLst/>
              <a:latin typeface="Calibri" panose="020F0502020204030204" charset="0"/>
              <a:ea typeface="Calibri" panose="020F0502020204030204" charset="0"/>
              <a:cs typeface="Times New Roman" panose="02020603050405020304" pitchFamily="18" charset="0"/>
            </a:endParaRPr>
          </a:p>
        </p:txBody>
      </p:sp>
      <p:sp>
        <p:nvSpPr>
          <p:cNvPr id="6" name="TextBox 5"/>
          <p:cNvSpPr txBox="1"/>
          <p:nvPr/>
        </p:nvSpPr>
        <p:spPr>
          <a:xfrm>
            <a:off x="128953" y="271270"/>
            <a:ext cx="9788769" cy="968278"/>
          </a:xfrm>
          <a:prstGeom prst="rect">
            <a:avLst/>
          </a:prstGeom>
          <a:noFill/>
        </p:spPr>
        <p:txBody>
          <a:bodyPr wrap="square">
            <a:spAutoFit/>
          </a:bodyPr>
          <a:lstStyle/>
          <a:p>
            <a:pPr marL="0" marR="0" algn="just">
              <a:lnSpc>
                <a:spcPct val="107000"/>
              </a:lnSpc>
              <a:spcBef>
                <a:spcPts val="0"/>
              </a:spcBef>
              <a:spcAft>
                <a:spcPts val="800"/>
              </a:spcAft>
            </a:pPr>
            <a:r>
              <a:rPr lang="en-US" sz="1800" dirty="0">
                <a:effectLst/>
                <a:latin typeface="Calibri" panose="020F0502020204030204" charset="0"/>
                <a:ea typeface="Calibri" panose="020F0502020204030204" charset="0"/>
                <a:cs typeface="Times New Roman" panose="02020603050405020304" pitchFamily="18" charset="0"/>
              </a:rPr>
              <a:t>You can make changes to it, you can add or you can remove some columns, it completely depends on the website from which you are fetching the data. Try to include all types of cars in your data for example- SUV, Sedans, Coupe, minivan, Hatchback.</a:t>
            </a:r>
            <a:endParaRPr lang="en-US" sz="18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 y="0"/>
            <a:ext cx="10080625" cy="1264642"/>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Calibri" panose="020F0502020204030204" charset="0"/>
                <a:ea typeface="Calibri" panose="020F0502020204030204" charset="0"/>
                <a:cs typeface="Calibri" panose="020F0502020204030204" charset="0"/>
              </a:rPr>
              <a:t>Cross Validation:</a:t>
            </a:r>
            <a:r>
              <a:rPr lang="en-US" sz="1800" dirty="0">
                <a:effectLst/>
                <a:latin typeface="Calibri" panose="020F0502020204030204" charset="0"/>
                <a:ea typeface="Calibri" panose="020F0502020204030204" charset="0"/>
                <a:cs typeface="Calibri" panose="020F0502020204030204" charset="0"/>
              </a:rPr>
              <a:t> - This technique is used to check weather out data set is over fitting or under fitting. If model score is high and cv score is less it means model perform well in train dataset but did not perform well in unseen or test dataset. Feature selection is the best way to overcome the overfitting problem. There are 3 ways for the validation. </a:t>
            </a:r>
            <a:r>
              <a:rPr lang="en-US" sz="1800" dirty="0" err="1">
                <a:effectLst/>
                <a:latin typeface="Calibri" panose="020F0502020204030204" charset="0"/>
                <a:ea typeface="Calibri" panose="020F0502020204030204" charset="0"/>
                <a:cs typeface="Calibri" panose="020F0502020204030204" charset="0"/>
              </a:rPr>
              <a:t>KFold</a:t>
            </a:r>
            <a:r>
              <a:rPr lang="en-US" sz="1800" dirty="0">
                <a:effectLst/>
                <a:latin typeface="Calibri" panose="020F0502020204030204" charset="0"/>
                <a:ea typeface="Calibri" panose="020F0502020204030204" charset="0"/>
                <a:cs typeface="Calibri" panose="020F0502020204030204" charset="0"/>
              </a:rPr>
              <a:t> Cross validation score, Hold Out Methods and LOOCV. </a:t>
            </a:r>
            <a:endParaRPr lang="en-US" sz="1600" dirty="0">
              <a:effectLst/>
              <a:latin typeface="Calibri" panose="020F0502020204030204" charset="0"/>
              <a:ea typeface="Calibri" panose="020F0502020204030204" charset="0"/>
              <a:cs typeface="Times New Roman" panose="02020603050405020304" pitchFamily="18" charset="0"/>
            </a:endParaRPr>
          </a:p>
        </p:txBody>
      </p:sp>
      <p:sp>
        <p:nvSpPr>
          <p:cNvPr id="4" name="Rectangle 2"/>
          <p:cNvSpPr>
            <a:spLocks noChangeArrowheads="1"/>
          </p:cNvSpPr>
          <p:nvPr/>
        </p:nvSpPr>
        <p:spPr bwMode="auto">
          <a:xfrm>
            <a:off x="83937" y="1515602"/>
            <a:ext cx="999668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Calibri" panose="020F0502020204030204" charset="0"/>
                <a:cs typeface="Calibri" panose="020F0502020204030204" charset="0"/>
              </a:rPr>
              <a:t>Hyper Tuning Method:</a:t>
            </a:r>
            <a:endParaRPr lang="en-US" altLang="en-US" dirty="0">
              <a:latin typeface="Calibri" panose="020F0502020204030204" charset="0"/>
              <a:cs typeface="Calibri" panose="020F0502020204030204"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dirty="0">
                <a:latin typeface="Calibri" panose="020F0502020204030204" charset="0"/>
                <a:cs typeface="Calibri" panose="020F0502020204030204" charset="0"/>
              </a:rPr>
              <a:t>Hyper-parameters: Model parameters are learned from data and hyper-parameters are tuned to get the best fit. Searching for the best hyper-parameter can be tedious, hence search algorithms like grid search and random search are used.</a:t>
            </a:r>
            <a:endParaRPr lang="en-US" altLang="en-US" dirty="0">
              <a:latin typeface="Calibri" panose="020F0502020204030204" charset="0"/>
              <a:cs typeface="Calibri" panose="020F050202020403020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01" descr="Hyperparameter tuning vs Model traini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74183" y="3627120"/>
            <a:ext cx="5943600" cy="1790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53568" y="4808220"/>
            <a:ext cx="1008062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stretch>
            <a:fillRect/>
          </a:stretch>
        </p:blipFill>
        <p:spPr>
          <a:xfrm>
            <a:off x="0" y="0"/>
            <a:ext cx="5040311" cy="1477010"/>
          </a:xfrm>
          <a:prstGeom prst="rect">
            <a:avLst/>
          </a:prstGeom>
        </p:spPr>
      </p:pic>
      <p:pic>
        <p:nvPicPr>
          <p:cNvPr id="3" name="Picture 2"/>
          <p:cNvPicPr>
            <a:picLocks noChangeAspect="1"/>
          </p:cNvPicPr>
          <p:nvPr/>
        </p:nvPicPr>
        <p:blipFill>
          <a:blip r:embed="rId2" cstate="print"/>
          <a:stretch>
            <a:fillRect/>
          </a:stretch>
        </p:blipFill>
        <p:spPr>
          <a:xfrm>
            <a:off x="0" y="1477010"/>
            <a:ext cx="5353050" cy="4193540"/>
          </a:xfrm>
          <a:prstGeom prst="rect">
            <a:avLst/>
          </a:prstGeom>
        </p:spPr>
      </p:pic>
      <p:sp>
        <p:nvSpPr>
          <p:cNvPr id="5" name="TextBox 4"/>
          <p:cNvSpPr txBox="1"/>
          <p:nvPr/>
        </p:nvSpPr>
        <p:spPr>
          <a:xfrm>
            <a:off x="5040311" y="451203"/>
            <a:ext cx="5040313" cy="5322547"/>
          </a:xfrm>
          <a:prstGeom prst="rect">
            <a:avLst/>
          </a:prstGeom>
          <a:noFill/>
        </p:spPr>
        <p:txBody>
          <a:bodyPr wrap="square">
            <a:spAutoFit/>
          </a:bodyPr>
          <a:lstStyle/>
          <a:p>
            <a:pPr marL="0" marR="0" algn="just">
              <a:lnSpc>
                <a:spcPct val="107000"/>
              </a:lnSpc>
              <a:spcBef>
                <a:spcPts val="0"/>
              </a:spcBef>
              <a:spcAft>
                <a:spcPts val="800"/>
              </a:spcAft>
            </a:pPr>
            <a:r>
              <a:rPr lang="en-US" sz="1800" b="1" dirty="0">
                <a:effectLst/>
                <a:latin typeface="Georgia" panose="02040502050405020303" pitchFamily="18" charset="0"/>
                <a:ea typeface="Calibri" panose="020F0502020204030204" charset="0"/>
                <a:cs typeface="Times New Roman" panose="02020603050405020304" pitchFamily="18" charset="0"/>
              </a:rPr>
              <a:t>Concluding Remarks:</a:t>
            </a:r>
            <a:r>
              <a:rPr lang="en-US" sz="1800" dirty="0">
                <a:effectLst/>
                <a:latin typeface="Georgia" panose="02040502050405020303" pitchFamily="18" charset="0"/>
                <a:ea typeface="Calibri" panose="020F0502020204030204" charset="0"/>
                <a:cs typeface="Times New Roman" panose="02020603050405020304" pitchFamily="18" charset="0"/>
              </a:rPr>
              <a:t> - </a:t>
            </a:r>
            <a:r>
              <a:rPr lang="en-US" sz="1800" dirty="0">
                <a:effectLst/>
                <a:latin typeface="Calibri" panose="020F0502020204030204" charset="0"/>
                <a:ea typeface="Calibri" panose="020F0502020204030204" charset="0"/>
                <a:cs typeface="Calibri" panose="020F0502020204030204" charset="0"/>
              </a:rPr>
              <a:t>From this model we can predict the Car price prediction of different variables how the prices are varying according to that each one can take their prescribed house.</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charset="0"/>
                <a:ea typeface="Calibri" panose="020F0502020204030204" charset="0"/>
                <a:cs typeface="Calibri" panose="020F0502020204030204" charset="0"/>
              </a:rPr>
              <a:t>We used different regression methods to test the process of the model  like Linear Regression, Decision tree Regression, Lasso Regression, Ridge Regression  and Ada boosting Regression, Random Forest Regression, Gradient Regression, SGD Regression . </a:t>
            </a:r>
            <a:endParaRPr lang="en-US" sz="1600" dirty="0">
              <a:effectLst/>
              <a:latin typeface="Calibri" panose="020F0502020204030204" charset="0"/>
              <a:ea typeface="Calibri" panose="020F050202020403020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Calibri" panose="020F0502020204030204" charset="0"/>
                <a:ea typeface="Calibri" panose="020F0502020204030204" charset="0"/>
                <a:cs typeface="Calibri" panose="020F0502020204030204" charset="0"/>
              </a:rPr>
              <a:t>We get good score in Ridge Regressor got r2_score of 96.27% on training data, mean absolute error is 3.79% , Diff Between score and validation score also nice but not in 1</a:t>
            </a:r>
            <a:r>
              <a:rPr lang="en-US" sz="1800" baseline="30000" dirty="0">
                <a:effectLst/>
                <a:latin typeface="Calibri" panose="020F0502020204030204" charset="0"/>
                <a:ea typeface="Calibri" panose="020F0502020204030204" charset="0"/>
                <a:cs typeface="Calibri" panose="020F0502020204030204" charset="0"/>
              </a:rPr>
              <a:t>st</a:t>
            </a:r>
            <a:r>
              <a:rPr lang="en-US" sz="1800" dirty="0">
                <a:effectLst/>
                <a:latin typeface="Calibri" panose="020F0502020204030204" charset="0"/>
                <a:ea typeface="Calibri" panose="020F0502020204030204" charset="0"/>
                <a:cs typeface="Calibri" panose="020F0502020204030204" charset="0"/>
              </a:rPr>
              <a:t> position but comparatively with all the variables and cross validation value also is high in Random Forest Regressor .the model performance is excellent. </a:t>
            </a:r>
            <a:endParaRPr lang="en-US" sz="16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chemeClr val="accent1">
                    <a:lumMod val="50000"/>
                  </a:schemeClr>
                </a:solidFill>
                <a:latin typeface="Bahnschrift" panose="020B0502040204020203" charset="0"/>
                <a:ea typeface="DejaVu Sans"/>
                <a:cs typeface="Bahnschrift" panose="020B0502040204020203" charset="0"/>
              </a:rPr>
              <a:t>Data Analysis:</a:t>
            </a:r>
            <a:endParaRPr lang="en-IN" sz="4400" b="0" strike="noStrike" spc="-1" dirty="0">
              <a:solidFill>
                <a:schemeClr val="accent1">
                  <a:lumMod val="50000"/>
                </a:schemeClr>
              </a:solidFill>
              <a:latin typeface="Bahnschrift" panose="020B0502040204020203" charset="0"/>
              <a:ea typeface="DejaVu Sans"/>
              <a:cs typeface="Bahnschrift" panose="020B0502040204020203" charset="0"/>
            </a:endParaRPr>
          </a:p>
        </p:txBody>
      </p:sp>
      <p:sp>
        <p:nvSpPr>
          <p:cNvPr id="90" name="CustomShape 2"/>
          <p:cNvSpPr/>
          <p:nvPr/>
        </p:nvSpPr>
        <p:spPr>
          <a:xfrm>
            <a:off x="504000" y="1656000"/>
            <a:ext cx="5521662" cy="374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285750" marR="0" indent="-285750" algn="just">
              <a:spcBef>
                <a:spcPts val="2400"/>
              </a:spcBef>
              <a:spcAft>
                <a:spcPts val="0"/>
              </a:spcAft>
              <a:buFont typeface="Arial" panose="020B0604020202020204" pitchFamily="34" charset="0"/>
              <a:buChar char="•"/>
            </a:pPr>
            <a:r>
              <a:rPr lang="en-US" sz="1800" spc="-5" dirty="0">
                <a:solidFill>
                  <a:srgbClr val="292929"/>
                </a:solidFill>
                <a:effectLst/>
                <a:latin typeface="Calibri" panose="020F0502020204030204" charset="0"/>
                <a:ea typeface="Calibri" panose="020F0502020204030204" charset="0"/>
              </a:rPr>
              <a:t>The Dataset Contains a </a:t>
            </a:r>
            <a:r>
              <a:rPr lang="en-US" sz="1800" dirty="0">
                <a:effectLst/>
                <a:latin typeface="Calibri" panose="020F0502020204030204" charset="0"/>
                <a:ea typeface="Calibri" panose="020F0502020204030204" charset="0"/>
              </a:rPr>
              <a:t>Data of 4168 entries each having 11 variables, </a:t>
            </a:r>
            <a:r>
              <a:rPr lang="en-US" sz="1800" spc="-5" dirty="0">
                <a:solidFill>
                  <a:srgbClr val="292929"/>
                </a:solidFill>
                <a:effectLst/>
                <a:latin typeface="Calibri" panose="020F0502020204030204" charset="0"/>
                <a:ea typeface="Calibri" panose="020F0502020204030204" charset="0"/>
              </a:rPr>
              <a:t>in which some are numerical Data and some are Categorical Data</a:t>
            </a:r>
            <a:endParaRPr lang="en-US" sz="1800" spc="-5" dirty="0">
              <a:solidFill>
                <a:srgbClr val="292929"/>
              </a:solidFill>
              <a:effectLst/>
              <a:latin typeface="Calibri" panose="020F0502020204030204" charset="0"/>
              <a:ea typeface="Times New Roman" panose="02020603050405020304" pitchFamily="18" charset="0"/>
            </a:endParaRPr>
          </a:p>
          <a:p>
            <a:pPr marL="285750" marR="0" indent="-285750" algn="just">
              <a:spcBef>
                <a:spcPts val="2400"/>
              </a:spcBef>
              <a:spcAft>
                <a:spcPts val="0"/>
              </a:spcAft>
              <a:buFont typeface="Arial" panose="020B0604020202020204" pitchFamily="34" charset="0"/>
              <a:buChar char="•"/>
            </a:pPr>
            <a:r>
              <a:rPr lang="en-US" spc="-5" dirty="0">
                <a:solidFill>
                  <a:srgbClr val="292929"/>
                </a:solidFill>
                <a:latin typeface="Calibri" panose="020F0502020204030204" charset="0"/>
                <a:ea typeface="Times New Roman" panose="02020603050405020304" pitchFamily="18" charset="0"/>
              </a:rPr>
              <a:t>Check the info of the data using the info() function</a:t>
            </a:r>
            <a:endParaRPr lang="en-US" spc="-5" dirty="0">
              <a:solidFill>
                <a:srgbClr val="292929"/>
              </a:solidFill>
              <a:latin typeface="Calibri" panose="020F0502020204030204" charset="0"/>
              <a:ea typeface="Times New Roman" panose="02020603050405020304" pitchFamily="18" charset="0"/>
            </a:endParaRPr>
          </a:p>
          <a:p>
            <a:pPr marL="285750" indent="-285750" algn="just">
              <a:spcBef>
                <a:spcPts val="2400"/>
              </a:spcBef>
              <a:buFont typeface="Arial" panose="020B0604020202020204" pitchFamily="34" charset="0"/>
              <a:buChar char="•"/>
            </a:pPr>
            <a:r>
              <a:rPr lang="en-US" sz="1800" dirty="0">
                <a:solidFill>
                  <a:srgbClr val="222222"/>
                </a:solidFill>
                <a:effectLst/>
                <a:latin typeface="Calibri" panose="020F0502020204030204" charset="0"/>
                <a:ea typeface="Times New Roman" panose="02020603050405020304" pitchFamily="18" charset="0"/>
              </a:rPr>
              <a:t>This is about Data set in which I changed the columns to make understandable and data set having one variable is integer remaining all are categorial values</a:t>
            </a:r>
            <a:r>
              <a:rPr lang="en-US" sz="1800" spc="-5" dirty="0">
                <a:solidFill>
                  <a:srgbClr val="292929"/>
                </a:solidFill>
                <a:effectLst/>
                <a:latin typeface="Calibri" panose="020F0502020204030204" charset="0"/>
                <a:ea typeface="Times New Roman" panose="02020603050405020304" pitchFamily="18" charset="0"/>
              </a:rPr>
              <a:t>.</a:t>
            </a:r>
            <a:endParaRPr lang="en-US" sz="1800" spc="-5" dirty="0">
              <a:solidFill>
                <a:srgbClr val="292929"/>
              </a:solidFill>
              <a:effectLst/>
              <a:latin typeface="Calibri" panose="020F0502020204030204" charset="0"/>
              <a:ea typeface="Times New Roman" panose="02020603050405020304" pitchFamily="18" charset="0"/>
            </a:endParaRPr>
          </a:p>
          <a:p>
            <a:pPr marL="285750" indent="-285750" algn="just">
              <a:spcBef>
                <a:spcPts val="2400"/>
              </a:spcBef>
              <a:buFont typeface="Arial" panose="020B0604020202020204" pitchFamily="34" charset="0"/>
              <a:buChar char="•"/>
            </a:pPr>
            <a:r>
              <a:rPr lang="en-US" spc="-5" dirty="0">
                <a:solidFill>
                  <a:srgbClr val="292929"/>
                </a:solidFill>
                <a:latin typeface="Calibri" panose="020F0502020204030204" charset="0"/>
                <a:ea typeface="Times New Roman" panose="02020603050405020304" pitchFamily="18" charset="0"/>
              </a:rPr>
              <a:t>Next Step is EDA……..(Exploratory Data Analysis)</a:t>
            </a:r>
            <a:endParaRPr lang="en-US" sz="1800" dirty="0">
              <a:effectLst/>
              <a:latin typeface="Times New Roman" panose="02020603050405020304" pitchFamily="18" charset="0"/>
              <a:ea typeface="Times New Roman" panose="02020603050405020304" pitchFamily="18" charset="0"/>
            </a:endParaRPr>
          </a:p>
          <a:p>
            <a:pPr marL="285750" marR="0" indent="-285750" algn="just">
              <a:spcBef>
                <a:spcPts val="2400"/>
              </a:spcBef>
              <a:spcAft>
                <a:spcPts val="0"/>
              </a:spcAf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108585" algn="just">
              <a:lnSpc>
                <a:spcPct val="100000"/>
              </a:lnSpc>
              <a:spcBef>
                <a:spcPts val="1060"/>
              </a:spcBef>
              <a:buClr>
                <a:srgbClr val="000000"/>
              </a:buClr>
              <a:buSzPct val="45000"/>
            </a:pPr>
            <a:endParaRPr lang="en-IN" sz="2400" b="0" strike="noStrike" spc="-1" dirty="0">
              <a:latin typeface="Arial" panose="020B0604020202020204"/>
            </a:endParaRPr>
          </a:p>
        </p:txBody>
      </p:sp>
      <p:pic>
        <p:nvPicPr>
          <p:cNvPr id="4" name="Picture 3"/>
          <p:cNvPicPr>
            <a:picLocks noChangeAspect="1"/>
          </p:cNvPicPr>
          <p:nvPr/>
        </p:nvPicPr>
        <p:blipFill>
          <a:blip r:embed="rId1" cstate="print"/>
          <a:stretch>
            <a:fillRect/>
          </a:stretch>
        </p:blipFill>
        <p:spPr>
          <a:xfrm>
            <a:off x="6142893" y="0"/>
            <a:ext cx="3937732" cy="5670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chemeClr val="accent1">
                    <a:lumMod val="50000"/>
                  </a:schemeClr>
                </a:solidFill>
                <a:latin typeface="Bahnschrift" panose="020B0502040204020203" charset="0"/>
                <a:ea typeface="DejaVu Sans"/>
                <a:cs typeface="Bahnschrift" panose="020B0502040204020203" charset="0"/>
              </a:rPr>
              <a:t>Exploratory Data Analysis:</a:t>
            </a:r>
            <a:endParaRPr lang="en-IN" sz="4400" b="0" strike="noStrike" spc="-1" dirty="0">
              <a:solidFill>
                <a:schemeClr val="accent1">
                  <a:lumMod val="50000"/>
                </a:schemeClr>
              </a:solidFill>
              <a:latin typeface="Bahnschrift" panose="020B0502040204020203" charset="0"/>
              <a:ea typeface="DejaVu Sans"/>
              <a:cs typeface="Bahnschrift" panose="020B0502040204020203" charset="0"/>
            </a:endParaRPr>
          </a:p>
        </p:txBody>
      </p:sp>
      <p:sp>
        <p:nvSpPr>
          <p:cNvPr id="92" name="CustomShape 2"/>
          <p:cNvSpPr/>
          <p:nvPr/>
        </p:nvSpPr>
        <p:spPr>
          <a:xfrm>
            <a:off x="504000" y="1656000"/>
            <a:ext cx="9070920"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1800" indent="-323215">
              <a:lnSpc>
                <a:spcPct val="100000"/>
              </a:lnSpc>
              <a:spcBef>
                <a:spcPts val="1060"/>
              </a:spcBef>
              <a:buClr>
                <a:srgbClr val="000000"/>
              </a:buClr>
              <a:buSzPct val="45000"/>
              <a:buFont typeface="Wingdings" panose="05000000000000000000" pitchFamily="2" charset="2"/>
              <a:buChar char=""/>
            </a:pPr>
            <a:endParaRPr lang="en-IN" sz="2400" b="0" strike="noStrike" spc="-1" dirty="0">
              <a:latin typeface="Arial" panose="020B0604020202020204"/>
            </a:endParaRPr>
          </a:p>
        </p:txBody>
      </p:sp>
      <p:sp>
        <p:nvSpPr>
          <p:cNvPr id="5" name="TextBox 4"/>
          <p:cNvSpPr txBox="1"/>
          <p:nvPr/>
        </p:nvSpPr>
        <p:spPr>
          <a:xfrm>
            <a:off x="504000" y="1511280"/>
            <a:ext cx="8710338" cy="2862322"/>
          </a:xfrm>
          <a:prstGeom prst="rect">
            <a:avLst/>
          </a:prstGeom>
          <a:noFill/>
        </p:spPr>
        <p:txBody>
          <a:bodyPr wrap="square">
            <a:spAutoFit/>
          </a:bodyPr>
          <a:lstStyle/>
          <a:p>
            <a:pPr marL="0" marR="0" algn="just">
              <a:spcBef>
                <a:spcPts val="0"/>
              </a:spcBef>
              <a:spcAft>
                <a:spcPts val="0"/>
              </a:spcAft>
            </a:pPr>
            <a:r>
              <a:rPr lang="en-US" sz="1800" spc="-5" dirty="0">
                <a:solidFill>
                  <a:srgbClr val="292929"/>
                </a:solidFill>
                <a:effectLst/>
                <a:latin typeface="Calibri" panose="020F0502020204030204" charset="0"/>
                <a:ea typeface="Times New Roman" panose="02020603050405020304" pitchFamily="18" charset="0"/>
              </a:rPr>
              <a:t>In EDA we need to Pre-process the Data and Visualization:</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spc="-5" dirty="0">
                <a:solidFill>
                  <a:srgbClr val="292929"/>
                </a:solidFill>
                <a:effectLst/>
                <a:latin typeface="Calibri" panose="020F0502020204030204" charset="0"/>
                <a:ea typeface="Times New Roman" panose="02020603050405020304" pitchFamily="18" charset="0"/>
              </a:rPr>
              <a:t>Steps include in Pre-Processing Data are</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charset="0"/>
                <a:ea typeface="Times New Roman" panose="02020603050405020304" pitchFamily="18" charset="0"/>
              </a:rPr>
              <a:t>1)</a:t>
            </a:r>
            <a:r>
              <a:rPr lang="en-US" sz="1800" b="1" dirty="0">
                <a:solidFill>
                  <a:srgbClr val="000000"/>
                </a:solidFill>
                <a:effectLst/>
                <a:latin typeface="Calibri" panose="020F0502020204030204" charset="0"/>
                <a:ea typeface="Times New Roman" panose="02020603050405020304" pitchFamily="18" charset="0"/>
              </a:rPr>
              <a:t>Data Cleaning</a:t>
            </a:r>
            <a:r>
              <a:rPr lang="en-US" sz="1800" dirty="0">
                <a:solidFill>
                  <a:srgbClr val="000000"/>
                </a:solidFill>
                <a:effectLst/>
                <a:latin typeface="Calibri" panose="020F0502020204030204" charset="0"/>
                <a:ea typeface="Times New Roman" panose="02020603050405020304" pitchFamily="18" charset="0"/>
              </a:rPr>
              <a:t>: - Removing Outliers, Skewness and imputing Missing Values.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charset="0"/>
                <a:ea typeface="Times New Roman" panose="02020603050405020304" pitchFamily="18" charset="0"/>
              </a:rPr>
              <a:t>2)</a:t>
            </a:r>
            <a:r>
              <a:rPr lang="en-US" sz="1800" b="1" dirty="0">
                <a:solidFill>
                  <a:srgbClr val="000000"/>
                </a:solidFill>
                <a:effectLst/>
                <a:latin typeface="Calibri" panose="020F0502020204030204" charset="0"/>
                <a:ea typeface="Times New Roman" panose="02020603050405020304" pitchFamily="18" charset="0"/>
              </a:rPr>
              <a:t>Data Transformation</a:t>
            </a:r>
            <a:r>
              <a:rPr lang="en-US" sz="1800" dirty="0">
                <a:solidFill>
                  <a:srgbClr val="000000"/>
                </a:solidFill>
                <a:effectLst/>
                <a:latin typeface="Calibri" panose="020F0502020204030204" charset="0"/>
                <a:ea typeface="Times New Roman" panose="02020603050405020304" pitchFamily="18" charset="0"/>
              </a:rPr>
              <a:t>: - like Normalization by applying normalization we can improve the accuracy and efficiency of the models. And also reduce the errors.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solidFill>
                  <a:srgbClr val="000000"/>
                </a:solidFill>
                <a:effectLst/>
                <a:latin typeface="Calibri" panose="020F0502020204030204" charset="0"/>
                <a:ea typeface="Times New Roman" panose="02020603050405020304" pitchFamily="18" charset="0"/>
              </a:rPr>
              <a:t>3)</a:t>
            </a:r>
            <a:r>
              <a:rPr lang="en-US" sz="1800" b="1" dirty="0">
                <a:solidFill>
                  <a:srgbClr val="000000"/>
                </a:solidFill>
                <a:effectLst/>
                <a:latin typeface="Calibri" panose="020F0502020204030204" charset="0"/>
                <a:ea typeface="Times New Roman" panose="02020603050405020304" pitchFamily="18" charset="0"/>
              </a:rPr>
              <a:t>Data Reduction</a:t>
            </a:r>
            <a:r>
              <a:rPr lang="en-US" sz="1800" dirty="0">
                <a:solidFill>
                  <a:srgbClr val="000000"/>
                </a:solidFill>
                <a:effectLst/>
                <a:latin typeface="Calibri" panose="020F0502020204030204" charset="0"/>
                <a:ea typeface="Times New Roman" panose="02020603050405020304" pitchFamily="18" charset="0"/>
              </a:rPr>
              <a:t>: By Reducing the no of features by Feature Selection Process, PCA And VIF</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solidFill>
                  <a:srgbClr val="000000"/>
                </a:solidFill>
                <a:effectLst/>
                <a:latin typeface="Calibri" panose="020F0502020204030204" charset="0"/>
                <a:ea typeface="Times New Roman" panose="02020603050405020304" pitchFamily="18" charset="0"/>
              </a:rPr>
              <a:t>1.Data Cleaning: </a:t>
            </a:r>
            <a:r>
              <a:rPr lang="en-US" sz="1800" dirty="0">
                <a:solidFill>
                  <a:srgbClr val="000000"/>
                </a:solidFill>
                <a:effectLst/>
                <a:latin typeface="Calibri" panose="020F0502020204030204" charset="0"/>
                <a:ea typeface="Times New Roman" panose="02020603050405020304" pitchFamily="18" charset="0"/>
              </a:rPr>
              <a:t>As a Part of EDA we need to do Data cleaning so firstly we need to check any null values in our data, From the below image shows we don’t have any null values, so no need to impute any data</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569" y="580689"/>
            <a:ext cx="7382607" cy="923330"/>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First Step of Data Cleaning is Checking Any null Values in our Data set</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dirty="0">
                <a:latin typeface="Times New Roman" panose="02020603050405020304" pitchFamily="18" charset="0"/>
                <a:ea typeface="Times New Roman" panose="02020603050405020304" pitchFamily="18" charset="0"/>
              </a:rPr>
              <a:t>For this we used the function</a:t>
            </a:r>
            <a:endParaRPr lang="en-US" dirty="0">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pic>
        <p:nvPicPr>
          <p:cNvPr id="5" name="Picture 4"/>
          <p:cNvPicPr>
            <a:picLocks noChangeAspect="1"/>
          </p:cNvPicPr>
          <p:nvPr/>
        </p:nvPicPr>
        <p:blipFill>
          <a:blip r:embed="rId1" cstate="print"/>
          <a:stretch>
            <a:fillRect/>
          </a:stretch>
        </p:blipFill>
        <p:spPr>
          <a:xfrm>
            <a:off x="187569" y="1231778"/>
            <a:ext cx="2438400" cy="2409825"/>
          </a:xfrm>
          <a:prstGeom prst="rect">
            <a:avLst/>
          </a:prstGeom>
        </p:spPr>
      </p:pic>
      <p:sp>
        <p:nvSpPr>
          <p:cNvPr id="7" name="TextBox 6"/>
          <p:cNvSpPr txBox="1"/>
          <p:nvPr/>
        </p:nvSpPr>
        <p:spPr>
          <a:xfrm>
            <a:off x="3132992" y="1042354"/>
            <a:ext cx="6855070" cy="646331"/>
          </a:xfrm>
          <a:prstGeom prst="rect">
            <a:avLst/>
          </a:prstGeom>
          <a:noFill/>
        </p:spPr>
        <p:txBody>
          <a:bodyPr wrap="square">
            <a:spAutoFit/>
          </a:bodyPr>
          <a:lstStyle/>
          <a:p>
            <a:pPr marL="0" marR="0" algn="just">
              <a:spcBef>
                <a:spcPts val="2400"/>
              </a:spcBef>
              <a:spcAft>
                <a:spcPts val="0"/>
              </a:spcAft>
            </a:pPr>
            <a:r>
              <a:rPr lang="en-US" sz="1800" spc="-5" dirty="0">
                <a:solidFill>
                  <a:srgbClr val="292929"/>
                </a:solidFill>
                <a:effectLst/>
                <a:latin typeface="Calibri" panose="020F0502020204030204" charset="0"/>
                <a:ea typeface="Times New Roman" panose="02020603050405020304" pitchFamily="18" charset="0"/>
              </a:rPr>
              <a:t>It shows that one of our column having 95 null values need to change by using different methods</a:t>
            </a:r>
            <a:endParaRPr lang="en-US" sz="1800" dirty="0">
              <a:effectLst/>
              <a:latin typeface="Times New Roman" panose="02020603050405020304" pitchFamily="18" charset="0"/>
              <a:ea typeface="Times New Roman" panose="02020603050405020304" pitchFamily="18" charset="0"/>
            </a:endParaRPr>
          </a:p>
        </p:txBody>
      </p:sp>
      <p:pic>
        <p:nvPicPr>
          <p:cNvPr id="9" name="Picture 8"/>
          <p:cNvPicPr>
            <a:picLocks noChangeAspect="1"/>
          </p:cNvPicPr>
          <p:nvPr/>
        </p:nvPicPr>
        <p:blipFill>
          <a:blip r:embed="rId2" cstate="print"/>
          <a:stretch>
            <a:fillRect/>
          </a:stretch>
        </p:blipFill>
        <p:spPr>
          <a:xfrm>
            <a:off x="4975225" y="1688685"/>
            <a:ext cx="5105400" cy="3676650"/>
          </a:xfrm>
          <a:prstGeom prst="rect">
            <a:avLst/>
          </a:prstGeom>
        </p:spPr>
      </p:pic>
      <p:sp>
        <p:nvSpPr>
          <p:cNvPr id="10" name="TextBox 9"/>
          <p:cNvSpPr txBox="1"/>
          <p:nvPr/>
        </p:nvSpPr>
        <p:spPr>
          <a:xfrm>
            <a:off x="102577" y="3981866"/>
            <a:ext cx="4872648" cy="646331"/>
          </a:xfrm>
          <a:prstGeom prst="rect">
            <a:avLst/>
          </a:prstGeom>
          <a:noFill/>
        </p:spPr>
        <p:txBody>
          <a:bodyPr wrap="square">
            <a:spAutoFit/>
          </a:bodyPr>
          <a:lstStyle/>
          <a:p>
            <a:pPr marL="0" marR="0" algn="just">
              <a:spcBef>
                <a:spcPts val="2400"/>
              </a:spcBef>
              <a:spcAft>
                <a:spcPts val="0"/>
              </a:spcAft>
            </a:pPr>
            <a:r>
              <a:rPr lang="en-US" sz="1800" spc="-5" dirty="0">
                <a:solidFill>
                  <a:srgbClr val="292929"/>
                </a:solidFill>
                <a:effectLst/>
                <a:latin typeface="Calibri" panose="020F0502020204030204" charset="0"/>
                <a:ea typeface="Times New Roman" panose="02020603050405020304" pitchFamily="18" charset="0"/>
              </a:rPr>
              <a:t>In this we are changing the km and price into integer type</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504000" y="565560"/>
            <a:ext cx="9070920" cy="945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4400" b="0" strike="noStrike" spc="-1" dirty="0">
                <a:solidFill>
                  <a:schemeClr val="accent1">
                    <a:lumMod val="50000"/>
                  </a:schemeClr>
                </a:solidFill>
                <a:latin typeface="Bahnschrift" panose="020B0502040204020203" charset="0"/>
                <a:ea typeface="DejaVu Sans"/>
                <a:cs typeface="Bahnschrift" panose="020B0502040204020203" charset="0"/>
              </a:rPr>
              <a:t>Visualization:</a:t>
            </a:r>
            <a:endParaRPr lang="en-IN" sz="4400" b="0" strike="noStrike" spc="-1" dirty="0">
              <a:solidFill>
                <a:schemeClr val="accent1">
                  <a:lumMod val="50000"/>
                </a:schemeClr>
              </a:solidFill>
              <a:latin typeface="Bahnschrift" panose="020B0502040204020203" charset="0"/>
              <a:ea typeface="DejaVu Sans"/>
              <a:cs typeface="Bahnschrift" panose="020B0502040204020203" charset="0"/>
            </a:endParaRPr>
          </a:p>
        </p:txBody>
      </p:sp>
      <p:sp>
        <p:nvSpPr>
          <p:cNvPr id="94" name="CustomShape 2"/>
          <p:cNvSpPr/>
          <p:nvPr/>
        </p:nvSpPr>
        <p:spPr>
          <a:xfrm>
            <a:off x="504000" y="1656000"/>
            <a:ext cx="9070920" cy="35632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431800" indent="-323215">
              <a:lnSpc>
                <a:spcPct val="100000"/>
              </a:lnSpc>
              <a:spcBef>
                <a:spcPts val="1060"/>
              </a:spcBef>
              <a:buClr>
                <a:srgbClr val="000000"/>
              </a:buClr>
              <a:buSzPct val="45000"/>
              <a:buFont typeface="Wingdings" panose="05000000000000000000" pitchFamily="2" charset="2"/>
              <a:buChar char=""/>
            </a:pPr>
            <a:endParaRPr lang="en-IN" sz="2400" b="0" strike="noStrike" spc="-1" dirty="0">
              <a:latin typeface="Arial" panose="020B0604020202020204"/>
            </a:endParaRPr>
          </a:p>
        </p:txBody>
      </p:sp>
      <p:pic>
        <p:nvPicPr>
          <p:cNvPr id="6" name="Picture 5"/>
          <p:cNvPicPr>
            <a:picLocks noChangeAspect="1"/>
          </p:cNvPicPr>
          <p:nvPr/>
        </p:nvPicPr>
        <p:blipFill>
          <a:blip r:embed="rId1" cstate="print"/>
          <a:stretch>
            <a:fillRect/>
          </a:stretch>
        </p:blipFill>
        <p:spPr>
          <a:xfrm>
            <a:off x="216266" y="1386205"/>
            <a:ext cx="5211519" cy="2923540"/>
          </a:xfrm>
          <a:prstGeom prst="rect">
            <a:avLst/>
          </a:prstGeom>
        </p:spPr>
      </p:pic>
      <p:sp>
        <p:nvSpPr>
          <p:cNvPr id="8" name="TextBox 7"/>
          <p:cNvSpPr txBox="1"/>
          <p:nvPr/>
        </p:nvSpPr>
        <p:spPr>
          <a:xfrm>
            <a:off x="216266" y="4515369"/>
            <a:ext cx="5046784" cy="703911"/>
          </a:xfrm>
          <a:prstGeom prst="rect">
            <a:avLst/>
          </a:prstGeom>
          <a:noFill/>
        </p:spPr>
        <p:txBody>
          <a:bodyPr wrap="square">
            <a:spAutoFit/>
          </a:bodyPr>
          <a:lstStyle/>
          <a:p>
            <a:pPr marL="0" marR="0" algn="just">
              <a:lnSpc>
                <a:spcPct val="115000"/>
              </a:lnSpc>
              <a:spcBef>
                <a:spcPts val="2400"/>
              </a:spcBef>
              <a:spcAft>
                <a:spcPts val="0"/>
              </a:spcAft>
            </a:pPr>
            <a:r>
              <a:rPr lang="en-US" sz="1800" dirty="0">
                <a:effectLst/>
                <a:latin typeface="Times New Roman" panose="02020603050405020304" pitchFamily="18" charset="0"/>
                <a:ea typeface="Times New Roman" panose="02020603050405020304" pitchFamily="18" charset="0"/>
              </a:rPr>
              <a:t>There are different Fuel Types mostly people are okay with the Petrol Cars Compare to other vehicles</a:t>
            </a:r>
            <a:endParaRPr lang="en-US" sz="1800" dirty="0">
              <a:effectLst/>
              <a:latin typeface="Times New Roman" panose="02020603050405020304" pitchFamily="18" charset="0"/>
              <a:ea typeface="Times New Roman" panose="02020603050405020304" pitchFamily="18" charset="0"/>
            </a:endParaRPr>
          </a:p>
        </p:txBody>
      </p:sp>
      <p:pic>
        <p:nvPicPr>
          <p:cNvPr id="9" name="Picture 8"/>
          <p:cNvPicPr>
            <a:picLocks noChangeAspect="1"/>
          </p:cNvPicPr>
          <p:nvPr/>
        </p:nvPicPr>
        <p:blipFill>
          <a:blip r:embed="rId2" cstate="print"/>
          <a:stretch>
            <a:fillRect/>
          </a:stretch>
        </p:blipFill>
        <p:spPr>
          <a:xfrm>
            <a:off x="3965947" y="275590"/>
            <a:ext cx="5943600" cy="1097915"/>
          </a:xfrm>
          <a:prstGeom prst="rect">
            <a:avLst/>
          </a:prstGeom>
        </p:spPr>
      </p:pic>
      <p:sp>
        <p:nvSpPr>
          <p:cNvPr id="11" name="TextBox 10"/>
          <p:cNvSpPr txBox="1"/>
          <p:nvPr/>
        </p:nvSpPr>
        <p:spPr>
          <a:xfrm>
            <a:off x="4106008" y="3052278"/>
            <a:ext cx="5046784" cy="385362"/>
          </a:xfrm>
          <a:prstGeom prst="rect">
            <a:avLst/>
          </a:prstGeom>
          <a:noFill/>
        </p:spPr>
        <p:txBody>
          <a:bodyPr wrap="square">
            <a:spAutoFit/>
          </a:bodyPr>
          <a:lstStyle/>
          <a:p>
            <a:pPr marL="0" marR="0" algn="just">
              <a:lnSpc>
                <a:spcPct val="115000"/>
              </a:lnSpc>
              <a:spcBef>
                <a:spcPts val="2400"/>
              </a:spcBef>
              <a:spcAft>
                <a:spcPts val="0"/>
              </a:spcAft>
            </a:pPr>
            <a:r>
              <a:rPr lang="en-US" sz="1800" dirty="0">
                <a:effectLst/>
                <a:latin typeface="Times New Roman" panose="02020603050405020304" pitchFamily="18" charset="0"/>
                <a:ea typeface="Times New Roman" panose="02020603050405020304" pitchFamily="18" charset="0"/>
              </a:rPr>
              <a:t>These are the categorical Data types in our Data.</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3" name="Rectangle 3"/>
          <p:cNvSpPr>
            <a:spLocks noChangeArrowheads="1"/>
          </p:cNvSpPr>
          <p:nvPr/>
        </p:nvSpPr>
        <p:spPr bwMode="auto">
          <a:xfrm>
            <a:off x="0" y="2181225"/>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charset="0"/>
                <a:cs typeface="Times New Roman" panose="02020603050405020304" pitchFamily="18" charset="0"/>
              </a:rPr>
              <a:t> </a:t>
            </a:r>
            <a:r>
              <a:rPr kumimoji="0" lang="en-US" altLang="en-US" sz="9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1" cstate="print"/>
          <a:stretch>
            <a:fillRect/>
          </a:stretch>
        </p:blipFill>
        <p:spPr>
          <a:xfrm>
            <a:off x="0" y="0"/>
            <a:ext cx="4771292" cy="3170555"/>
          </a:xfrm>
          <a:prstGeom prst="rect">
            <a:avLst/>
          </a:prstGeom>
        </p:spPr>
      </p:pic>
      <p:pic>
        <p:nvPicPr>
          <p:cNvPr id="9" name="Picture 8"/>
          <p:cNvPicPr>
            <a:picLocks noChangeAspect="1"/>
          </p:cNvPicPr>
          <p:nvPr/>
        </p:nvPicPr>
        <p:blipFill>
          <a:blip r:embed="rId2" cstate="print"/>
          <a:stretch>
            <a:fillRect/>
          </a:stretch>
        </p:blipFill>
        <p:spPr>
          <a:xfrm>
            <a:off x="4771292" y="87361"/>
            <a:ext cx="5309333" cy="2400935"/>
          </a:xfrm>
          <a:prstGeom prst="rect">
            <a:avLst/>
          </a:prstGeom>
        </p:spPr>
      </p:pic>
      <p:pic>
        <p:nvPicPr>
          <p:cNvPr id="10" name="Picture 9"/>
          <p:cNvPicPr>
            <a:picLocks noChangeAspect="1"/>
          </p:cNvPicPr>
          <p:nvPr/>
        </p:nvPicPr>
        <p:blipFill>
          <a:blip r:embed="rId3" cstate="print"/>
          <a:stretch>
            <a:fillRect/>
          </a:stretch>
        </p:blipFill>
        <p:spPr>
          <a:xfrm>
            <a:off x="4771292" y="2451417"/>
            <a:ext cx="5309332" cy="1438275"/>
          </a:xfrm>
          <a:prstGeom prst="rect">
            <a:avLst/>
          </a:prstGeom>
        </p:spPr>
      </p:pic>
      <p:sp>
        <p:nvSpPr>
          <p:cNvPr id="12" name="TextBox 11"/>
          <p:cNvSpPr txBox="1"/>
          <p:nvPr/>
        </p:nvSpPr>
        <p:spPr>
          <a:xfrm>
            <a:off x="0" y="3440746"/>
            <a:ext cx="9906000" cy="2481577"/>
          </a:xfrm>
          <a:prstGeom prst="rect">
            <a:avLst/>
          </a:prstGeom>
          <a:noFill/>
        </p:spPr>
        <p:txBody>
          <a:bodyPr wrap="square">
            <a:spAutoFit/>
          </a:bodyPr>
          <a:lstStyle/>
          <a:p>
            <a:pPr marL="0" marR="0">
              <a:lnSpc>
                <a:spcPct val="107000"/>
              </a:lnSpc>
              <a:spcBef>
                <a:spcPts val="645"/>
              </a:spcBef>
              <a:spcAft>
                <a:spcPts val="0"/>
              </a:spcAft>
            </a:pPr>
            <a:r>
              <a:rPr lang="en-US" sz="1800" b="1" kern="0" dirty="0">
                <a:solidFill>
                  <a:srgbClr val="2F5496"/>
                </a:solidFill>
                <a:effectLst/>
                <a:latin typeface="Calibri" panose="020F0502020204030204" charset="0"/>
                <a:ea typeface="Times New Roman" panose="02020603050405020304" pitchFamily="18" charset="0"/>
                <a:cs typeface="Times New Roman" panose="02020603050405020304" pitchFamily="18" charset="0"/>
              </a:rPr>
              <a:t>Observation</a:t>
            </a:r>
            <a:endParaRPr lang="en-US" sz="24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200" dirty="0">
                <a:effectLst/>
                <a:latin typeface="Calibri" panose="020F0502020204030204" charset="0"/>
                <a:ea typeface="Times New Roman" panose="02020603050405020304" pitchFamily="18" charset="0"/>
              </a:rPr>
              <a:t>1)Maruti having high count for sell as </a:t>
            </a:r>
            <a:r>
              <a:rPr lang="en-US" sz="1200" dirty="0" err="1">
                <a:effectLst/>
                <a:latin typeface="Calibri" panose="020F0502020204030204" charset="0"/>
                <a:ea typeface="Times New Roman" panose="02020603050405020304" pitchFamily="18" charset="0"/>
              </a:rPr>
              <a:t>compair</a:t>
            </a:r>
            <a:r>
              <a:rPr lang="en-US" sz="1200" dirty="0">
                <a:effectLst/>
                <a:latin typeface="Calibri" panose="020F0502020204030204" charset="0"/>
                <a:ea typeface="Times New Roman" panose="02020603050405020304" pitchFamily="18" charset="0"/>
              </a:rPr>
              <a:t> to </a:t>
            </a:r>
            <a:r>
              <a:rPr lang="en-US" sz="1200" dirty="0" err="1">
                <a:effectLst/>
                <a:latin typeface="Calibri" panose="020F0502020204030204" charset="0"/>
                <a:ea typeface="Times New Roman" panose="02020603050405020304" pitchFamily="18" charset="0"/>
              </a:rPr>
              <a:t>otherbrans</a:t>
            </a:r>
            <a:r>
              <a:rPr lang="en-US" sz="1200" dirty="0">
                <a:effectLst/>
                <a:latin typeface="Calibri" panose="020F0502020204030204" charset="0"/>
                <a:ea typeface="Times New Roman" panose="02020603050405020304" pitchFamily="18" charset="0"/>
              </a:rPr>
              <a:t> which means that people who used Maruti's car they sell it </a:t>
            </a:r>
            <a:r>
              <a:rPr lang="en-US" sz="1200" dirty="0" err="1">
                <a:effectLst/>
                <a:latin typeface="Calibri" panose="020F0502020204030204" charset="0"/>
                <a:ea typeface="Times New Roman" panose="02020603050405020304" pitchFamily="18" charset="0"/>
              </a:rPr>
              <a:t>fot</a:t>
            </a:r>
            <a:r>
              <a:rPr lang="en-US" sz="1200" dirty="0">
                <a:effectLst/>
                <a:latin typeface="Calibri" panose="020F0502020204030204" charset="0"/>
                <a:ea typeface="Times New Roman" panose="02020603050405020304" pitchFamily="18" charset="0"/>
              </a:rPr>
              <a:t> second Hand. after Maruti, Honda and Hyundai are sell second hand.</a:t>
            </a:r>
            <a:endParaRPr lang="en-US" sz="12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200" dirty="0">
                <a:effectLst/>
                <a:latin typeface="Calibri" panose="020F0502020204030204" charset="0"/>
                <a:ea typeface="Times New Roman" panose="02020603050405020304" pitchFamily="18" charset="0"/>
              </a:rPr>
              <a:t>2)Most of the cars are from the 1st owner and after that 2nd and 3rd owners.</a:t>
            </a:r>
            <a:endParaRPr lang="en-US" sz="12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200" dirty="0">
                <a:effectLst/>
                <a:latin typeface="Calibri" panose="020F0502020204030204" charset="0"/>
                <a:ea typeface="Times New Roman" panose="02020603050405020304" pitchFamily="18" charset="0"/>
              </a:rPr>
              <a:t>3)Most of the people are </a:t>
            </a:r>
            <a:r>
              <a:rPr lang="en-US" sz="1200" dirty="0" err="1">
                <a:effectLst/>
                <a:latin typeface="Calibri" panose="020F0502020204030204" charset="0"/>
                <a:ea typeface="Times New Roman" panose="02020603050405020304" pitchFamily="18" charset="0"/>
              </a:rPr>
              <a:t>prefere</a:t>
            </a:r>
            <a:r>
              <a:rPr lang="en-US" sz="1200" dirty="0">
                <a:effectLst/>
                <a:latin typeface="Calibri" panose="020F0502020204030204" charset="0"/>
                <a:ea typeface="Times New Roman" panose="02020603050405020304" pitchFamily="18" charset="0"/>
              </a:rPr>
              <a:t> the petrol cars because they have low </a:t>
            </a:r>
            <a:r>
              <a:rPr lang="en-US" sz="1200" dirty="0" err="1">
                <a:effectLst/>
                <a:latin typeface="Calibri" panose="020F0502020204030204" charset="0"/>
                <a:ea typeface="Times New Roman" panose="02020603050405020304" pitchFamily="18" charset="0"/>
              </a:rPr>
              <a:t>maintance</a:t>
            </a:r>
            <a:r>
              <a:rPr lang="en-US" sz="1200" dirty="0">
                <a:effectLst/>
                <a:latin typeface="Calibri" panose="020F0502020204030204" charset="0"/>
                <a:ea typeface="Times New Roman" panose="02020603050405020304" pitchFamily="18" charset="0"/>
              </a:rPr>
              <a:t> cost as </a:t>
            </a:r>
            <a:r>
              <a:rPr lang="en-US" sz="1200" dirty="0" err="1">
                <a:effectLst/>
                <a:latin typeface="Calibri" panose="020F0502020204030204" charset="0"/>
                <a:ea typeface="Times New Roman" panose="02020603050405020304" pitchFamily="18" charset="0"/>
              </a:rPr>
              <a:t>compair</a:t>
            </a:r>
            <a:r>
              <a:rPr lang="en-US" sz="1200" dirty="0">
                <a:effectLst/>
                <a:latin typeface="Calibri" panose="020F0502020204030204" charset="0"/>
                <a:ea typeface="Times New Roman" panose="02020603050405020304" pitchFamily="18" charset="0"/>
              </a:rPr>
              <a:t> to Diesel and life of petrol car is high than the Diesel car and some people use the Diesel car because they have good mileage.</a:t>
            </a:r>
            <a:endParaRPr lang="en-US" sz="12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200" dirty="0">
                <a:effectLst/>
                <a:latin typeface="Calibri" panose="020F0502020204030204" charset="0"/>
                <a:ea typeface="Times New Roman" panose="02020603050405020304" pitchFamily="18" charset="0"/>
              </a:rPr>
              <a:t>4)Most </a:t>
            </a:r>
            <a:r>
              <a:rPr lang="en-US" sz="1200" dirty="0" err="1">
                <a:effectLst/>
                <a:latin typeface="Calibri" panose="020F0502020204030204" charset="0"/>
                <a:ea typeface="Times New Roman" panose="02020603050405020304" pitchFamily="18" charset="0"/>
              </a:rPr>
              <a:t>os</a:t>
            </a:r>
            <a:r>
              <a:rPr lang="en-US" sz="1200" dirty="0">
                <a:effectLst/>
                <a:latin typeface="Calibri" panose="020F0502020204030204" charset="0"/>
                <a:ea typeface="Times New Roman" panose="02020603050405020304" pitchFamily="18" charset="0"/>
              </a:rPr>
              <a:t> the cars are Manually Transmission and very </a:t>
            </a:r>
            <a:r>
              <a:rPr lang="en-US" sz="1200" dirty="0" err="1">
                <a:effectLst/>
                <a:latin typeface="Calibri" panose="020F0502020204030204" charset="0"/>
                <a:ea typeface="Times New Roman" panose="02020603050405020304" pitchFamily="18" charset="0"/>
              </a:rPr>
              <a:t>fews</a:t>
            </a:r>
            <a:r>
              <a:rPr lang="en-US" sz="1200" dirty="0">
                <a:effectLst/>
                <a:latin typeface="Calibri" panose="020F0502020204030204" charset="0"/>
                <a:ea typeface="Times New Roman" panose="02020603050405020304" pitchFamily="18" charset="0"/>
              </a:rPr>
              <a:t> are </a:t>
            </a:r>
            <a:r>
              <a:rPr lang="en-US" sz="1200" dirty="0" err="1">
                <a:effectLst/>
                <a:latin typeface="Calibri" panose="020F0502020204030204" charset="0"/>
                <a:ea typeface="Times New Roman" panose="02020603050405020304" pitchFamily="18" charset="0"/>
              </a:rPr>
              <a:t>Automatic.because</a:t>
            </a:r>
            <a:r>
              <a:rPr lang="en-US" sz="1200" dirty="0">
                <a:effectLst/>
                <a:latin typeface="Calibri" panose="020F0502020204030204" charset="0"/>
                <a:ea typeface="Times New Roman" panose="02020603050405020304" pitchFamily="18" charset="0"/>
              </a:rPr>
              <a:t> Automatic having high cost as </a:t>
            </a:r>
            <a:r>
              <a:rPr lang="en-US" sz="1200" dirty="0" err="1">
                <a:effectLst/>
                <a:latin typeface="Calibri" panose="020F0502020204030204" charset="0"/>
                <a:ea typeface="Times New Roman" panose="02020603050405020304" pitchFamily="18" charset="0"/>
              </a:rPr>
              <a:t>compair</a:t>
            </a:r>
            <a:r>
              <a:rPr lang="en-US" sz="1200" dirty="0">
                <a:effectLst/>
                <a:latin typeface="Calibri" panose="020F0502020204030204" charset="0"/>
                <a:ea typeface="Times New Roman" panose="02020603050405020304" pitchFamily="18" charset="0"/>
              </a:rPr>
              <a:t> to Manual</a:t>
            </a:r>
            <a:endParaRPr lang="en-US" sz="1200" dirty="0">
              <a:effectLst/>
              <a:latin typeface="Times New Roman" panose="02020603050405020304" pitchFamily="18" charset="0"/>
              <a:ea typeface="Times New Roman" panose="02020603050405020304" pitchFamily="18" charset="0"/>
            </a:endParaRPr>
          </a:p>
          <a:p>
            <a:pPr marL="0" marR="0">
              <a:spcBef>
                <a:spcPts val="1200"/>
              </a:spcBef>
              <a:spcAft>
                <a:spcPts val="0"/>
              </a:spcAft>
            </a:pPr>
            <a:r>
              <a:rPr lang="en-US" sz="1200" dirty="0">
                <a:effectLst/>
                <a:latin typeface="Calibri" panose="020F0502020204030204" charset="0"/>
                <a:ea typeface="Times New Roman" panose="02020603050405020304" pitchFamily="18" charset="0"/>
              </a:rPr>
              <a:t>5)They are many people from </a:t>
            </a:r>
            <a:r>
              <a:rPr lang="en-US" sz="1200" dirty="0" err="1">
                <a:effectLst/>
                <a:latin typeface="Calibri" panose="020F0502020204030204" charset="0"/>
                <a:ea typeface="Times New Roman" panose="02020603050405020304" pitchFamily="18" charset="0"/>
              </a:rPr>
              <a:t>Mumbai,Pune,Jaipur</a:t>
            </a:r>
            <a:r>
              <a:rPr lang="en-US" sz="1200" dirty="0">
                <a:effectLst/>
                <a:latin typeface="Calibri" panose="020F0502020204030204" charset="0"/>
                <a:ea typeface="Times New Roman" panose="02020603050405020304" pitchFamily="18" charset="0"/>
              </a:rPr>
              <a:t> and Surat sell their car and from city like </a:t>
            </a:r>
            <a:r>
              <a:rPr lang="en-US" sz="1200" dirty="0" err="1">
                <a:effectLst/>
                <a:latin typeface="Calibri" panose="020F0502020204030204" charset="0"/>
                <a:ea typeface="Times New Roman" panose="02020603050405020304" pitchFamily="18" charset="0"/>
              </a:rPr>
              <a:t>Rajkot,Chennai,Hydrabad</a:t>
            </a:r>
            <a:r>
              <a:rPr lang="en-US" sz="1200" dirty="0">
                <a:effectLst/>
                <a:latin typeface="Calibri" panose="020F0502020204030204" charset="0"/>
                <a:ea typeface="Times New Roman" panose="02020603050405020304" pitchFamily="18" charset="0"/>
              </a:rPr>
              <a:t> ,Indore they are very less for selling the cars.</a:t>
            </a:r>
            <a:endParaRPr lang="en-US" sz="1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cstate="print"/>
          <a:stretch>
            <a:fillRect/>
          </a:stretch>
        </p:blipFill>
        <p:spPr>
          <a:xfrm>
            <a:off x="0" y="0"/>
            <a:ext cx="5619750" cy="1200150"/>
          </a:xfrm>
          <a:prstGeom prst="rect">
            <a:avLst/>
          </a:prstGeom>
        </p:spPr>
      </p:pic>
      <p:pic>
        <p:nvPicPr>
          <p:cNvPr id="6" name="Picture 5"/>
          <p:cNvPicPr>
            <a:picLocks noChangeAspect="1"/>
          </p:cNvPicPr>
          <p:nvPr/>
        </p:nvPicPr>
        <p:blipFill>
          <a:blip r:embed="rId2" cstate="print"/>
          <a:stretch>
            <a:fillRect/>
          </a:stretch>
        </p:blipFill>
        <p:spPr>
          <a:xfrm>
            <a:off x="4137025" y="0"/>
            <a:ext cx="5943600" cy="3082925"/>
          </a:xfrm>
          <a:prstGeom prst="rect">
            <a:avLst/>
          </a:prstGeom>
        </p:spPr>
      </p:pic>
      <p:sp>
        <p:nvSpPr>
          <p:cNvPr id="8" name="TextBox 7"/>
          <p:cNvSpPr txBox="1"/>
          <p:nvPr/>
        </p:nvSpPr>
        <p:spPr>
          <a:xfrm>
            <a:off x="-6472" y="1218296"/>
            <a:ext cx="4143497" cy="646331"/>
          </a:xfrm>
          <a:prstGeom prst="rect">
            <a:avLst/>
          </a:prstGeom>
          <a:noFill/>
        </p:spPr>
        <p:txBody>
          <a:bodyPr wrap="square">
            <a:spAutoFit/>
          </a:bodyPr>
          <a:lstStyle/>
          <a:p>
            <a:pPr marL="0" marR="0">
              <a:spcBef>
                <a:spcPts val="1200"/>
              </a:spcBef>
              <a:spcAft>
                <a:spcPts val="0"/>
              </a:spcAft>
            </a:pPr>
            <a:r>
              <a:rPr lang="en-US" sz="1800" dirty="0">
                <a:effectLst/>
                <a:latin typeface="Calibri" panose="020F0502020204030204" charset="0"/>
                <a:ea typeface="Times New Roman" panose="02020603050405020304" pitchFamily="18" charset="0"/>
              </a:rPr>
              <a:t>From the charts we know that KM and Price are skewed</a:t>
            </a:r>
            <a:endParaRPr lang="en-US" sz="1800" dirty="0">
              <a:effectLst/>
              <a:latin typeface="Times New Roman" panose="02020603050405020304" pitchFamily="18" charset="0"/>
              <a:ea typeface="Times New Roman" panose="02020603050405020304" pitchFamily="18" charset="0"/>
            </a:endParaRPr>
          </a:p>
        </p:txBody>
      </p:sp>
      <p:pic>
        <p:nvPicPr>
          <p:cNvPr id="9" name="Picture 8"/>
          <p:cNvPicPr>
            <a:picLocks noChangeAspect="1"/>
          </p:cNvPicPr>
          <p:nvPr/>
        </p:nvPicPr>
        <p:blipFill>
          <a:blip r:embed="rId3" cstate="print"/>
          <a:stretch>
            <a:fillRect/>
          </a:stretch>
        </p:blipFill>
        <p:spPr>
          <a:xfrm>
            <a:off x="0" y="1882772"/>
            <a:ext cx="4298950" cy="3787777"/>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16043</Words>
  <Application>WPS Presentation</Application>
  <PresentationFormat>Custom</PresentationFormat>
  <Paragraphs>140</Paragraphs>
  <Slides>31</Slides>
  <Notes>1</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31</vt:i4>
      </vt:variant>
    </vt:vector>
  </HeadingPairs>
  <TitlesOfParts>
    <vt:vector size="57" baseType="lpstr">
      <vt:lpstr>Arial</vt:lpstr>
      <vt:lpstr>SimSun</vt:lpstr>
      <vt:lpstr>Wingdings</vt:lpstr>
      <vt:lpstr>Wingdings 2</vt:lpstr>
      <vt:lpstr>Wingdings</vt:lpstr>
      <vt:lpstr>Arial</vt:lpstr>
      <vt:lpstr>DejaVu Sans</vt:lpstr>
      <vt:lpstr>Calibri</vt:lpstr>
      <vt:lpstr>Times New Roman</vt:lpstr>
      <vt:lpstr>Calibri Light</vt:lpstr>
      <vt:lpstr>Constantia</vt:lpstr>
      <vt:lpstr>Microsoft YaHei</vt:lpstr>
      <vt:lpstr>Arial Unicode MS</vt:lpstr>
      <vt:lpstr>Georgia</vt:lpstr>
      <vt:lpstr>Roboto</vt:lpstr>
      <vt:lpstr>Verdana</vt:lpstr>
      <vt:lpstr>Poppins</vt:lpstr>
      <vt:lpstr>Segoe Print</vt:lpstr>
      <vt:lpstr>Lora</vt:lpstr>
      <vt:lpstr>Segoe UI</vt:lpstr>
      <vt:lpstr>Comic Sans MS</vt:lpstr>
      <vt:lpstr>Arial Black</vt:lpstr>
      <vt:lpstr>Bahnschrift</vt:lpstr>
      <vt:lpstr>Bahnschrift Condensed</vt:lpstr>
      <vt:lpstr>Agency FB</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Classy Red</dc:title>
  <dc:creator/>
  <cp:lastModifiedBy>Sudhanshu Kumar</cp:lastModifiedBy>
  <cp:revision>34</cp:revision>
  <dcterms:created xsi:type="dcterms:W3CDTF">2021-03-03T20:13:00Z</dcterms:created>
  <dcterms:modified xsi:type="dcterms:W3CDTF">2021-12-12T17:29:35Z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775DE24B508C4A73AE618B8BEE9671D9</vt:lpwstr>
  </property>
  <property fmtid="{D5CDD505-2E9C-101B-9397-08002B2CF9AE}" pid="3" name="KSOProductBuildVer">
    <vt:lpwstr>1033-11.2.0.10382</vt:lpwstr>
  </property>
</Properties>
</file>