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10" r:id="rId3"/>
    <p:sldId id="311" r:id="rId4"/>
    <p:sldId id="312" r:id="rId5"/>
    <p:sldId id="313" r:id="rId6"/>
    <p:sldId id="314" r:id="rId7"/>
    <p:sldId id="315" r:id="rId8"/>
    <p:sldId id="316" r:id="rId9"/>
    <p:sldId id="317" r:id="rId10"/>
    <p:sldId id="318" r:id="rId11"/>
    <p:sldId id="320" r:id="rId12"/>
    <p:sldId id="321" r:id="rId13"/>
    <p:sldId id="322" r:id="rId14"/>
    <p:sldId id="323" r:id="rId15"/>
    <p:sldId id="324" r:id="rId16"/>
    <p:sldId id="325" r:id="rId17"/>
    <p:sldId id="326" r:id="rId18"/>
    <p:sldId id="328" r:id="rId19"/>
    <p:sldId id="329"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9" r:id="rId37"/>
    <p:sldId id="350" r:id="rId38"/>
    <p:sldId id="351" r:id="rId39"/>
    <p:sldId id="352" r:id="rId40"/>
    <p:sldId id="363" r:id="rId41"/>
    <p:sldId id="353" r:id="rId42"/>
    <p:sldId id="354" r:id="rId43"/>
    <p:sldId id="355" r:id="rId44"/>
    <p:sldId id="356" r:id="rId45"/>
    <p:sldId id="357" r:id="rId46"/>
    <p:sldId id="358" r:id="rId47"/>
    <p:sldId id="359" r:id="rId48"/>
    <p:sldId id="360" r:id="rId49"/>
    <p:sldId id="361" r:id="rId50"/>
    <p:sldId id="362" r:id="rId51"/>
    <p:sldId id="364" r:id="rId52"/>
    <p:sldId id="365" r:id="rId53"/>
    <p:sldId id="366" r:id="rId54"/>
    <p:sldId id="367" r:id="rId55"/>
    <p:sldId id="368" r:id="rId56"/>
    <p:sldId id="369"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184DA70-C731-4C70-880D-CCD4705E623C}" type="datetime1">
              <a:rPr lang="en-US" smtClean="0"/>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3A98EE3D-8CD1-4C3F-BD1C-C98C9596463C}" type="slidenum">
              <a:rPr lang="en-US" smtClean="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2D6E202-B606-4609-B914-27C9371A1F6D}"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4BE1D723-8F53-4F53-90B0-1982A396982E}"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97669AF7-7BEB-44E4-9852-375E34362B5B}" type="datetime1">
              <a:rPr lang="en-US" smtClean="0"/>
            </a:fld>
            <a:endParaRPr lang="en-US" dirty="0"/>
          </a:p>
        </p:txBody>
      </p:sp>
      <p:sp>
        <p:nvSpPr>
          <p:cNvPr id="5" name="Footer Placeholder 4"/>
          <p:cNvSpPr>
            <a:spLocks noGrp="1"/>
          </p:cNvSpPr>
          <p:nvPr>
            <p:ph type="ftr" sz="quarter" idx="11"/>
          </p:nvPr>
        </p:nvSpPr>
        <p:spPr/>
        <p:txBody>
          <a:bodyPr/>
          <a:p>
            <a:endParaRPr lang="en-US" dirty="0"/>
          </a:p>
        </p:txBody>
      </p:sp>
      <p:sp>
        <p:nvSpPr>
          <p:cNvPr id="6" name="Slide Number Placeholder 5"/>
          <p:cNvSpPr>
            <a:spLocks noGrp="1"/>
          </p:cNvSpPr>
          <p:nvPr>
            <p:ph type="sldNum" sz="quarter" idx="12"/>
          </p:nvPr>
        </p:nvSpPr>
        <p:spPr/>
        <p:txBody>
          <a:bodyPr/>
          <a:p>
            <a:fld id="{3A98EE3D-8CD1-4C3F-BD1C-C98C9596463C}" type="slidenum">
              <a:rPr lang="en-US" smtClean="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BAAAC38D-0552-4C82-B593-E6124DFADBE2}" type="datetime1">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D9DF0F1C-5577-4ACB-BB62-DF8F3C494C7E}" type="datetime1">
              <a:rPr lang="en-US" smtClean="0"/>
            </a:fld>
            <a:endParaRPr lang="en-US" dirty="0"/>
          </a:p>
        </p:txBody>
      </p:sp>
      <p:sp>
        <p:nvSpPr>
          <p:cNvPr id="8" name="Footer Placeholder 7"/>
          <p:cNvSpPr>
            <a:spLocks noGrp="1"/>
          </p:cNvSpPr>
          <p:nvPr>
            <p:ph type="ftr" sz="quarter" idx="11"/>
          </p:nvPr>
        </p:nvSpPr>
        <p:spPr/>
        <p:txBody>
          <a:bodyPr/>
          <a:p>
            <a:endParaRPr lang="en-US" dirty="0"/>
          </a:p>
        </p:txBody>
      </p:sp>
      <p:sp>
        <p:nvSpPr>
          <p:cNvPr id="9" name="Slide Number Placeholder 8"/>
          <p:cNvSpPr>
            <a:spLocks noGrp="1"/>
          </p:cNvSpPr>
          <p:nvPr>
            <p:ph type="sldNum" sz="quarter" idx="12"/>
          </p:nvPr>
        </p:nvSpPr>
        <p:spPr/>
        <p:txBody>
          <a:bodyPr/>
          <a:p>
            <a:fld id="{3A98EE3D-8CD1-4C3F-BD1C-C98C9596463C}"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775B394-D9F9-4F0C-B15D-605F45CB9E9F}" type="datetime1">
              <a:rPr lang="en-US" smtClean="0"/>
            </a:fld>
            <a:endParaRPr lang="en-US" dirty="0"/>
          </a:p>
        </p:txBody>
      </p:sp>
      <p:sp>
        <p:nvSpPr>
          <p:cNvPr id="4" name="Footer Placeholder 3"/>
          <p:cNvSpPr>
            <a:spLocks noGrp="1"/>
          </p:cNvSpPr>
          <p:nvPr>
            <p:ph type="ftr" sz="quarter" idx="11"/>
          </p:nvPr>
        </p:nvSpPr>
        <p:spPr/>
        <p:txBody>
          <a:bodyPr/>
          <a:p>
            <a:endParaRPr lang="en-US" dirty="0"/>
          </a:p>
        </p:txBody>
      </p:sp>
      <p:sp>
        <p:nvSpPr>
          <p:cNvPr id="5" name="Slide Number Placeholder 4"/>
          <p:cNvSpPr>
            <a:spLocks noGrp="1"/>
          </p:cNvSpPr>
          <p:nvPr>
            <p:ph type="sldNum" sz="quarter" idx="12"/>
          </p:nvPr>
        </p:nvSpPr>
        <p:spPr/>
        <p:txBody>
          <a:bodyPr/>
          <a:p>
            <a:fld id="{3A98EE3D-8CD1-4C3F-BD1C-C98C9596463C}" type="slidenum">
              <a:rPr lang="en-US" smtClean="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p>
            <a:endParaRPr lang="en-US" dirty="0"/>
          </a:p>
        </p:txBody>
      </p:sp>
      <p:sp>
        <p:nvSpPr>
          <p:cNvPr id="4" name="Slide Number Placeholder 3"/>
          <p:cNvSpPr>
            <a:spLocks noGrp="1"/>
          </p:cNvSpPr>
          <p:nvPr>
            <p:ph type="sldNum" sz="quarter" idx="12"/>
          </p:nvPr>
        </p:nvSpPr>
        <p:spPr/>
        <p:txBody>
          <a:bodyPr/>
          <a:p>
            <a:fld id="{3A98EE3D-8CD1-4C3F-BD1C-C98C9596463C}" type="slidenum">
              <a:rPr lang="en-US" smtClean="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2BEA474-078D-4E9B-9B14-09A87B19DC46}" type="datetime1">
              <a:rPr lang="en-US" smtClean="0"/>
            </a:fld>
            <a:endParaRPr lang="en-US" dirty="0"/>
          </a:p>
        </p:txBody>
      </p:sp>
      <p:sp>
        <p:nvSpPr>
          <p:cNvPr id="6" name="Footer Placeholder 5"/>
          <p:cNvSpPr>
            <a:spLocks noGrp="1"/>
          </p:cNvSpPr>
          <p:nvPr>
            <p:ph type="ftr" sz="quarter" idx="11"/>
          </p:nvPr>
        </p:nvSpPr>
        <p:spPr/>
        <p:txBody>
          <a:bodyPr/>
          <a:p>
            <a:endParaRPr lang="en-US" dirty="0"/>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4907D986-8816-4272-A432-0437A28A9828}" type="datetime1">
              <a:rPr lang="en-US" smtClean="0"/>
            </a:fld>
            <a:endParaRPr lang="en-US" dirty="0"/>
          </a:p>
        </p:txBody>
      </p:sp>
      <p:sp>
        <p:nvSpPr>
          <p:cNvPr id="6" name="Footer Placeholder 5"/>
          <p:cNvSpPr>
            <a:spLocks noGrp="1"/>
          </p:cNvSpPr>
          <p:nvPr>
            <p:ph type="ftr" sz="quarter" idx="11"/>
          </p:nvPr>
        </p:nvSpPr>
        <p:spPr/>
        <p:txBody>
          <a:bodyPr/>
          <a:p>
            <a:pPr algn="l"/>
            <a:endParaRPr lang="en-US" dirty="0"/>
          </a:p>
        </p:txBody>
      </p:sp>
      <p:sp>
        <p:nvSpPr>
          <p:cNvPr id="7" name="Slide Number Placeholder 6"/>
          <p:cNvSpPr>
            <a:spLocks noGrp="1"/>
          </p:cNvSpPr>
          <p:nvPr>
            <p:ph type="sldNum" sz="quarter" idx="12"/>
          </p:nvPr>
        </p:nvSpPr>
        <p:spPr/>
        <p:txBody>
          <a:bodyPr/>
          <a:p>
            <a:fld id="{3A98EE3D-8CD1-4C3F-BD1C-C98C9596463C}" type="slidenum">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2D6E202-B606-4609-B914-27C9371A1F6D}" type="datetime1">
              <a:rPr lang="en-US" smtClean="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3A98EE3D-8CD1-4C3F-BD1C-C98C9596463C}"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amexglobalbusinesstravel.com/the-atlas/flight-price-predictor/" TargetMode="External"/><Relationship Id="rId1" Type="http://schemas.openxmlformats.org/officeDocument/2006/relationships/hyperlink" Target="https://www.sciencedirect.com/science/article/pii/S131915781830884X" TargetMode="Externa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yatra.com/"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426411" y="868492"/>
            <a:ext cx="9339652" cy="2912932"/>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5400" dirty="0" smtClean="0">
                <a:gradFill>
                  <a:gsLst>
                    <a:gs pos="0">
                      <a:srgbClr val="E30000"/>
                    </a:gs>
                    <a:gs pos="100000">
                      <a:srgbClr val="760303"/>
                    </a:gs>
                  </a:gsLst>
                  <a:lin scaled="0"/>
                </a:gradFill>
                <a:latin typeface="Comic Sans MS" panose="030F0702030302020204" charset="0"/>
                <a:cs typeface="Comic Sans MS" panose="030F0702030302020204" charset="0"/>
              </a:rPr>
              <a:t>Flight Price Prediction Project</a:t>
            </a:r>
            <a:endParaRPr lang="en-US" sz="5400" dirty="0" smtClean="0">
              <a:gradFill>
                <a:gsLst>
                  <a:gs pos="0">
                    <a:srgbClr val="E30000"/>
                  </a:gs>
                  <a:gs pos="100000">
                    <a:srgbClr val="760303"/>
                  </a:gs>
                </a:gsLst>
                <a:lin scaled="0"/>
              </a:gradFill>
              <a:latin typeface="Comic Sans MS" panose="030F0702030302020204" charset="0"/>
              <a:cs typeface="Comic Sans MS" panose="030F0702030302020204" charset="0"/>
            </a:endParaRPr>
          </a:p>
        </p:txBody>
      </p:sp>
      <p:sp>
        <p:nvSpPr>
          <p:cNvPr id="7" name="Subtitle 2"/>
          <p:cNvSpPr txBox="1"/>
          <p:nvPr/>
        </p:nvSpPr>
        <p:spPr>
          <a:xfrm>
            <a:off x="6819265" y="4944745"/>
            <a:ext cx="4599305" cy="1021715"/>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r>
              <a:rPr lang="en-US" sz="3200" dirty="0" smtClean="0">
                <a:solidFill>
                  <a:schemeClr val="tx1">
                    <a:lumMod val="85000"/>
                    <a:lumOff val="15000"/>
                  </a:schemeClr>
                </a:solidFill>
              </a:rPr>
              <a:t>Submitted By:</a:t>
            </a:r>
            <a:endParaRPr lang="en-US" sz="3200" dirty="0" smtClean="0">
              <a:solidFill>
                <a:schemeClr val="tx1">
                  <a:lumMod val="85000"/>
                  <a:lumOff val="15000"/>
                </a:schemeClr>
              </a:solidFill>
            </a:endParaRPr>
          </a:p>
          <a:p>
            <a:r>
              <a:rPr lang="en-US" sz="3200" dirty="0">
                <a:gradFill>
                  <a:gsLst>
                    <a:gs pos="0">
                      <a:srgbClr val="14CD68"/>
                    </a:gs>
                    <a:gs pos="100000">
                      <a:srgbClr val="0B6E38"/>
                    </a:gs>
                  </a:gsLst>
                  <a:lin scaled="0"/>
                </a:gradFill>
              </a:rPr>
              <a:t>Sudhanshu Kumar</a:t>
            </a:r>
            <a:endParaRPr lang="en-US" sz="3200" dirty="0">
              <a:gradFill>
                <a:gsLst>
                  <a:gs pos="0">
                    <a:srgbClr val="14CD68"/>
                  </a:gs>
                  <a:gs pos="100000">
                    <a:srgbClr val="0B6E38"/>
                  </a:gs>
                </a:gsLst>
                <a:lin scaled="0"/>
              </a:gradFill>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485332" y="-141697"/>
            <a:ext cx="2786325" cy="25626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E30000"/>
                    </a:gs>
                    <a:gs pos="100000">
                      <a:srgbClr val="760303"/>
                    </a:gs>
                  </a:gsLst>
                  <a:lin scaled="0"/>
                </a:gradFill>
              </a:rPr>
              <a:t>Analytical Problem Framing</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lstStyle/>
          <a:p>
            <a:pPr>
              <a:lnSpc>
                <a:spcPct val="107000"/>
              </a:lnSpc>
              <a:spcAft>
                <a:spcPts val="800"/>
              </a:spcAft>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Pre-processing Done</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Duplicate data elements in various columns: ‘Airline’, ’From’,’ To’, which had their starting letters in upper case and lower case were converted to data elements starting with uppercase letters.</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‘Price’ was converted to int64 data type.</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Columns: Unnamed: 0(just a series of numbers) was dropped since it doesn't contribute to building a good model for predicting the target variable values.</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Date format of certain data elements in ‘Date of Departure’ was changed to match the general Date format of majority of the data elements of the column.</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E30000"/>
                    </a:gs>
                    <a:gs pos="100000">
                      <a:srgbClr val="760303"/>
                    </a:gs>
                  </a:gsLst>
                  <a:lin scaled="0"/>
                </a:gradFill>
              </a:rPr>
              <a:t>Analytical Problem Framing</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lstStyle/>
          <a:p>
            <a:pPr marL="365760" indent="0">
              <a:lnSpc>
                <a:spcPct val="107000"/>
              </a:lnSpc>
              <a:spcAft>
                <a:spcPts val="800"/>
              </a:spcAft>
              <a:buNone/>
            </a:pPr>
            <a:r>
              <a:rPr lang="en-IN" sz="2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Engineering:</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635" lvl="1" indent="-342900">
              <a:lnSpc>
                <a:spcPct val="107000"/>
              </a:lnSpc>
              <a:buFont typeface="Symbol" panose="05050102010706020507" pitchFamily="18" charset="2"/>
              <a:buChar char=""/>
            </a:pPr>
            <a:r>
              <a:rPr lang="en-IN" sz="2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Flight price and Air Fare attributes, ‘Day’, ’Date’ and ‘Month’ columns were created based on data of existing column: ‘Date of Departure’.</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635" lvl="1" indent="-342900">
              <a:lnSpc>
                <a:spcPct val="107000"/>
              </a:lnSpc>
              <a:spcAft>
                <a:spcPts val="800"/>
              </a:spcAft>
              <a:buFont typeface="Symbol" panose="05050102010706020507" pitchFamily="18" charset="2"/>
              <a:buChar char=""/>
            </a:pPr>
            <a:r>
              <a:rPr lang="en-IN" sz="2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values in Column: ‘Duration’ were converted from Hours-Minutes format to minute format and the data type was converted to int64.</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E30000"/>
                    </a:gs>
                    <a:gs pos="100000">
                      <a:srgbClr val="760303"/>
                    </a:gs>
                  </a:gsLst>
                  <a:lin scaled="0"/>
                </a:gradFill>
              </a:rPr>
              <a:t>Analytical Problem Framing</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lstStyle/>
          <a:p>
            <a:r>
              <a:rPr lang="en-IN" sz="4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Inputs- Logic- Output Relationships</a:t>
            </a:r>
            <a:endParaRPr lang="en-IN" sz="4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r>
              <a:rPr lang="en-IN" sz="4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Datasets consist mainly of Int and Object data type variables. The relationships between the independent variables and dependent variable were analysed.</a:t>
            </a:r>
            <a:endParaRPr lang="en-IN" sz="4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602740"/>
          </a:xfrm>
        </p:spPr>
        <p:txBody>
          <a:bodyPr/>
          <a:lstStyle/>
          <a:p>
            <a:r>
              <a:rPr lang="en-US" dirty="0">
                <a:gradFill>
                  <a:gsLst>
                    <a:gs pos="0">
                      <a:srgbClr val="E30000"/>
                    </a:gs>
                    <a:gs pos="100000">
                      <a:srgbClr val="760303"/>
                    </a:gs>
                  </a:gsLst>
                  <a:lin scaled="0"/>
                </a:gradFill>
              </a:rPr>
              <a:t>Hardware and Software Requirements and Tools Used</a:t>
            </a:r>
            <a:endParaRPr lang="en-US" dirty="0">
              <a:gradFill>
                <a:gsLst>
                  <a:gs pos="0">
                    <a:srgbClr val="E30000"/>
                  </a:gs>
                  <a:gs pos="100000">
                    <a:srgbClr val="760303"/>
                  </a:gs>
                </a:gsLst>
                <a:lin scaled="0"/>
              </a:gradFill>
            </a:endParaRPr>
          </a:p>
        </p:txBody>
      </p:sp>
      <p:sp>
        <p:nvSpPr>
          <p:cNvPr id="3" name="Content Placeholder 2"/>
          <p:cNvSpPr>
            <a:spLocks noGrp="1"/>
          </p:cNvSpPr>
          <p:nvPr>
            <p:ph idx="1"/>
          </p:nvPr>
        </p:nvSpPr>
        <p:spPr>
          <a:xfrm>
            <a:off x="609600" y="1793240"/>
            <a:ext cx="10972800" cy="4334510"/>
          </a:xfrm>
        </p:spPr>
        <p:txBody>
          <a:bodyPr/>
          <a:lstStyle/>
          <a:p>
            <a:pPr>
              <a:lnSpc>
                <a:spcPct val="107000"/>
              </a:lnSpc>
              <a:spcAft>
                <a:spcPts val="800"/>
              </a:spcAft>
            </a:pPr>
            <a:r>
              <a:rPr lang="en-IN" sz="4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Hardware Used:</a:t>
            </a:r>
            <a:endParaRPr lang="en-IN" sz="4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4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Processor: Intel® Core™ i7-3520M CPU @ 2.90GHz</a:t>
            </a:r>
            <a:endParaRPr lang="en-IN" sz="4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4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Physical Memory: 12.0GB</a:t>
            </a:r>
            <a:endParaRPr lang="en-IN" sz="4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sz="4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4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123950"/>
          </a:xfrm>
        </p:spPr>
        <p:txBody>
          <a:bodyPr/>
          <a:lstStyle/>
          <a:p>
            <a:r>
              <a:rPr lang="en-US" dirty="0">
                <a:gradFill>
                  <a:gsLst>
                    <a:gs pos="0">
                      <a:srgbClr val="E30000"/>
                    </a:gs>
                    <a:gs pos="100000">
                      <a:srgbClr val="760303"/>
                    </a:gs>
                  </a:gsLst>
                  <a:lin scaled="0"/>
                </a:gradFill>
              </a:rPr>
              <a:t>Hardware and Software Requirements and Tools Used</a:t>
            </a:r>
            <a:endParaRPr lang="en-US" dirty="0">
              <a:gradFill>
                <a:gsLst>
                  <a:gs pos="0">
                    <a:srgbClr val="E30000"/>
                  </a:gs>
                  <a:gs pos="100000">
                    <a:srgbClr val="760303"/>
                  </a:gs>
                </a:gsLst>
                <a:lin scaled="0"/>
              </a:gradFill>
            </a:endParaRPr>
          </a:p>
        </p:txBody>
      </p:sp>
      <p:sp>
        <p:nvSpPr>
          <p:cNvPr id="3" name="Content Placeholder 2"/>
          <p:cNvSpPr>
            <a:spLocks noGrp="1"/>
          </p:cNvSpPr>
          <p:nvPr>
            <p:ph idx="1"/>
          </p:nvPr>
        </p:nvSpPr>
        <p:spPr>
          <a:xfrm>
            <a:off x="609600" y="1622425"/>
            <a:ext cx="10972800" cy="4505325"/>
          </a:xfrm>
        </p:spPr>
        <p:txBody>
          <a:bodyPr>
            <a:normAutofit fontScale="82500"/>
          </a:bodyPr>
          <a:lstStyle/>
          <a:p>
            <a:pPr>
              <a:lnSpc>
                <a:spcPct val="107000"/>
              </a:lnSpc>
              <a:spcAft>
                <a:spcPts val="800"/>
              </a:spcAft>
            </a:pPr>
            <a:r>
              <a:rPr lang="en-IN" sz="2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Software Used:</a:t>
            </a:r>
            <a:endPar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Windows 10 Operating System</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292860"/>
          </a:xfrm>
        </p:spPr>
        <p:txBody>
          <a:bodyPr/>
          <a:lstStyle/>
          <a:p>
            <a:r>
              <a:rPr lang="en-US" dirty="0">
                <a:gradFill>
                  <a:gsLst>
                    <a:gs pos="0">
                      <a:srgbClr val="E30000"/>
                    </a:gs>
                    <a:gs pos="100000">
                      <a:srgbClr val="760303"/>
                    </a:gs>
                  </a:gsLst>
                  <a:lin scaled="0"/>
                </a:gradFill>
              </a:rPr>
              <a:t>Hardware and Software Requirements and Tools Used</a:t>
            </a:r>
            <a:endParaRPr lang="en-US" dirty="0">
              <a:gradFill>
                <a:gsLst>
                  <a:gs pos="0">
                    <a:srgbClr val="E30000"/>
                  </a:gs>
                  <a:gs pos="100000">
                    <a:srgbClr val="760303"/>
                  </a:gs>
                </a:gsLst>
                <a:lin scaled="0"/>
              </a:gradFill>
            </a:endParaRPr>
          </a:p>
        </p:txBody>
      </p:sp>
      <p:sp>
        <p:nvSpPr>
          <p:cNvPr id="3" name="Content Placeholder 2"/>
          <p:cNvSpPr>
            <a:spLocks noGrp="1"/>
          </p:cNvSpPr>
          <p:nvPr>
            <p:ph idx="1"/>
          </p:nvPr>
        </p:nvSpPr>
        <p:spPr>
          <a:xfrm>
            <a:off x="609600" y="1962150"/>
            <a:ext cx="10972800" cy="4165600"/>
          </a:xfrm>
        </p:spPr>
        <p:txBody>
          <a:bodyPr/>
          <a:lstStyle/>
          <a:p>
            <a:pPr marL="342900" lvl="0" indent="-342900">
              <a:lnSpc>
                <a:spcPct val="107000"/>
              </a:lnSpc>
              <a:buFont typeface="Symbol" panose="05050102010706020507" pitchFamily="18" charset="2"/>
              <a:buChar char=""/>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Jupyter Notebook: The Jupyter Notebook is an open-source web application that allows data scientists to create and share documents that integrate live code, equations, computational output, visualizations, and other multimedia resources, along with explanatory text in a single document.</a:t>
            </a:r>
            <a:endPar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endPar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24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0225"/>
            <a:ext cx="10972800" cy="243205"/>
          </a:xfrm>
        </p:spPr>
        <p:txBody>
          <a:bodyPr/>
          <a:lstStyle/>
          <a:p>
            <a:r>
              <a:rPr lang="en-US" dirty="0">
                <a:gradFill>
                  <a:gsLst>
                    <a:gs pos="0">
                      <a:srgbClr val="E30000"/>
                    </a:gs>
                    <a:gs pos="100000">
                      <a:srgbClr val="760303"/>
                    </a:gs>
                  </a:gsLst>
                  <a:lin scaled="0"/>
                </a:gradFill>
              </a:rPr>
              <a:t>Hardware and Software Requirements and Tools Used</a:t>
            </a:r>
            <a:endParaRPr lang="en-US" dirty="0">
              <a:gradFill>
                <a:gsLst>
                  <a:gs pos="0">
                    <a:srgbClr val="E30000"/>
                  </a:gs>
                  <a:gs pos="100000">
                    <a:srgbClr val="760303"/>
                  </a:gs>
                </a:gsLst>
                <a:lin scaled="0"/>
              </a:gradFill>
            </a:endParaRPr>
          </a:p>
        </p:txBody>
      </p:sp>
      <p:sp>
        <p:nvSpPr>
          <p:cNvPr id="3" name="Content Placeholder 2"/>
          <p:cNvSpPr>
            <a:spLocks noGrp="1"/>
          </p:cNvSpPr>
          <p:nvPr>
            <p:ph idx="1"/>
          </p:nvPr>
        </p:nvSpPr>
        <p:spPr>
          <a:xfrm>
            <a:off x="609600" y="1468755"/>
            <a:ext cx="10972800" cy="4658995"/>
          </a:xfrm>
        </p:spPr>
        <p:txBody>
          <a:bodyPr>
            <a:noAutofit/>
          </a:bodyPr>
          <a:lstStyle/>
          <a:p>
            <a:pPr marL="342900" lvl="0" indent="-342900">
              <a:lnSpc>
                <a:spcPct val="107000"/>
              </a:lnSpc>
              <a:buFont typeface="Symbol" panose="05050102010706020507" pitchFamily="18" charset="2"/>
              <a:buChar char=""/>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Libraries used:</a:t>
            </a:r>
            <a:endPar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endPar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NumPy: For performing a variety of operations on the datasets.</a:t>
            </a:r>
            <a:endPar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matplotlib.pyplot, Seaborn: For visualizing Data and various relationships between Feature and Label Columns</a:t>
            </a:r>
            <a:endPar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SciPy: For performing operations on the datasets</a:t>
            </a:r>
            <a:endPar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Stats models: For performing statistical analysis</a:t>
            </a:r>
            <a:endPar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24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a:t>
            </a: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Modelling Machine learning algorithms, Data Encoding, Evaluation metrics, Data Transformation, Data Scaling, Component analysis, Feature selection etc.</a:t>
            </a:r>
            <a:endPar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E30000"/>
                    </a:gs>
                    <a:gs pos="100000">
                      <a:srgbClr val="760303"/>
                    </a:gs>
                  </a:gsLst>
                  <a:lin scaled="0"/>
                </a:gradFill>
              </a:rPr>
              <a:t>Exploratory Data Analysis</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lstStyle/>
          <a:p>
            <a:pPr>
              <a:lnSpc>
                <a:spcPct val="107000"/>
              </a:lnSpc>
              <a:spcAft>
                <a:spcPts val="800"/>
              </a:spcAft>
            </a:pPr>
            <a:r>
              <a:rPr lang="en-IN" sz="4000" b="1" dirty="0">
                <a:effectLst/>
                <a:latin typeface="Arial" panose="020B0604020202020204" pitchFamily="34" charset="0"/>
                <a:ea typeface="Calibri" panose="020F0502020204030204" pitchFamily="34" charset="0"/>
                <a:cs typeface="Arial" panose="020B0604020202020204" pitchFamily="34" charset="0"/>
              </a:rPr>
              <a:t>Visualizations</a:t>
            </a:r>
            <a:endParaRPr lang="en-IN" sz="4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4000" dirty="0">
                <a:effectLst/>
                <a:latin typeface="Arial" panose="020B0604020202020204" pitchFamily="34" charset="0"/>
                <a:ea typeface="Calibri" panose="020F0502020204030204" pitchFamily="34" charset="0"/>
                <a:cs typeface="Arial" panose="020B0604020202020204" pitchFamily="34" charset="0"/>
              </a:rPr>
              <a:t>Barplots, Distplots, Boxplots, Countplots, line plots were used to visualise the data of all the columns and their relationships with Target variable.</a:t>
            </a:r>
            <a:r>
              <a:rPr lang="en-IN" sz="4000" dirty="0">
                <a:effectLst/>
                <a:latin typeface="Arial" panose="020B0604020202020204" pitchFamily="34" charset="0"/>
                <a:cs typeface="Arial" panose="020B0604020202020204" pitchFamily="34" charset="0"/>
              </a:rPr>
              <a:t> </a:t>
            </a:r>
            <a:r>
              <a:rPr lang="en-IN" sz="4000" dirty="0">
                <a:effectLst/>
                <a:latin typeface="Arial" panose="020B0604020202020204" pitchFamily="34" charset="0"/>
                <a:ea typeface="Calibri" panose="020F0502020204030204" pitchFamily="34" charset="0"/>
                <a:cs typeface="Arial" panose="020B0604020202020204" pitchFamily="34" charset="0"/>
              </a:rPr>
              <a:t> </a:t>
            </a:r>
            <a:endParaRPr lang="en-IN" sz="4000" dirty="0">
              <a:effectLst/>
              <a:latin typeface="Arial" panose="020B0604020202020204" pitchFamily="34" charset="0"/>
              <a:ea typeface="Calibri" panose="020F0502020204030204" pitchFamily="34" charset="0"/>
              <a:cs typeface="Arial" panose="020B0604020202020204" pitchFamily="34" charset="0"/>
            </a:endParaRPr>
          </a:p>
          <a:p>
            <a:endParaRPr lang="en-IN" sz="4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030605"/>
          </a:xfrm>
        </p:spPr>
        <p:txBody>
          <a:bodyPr/>
          <a:lstStyle/>
          <a:p>
            <a:r>
              <a:rPr lang="en-IN" dirty="0">
                <a:gradFill>
                  <a:gsLst>
                    <a:gs pos="0">
                      <a:srgbClr val="E30000"/>
                    </a:gs>
                    <a:gs pos="100000">
                      <a:srgbClr val="760303"/>
                    </a:gs>
                  </a:gsLst>
                  <a:lin scaled="0"/>
                </a:gradFill>
              </a:rPr>
              <a:t>Exploratory Data Analysis</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a:xfrm>
            <a:off x="1097279" y="2108201"/>
            <a:ext cx="10127447" cy="4133979"/>
          </a:xfrm>
        </p:spPr>
        <p:txBody>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Univariate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Arial" panose="020B0604020202020204" pitchFamily="34" charset="0"/>
                <a:ea typeface="Calibri" panose="020F0502020204030204" pitchFamily="34" charset="0"/>
                <a:cs typeface="Times New Roman" panose="02020603050405020304" pitchFamily="18" charset="0"/>
              </a:rPr>
              <a:t>Analyzing the Target Variable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07362" y="3039913"/>
            <a:ext cx="4907280" cy="30175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E30000"/>
                    </a:gs>
                    <a:gs pos="100000">
                      <a:srgbClr val="760303"/>
                    </a:gs>
                  </a:gsLst>
                  <a:lin scaled="0"/>
                </a:gradFill>
              </a:rPr>
              <a:t>Exploratory Data Analysis</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Analyzing the Feature Columns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7280" y="3220461"/>
            <a:ext cx="10723062" cy="19673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br>
              <a:rPr lang="en-IN" dirty="0">
                <a:solidFill>
                  <a:schemeClr val="tx1"/>
                </a:solidFill>
              </a:rPr>
            </a:br>
            <a:r>
              <a:rPr lang="en-IN" dirty="0">
                <a:gradFill>
                  <a:gsLst>
                    <a:gs pos="0">
                      <a:srgbClr val="E30000"/>
                    </a:gs>
                    <a:gs pos="100000">
                      <a:srgbClr val="760303"/>
                    </a:gs>
                  </a:gsLst>
                  <a:lin scaled="0"/>
                </a:gradFill>
              </a:rPr>
              <a:t> INTRODUCTION</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lstStyle/>
          <a:p>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Business Problem Framing</a:t>
            </a:r>
            <a:endPar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2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635" lvl="1" indent="-342900">
              <a:lnSpc>
                <a:spcPct val="107000"/>
              </a:lnSpc>
              <a:buFont typeface="Symbol" panose="05050102010706020507" pitchFamily="18" charset="2"/>
              <a:buChar char=""/>
            </a:pPr>
            <a:r>
              <a:rPr lang="en-IN" sz="2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Time of purchase patterns (making sure last-minute purchases are expensive) </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635" lvl="1" indent="-342900">
              <a:lnSpc>
                <a:spcPct val="107000"/>
              </a:lnSpc>
              <a:spcAft>
                <a:spcPts val="800"/>
              </a:spcAft>
              <a:buFont typeface="Symbol" panose="05050102010706020507" pitchFamily="18" charset="2"/>
              <a:buChar char=""/>
            </a:pPr>
            <a:r>
              <a:rPr lang="en-IN" sz="2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Air fares is required to be made. </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40433" y="2083505"/>
            <a:ext cx="4753822" cy="424265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5031" y="2750379"/>
            <a:ext cx="4617194" cy="306259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24722" y="2004558"/>
            <a:ext cx="4675405" cy="417230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E30000"/>
                    </a:gs>
                    <a:gs pos="100000">
                      <a:srgbClr val="760303"/>
                    </a:gs>
                  </a:gsLst>
                  <a:lin scaled="0"/>
                </a:gradFill>
              </a:rPr>
              <a:t>Exploratory Data Analysis</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lstStyle/>
          <a:p>
            <a:pPr>
              <a:lnSpc>
                <a:spcPct val="107000"/>
              </a:lnSpc>
              <a:spcAft>
                <a:spcPts val="800"/>
              </a:spcAft>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has the highest number of flights followed by Air India and Vistara</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are from Delhi followed by Mumbai, Kolkata, Bangalore and Hyderabad</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New Delhi is the most popular destination followed by Bangalore, Goa, Kolkata and Mumbai</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have only 1 stop between source and destination while 2nd highest number of flights are non stop</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999490"/>
          </a:xfrm>
        </p:spPr>
        <p:txBody>
          <a:bodyPr/>
          <a:lstStyle/>
          <a:p>
            <a:r>
              <a:rPr lang="en-IN" dirty="0">
                <a:gradFill>
                  <a:gsLst>
                    <a:gs pos="0">
                      <a:srgbClr val="E30000"/>
                    </a:gs>
                    <a:gs pos="100000">
                      <a:srgbClr val="760303"/>
                    </a:gs>
                  </a:gsLst>
                  <a:lin scaled="0"/>
                </a:gradFill>
              </a:rPr>
              <a:t>Exploratory Data Analysis</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a:xfrm>
            <a:off x="1097280" y="2108201"/>
            <a:ext cx="10183430" cy="4273938"/>
          </a:xfrm>
        </p:spPr>
        <p:txBody>
          <a:bodyPr/>
          <a:lstStyle/>
          <a:p>
            <a:pPr>
              <a:lnSpc>
                <a:spcPct val="107000"/>
              </a:lnSpc>
              <a:spcAft>
                <a:spcPts val="800"/>
              </a:spcAft>
            </a:pPr>
            <a:r>
              <a:rPr lang="en-IN" sz="2400" b="1" dirty="0">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Arial" panose="020B0604020202020204" pitchFamily="34" charset="0"/>
              </a:rPr>
              <a:t>Interpreting Relationship between Dependent Variable and Independent Variable Columns</a:t>
            </a:r>
            <a:endParaRPr lang="en-IN" sz="16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600" b="1" dirty="0">
                <a:effectLst/>
                <a:latin typeface="Arial" panose="020B0604020202020204" pitchFamily="34" charset="0"/>
                <a:ea typeface="Calibri" panose="020F0502020204030204" pitchFamily="34" charset="0"/>
                <a:cs typeface="Times New Roman" panose="02020603050405020304" pitchFamily="18" charset="0"/>
              </a:rPr>
              <a:t>Analyzing Relationship between Day, Month columns and Price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65044" y="3586234"/>
            <a:ext cx="3902075" cy="27959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E30000"/>
                    </a:gs>
                    <a:gs pos="100000">
                      <a:srgbClr val="760303"/>
                    </a:gs>
                  </a:gsLst>
                  <a:lin scaled="0"/>
                </a:gradFill>
              </a:rPr>
              <a:t>Exploratory Data Analysis</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lstStyle/>
          <a:p>
            <a:pPr marL="0" indent="0">
              <a:buNone/>
            </a:pPr>
            <a:endParaRPr lang="en-IN"/>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57135" y="2353937"/>
            <a:ext cx="5020537" cy="327208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045845"/>
          </a:xfrm>
        </p:spPr>
        <p:txBody>
          <a:bodyPr/>
          <a:lstStyle/>
          <a:p>
            <a:r>
              <a:rPr lang="en-IN" dirty="0">
                <a:gradFill>
                  <a:gsLst>
                    <a:gs pos="0">
                      <a:srgbClr val="E30000"/>
                    </a:gs>
                    <a:gs pos="100000">
                      <a:srgbClr val="760303"/>
                    </a:gs>
                  </a:gsLst>
                  <a:lin scaled="0"/>
                </a:gradFill>
              </a:rPr>
              <a:t>Exploratory Data Analysis</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a:xfrm>
            <a:off x="609600" y="1529080"/>
            <a:ext cx="10972800" cy="4598670"/>
          </a:xfrm>
        </p:spPr>
        <p:txBody>
          <a:bodyPr/>
          <a:lstStyle/>
          <a:p>
            <a:pPr>
              <a:lnSpc>
                <a:spcPct val="107000"/>
              </a:lnSpc>
              <a:spcAft>
                <a:spcPts val="800"/>
              </a:spcAft>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On an average, there is a steady decline in Flight price from December to February, with the prices being lowest in January.</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Prices increase on an average, as the day of departure gets nearer.</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Ticket prices are the highest on Thursdays, Mondays and during the weekend on an average.</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E30000"/>
                    </a:gs>
                    <a:gs pos="100000">
                      <a:srgbClr val="760303"/>
                    </a:gs>
                  </a:gsLst>
                  <a:lin scaled="0"/>
                </a:gradFill>
              </a:rPr>
              <a:t>Exploratory Data Analysis</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 Relationship between Airlines, Flight Duration and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85143" y="2792358"/>
            <a:ext cx="5852017" cy="289931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7966" y="2112560"/>
            <a:ext cx="5548426" cy="2748689"/>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2171" y="2112560"/>
            <a:ext cx="5254482" cy="286335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0" y="901995"/>
            <a:ext cx="12192000" cy="505400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724998" y="2185987"/>
            <a:ext cx="8742004" cy="36083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07000"/>
              </a:lnSpc>
              <a:spcAft>
                <a:spcPts val="800"/>
              </a:spcAft>
            </a:pPr>
            <a:r>
              <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rPr>
              <a:t>Conceptual Background of the Domain Problem</a:t>
            </a:r>
            <a:endPar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rPr>
              <a:t>Predictive modelling, Regression algorithms are some of the machine learning techniques used for predicting Flight Ticket prices. Identifying various relevant attributes like Airline Brand, flight duration, source and destination etc are crucial for working on the project as they determine the valuation of air fare. </a:t>
            </a:r>
            <a:endPar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98498" y="2168616"/>
            <a:ext cx="3813862" cy="381386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E30000"/>
                    </a:gs>
                    <a:gs pos="100000">
                      <a:srgbClr val="760303"/>
                    </a:gs>
                  </a:gsLst>
                  <a:lin scaled="0"/>
                </a:gradFill>
              </a:rPr>
              <a:t>Exploratory Data Analysis</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lstStyle/>
          <a:p>
            <a:pPr marL="457200">
              <a:lnSpc>
                <a:spcPct val="107000"/>
              </a:lnSpc>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 is made from graphs above:</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2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IN" sz="2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Trujet</a:t>
            </a: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 IndiGo, SpiceJet and Air Asia offer air tickets at the most affordable prices on average, whereas Vistara, Air India are the most expensive on average.</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travel time of Airlines.</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buFont typeface="Courier New" panose="02070309020205020404" pitchFamily="49" charset="0"/>
              <a:buChar char="o"/>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Air Ticket Pricing of Airlines.</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Font typeface="Courier New" panose="02070309020205020404" pitchFamily="49" charset="0"/>
              <a:buChar char="o"/>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E30000"/>
                    </a:gs>
                    <a:gs pos="100000">
                      <a:srgbClr val="760303"/>
                    </a:gs>
                  </a:gsLst>
                  <a:lin scaled="0"/>
                </a:gradFill>
              </a:rPr>
              <a:t>Exploratory Data Analysis</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lstStyle/>
          <a:p>
            <a:r>
              <a:rPr lang="en-IN" sz="1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Multivariate Analysis</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97280" y="2604713"/>
            <a:ext cx="9841169" cy="363522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E30000"/>
                    </a:gs>
                    <a:gs pos="100000">
                      <a:srgbClr val="760303"/>
                    </a:gs>
                  </a:gsLst>
                  <a:lin scaled="0"/>
                </a:gradFill>
              </a:rPr>
              <a:t>Exploratory Data Analysis</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lstStyle/>
          <a:p>
            <a:pPr>
              <a:lnSpc>
                <a:spcPct val="107000"/>
              </a:lnSpc>
              <a:spcAft>
                <a:spcPts val="800"/>
              </a:spcAft>
            </a:pPr>
            <a:r>
              <a:rPr lang="en-IN" sz="40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endParaRPr lang="en-IN" sz="4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4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endParaRPr lang="en-IN" sz="4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40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 Air Asia and SpiceJet provide most affordable Air tickets to the destinations.</a:t>
            </a:r>
            <a:endParaRPr lang="en-IN" sz="4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40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E30000"/>
                    </a:gs>
                    <a:gs pos="100000">
                      <a:srgbClr val="760303"/>
                    </a:gs>
                  </a:gsLst>
                  <a:lin scaled="0"/>
                </a:gradFill>
              </a:rPr>
              <a:t>Exploratory Data Analysis</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normAutofit/>
          </a:bodyPr>
          <a:lstStyle/>
          <a:p>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Checking for Outliers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a:p>
            <a:endParaRPr lang="en-IN" dirty="0"/>
          </a:p>
          <a:p>
            <a:endParaRPr lang="en-IN" dirty="0"/>
          </a:p>
          <a:p>
            <a:endParaRPr lang="en-IN" dirty="0"/>
          </a:p>
          <a:p>
            <a:pPr marL="1837055" lvl="8" indent="0">
              <a:lnSpc>
                <a:spcPct val="107000"/>
              </a:lnSpc>
              <a:spcAft>
                <a:spcPts val="800"/>
              </a:spcAft>
              <a:buNone/>
            </a:pPr>
            <a:endParaRPr lang="en-IN" sz="1300" dirty="0">
              <a:effectLst/>
              <a:latin typeface="Arial" panose="020B0604020202020204" pitchFamily="34" charset="0"/>
              <a:ea typeface="Calibri" panose="020F0502020204030204" pitchFamily="34" charset="0"/>
              <a:cs typeface="Times New Roman" panose="02020603050405020304" pitchFamily="18" charset="0"/>
            </a:endParaRPr>
          </a:p>
          <a:p>
            <a:pPr marL="1837055" lvl="8" indent="0">
              <a:lnSpc>
                <a:spcPct val="107000"/>
              </a:lnSpc>
              <a:spcAft>
                <a:spcPts val="800"/>
              </a:spcAft>
              <a:buNone/>
            </a:pPr>
            <a:r>
              <a:rPr lang="en-IN" sz="20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1.00%, which is within acceptable range.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025698" y="2487183"/>
            <a:ext cx="5599430" cy="210756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51748" y="151576"/>
            <a:ext cx="5731510" cy="623760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E30000"/>
                    </a:gs>
                    <a:gs pos="100000">
                      <a:srgbClr val="760303"/>
                    </a:gs>
                  </a:gsLst>
                  <a:lin scaled="0"/>
                </a:gradFill>
              </a:rPr>
              <a:t>Exploratory Data Analysis</a:t>
            </a:r>
            <a:endParaRPr lang="en-IN" dirty="0">
              <a:gradFill>
                <a:gsLst>
                  <a:gs pos="0">
                    <a:srgbClr val="E30000"/>
                  </a:gs>
                  <a:gs pos="100000">
                    <a:srgbClr val="760303"/>
                  </a:gs>
                </a:gsLst>
                <a:lin scaled="0"/>
              </a:gra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14627" y="2119194"/>
            <a:ext cx="7772572" cy="394570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E30000"/>
                    </a:gs>
                    <a:gs pos="100000">
                      <a:srgbClr val="760303"/>
                    </a:gs>
                  </a:gsLst>
                  <a:lin scaled="0"/>
                </a:gradFill>
              </a:rPr>
              <a:t>Exploratory Data Analysis</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lstStyle/>
          <a:p>
            <a:pPr marL="0" indent="0">
              <a:lnSpc>
                <a:spcPct val="107000"/>
              </a:lnSpc>
              <a:spcAft>
                <a:spcPts val="800"/>
              </a:spcAft>
              <a:buNone/>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40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observed that Month Dec, Duration(mins), Airline _ Vistara , Total Stops_1-stop and From have the highest positive correlation with Price, while Date , Total  Stops_ non-stop, Month Jan , Airline_ IndiGo have the highest negative correlation with Price.</a:t>
            </a:r>
            <a:endParaRPr lang="en-IN" sz="4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4000" dirty="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984250"/>
          </a:xfrm>
        </p:spPr>
        <p:txBody>
          <a:bodyPr/>
          <a:lstStyle/>
          <a:p>
            <a:r>
              <a:rPr lang="en-US" dirty="0">
                <a:gradFill>
                  <a:gsLst>
                    <a:gs pos="0">
                      <a:srgbClr val="E30000"/>
                    </a:gs>
                    <a:gs pos="100000">
                      <a:srgbClr val="760303"/>
                    </a:gs>
                  </a:gsLst>
                  <a:lin scaled="0"/>
                </a:gradFill>
              </a:rPr>
              <a:t>Model/s Development and Evaluation </a:t>
            </a:r>
            <a:endParaRPr lang="en-US" dirty="0">
              <a:gradFill>
                <a:gsLst>
                  <a:gs pos="0">
                    <a:srgbClr val="E30000"/>
                  </a:gs>
                  <a:gs pos="100000">
                    <a:srgbClr val="760303"/>
                  </a:gs>
                </a:gsLst>
                <a:lin scaled="0"/>
              </a:gradFill>
            </a:endParaRPr>
          </a:p>
        </p:txBody>
      </p:sp>
      <p:sp>
        <p:nvSpPr>
          <p:cNvPr id="3" name="Content Placeholder 2"/>
          <p:cNvSpPr>
            <a:spLocks noGrp="1"/>
          </p:cNvSpPr>
          <p:nvPr>
            <p:ph idx="1"/>
          </p:nvPr>
        </p:nvSpPr>
        <p:spPr>
          <a:xfrm>
            <a:off x="609600" y="1530350"/>
            <a:ext cx="10972800" cy="4597400"/>
          </a:xfrm>
        </p:spPr>
        <p:txBody>
          <a:bodyPr>
            <a:normAutofit/>
          </a:bodyPr>
          <a:lstStyle/>
          <a:p>
            <a:pPr marL="457200">
              <a:lnSpc>
                <a:spcPct val="107000"/>
              </a:lnSpc>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Selection</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respective ANOVA f-score values, the feature columns were selected that would best predict the Target variable, to train and test machine learning models.</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Using </a:t>
            </a:r>
            <a:r>
              <a:rPr lang="en-IN" sz="20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SelectKBest</a:t>
            </a: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20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f_classif</a:t>
            </a: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IN" sz="20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StandardScaler</a:t>
            </a: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a:t>
            </a:r>
            <a:r>
              <a:rPr lang="en-IN" sz="20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sklearn.model_selection’s</a:t>
            </a: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20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train_test_split</a:t>
            </a: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data was divided into train and test data. Training data comprised 75% of total data where as test data comprised 25% based on the best random state that would result in best model accuracy.</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20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844550"/>
          </a:xfrm>
        </p:spPr>
        <p:txBody>
          <a:bodyPr/>
          <a:lstStyle/>
          <a:p>
            <a:r>
              <a:rPr lang="en-US" dirty="0">
                <a:gradFill>
                  <a:gsLst>
                    <a:gs pos="0">
                      <a:srgbClr val="E30000"/>
                    </a:gs>
                    <a:gs pos="100000">
                      <a:srgbClr val="760303"/>
                    </a:gs>
                  </a:gsLst>
                  <a:lin scaled="0"/>
                </a:gradFill>
              </a:rPr>
              <a:t>Model/s Development and Evaluation </a:t>
            </a:r>
            <a:endParaRPr lang="en-US" dirty="0">
              <a:gradFill>
                <a:gsLst>
                  <a:gs pos="0">
                    <a:srgbClr val="E30000"/>
                  </a:gs>
                  <a:gs pos="100000">
                    <a:srgbClr val="760303"/>
                  </a:gs>
                </a:gsLst>
                <a:lin scaled="0"/>
              </a:gradFill>
            </a:endParaRPr>
          </a:p>
        </p:txBody>
      </p:sp>
      <p:sp>
        <p:nvSpPr>
          <p:cNvPr id="3" name="Content Placeholder 2"/>
          <p:cNvSpPr>
            <a:spLocks noGrp="1"/>
          </p:cNvSpPr>
          <p:nvPr>
            <p:ph idx="1"/>
          </p:nvPr>
        </p:nvSpPr>
        <p:spPr>
          <a:xfrm>
            <a:off x="609600" y="1730375"/>
            <a:ext cx="10972800" cy="4397375"/>
          </a:xfrm>
        </p:spPr>
        <p:txBody>
          <a:bodyPr>
            <a:normAutofit/>
          </a:bodyPr>
          <a:lstStyle/>
          <a:p>
            <a:pPr marL="365760" indent="0">
              <a:lnSpc>
                <a:spcPct val="107000"/>
              </a:lnSpc>
              <a:buNone/>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algorithms used were as follows:</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635" lvl="1" indent="-342900">
              <a:lnSpc>
                <a:spcPct val="107000"/>
              </a:lnSpc>
              <a:buFont typeface="Symbol" panose="05050102010706020507" pitchFamily="18" charset="2"/>
              <a:buChar char=""/>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Ridge</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635" lvl="1" indent="-342900">
              <a:lnSpc>
                <a:spcPct val="107000"/>
              </a:lnSpc>
              <a:buFont typeface="Symbol" panose="05050102010706020507" pitchFamily="18" charset="2"/>
              <a:buChar char=""/>
            </a:pPr>
            <a:r>
              <a:rPr lang="en-IN" sz="2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DecisionTreeRegressor</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635" lvl="1" indent="-342900">
              <a:lnSpc>
                <a:spcPct val="107000"/>
              </a:lnSpc>
              <a:buFont typeface="Symbol" panose="05050102010706020507" pitchFamily="18" charset="2"/>
              <a:buChar char=""/>
            </a:pPr>
            <a:r>
              <a:rPr lang="en-IN" sz="2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XGBRegressor</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635" lvl="1" indent="-342900">
              <a:lnSpc>
                <a:spcPct val="107000"/>
              </a:lnSpc>
              <a:buFont typeface="Symbol" panose="05050102010706020507" pitchFamily="18" charset="2"/>
              <a:buChar char=""/>
            </a:pPr>
            <a:r>
              <a:rPr lang="en-IN" sz="2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RandomForestRegressor</a:t>
            </a: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635" lvl="1" indent="-342900">
              <a:lnSpc>
                <a:spcPct val="107000"/>
              </a:lnSpc>
              <a:spcAft>
                <a:spcPts val="800"/>
              </a:spcAft>
              <a:buFont typeface="Symbol" panose="05050102010706020507" pitchFamily="18" charset="2"/>
              <a:buChar char=""/>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Support Vector Regressor:</a:t>
            </a:r>
            <a:endParaRPr lang="en-IN" sz="2800"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0000" lnSpcReduction="20000"/>
          </a:bodyPr>
          <a:lstStyle/>
          <a:p>
            <a:pPr>
              <a:lnSpc>
                <a:spcPct val="107000"/>
              </a:lnSpc>
              <a:spcAft>
                <a:spcPts val="800"/>
              </a:spcAft>
            </a:pPr>
            <a:r>
              <a:rPr lang="en-IN" sz="2580" dirty="0">
                <a:solidFill>
                  <a:schemeClr val="tx1"/>
                </a:solidFill>
                <a:effectLst/>
                <a:latin typeface="Arial" panose="020B0604020202020204" pitchFamily="34" charset="0"/>
                <a:ea typeface="Calibri" panose="020F0502020204030204" pitchFamily="34" charset="0"/>
                <a:cs typeface="Arial" panose="020B0604020202020204" pitchFamily="34" charset="0"/>
              </a:rPr>
              <a:t>Review of Literature </a:t>
            </a:r>
            <a:endParaRPr lang="en-IN" sz="258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2580" dirty="0">
                <a:solidFill>
                  <a:schemeClr val="tx1"/>
                </a:solidFill>
                <a:effectLst/>
                <a:latin typeface="Arial" panose="020B0604020202020204" pitchFamily="34" charset="0"/>
                <a:ea typeface="Calibri" panose="020F0502020204030204" pitchFamily="34" charset="0"/>
                <a:cs typeface="Arial" panose="020B0604020202020204" pitchFamily="34" charset="0"/>
              </a:rPr>
              <a:t>A Research paper titled: “Airline ticket price and demand prediction: A survey” by </a:t>
            </a:r>
            <a:r>
              <a:rPr lang="en-IN" sz="258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Juhar</a:t>
            </a:r>
            <a:r>
              <a:rPr lang="en-IN" sz="2580" dirty="0">
                <a:solidFill>
                  <a:schemeClr val="tx1"/>
                </a:solidFill>
                <a:effectLst/>
                <a:latin typeface="Arial" panose="020B0604020202020204" pitchFamily="34" charset="0"/>
                <a:ea typeface="Calibri" panose="020F0502020204030204" pitchFamily="34" charset="0"/>
                <a:cs typeface="Arial" panose="020B0604020202020204" pitchFamily="34" charset="0"/>
              </a:rPr>
              <a:t> Ahmed </a:t>
            </a:r>
            <a:r>
              <a:rPr lang="en-IN" sz="258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Abdella</a:t>
            </a:r>
            <a:r>
              <a:rPr lang="en-IN" sz="258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online article titled: “Trying to Predict Airfares When The Unpredictable Happens” were reviewed and studied to gain insights into all the attributes that contribute to the pricing of flight tickets.</a:t>
            </a:r>
            <a:endParaRPr lang="en-IN" sz="258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258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learnt that deterministic features like Airline Brand, flight number, departure dates, number of intermediate stops, week day of departure, number of competitors on route and aggregate features – which are based on collected  historical data on minimum price, mean price, number of quotes on non-stop,1-stop and multi-stoppage flights are some the most important factors that determine the pricing of Flight Tickets.</a:t>
            </a:r>
            <a:endParaRPr lang="en-IN" sz="258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258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1"/>
              </a:rPr>
              <a:t>Airline ticket price and demand prediction: A survey - ScienceDirect</a:t>
            </a:r>
            <a:endParaRPr lang="en-IN" sz="258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258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rPr>
              <a:t>Flight Price Predictor | American Express GBT (amexglobalbusinesstravel.com)</a:t>
            </a:r>
            <a:endParaRPr lang="en-IN" sz="258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2580" dirty="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169670"/>
          </a:xfrm>
        </p:spPr>
        <p:txBody>
          <a:bodyPr/>
          <a:lstStyle/>
          <a:p>
            <a:r>
              <a:rPr lang="en-US" dirty="0">
                <a:gradFill>
                  <a:gsLst>
                    <a:gs pos="0">
                      <a:srgbClr val="E30000"/>
                    </a:gs>
                    <a:gs pos="100000">
                      <a:srgbClr val="760303"/>
                    </a:gs>
                  </a:gsLst>
                  <a:lin scaled="0"/>
                </a:gradFill>
              </a:rPr>
              <a:t>Model/s Development and Evaluation </a:t>
            </a:r>
            <a:endParaRPr lang="en-US" dirty="0">
              <a:gradFill>
                <a:gsLst>
                  <a:gs pos="0">
                    <a:srgbClr val="E30000"/>
                  </a:gs>
                  <a:gs pos="100000">
                    <a:srgbClr val="760303"/>
                  </a:gs>
                </a:gsLst>
                <a:lin scaled="0"/>
              </a:gradFill>
            </a:endParaRPr>
          </a:p>
        </p:txBody>
      </p:sp>
      <p:sp>
        <p:nvSpPr>
          <p:cNvPr id="3" name="Content Placeholder 2"/>
          <p:cNvSpPr>
            <a:spLocks noGrp="1"/>
          </p:cNvSpPr>
          <p:nvPr>
            <p:ph idx="1"/>
          </p:nvPr>
        </p:nvSpPr>
        <p:spPr>
          <a:xfrm>
            <a:off x="1097280" y="2136193"/>
            <a:ext cx="10058400" cy="3760891"/>
          </a:xfrm>
        </p:spPr>
        <p:txBody>
          <a:bodyPr>
            <a:normAutofit/>
          </a:bodyPr>
          <a:lstStyle/>
          <a:p>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Regression Model Building</a:t>
            </a:r>
            <a:endPar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a:p>
            <a:endParaRPr lang="en-IN" sz="18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Best random state was determined to be 58</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51747" y="2718894"/>
            <a:ext cx="6285122" cy="2478257"/>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11994" y="2162551"/>
            <a:ext cx="6968012" cy="302527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0">
                      <a:srgbClr val="E30000"/>
                    </a:gs>
                    <a:gs pos="100000">
                      <a:srgbClr val="760303"/>
                    </a:gs>
                  </a:gsLst>
                  <a:lin scaled="0"/>
                </a:gradFill>
              </a:rPr>
              <a:t>Model/s Development and Evaluation </a:t>
            </a:r>
            <a:endParaRPr lang="en-US"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Training The Models</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05425" y="2875914"/>
            <a:ext cx="5581150" cy="185470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107440"/>
          </a:xfrm>
        </p:spPr>
        <p:txBody>
          <a:bodyPr/>
          <a:lstStyle/>
          <a:p>
            <a:r>
              <a:rPr lang="en-US" dirty="0">
                <a:gradFill>
                  <a:gsLst>
                    <a:gs pos="0">
                      <a:srgbClr val="E30000"/>
                    </a:gs>
                    <a:gs pos="100000">
                      <a:srgbClr val="760303"/>
                    </a:gs>
                  </a:gsLst>
                  <a:lin scaled="0"/>
                </a:gradFill>
              </a:rPr>
              <a:t>Model/s Development and Evaluation</a:t>
            </a:r>
            <a:r>
              <a:rPr lang="en-US" dirty="0">
                <a:solidFill>
                  <a:schemeClr val="tx1"/>
                </a:solidFill>
              </a:rPr>
              <a:t> </a:t>
            </a:r>
            <a:endParaRPr lang="en-IN" dirty="0"/>
          </a:p>
        </p:txBody>
      </p:sp>
      <p:sp>
        <p:nvSpPr>
          <p:cNvPr id="3" name="Content Placeholder 2"/>
          <p:cNvSpPr>
            <a:spLocks noGrp="1"/>
          </p:cNvSpPr>
          <p:nvPr>
            <p:ph idx="1"/>
          </p:nvPr>
        </p:nvSpPr>
        <p:spPr>
          <a:xfrm>
            <a:off x="609600" y="1807845"/>
            <a:ext cx="10972800" cy="4319905"/>
          </a:xfrm>
        </p:spPr>
        <p:txBody>
          <a:bodyPr/>
          <a:lstStyle/>
          <a:p>
            <a:r>
              <a:rPr lang="en-IN" sz="28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 Accuracy of The Models</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55977" y="143234"/>
            <a:ext cx="3069370" cy="6174587"/>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346" y="143234"/>
            <a:ext cx="2789853" cy="621576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199" y="143234"/>
            <a:ext cx="3272859" cy="3611943"/>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984250"/>
          </a:xfrm>
        </p:spPr>
        <p:txBody>
          <a:bodyPr/>
          <a:lstStyle/>
          <a:p>
            <a:r>
              <a:rPr lang="en-US" dirty="0">
                <a:gradFill>
                  <a:gsLst>
                    <a:gs pos="0">
                      <a:srgbClr val="E30000"/>
                    </a:gs>
                    <a:gs pos="100000">
                      <a:srgbClr val="760303"/>
                    </a:gs>
                  </a:gsLst>
                  <a:lin scaled="0"/>
                </a:gradFill>
              </a:rPr>
              <a:t>Model/s Development and Evaluation </a:t>
            </a:r>
            <a:endParaRPr lang="en-US" dirty="0">
              <a:gradFill>
                <a:gsLst>
                  <a:gs pos="0">
                    <a:srgbClr val="E30000"/>
                  </a:gs>
                  <a:gs pos="100000">
                    <a:srgbClr val="760303"/>
                  </a:gs>
                </a:gsLst>
                <a:lin scaled="0"/>
              </a:gradFill>
            </a:endParaRPr>
          </a:p>
        </p:txBody>
      </p:sp>
      <p:sp>
        <p:nvSpPr>
          <p:cNvPr id="3" name="Content Placeholder 2"/>
          <p:cNvSpPr>
            <a:spLocks noGrp="1"/>
          </p:cNvSpPr>
          <p:nvPr>
            <p:ph idx="1"/>
          </p:nvPr>
        </p:nvSpPr>
        <p:spPr>
          <a:xfrm>
            <a:off x="609600" y="1885315"/>
            <a:ext cx="10972800" cy="4242435"/>
          </a:xfrm>
        </p:spPr>
        <p:txBody>
          <a:bodyPr/>
          <a:lstStyle/>
          <a:p>
            <a:r>
              <a:rPr lang="en-IN" sz="2800" dirty="0">
                <a:effectLst/>
                <a:latin typeface="Arial" panose="020B0604020202020204" pitchFamily="34" charset="0"/>
                <a:ea typeface="Calibri" panose="020F0502020204030204" pitchFamily="34" charset="0"/>
                <a:cs typeface="Arial" panose="020B0604020202020204" pitchFamily="34"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endParaRPr lang="en-IN" sz="2800" dirty="0">
              <a:effectLst/>
              <a:latin typeface="Arial" panose="020B0604020202020204" pitchFamily="34" charset="0"/>
              <a:ea typeface="Calibri" panose="020F0502020204030204" pitchFamily="34" charset="0"/>
              <a:cs typeface="Arial" panose="020B0604020202020204" pitchFamily="34" charset="0"/>
            </a:endParaRPr>
          </a:p>
          <a:p>
            <a:endParaRPr lang="en-IN"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27212" y="990678"/>
            <a:ext cx="4137576" cy="539915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0">
                      <a:srgbClr val="E30000"/>
                    </a:gs>
                    <a:gs pos="100000">
                      <a:srgbClr val="760303"/>
                    </a:gs>
                  </a:gsLst>
                  <a:lin scaled="0"/>
                </a:gradFill>
              </a:rPr>
              <a:t>Model/s Development and Evaluation </a:t>
            </a:r>
            <a:endParaRPr lang="en-US"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lstStyle/>
          <a:p>
            <a:pPr>
              <a:lnSpc>
                <a:spcPct val="107000"/>
              </a:lnSpc>
              <a:spcAft>
                <a:spcPts val="800"/>
              </a:spcAft>
            </a:pPr>
            <a:r>
              <a:rPr lang="en-IN" sz="4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Interpretation of the Results</a:t>
            </a:r>
            <a:endParaRPr lang="en-IN" sz="4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40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Regressor is the best model. It also has the lowest Root Mean Squared Error score.</a:t>
            </a:r>
            <a:endParaRPr lang="en-IN" sz="4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4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gradFill>
                  <a:gsLst>
                    <a:gs pos="0">
                      <a:srgbClr val="E30000"/>
                    </a:gs>
                    <a:gs pos="100000">
                      <a:srgbClr val="760303"/>
                    </a:gs>
                  </a:gsLst>
                  <a:lin scaled="0"/>
                </a:gradFill>
              </a:rPr>
              <a:t>Model/s Development and Evaluation </a:t>
            </a:r>
            <a:endParaRPr lang="en-US"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lstStyle/>
          <a:p>
            <a:r>
              <a:rPr lang="en-IN" sz="2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Hyper Parameter Tuning</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2800" dirty="0">
                <a:effectLst/>
                <a:latin typeface="Arial" panose="020B0604020202020204" pitchFamily="34" charset="0"/>
                <a:ea typeface="Calibri" panose="020F0502020204030204" pitchFamily="34" charset="0"/>
                <a:cs typeface="Times New Roman" panose="02020603050405020304" pitchFamily="18" charset="0"/>
              </a:rPr>
              <a:t>GridSearchCV was used for Hyper Parameter Tuning of the Random Forest Regressor model.</a:t>
            </a:r>
            <a:r>
              <a:rPr lang="en-IN" sz="2800" dirty="0">
                <a:latin typeface="Calibri" panose="020F0502020204030204" pitchFamily="34" charset="0"/>
                <a:ea typeface="Calibri" panose="020F0502020204030204" pitchFamily="34" charset="0"/>
                <a:cs typeface="Times New Roman" panose="02020603050405020304" pitchFamily="18" charset="0"/>
              </a:rPr>
              <a:t> </a:t>
            </a: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the input parameter values and after fitting the train datasets The Random Forest Regressor model was further tuned based on the parameter values yielded from GridsearchCV.</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Random Forest Regressor model displayed an accuracy of 83.15%. This model was then tested using a scaled Test Dataset. </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performed with good amount of accuracy.</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28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63642" y="494456"/>
            <a:ext cx="6931564" cy="544914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07000"/>
              </a:lnSpc>
              <a:spcAft>
                <a:spcPts val="800"/>
              </a:spcAft>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Motivation for the Problem Undertaken</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rPr>
              <a:t>With airfares fluctuating frequently, knowing when to buy and when to wait for a better deal to come along is tricky. The fluctuation in prices is frequent and one has limited time to book the cheapest ticket as the prices keep varying due to constant manipulation by Airline companies. Therefore, it is necessary to work on a predictive model based on deterministic and aggregate feature data that would predict with good accuracy the most optimal Air fare for a particular destination, route and schedule.</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114300" indent="0">
              <a:lnSpc>
                <a:spcPct val="107000"/>
              </a:lnSpc>
              <a:spcAft>
                <a:spcPts val="800"/>
              </a:spcAft>
              <a:buNone/>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9142" y="1997878"/>
            <a:ext cx="5771935" cy="3488522"/>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061085"/>
          </a:xfrm>
        </p:spPr>
        <p:txBody>
          <a:bodyPr/>
          <a:lstStyle/>
          <a:p>
            <a:r>
              <a:rPr lang="en-US" dirty="0">
                <a:gradFill>
                  <a:gsLst>
                    <a:gs pos="0">
                      <a:srgbClr val="E30000"/>
                    </a:gs>
                    <a:gs pos="100000">
                      <a:srgbClr val="760303"/>
                    </a:gs>
                  </a:gsLst>
                  <a:lin scaled="0"/>
                </a:gradFill>
              </a:rPr>
              <a:t>Model/s Development and Evaluation </a:t>
            </a:r>
            <a:endParaRPr lang="en-US" dirty="0">
              <a:gradFill>
                <a:gsLst>
                  <a:gs pos="0">
                    <a:srgbClr val="E30000"/>
                  </a:gs>
                  <a:gs pos="100000">
                    <a:srgbClr val="760303"/>
                  </a:gs>
                </a:gsLst>
                <a:lin scaled="0"/>
              </a:gradFill>
            </a:endParaRPr>
          </a:p>
        </p:txBody>
      </p:sp>
      <p:sp>
        <p:nvSpPr>
          <p:cNvPr id="3" name="Content Placeholder 2"/>
          <p:cNvSpPr>
            <a:spLocks noGrp="1"/>
          </p:cNvSpPr>
          <p:nvPr>
            <p:ph idx="1"/>
          </p:nvPr>
        </p:nvSpPr>
        <p:spPr>
          <a:xfrm>
            <a:off x="609600" y="1699895"/>
            <a:ext cx="10972800" cy="4427855"/>
          </a:xfrm>
        </p:spPr>
        <p:txBody>
          <a:bodyPr/>
          <a:lstStyle/>
          <a:p>
            <a:r>
              <a:rPr lang="en-US" dirty="0">
                <a:solidFill>
                  <a:schemeClr val="tx1"/>
                </a:solidFill>
                <a:latin typeface="Arial" panose="020B0604020202020204" pitchFamily="34" charset="0"/>
                <a:cs typeface="Arial" panose="020B0604020202020204" pitchFamily="34" charset="0"/>
              </a:rPr>
              <a:t>In summary, Based on the visualizations of the feature-column relationships, it is determined that, Features like Source , month , Duration, Total Stops , Airline , Date are some of the most important features to predict the label values. Random Forest Regressor Performed the best out of all the models that were tested. It also worked well with the outlier handling.</a:t>
            </a:r>
            <a:endParaRPr lang="en-US" dirty="0">
              <a:solidFill>
                <a:schemeClr val="tx1"/>
              </a:solidFill>
              <a:latin typeface="Arial" panose="020B0604020202020204" pitchFamily="34" charset="0"/>
              <a:cs typeface="Arial" panose="020B0604020202020204" pitchFamily="34" charset="0"/>
            </a:endParaRPr>
          </a:p>
          <a:p>
            <a:endParaRPr lang="en-US" dirty="0"/>
          </a:p>
          <a:p>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E30000"/>
                    </a:gs>
                    <a:gs pos="100000">
                      <a:srgbClr val="760303"/>
                    </a:gs>
                  </a:gsLst>
                  <a:lin scaled="0"/>
                </a:gradFill>
              </a:rPr>
              <a:t>CONCLUSION</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normAutofit/>
          </a:bodyPr>
          <a:lstStyle/>
          <a:p>
            <a:pPr>
              <a:lnSpc>
                <a:spcPct val="107000"/>
              </a:lnSpc>
              <a:spcAft>
                <a:spcPts val="800"/>
              </a:spcAft>
            </a:pPr>
            <a:r>
              <a:rPr lang="en-IN" sz="28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Outcomes with respect to Data Science</a:t>
            </a:r>
            <a:endParaRPr lang="en-IN" sz="2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2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2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 Fare attributes like Date , Month , Duration, Total Stops etc play a big role in influencing the used Flight price.</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2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E30000"/>
                    </a:gs>
                    <a:gs pos="100000">
                      <a:srgbClr val="760303"/>
                    </a:gs>
                  </a:gsLst>
                  <a:lin scaled="0"/>
                </a:gradFill>
              </a:rPr>
              <a:t>CONCLUSION</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lstStyle/>
          <a:p>
            <a:pPr>
              <a:lnSpc>
                <a:spcPct val="107000"/>
              </a:lnSpc>
              <a:spcAft>
                <a:spcPts val="800"/>
              </a:spcAft>
              <a:buFont typeface="Arial" panose="020B0604020202020204" pitchFamily="34" charset="0"/>
              <a:buChar char="•"/>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plots like Barplots , Countplots and Lineplots helped in visualising the Feature-label relationships which corroborated the importance of Air Fare features and attributes for estimating Flight Ticket Prices.</a:t>
            </a:r>
            <a:endPar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Due to the Training dataset being very small, only very small amount of the outliers was removed to ensure proper training of the models.</a:t>
            </a:r>
            <a:endPar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Therefore, Random Forest Regressor, which uses averaging to improve the predictive accuracy and controls over-fitting. performed well despite having to work on small dataset and produced good predictions that can be understood easily.</a:t>
            </a:r>
            <a:endPar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E30000"/>
                    </a:gs>
                    <a:gs pos="100000">
                      <a:srgbClr val="760303"/>
                    </a:gs>
                  </a:gsLst>
                  <a:lin scaled="0"/>
                </a:gradFill>
              </a:rPr>
              <a:t>CONCLUSION</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noAutofit/>
          </a:bodyPr>
          <a:lstStyle/>
          <a:p>
            <a:pPr>
              <a:lnSpc>
                <a:spcPct val="107000"/>
              </a:lnSpc>
              <a:spcAft>
                <a:spcPts val="800"/>
              </a:spcAft>
            </a:pPr>
            <a:r>
              <a:rPr lang="en-IN"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Learning Outcomes of the Study in respect of Data Science</a:t>
            </a:r>
            <a:endPar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cleaning was a very important step in removing plenty of anomalous data from the huge dataset that was provided.</a:t>
            </a:r>
            <a:endPar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rPr>
              <a:t> Visualising data helped identify outliers and the relationships between target and feature columns as well as analysing the strength of correlation that exists between them.</a:t>
            </a:r>
            <a:endPar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E30000"/>
                    </a:gs>
                    <a:gs pos="100000">
                      <a:srgbClr val="760303"/>
                    </a:gs>
                  </a:gsLst>
                  <a:lin scaled="0"/>
                </a:gradFill>
              </a:rPr>
              <a:t>CONCLUSION</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noAutofit/>
          </a:bodyPr>
          <a:lstStyle/>
          <a:p>
            <a:pPr>
              <a:lnSpc>
                <a:spcPct val="107000"/>
              </a:lnSpc>
              <a:spcAft>
                <a:spcPts val="800"/>
              </a:spcAft>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endPar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a:t>
            </a:r>
            <a:endPar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Most airline companies also do no publicly make available their ticket pricing strategies, which makes gathering price and air fare related data sets using web scraping the only means to build a dataset for building predicting models.</a:t>
            </a:r>
            <a:endPar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Availability of more features and a larger dataset would help build better models.</a:t>
            </a:r>
            <a:endPar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E30000"/>
                    </a:gs>
                    <a:gs pos="100000">
                      <a:srgbClr val="760303"/>
                    </a:gs>
                  </a:gsLst>
                  <a:lin scaled="0"/>
                </a:gradFill>
              </a:rPr>
              <a:t>Analytical Problem Framing</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normAutofit/>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Mathematical/ Analytical Modelling of the Problem</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Regression analysis techniques were used to build predictive models to understand the relationships that exist between Flight ticket price and Deterministic and Aggregate features of Air travel. The Regression analysis models were used to predict the Flight ticket price value for changes in Air travel deterministic and aggregate attributes. Regression modelling techniques were used in this Problem since Air Ticket Price data distribution is continuous in nature.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order to forecast Flight Ticket price, predictive models such as ridge regression Model, Random Forest Regression model, Decision tree Regression Model, Support Vector Machine Regression model and Extreme Gradient Boost Regression model were used to describe how the values of Flight Ticket Price depended on the independent variables of various Air Fare attributes.</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E30000"/>
                    </a:gs>
                    <a:gs pos="100000">
                      <a:srgbClr val="760303"/>
                    </a:gs>
                  </a:gsLst>
                  <a:lin scaled="0"/>
                </a:gradFill>
              </a:rPr>
              <a:t>Analytical Problem Framing</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lstStyle/>
          <a:p>
            <a:pPr>
              <a:lnSpc>
                <a:spcPct val="107000"/>
              </a:lnSpc>
              <a:spcAft>
                <a:spcPts val="800"/>
              </a:spcAft>
            </a:pPr>
            <a:r>
              <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Sources and their formats</a:t>
            </a:r>
            <a:endPar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 was compiled by scraping Data for various Air Fare attributes and Price from </a:t>
            </a:r>
            <a:r>
              <a:rPr lang="en-IN"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1"/>
              </a:rPr>
              <a:t>https://www.yatra.com/</a:t>
            </a:r>
            <a:r>
              <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https://www.easemytrip.com/</a:t>
            </a:r>
            <a:endPar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 was converted into a Pandas Data frame under various Feature and Label columns and saved as a .csv file.</a:t>
            </a:r>
            <a:endParaRPr lang="en-IN"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75146" y="2077066"/>
            <a:ext cx="6641708" cy="32413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gradFill>
                  <a:gsLst>
                    <a:gs pos="0">
                      <a:srgbClr val="E30000"/>
                    </a:gs>
                    <a:gs pos="100000">
                      <a:srgbClr val="760303"/>
                    </a:gs>
                  </a:gsLst>
                  <a:lin scaled="0"/>
                </a:gradFill>
              </a:rPr>
              <a:t>Analytical Problem Framing</a:t>
            </a:r>
            <a:endParaRPr lang="en-IN" dirty="0">
              <a:gradFill>
                <a:gsLst>
                  <a:gs pos="0">
                    <a:srgbClr val="E30000"/>
                  </a:gs>
                  <a:gs pos="100000">
                    <a:srgbClr val="760303"/>
                  </a:gs>
                </a:gsLst>
                <a:lin scaled="0"/>
              </a:gradFill>
            </a:endParaRPr>
          </a:p>
        </p:txBody>
      </p:sp>
      <p:sp>
        <p:nvSpPr>
          <p:cNvPr id="3" name="Content Placeholder 2"/>
          <p:cNvSpPr>
            <a:spLocks noGrp="1"/>
          </p:cNvSpPr>
          <p:nvPr>
            <p:ph idx="1"/>
          </p:nvPr>
        </p:nvSpPr>
        <p:spPr/>
        <p:txBody>
          <a:bodyPr>
            <a:normAutofit/>
          </a:bodyPr>
          <a:lstStyle/>
          <a:p>
            <a:r>
              <a:rPr lang="en-IN" sz="2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Dataset Description </a:t>
            </a:r>
            <a:endPar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24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The Independent Feature columns are</a:t>
            </a:r>
            <a:r>
              <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lang="en-IN" sz="24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spcBef>
                <a:spcPts val="1200"/>
              </a:spcBef>
              <a:buFont typeface="Symbol" panose="05050102010706020507" pitchFamily="18" charset="2"/>
              <a:buChar char=""/>
            </a:pPr>
            <a:r>
              <a:rPr lang="en-IN"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Airline: The name of the airline. </a:t>
            </a:r>
            <a:endParaRPr lang="en-IN"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Bef>
                <a:spcPts val="1200"/>
              </a:spcBef>
              <a:buFont typeface="Symbol" panose="05050102010706020507" pitchFamily="18" charset="2"/>
              <a:buChar char=""/>
            </a:pPr>
            <a:r>
              <a:rPr lang="en-IN"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Flight Number: Number of Flight</a:t>
            </a:r>
            <a:endParaRPr lang="en-IN"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Bef>
                <a:spcPts val="1200"/>
              </a:spcBef>
              <a:buFont typeface="Symbol" panose="05050102010706020507" pitchFamily="18" charset="2"/>
              <a:buChar char=""/>
            </a:pPr>
            <a:r>
              <a:rPr lang="en-IN"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Date of Departure: The date of the journey</a:t>
            </a:r>
            <a:endParaRPr lang="en-IN"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Bef>
                <a:spcPts val="1200"/>
              </a:spcBef>
              <a:buFont typeface="Symbol" panose="05050102010706020507" pitchFamily="18" charset="2"/>
              <a:buChar char=""/>
            </a:pPr>
            <a:r>
              <a:rPr lang="en-IN"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From: The source from which the service begins</a:t>
            </a:r>
            <a:endParaRPr lang="en-IN"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Bef>
                <a:spcPts val="1200"/>
              </a:spcBef>
              <a:buFont typeface="Symbol" panose="05050102010706020507" pitchFamily="18" charset="2"/>
              <a:buChar char=""/>
            </a:pPr>
            <a:r>
              <a:rPr lang="en-IN"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 The destination where the service ends</a:t>
            </a:r>
            <a:endParaRPr lang="en-IN"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Bef>
                <a:spcPts val="1200"/>
              </a:spcBef>
              <a:buFont typeface="Symbol" panose="05050102010706020507" pitchFamily="18" charset="2"/>
              <a:buChar char=""/>
            </a:pPr>
            <a:r>
              <a:rPr lang="en-IN"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Duration: Total duration of the flight</a:t>
            </a:r>
            <a:endParaRPr lang="en-IN"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nSpc>
                <a:spcPct val="107000"/>
              </a:lnSpc>
              <a:spcBef>
                <a:spcPts val="1200"/>
              </a:spcBef>
              <a:spcAft>
                <a:spcPts val="800"/>
              </a:spcAft>
              <a:buFont typeface="Symbol" panose="05050102010706020507" pitchFamily="18" charset="2"/>
              <a:buChar char=""/>
            </a:pPr>
            <a:r>
              <a:rPr lang="en-IN" sz="2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Total Stops: Total stops between the source and destination</a:t>
            </a:r>
            <a:r>
              <a:rPr lang="en-IN"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15203</Words>
  <Application>WPS Presentation</Application>
  <PresentationFormat>Widescreen</PresentationFormat>
  <Paragraphs>299</Paragraphs>
  <Slides>55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55</vt:i4>
      </vt:variant>
    </vt:vector>
  </HeadingPairs>
  <TitlesOfParts>
    <vt:vector size="67" baseType="lpstr">
      <vt:lpstr>Arial</vt:lpstr>
      <vt:lpstr>SimSun</vt:lpstr>
      <vt:lpstr>Wingdings</vt:lpstr>
      <vt:lpstr>Calibri</vt:lpstr>
      <vt:lpstr>Times New Roman</vt:lpstr>
      <vt:lpstr>Symbol</vt:lpstr>
      <vt:lpstr>Calibri Light</vt:lpstr>
      <vt:lpstr>Microsoft YaHei</vt:lpstr>
      <vt:lpstr>Arial Unicode MS</vt:lpstr>
      <vt:lpstr>Courier New</vt:lpstr>
      <vt:lpstr>Comic Sans MS</vt:lpstr>
      <vt:lpstr>Gear Drives</vt:lpstr>
      <vt:lpstr>PowerPoint 演示文稿</vt:lpstr>
      <vt:lpstr>  INTRODUCTION</vt:lpstr>
      <vt:lpstr>PowerPoint 演示文稿</vt:lpstr>
      <vt:lpstr>PowerPoint 演示文稿</vt:lpstr>
      <vt:lpstr>PowerPoint 演示文稿</vt:lpstr>
      <vt:lpstr>Analytical Problem Framing</vt:lpstr>
      <vt:lpstr>Analytical Problem Framing</vt:lpstr>
      <vt:lpstr>PowerPoint 演示文稿</vt:lpstr>
      <vt:lpstr>Analytical Problem Framing</vt:lpstr>
      <vt:lpstr>Analytical Problem Framing</vt:lpstr>
      <vt:lpstr>Analytical Problem Framing</vt:lpstr>
      <vt:lpstr>Analytical Problem Framing</vt:lpstr>
      <vt:lpstr>Hardware and Software Requirements and Tools Used</vt:lpstr>
      <vt:lpstr>Hardware and Software Requirements and Tools Used</vt:lpstr>
      <vt:lpstr>Hardware and Software Requirements and Tools Used</vt:lpstr>
      <vt:lpstr>Hardware and Software Requirements and Tools Used</vt:lpstr>
      <vt:lpstr>Exploratory Data Analysis</vt:lpstr>
      <vt:lpstr>Exploratory Data Analysis</vt:lpstr>
      <vt:lpstr>Exploratory Data Analysis</vt:lpstr>
      <vt:lpstr>PowerPoint 演示文稿</vt:lpstr>
      <vt:lpstr>PowerPoint 演示文稿</vt:lpstr>
      <vt:lpstr>Exploratory Data Analysis</vt:lpstr>
      <vt:lpstr>Exploratory Data Analysis</vt:lpstr>
      <vt:lpstr>Exploratory Data Analysis</vt:lpstr>
      <vt:lpstr>Exploratory Data Analysis</vt:lpstr>
      <vt:lpstr>Exploratory Data Analysis</vt:lpstr>
      <vt:lpstr>PowerPoint 演示文稿</vt:lpstr>
      <vt:lpstr>PowerPoint 演示文稿</vt:lpstr>
      <vt:lpstr>PowerPoint 演示文稿</vt:lpstr>
      <vt:lpstr>PowerPoint 演示文稿</vt:lpstr>
      <vt:lpstr>Exploratory Data Analysis</vt:lpstr>
      <vt:lpstr>Exploratory Data Analysis</vt:lpstr>
      <vt:lpstr>Exploratory Data Analysis</vt:lpstr>
      <vt:lpstr>Exploratory Data Analysis</vt:lpstr>
      <vt:lpstr>PowerPoint 演示文稿</vt:lpstr>
      <vt:lpstr>Exploratory Data Analysis</vt:lpstr>
      <vt:lpstr>Exploratory Data Analysis</vt:lpstr>
      <vt:lpstr>Model/s Development and Evaluation </vt:lpstr>
      <vt:lpstr>Model/s Development and Evaluation </vt:lpstr>
      <vt:lpstr>Model/s Development and Evaluation </vt:lpstr>
      <vt:lpstr>PowerPoint 演示文稿</vt:lpstr>
      <vt:lpstr>Model/s Development and Evaluation </vt:lpstr>
      <vt:lpstr>Model/s Development and Evaluation </vt:lpstr>
      <vt:lpstr>PowerPoint 演示文稿</vt:lpstr>
      <vt:lpstr>Model/s Development and Evaluation </vt:lpstr>
      <vt:lpstr>PowerPoint 演示文稿</vt:lpstr>
      <vt:lpstr>Model/s Development and Evaluation </vt:lpstr>
      <vt:lpstr>Model/s Development and Evaluation </vt:lpstr>
      <vt:lpstr>PowerPoint 演示文稿</vt:lpstr>
      <vt:lpstr>PowerPoint 演示文稿</vt:lpstr>
      <vt:lpstr>Model/s Development and Evaluation </vt:lpstr>
      <vt:lpstr>CONCLUSION</vt:lpstr>
      <vt:lpstr>CONCLUSION</vt:lpstr>
      <vt:lpstr>CONCLUSION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Vinita Shinkar</dc:creator>
  <cp:lastModifiedBy>Sudhanshu Kumar</cp:lastModifiedBy>
  <cp:revision>4</cp:revision>
  <dcterms:created xsi:type="dcterms:W3CDTF">2021-11-28T14:09:00Z</dcterms:created>
  <dcterms:modified xsi:type="dcterms:W3CDTF">2022-02-07T18:11:25Z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A0C4B7F171AB4F6F80DEB76AB7D69355</vt:lpwstr>
  </property>
  <property fmtid="{D5CDD505-2E9C-101B-9397-08002B2CF9AE}" pid="4" name="KSOProductBuildVer">
    <vt:lpwstr>1033-11.2.0.10463</vt:lpwstr>
  </property>
</Properties>
</file>