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5" d="100"/>
          <a:sy n="75" d="100"/>
        </p:scale>
        <p:origin x="-1236" y="16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BA731B52-4931-4587-B782-AFA14796FD40}"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28151EA-1E8D-4766-AF06-9F2FF9016FD2}" type="slidenum">
              <a:rPr lang="en-IN" smtClean="0"/>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Date Placeholder 3"/>
          <p:cNvSpPr>
            <a:spLocks noGrp="1"/>
          </p:cNvSpPr>
          <p:nvPr>
            <p:ph type="dt" sz="half" idx="10"/>
          </p:nvPr>
        </p:nvSpPr>
        <p:spPr/>
        <p:txBody>
          <a:bodyPr/>
          <a:lstStyle/>
          <a:p>
            <a:fld id="{BA731B52-4931-4587-B782-AFA14796FD40}"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28151EA-1E8D-4766-AF06-9F2FF9016FD2}"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Date Placeholder 3"/>
          <p:cNvSpPr>
            <a:spLocks noGrp="1"/>
          </p:cNvSpPr>
          <p:nvPr>
            <p:ph type="dt" sz="half" idx="10"/>
          </p:nvPr>
        </p:nvSpPr>
        <p:spPr/>
        <p:txBody>
          <a:bodyPr/>
          <a:lstStyle/>
          <a:p>
            <a:fld id="{BA731B52-4931-4587-B782-AFA14796FD40}"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28151EA-1E8D-4766-AF06-9F2FF9016FD2}"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Date Placeholder 3"/>
          <p:cNvSpPr>
            <a:spLocks noGrp="1"/>
          </p:cNvSpPr>
          <p:nvPr>
            <p:ph type="dt" sz="half" idx="10"/>
          </p:nvPr>
        </p:nvSpPr>
        <p:spPr/>
        <p:txBody>
          <a:bodyPr/>
          <a:lstStyle/>
          <a:p>
            <a:fld id="{BA731B52-4931-4587-B782-AFA14796FD40}"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28151EA-1E8D-4766-AF06-9F2FF9016FD2}"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BA731B52-4931-4587-B782-AFA14796FD40}"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28151EA-1E8D-4766-AF06-9F2FF9016FD2}" type="slidenum">
              <a:rPr lang="en-IN" smtClean="0"/>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5" name="Date Placeholder 4"/>
          <p:cNvSpPr>
            <a:spLocks noGrp="1"/>
          </p:cNvSpPr>
          <p:nvPr>
            <p:ph type="dt" sz="half" idx="10"/>
          </p:nvPr>
        </p:nvSpPr>
        <p:spPr/>
        <p:txBody>
          <a:bodyPr/>
          <a:lstStyle/>
          <a:p>
            <a:fld id="{BA731B52-4931-4587-B782-AFA14796FD40}"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28151EA-1E8D-4766-AF06-9F2FF9016FD2}"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7" name="Date Placeholder 6"/>
          <p:cNvSpPr>
            <a:spLocks noGrp="1"/>
          </p:cNvSpPr>
          <p:nvPr>
            <p:ph type="dt" sz="half" idx="10"/>
          </p:nvPr>
        </p:nvSpPr>
        <p:spPr/>
        <p:txBody>
          <a:bodyPr/>
          <a:lstStyle/>
          <a:p>
            <a:fld id="{BA731B52-4931-4587-B782-AFA14796FD40}"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28151EA-1E8D-4766-AF06-9F2FF9016FD2}"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BA731B52-4931-4587-B782-AFA14796FD40}"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28151EA-1E8D-4766-AF06-9F2FF9016FD2}"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A731B52-4931-4587-B782-AFA14796FD40}"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28151EA-1E8D-4766-AF06-9F2FF9016FD2}"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BA731B52-4931-4587-B782-AFA14796FD40}"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28151EA-1E8D-4766-AF06-9F2FF9016FD2}"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BA731B52-4931-4587-B782-AFA14796FD40}"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28151EA-1E8D-4766-AF06-9F2FF9016FD2}"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A731B52-4931-4587-B782-AFA14796FD40}" type="datetimeFigureOut">
              <a:rPr lang="en-IN" smtClean="0"/>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28151EA-1E8D-4766-AF06-9F2FF9016FD2}"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en.wikipedia.org/wiki/Linear_regression"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Housing Price Prediction</a:t>
            </a:r>
            <a:br>
              <a:rPr lang="en-IN" dirty="0"/>
            </a:br>
            <a:endParaRPr lang="en-IN" dirty="0"/>
          </a:p>
        </p:txBody>
      </p:sp>
      <p:sp>
        <p:nvSpPr>
          <p:cNvPr id="3" name="Subtitle 2"/>
          <p:cNvSpPr>
            <a:spLocks noGrp="1"/>
          </p:cNvSpPr>
          <p:nvPr>
            <p:ph type="subTitle" idx="1"/>
          </p:nvPr>
        </p:nvSpPr>
        <p:spPr/>
        <p:txBody>
          <a:bodyPr/>
          <a:lstStyle/>
          <a:p>
            <a:r>
              <a:rPr lang="en-IN" dirty="0"/>
              <a:t>Submitted by:</a:t>
            </a:r>
            <a:endParaRPr lang="en-IN" dirty="0"/>
          </a:p>
          <a:p>
            <a:r>
              <a:rPr lang="en-IN" dirty="0" err="1"/>
              <a:t>S</a:t>
            </a:r>
            <a:r>
              <a:rPr lang="en-US" altLang="en-IN" dirty="0" err="1"/>
              <a:t>udhanshu Kumar</a:t>
            </a:r>
            <a:endParaRPr lang="en-IN" dirty="0"/>
          </a:p>
          <a:p>
            <a:endParaRPr lang="en-IN" dirty="0"/>
          </a:p>
        </p:txBody>
      </p:sp>
      <p:pic>
        <p:nvPicPr>
          <p:cNvPr id="4" name="Picture 3"/>
          <p:cNvPicPr/>
          <p:nvPr/>
        </p:nvPicPr>
        <p:blipFill>
          <a:blip r:embed="rId1">
            <a:extLst>
              <a:ext uri="{28A0092B-C50C-407E-A947-70E740481C1C}">
                <a14:useLocalDpi xmlns:a14="http://schemas.microsoft.com/office/drawing/2010/main" val="0"/>
              </a:ext>
            </a:extLst>
          </a:blip>
          <a:srcRect/>
          <a:stretch>
            <a:fillRect/>
          </a:stretch>
        </p:blipFill>
        <p:spPr bwMode="auto">
          <a:xfrm>
            <a:off x="2843808" y="692696"/>
            <a:ext cx="2929890" cy="2133600"/>
          </a:xfrm>
          <a:prstGeom prst="rect">
            <a:avLst/>
          </a:prstGeom>
          <a:noFill/>
          <a:ln>
            <a:noFill/>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Model Development and Visualization</a:t>
            </a:r>
            <a:endParaRPr lang="en-IN" dirty="0"/>
          </a:p>
        </p:txBody>
      </p:sp>
      <p:sp>
        <p:nvSpPr>
          <p:cNvPr id="3" name="Content Placeholder 2"/>
          <p:cNvSpPr>
            <a:spLocks noGrp="1"/>
          </p:cNvSpPr>
          <p:nvPr>
            <p:ph idx="1"/>
          </p:nvPr>
        </p:nvSpPr>
        <p:spPr/>
        <p:txBody>
          <a:bodyPr>
            <a:normAutofit lnSpcReduction="10000"/>
          </a:bodyPr>
          <a:lstStyle/>
          <a:p>
            <a:r>
              <a:rPr lang="en-IN" dirty="0"/>
              <a:t>Different models I tried:</a:t>
            </a:r>
            <a:endParaRPr lang="en-IN" dirty="0"/>
          </a:p>
          <a:p>
            <a:pPr marL="0" indent="0">
              <a:buNone/>
            </a:pPr>
            <a:endParaRPr lang="en-IN" dirty="0"/>
          </a:p>
          <a:p>
            <a:pPr latinLnBrk="1"/>
            <a:endParaRPr lang="en-IN" dirty="0" smtClean="0"/>
          </a:p>
          <a:p>
            <a:pPr latinLnBrk="1"/>
            <a:endParaRPr lang="en-IN" dirty="0"/>
          </a:p>
          <a:p>
            <a:pPr latinLnBrk="1"/>
            <a:endParaRPr lang="en-IN" dirty="0" smtClean="0"/>
          </a:p>
          <a:p>
            <a:pPr latinLnBrk="1"/>
            <a:endParaRPr lang="en-IN" dirty="0"/>
          </a:p>
          <a:p>
            <a:pPr latinLnBrk="1"/>
            <a:r>
              <a:rPr lang="en-IN" dirty="0" smtClean="0"/>
              <a:t>#</a:t>
            </a:r>
            <a:r>
              <a:rPr lang="en-IN" dirty="0"/>
              <a:t>From the above analysis Linear  </a:t>
            </a:r>
            <a:r>
              <a:rPr lang="en-IN" dirty="0" err="1"/>
              <a:t>Regressor</a:t>
            </a:r>
            <a:r>
              <a:rPr lang="en-IN" dirty="0"/>
              <a:t> has least difference between r2 and </a:t>
            </a:r>
            <a:r>
              <a:rPr lang="en-IN" dirty="0" err="1"/>
              <a:t>cvs</a:t>
            </a:r>
            <a:endParaRPr lang="en-IN" dirty="0"/>
          </a:p>
          <a:p>
            <a:endParaRPr lang="en-IN" dirty="0"/>
          </a:p>
        </p:txBody>
      </p:sp>
      <p:pic>
        <p:nvPicPr>
          <p:cNvPr id="4" name="Picture 3"/>
          <p:cNvPicPr/>
          <p:nvPr/>
        </p:nvPicPr>
        <p:blipFill>
          <a:blip r:embed="rId1"/>
          <a:stretch>
            <a:fillRect/>
          </a:stretch>
        </p:blipFill>
        <p:spPr>
          <a:xfrm>
            <a:off x="4932040" y="1484784"/>
            <a:ext cx="3200400" cy="302895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6632"/>
            <a:ext cx="8229600" cy="6009531"/>
          </a:xfrm>
        </p:spPr>
        <p:txBody>
          <a:bodyPr>
            <a:normAutofit fontScale="85000" lnSpcReduction="20000"/>
          </a:bodyPr>
          <a:lstStyle/>
          <a:p>
            <a:r>
              <a:rPr lang="en-IN" dirty="0"/>
              <a:t>Using hyper parameter tuning on </a:t>
            </a:r>
            <a:r>
              <a:rPr lang="en-IN" dirty="0" err="1"/>
              <a:t>LinearRegressor</a:t>
            </a:r>
            <a:r>
              <a:rPr lang="en-IN" dirty="0"/>
              <a:t> further increased the accuracy.</a:t>
            </a:r>
            <a:endParaRPr lang="en-IN" dirty="0"/>
          </a:p>
          <a:p>
            <a:pPr fontAlgn="base"/>
            <a:r>
              <a:rPr lang="en-IN" dirty="0">
                <a:hlinkClick r:id="rId1"/>
              </a:rPr>
              <a:t>Linear regression</a:t>
            </a:r>
            <a:r>
              <a:rPr lang="en-IN" dirty="0"/>
              <a:t> is an attractive model because the representation is so simple.</a:t>
            </a:r>
            <a:endParaRPr lang="en-IN" dirty="0"/>
          </a:p>
          <a:p>
            <a:pPr fontAlgn="base"/>
            <a:r>
              <a:rPr lang="en-IN" dirty="0"/>
              <a:t>The representation is a linear equation that combines a specific set of input values (x) the solution to which is the predicted output for that set of input values (y). As such, both the input values (x) and the output value are numeric.</a:t>
            </a:r>
            <a:endParaRPr lang="en-IN" dirty="0"/>
          </a:p>
          <a:p>
            <a:pPr fontAlgn="base"/>
            <a:r>
              <a:rPr lang="en-IN" dirty="0"/>
              <a:t>The linear equation assigns one scale factor to each input value or column, called a coefficient and represented by the capital Greek letter Beta (B). One additional coefficient is also added, giving the line an additional degree of freedom (e.g. moving up and down on a two-dimensional plot) and is often called the intercept or the bias coefficient</a:t>
            </a:r>
            <a:r>
              <a:rPr lang="en-IN" dirty="0" smtClean="0"/>
              <a:t>.</a:t>
            </a:r>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Model Evaluation using below</a:t>
            </a:r>
            <a:endParaRPr lang="en-IN" dirty="0"/>
          </a:p>
        </p:txBody>
      </p:sp>
      <p:sp>
        <p:nvSpPr>
          <p:cNvPr id="3" name="Content Placeholder 2"/>
          <p:cNvSpPr>
            <a:spLocks noGrp="1"/>
          </p:cNvSpPr>
          <p:nvPr>
            <p:ph idx="1"/>
          </p:nvPr>
        </p:nvSpPr>
        <p:spPr/>
        <p:txBody>
          <a:bodyPr>
            <a:normAutofit fontScale="85000" lnSpcReduction="20000"/>
          </a:bodyPr>
          <a:lstStyle/>
          <a:p>
            <a:r>
              <a:rPr lang="en-IN" b="1" dirty="0" err="1"/>
              <a:t>Hypertuning</a:t>
            </a:r>
            <a:r>
              <a:rPr lang="en-IN" b="1" dirty="0"/>
              <a:t> the model</a:t>
            </a:r>
            <a:endParaRPr lang="en-IN" b="1" dirty="0"/>
          </a:p>
          <a:p>
            <a:r>
              <a:rPr lang="en-IN" dirty="0" err="1"/>
              <a:t>GridSearch</a:t>
            </a:r>
            <a:r>
              <a:rPr lang="en-IN" dirty="0"/>
              <a:t> CV is a technique used to validate the model with different parameter combinations, by creating a grid of parameters and trying all the combinations to compare which combination gave the best results.</a:t>
            </a:r>
            <a:endParaRPr lang="en-IN" dirty="0"/>
          </a:p>
          <a:p>
            <a:r>
              <a:rPr lang="en-IN" b="1" dirty="0"/>
              <a:t>Cross Validation</a:t>
            </a:r>
            <a:endParaRPr lang="en-IN" b="1" dirty="0"/>
          </a:p>
          <a:p>
            <a:r>
              <a:rPr lang="en-IN" dirty="0"/>
              <a:t>We perform the cross validation of our model to check if the model has any </a:t>
            </a:r>
            <a:r>
              <a:rPr lang="en-IN" dirty="0" err="1"/>
              <a:t>overfitting</a:t>
            </a:r>
            <a:r>
              <a:rPr lang="en-IN" dirty="0"/>
              <a:t> issue, by checking the ability of the model to make predictions on new data, using k-folds. We test the cross validation for all models</a:t>
            </a:r>
            <a:endParaRPr lang="en-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Conclusion</a:t>
            </a:r>
            <a:endParaRPr lang="en-IN" dirty="0"/>
          </a:p>
        </p:txBody>
      </p:sp>
      <p:sp>
        <p:nvSpPr>
          <p:cNvPr id="3" name="Content Placeholder 2"/>
          <p:cNvSpPr>
            <a:spLocks noGrp="1"/>
          </p:cNvSpPr>
          <p:nvPr>
            <p:ph idx="1"/>
          </p:nvPr>
        </p:nvSpPr>
        <p:spPr/>
        <p:txBody>
          <a:bodyPr>
            <a:normAutofit fontScale="62500" lnSpcReduction="20000"/>
          </a:bodyPr>
          <a:lstStyle/>
          <a:p>
            <a:pPr lvl="0"/>
            <a:r>
              <a:rPr lang="en-IN" dirty="0"/>
              <a:t>Key Findings and Conclusions of the Study</a:t>
            </a:r>
            <a:endParaRPr lang="en-IN" dirty="0"/>
          </a:p>
          <a:p>
            <a:r>
              <a:rPr lang="en-IN" dirty="0"/>
              <a:t>The model that fits best is Linear Regression</a:t>
            </a:r>
            <a:endParaRPr lang="en-IN" dirty="0"/>
          </a:p>
          <a:p>
            <a:pPr lvl="0"/>
            <a:r>
              <a:rPr lang="en-IN" dirty="0"/>
              <a:t>Learning Outcomes of the Study in respect of Data Science</a:t>
            </a:r>
            <a:endParaRPr lang="en-IN" dirty="0"/>
          </a:p>
          <a:p>
            <a:pPr lvl="0"/>
            <a:r>
              <a:rPr lang="en-IN" dirty="0"/>
              <a:t>Since a lot of factors were related to the Sales Price it was very difficult to determine the best features hence PCA was used.</a:t>
            </a:r>
            <a:endParaRPr lang="en-IN" dirty="0"/>
          </a:p>
          <a:p>
            <a:pPr lvl="0"/>
            <a:r>
              <a:rPr lang="en-IN" dirty="0"/>
              <a:t>The data was highly spread and contained a lot of </a:t>
            </a:r>
            <a:r>
              <a:rPr lang="en-IN" dirty="0" err="1"/>
              <a:t>skewness</a:t>
            </a:r>
            <a:r>
              <a:rPr lang="en-IN" dirty="0"/>
              <a:t> which was removed by yeo-</a:t>
            </a:r>
            <a:r>
              <a:rPr lang="en-IN" dirty="0" err="1"/>
              <a:t>johnson</a:t>
            </a:r>
            <a:r>
              <a:rPr lang="en-IN" dirty="0"/>
              <a:t> which reduced the </a:t>
            </a:r>
            <a:r>
              <a:rPr lang="en-IN" dirty="0" err="1"/>
              <a:t>skewness</a:t>
            </a:r>
            <a:r>
              <a:rPr lang="en-IN" dirty="0"/>
              <a:t> in data.</a:t>
            </a:r>
            <a:endParaRPr lang="en-IN" dirty="0"/>
          </a:p>
          <a:p>
            <a:pPr lvl="0"/>
            <a:r>
              <a:rPr lang="en-IN" dirty="0"/>
              <a:t>Used Linear Regression as it works best with a little bit of outliers in the dataset.</a:t>
            </a:r>
            <a:endParaRPr lang="en-IN" dirty="0"/>
          </a:p>
          <a:p>
            <a:pPr marL="0" lvl="0" indent="0">
              <a:buNone/>
            </a:pPr>
            <a:r>
              <a:rPr lang="en-IN" dirty="0"/>
              <a:t>Limitations of this work and Scope for Future Work</a:t>
            </a:r>
            <a:endParaRPr lang="en-IN" dirty="0"/>
          </a:p>
          <a:p>
            <a:r>
              <a:rPr lang="en-IN" dirty="0"/>
              <a:t>Since a lot of data was not recorded we filled it using the best strategy so there could be some deviation with the actual data.</a:t>
            </a:r>
            <a:endParaRPr lang="en-IN" dirty="0"/>
          </a:p>
          <a:p>
            <a:r>
              <a:rPr lang="en-IN" dirty="0"/>
              <a:t>The training dataset contained only 1168 records. The more the data the better the learning.</a:t>
            </a:r>
            <a:endParaRPr lang="en-IN" dirty="0"/>
          </a:p>
          <a:p>
            <a:r>
              <a:rPr lang="en-IN" dirty="0"/>
              <a:t>Current recorded data to be provided for better results in future.</a:t>
            </a:r>
            <a:endParaRPr lang="en-IN" dirty="0"/>
          </a:p>
          <a:p>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Proble</a:t>
            </a:r>
            <a:r>
              <a:rPr lang="en-IN" dirty="0"/>
              <a:t>m</a:t>
            </a:r>
            <a:endParaRPr lang="en-IN" dirty="0"/>
          </a:p>
        </p:txBody>
      </p:sp>
      <p:sp>
        <p:nvSpPr>
          <p:cNvPr id="3" name="Content Placeholder 2"/>
          <p:cNvSpPr>
            <a:spLocks noGrp="1"/>
          </p:cNvSpPr>
          <p:nvPr>
            <p:ph idx="1"/>
          </p:nvPr>
        </p:nvSpPr>
        <p:spPr>
          <a:xfrm>
            <a:off x="467544" y="1124744"/>
            <a:ext cx="8219256" cy="5001419"/>
          </a:xfrm>
        </p:spPr>
        <p:txBody>
          <a:bodyPr>
            <a:noAutofit/>
          </a:bodyPr>
          <a:lstStyle/>
          <a:p>
            <a:pPr marL="0" indent="0">
              <a:buNone/>
            </a:pPr>
            <a:r>
              <a:rPr lang="en-IN" sz="1100" dirty="0"/>
              <a:t> Problem Statement: </a:t>
            </a:r>
            <a:endParaRPr lang="en-IN" sz="1100" dirty="0"/>
          </a:p>
          <a:p>
            <a:pPr marL="0" indent="0">
              <a:buNone/>
            </a:pPr>
            <a:r>
              <a:rPr lang="en-IN" sz="1100" dirty="0"/>
              <a:t>Houses are one of the necessary need of each and every person around the globe and therefore housing and real estate market is one of the markets which is one of the major contributors in the world’s economy. It is a very large market and there are various companies working in the domain. Data science comes as a very important tool to solve problems in the domain to help the companies increase their overall revenue, profits, improving their marketing strategies and focusing on changing trends in house sales and purchases. Predictive modelling, Market mix modelling, recommendation systems are some of the machine learning techniques used for achieving the business goals for housing companies. Our problem is related to one such housing company. </a:t>
            </a:r>
            <a:endParaRPr lang="en-IN" sz="1100" dirty="0"/>
          </a:p>
          <a:p>
            <a:pPr marL="0" indent="0">
              <a:buNone/>
            </a:pPr>
            <a:r>
              <a:rPr lang="en-IN" sz="1100" dirty="0"/>
              <a:t>A US-based housing company named Surprise Housing has decided to enter the Australian market. The company uses data analytics to purchase houses at a price below their actual values and flip them at a higher price. For the same purpose, the company has collected a data set from the sale of houses in Australia. The data is provided in the CSV file below. </a:t>
            </a:r>
            <a:endParaRPr lang="en-IN" sz="1100" dirty="0"/>
          </a:p>
          <a:p>
            <a:pPr marL="0" indent="0">
              <a:buNone/>
            </a:pPr>
            <a:r>
              <a:rPr lang="en-IN" sz="1100" dirty="0"/>
              <a:t>The company is looking at prospective properties to buy houses to enter the market. You are required to build a model using Machine Learning in order to predict the actual value of the prospective properties and decide whether to invest in them or not. For this company wants to know: </a:t>
            </a:r>
            <a:endParaRPr lang="en-IN" sz="1100" dirty="0"/>
          </a:p>
          <a:p>
            <a:pPr marL="0" indent="0">
              <a:buNone/>
            </a:pPr>
            <a:r>
              <a:rPr lang="en-IN" sz="1100" dirty="0"/>
              <a:t> Which variables are important to predict the price of variable? </a:t>
            </a:r>
            <a:endParaRPr lang="en-IN" sz="1100" dirty="0"/>
          </a:p>
          <a:p>
            <a:pPr marL="0" indent="0">
              <a:buNone/>
            </a:pPr>
            <a:r>
              <a:rPr lang="en-IN" sz="1100" dirty="0"/>
              <a:t>• How do these variables describe the price of the house? </a:t>
            </a:r>
            <a:endParaRPr lang="en-IN" sz="1100" dirty="0"/>
          </a:p>
          <a:p>
            <a:pPr marL="0" indent="0">
              <a:buNone/>
            </a:pPr>
            <a:r>
              <a:rPr lang="en-IN" sz="1100" dirty="0"/>
              <a:t> </a:t>
            </a:r>
            <a:endParaRPr lang="en-IN" sz="1100" dirty="0"/>
          </a:p>
          <a:p>
            <a:pPr marL="0" indent="0">
              <a:buNone/>
            </a:pPr>
            <a:r>
              <a:rPr lang="en-IN" sz="1100" dirty="0"/>
              <a:t>Business Goal: </a:t>
            </a:r>
            <a:endParaRPr lang="en-IN" sz="1100" dirty="0"/>
          </a:p>
          <a:p>
            <a:pPr marL="0" indent="0">
              <a:buNone/>
            </a:pPr>
            <a:r>
              <a:rPr lang="en-IN" sz="1100" dirty="0"/>
              <a:t>You are required to model the price of houses with the available independent variables. This model will then be used by the management to understand how exactly the prices vary with the variables. They can accordingly manipulate the strategy of the firm and concentrate on areas that will yield high returns. Further, the model will be a good way for the management to understand the pricing dynamics of a new market. </a:t>
            </a:r>
            <a:endParaRPr lang="en-IN" sz="1100" dirty="0"/>
          </a:p>
          <a:p>
            <a:pPr marL="0" indent="0">
              <a:buNone/>
            </a:pPr>
            <a:r>
              <a:rPr lang="en-IN" sz="1100" dirty="0"/>
              <a:t>Technical Requirements: </a:t>
            </a:r>
            <a:endParaRPr lang="en-IN" sz="1100" dirty="0"/>
          </a:p>
          <a:p>
            <a:pPr marL="0" indent="0">
              <a:buNone/>
            </a:pPr>
            <a:r>
              <a:rPr lang="en-IN" sz="1100" dirty="0"/>
              <a:t>• Data contains 1460 entries each having 81 variables. </a:t>
            </a:r>
            <a:endParaRPr lang="en-IN" sz="1100" dirty="0"/>
          </a:p>
          <a:p>
            <a:pPr marL="0" indent="0">
              <a:buNone/>
            </a:pPr>
            <a:r>
              <a:rPr lang="en-IN" sz="1100" dirty="0"/>
              <a:t>• Data contains Null values. You need to treat them using the domain knowledge and your own understanding. </a:t>
            </a:r>
            <a:endParaRPr lang="en-IN" sz="1100" dirty="0"/>
          </a:p>
          <a:p>
            <a:pPr marL="0" indent="0">
              <a:buNone/>
            </a:pPr>
            <a:r>
              <a:rPr lang="en-IN" sz="1100" dirty="0"/>
              <a:t>• Extensive EDA has to be performed to gain relationships of important variable and price. </a:t>
            </a:r>
            <a:endParaRPr lang="en-IN" sz="1100" dirty="0"/>
          </a:p>
          <a:p>
            <a:pPr marL="0" indent="0">
              <a:buNone/>
            </a:pPr>
            <a:r>
              <a:rPr lang="en-IN" sz="1100" dirty="0"/>
              <a:t>• Data contains numerical as well as categorical variable. You need to handle them accordingly. </a:t>
            </a:r>
            <a:endParaRPr lang="en-IN" sz="1100" dirty="0"/>
          </a:p>
          <a:p>
            <a:pPr marL="0" indent="0">
              <a:buNone/>
            </a:pPr>
            <a:r>
              <a:rPr lang="en-IN" sz="1100" dirty="0"/>
              <a:t>• You have to build Machine Learning models, apply regularization and determine the optimal values of Hyper Parameters. </a:t>
            </a:r>
            <a:endParaRPr lang="en-IN" sz="1100" dirty="0"/>
          </a:p>
          <a:p>
            <a:pPr marL="0" indent="0">
              <a:buNone/>
            </a:pPr>
            <a:r>
              <a:rPr lang="en-IN" sz="1100" dirty="0"/>
              <a:t>• You need to find important features which affect the price positively or negatively. </a:t>
            </a:r>
            <a:endParaRPr lang="en-IN" sz="1100" dirty="0"/>
          </a:p>
          <a:p>
            <a:pPr marL="0" indent="0">
              <a:buNone/>
            </a:pPr>
            <a:r>
              <a:rPr lang="en-IN" sz="1100" dirty="0"/>
              <a:t>• Two datasets are being provided to you (test.csv, train.csv). You will train on train.csv dataset and predict on test.csv file</a:t>
            </a:r>
            <a:endParaRPr lang="en-IN" sz="11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Data </a:t>
            </a:r>
            <a:r>
              <a:rPr lang="en-IN" dirty="0" err="1" smtClean="0"/>
              <a:t>Anaylsis</a:t>
            </a:r>
            <a:endParaRPr lang="en-IN" dirty="0"/>
          </a:p>
        </p:txBody>
      </p:sp>
      <p:sp>
        <p:nvSpPr>
          <p:cNvPr id="3" name="Content Placeholder 2"/>
          <p:cNvSpPr>
            <a:spLocks noGrp="1"/>
          </p:cNvSpPr>
          <p:nvPr>
            <p:ph idx="1"/>
          </p:nvPr>
        </p:nvSpPr>
        <p:spPr/>
        <p:txBody>
          <a:bodyPr>
            <a:normAutofit/>
          </a:bodyPr>
          <a:lstStyle/>
          <a:p>
            <a:pPr lvl="0"/>
            <a:r>
              <a:rPr lang="en-IN" sz="2000" dirty="0"/>
              <a:t>Quality of Basement Kitchen affects the price of the houses.</a:t>
            </a:r>
            <a:endParaRPr lang="en-IN" sz="2000" dirty="0"/>
          </a:p>
          <a:p>
            <a:pPr lvl="0"/>
            <a:r>
              <a:rPr lang="en-IN" sz="2000" dirty="0"/>
              <a:t>Maximum data contains MS subclass as 60.</a:t>
            </a:r>
            <a:endParaRPr lang="en-IN" sz="2000" dirty="0"/>
          </a:p>
          <a:p>
            <a:pPr lvl="0"/>
            <a:r>
              <a:rPr lang="en-IN" sz="2000" dirty="0"/>
              <a:t>The train data contains 1168 rows and 81 columns and test contains 292 rows and 80 columns (Sale Price missing)</a:t>
            </a:r>
            <a:endParaRPr lang="en-IN" sz="2000" dirty="0"/>
          </a:p>
          <a:p>
            <a:pPr lvl="0"/>
            <a:r>
              <a:rPr lang="en-IN" sz="2000" dirty="0"/>
              <a:t>The data contains continuous as well as </a:t>
            </a:r>
            <a:r>
              <a:rPr lang="en-IN" sz="2000" dirty="0" err="1"/>
              <a:t>descrete</a:t>
            </a:r>
            <a:r>
              <a:rPr lang="en-IN" sz="2000" dirty="0"/>
              <a:t> data.</a:t>
            </a:r>
            <a:endParaRPr lang="en-IN" sz="2000" dirty="0"/>
          </a:p>
          <a:p>
            <a:pPr lvl="0"/>
            <a:r>
              <a:rPr lang="en-IN" sz="2000" dirty="0"/>
              <a:t>The data </a:t>
            </a:r>
            <a:r>
              <a:rPr lang="en-IN" sz="2000" dirty="0" err="1"/>
              <a:t>containg</a:t>
            </a:r>
            <a:r>
              <a:rPr lang="en-IN" sz="2000" dirty="0"/>
              <a:t> categorical data</a:t>
            </a:r>
            <a:r>
              <a:rPr lang="en-IN" sz="2000" dirty="0" smtClean="0"/>
              <a:t>.</a:t>
            </a:r>
            <a:endParaRPr lang="en-IN" sz="2000" dirty="0" smtClean="0"/>
          </a:p>
          <a:p>
            <a:pPr lvl="0"/>
            <a:r>
              <a:rPr lang="en-IN" sz="2000" dirty="0" smtClean="0"/>
              <a:t>Pool QC contains a lot of missing values hence could be removed</a:t>
            </a:r>
            <a:endParaRPr lang="en-IN" sz="2000" dirty="0" smtClean="0"/>
          </a:p>
          <a:p>
            <a:pPr lvl="0"/>
            <a:r>
              <a:rPr lang="en-IN" sz="2000" dirty="0" smtClean="0"/>
              <a:t>There are a lot of outliers and </a:t>
            </a:r>
            <a:r>
              <a:rPr lang="en-IN" sz="2000" dirty="0" err="1" smtClean="0"/>
              <a:t>skewness</a:t>
            </a:r>
            <a:r>
              <a:rPr lang="en-IN" sz="2000" dirty="0" smtClean="0"/>
              <a:t> in the data.</a:t>
            </a:r>
            <a:endParaRPr lang="en-IN" sz="2000" dirty="0" smtClean="0"/>
          </a:p>
          <a:p>
            <a:pPr lvl="0"/>
            <a:r>
              <a:rPr lang="en-IN" sz="2000" dirty="0" smtClean="0"/>
              <a:t>There are a lot of null values in the data set that needs to be pre processed.</a:t>
            </a:r>
            <a:endParaRPr lang="en-IN" sz="2000" dirty="0" smtClean="0"/>
          </a:p>
          <a:p>
            <a:pPr lvl="0"/>
            <a:endParaRPr lang="en-IN" sz="2000" dirty="0"/>
          </a:p>
          <a:p>
            <a:endParaRPr lang="en-IN"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EDA Process</a:t>
            </a:r>
            <a:endParaRPr lang="en-IN" dirty="0"/>
          </a:p>
        </p:txBody>
      </p:sp>
      <p:sp>
        <p:nvSpPr>
          <p:cNvPr id="3" name="Content Placeholder 2"/>
          <p:cNvSpPr>
            <a:spLocks noGrp="1"/>
          </p:cNvSpPr>
          <p:nvPr>
            <p:ph idx="1"/>
          </p:nvPr>
        </p:nvSpPr>
        <p:spPr/>
        <p:txBody>
          <a:bodyPr>
            <a:normAutofit fontScale="55000" lnSpcReduction="20000"/>
          </a:bodyPr>
          <a:lstStyle/>
          <a:p>
            <a:pPr lvl="0"/>
            <a:endParaRPr lang="en-IN" dirty="0" smtClean="0"/>
          </a:p>
          <a:p>
            <a:pPr lvl="0"/>
            <a:r>
              <a:rPr lang="en-IN" dirty="0" smtClean="0"/>
              <a:t>Data </a:t>
            </a:r>
            <a:r>
              <a:rPr lang="en-IN" dirty="0" err="1"/>
              <a:t>Preprocessing</a:t>
            </a:r>
            <a:r>
              <a:rPr lang="en-IN" dirty="0"/>
              <a:t> Done</a:t>
            </a:r>
            <a:endParaRPr lang="en-IN" dirty="0"/>
          </a:p>
          <a:p>
            <a:pPr lvl="0"/>
            <a:r>
              <a:rPr lang="en-IN" dirty="0" err="1"/>
              <a:t>OneHot</a:t>
            </a:r>
            <a:r>
              <a:rPr lang="en-IN" dirty="0"/>
              <a:t> Encoded all the data categorical data- We encode the categorical data in this step, to convert it to integer type, since the model does not work on ‘string’ data.</a:t>
            </a:r>
            <a:endParaRPr lang="en-IN" dirty="0"/>
          </a:p>
          <a:p>
            <a:pPr lvl="0"/>
            <a:r>
              <a:rPr lang="en-IN" dirty="0"/>
              <a:t>Regularised the data using standard </a:t>
            </a:r>
            <a:r>
              <a:rPr lang="en-IN" dirty="0" err="1"/>
              <a:t>Scaler</a:t>
            </a:r>
            <a:r>
              <a:rPr lang="en-IN" dirty="0"/>
              <a:t>.- The next step is to bring the data to a common scale, since there are certain columns with very small values and some columns with high values. This process is important as values on a similar scale allow the model to learn better. We use standard </a:t>
            </a:r>
            <a:r>
              <a:rPr lang="en-IN" dirty="0" err="1"/>
              <a:t>scaler</a:t>
            </a:r>
            <a:r>
              <a:rPr lang="en-IN" dirty="0"/>
              <a:t> for this process</a:t>
            </a:r>
            <a:endParaRPr lang="en-IN" dirty="0"/>
          </a:p>
          <a:p>
            <a:pPr lvl="0"/>
            <a:r>
              <a:rPr lang="en-IN" dirty="0"/>
              <a:t>Removed the </a:t>
            </a:r>
            <a:r>
              <a:rPr lang="en-IN" dirty="0" err="1"/>
              <a:t>skewness</a:t>
            </a:r>
            <a:r>
              <a:rPr lang="en-IN" dirty="0"/>
              <a:t> using power transform-yeo-Johnson- The Yeo–Johnson transformation allows also for zero and negative values in the dataset.</a:t>
            </a:r>
            <a:endParaRPr lang="en-IN" dirty="0"/>
          </a:p>
          <a:p>
            <a:r>
              <a:rPr lang="en-IN" b="1" dirty="0"/>
              <a:t> </a:t>
            </a:r>
            <a:endParaRPr lang="en-IN" dirty="0"/>
          </a:p>
          <a:p>
            <a:pPr lvl="0"/>
            <a:r>
              <a:rPr lang="en-IN" dirty="0"/>
              <a:t>Data Inputs- Logic- Output Relationships</a:t>
            </a:r>
            <a:endParaRPr lang="en-IN" dirty="0"/>
          </a:p>
          <a:p>
            <a:r>
              <a:rPr lang="en-IN" dirty="0"/>
              <a:t>Since there were a lot of columns that had tremendous relationship with the Sale price used </a:t>
            </a:r>
            <a:r>
              <a:rPr lang="en-IN" dirty="0" err="1"/>
              <a:t>sklearn.decomposition.PCA</a:t>
            </a:r>
            <a:r>
              <a:rPr lang="en-IN" dirty="0"/>
              <a:t> to get the  input for the desired output.</a:t>
            </a:r>
            <a:endParaRPr lang="en-IN"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EDA and Visualization</a:t>
            </a:r>
            <a:endParaRPr lang="en-IN" dirty="0"/>
          </a:p>
        </p:txBody>
      </p:sp>
      <p:sp>
        <p:nvSpPr>
          <p:cNvPr id="3" name="Content Placeholder 2"/>
          <p:cNvSpPr>
            <a:spLocks noGrp="1"/>
          </p:cNvSpPr>
          <p:nvPr>
            <p:ph idx="1"/>
          </p:nvPr>
        </p:nvSpPr>
        <p:spPr/>
        <p:txBody>
          <a:bodyPr/>
          <a:lstStyle/>
          <a:p>
            <a:pPr marL="0" indent="0">
              <a:buNone/>
            </a:pPr>
            <a:r>
              <a:rPr lang="en-IN" dirty="0"/>
              <a:t> </a:t>
            </a:r>
            <a:r>
              <a:rPr lang="en-IN" dirty="0" smtClean="0"/>
              <a:t>Data </a:t>
            </a:r>
            <a:r>
              <a:rPr lang="en-IN" dirty="0"/>
              <a:t>had a lot of null values.</a:t>
            </a:r>
            <a:endParaRPr lang="en-IN" dirty="0"/>
          </a:p>
          <a:p>
            <a:endParaRPr lang="en-IN" dirty="0"/>
          </a:p>
        </p:txBody>
      </p:sp>
      <p:pic>
        <p:nvPicPr>
          <p:cNvPr id="4" name="Picture 3"/>
          <p:cNvPicPr/>
          <p:nvPr/>
        </p:nvPicPr>
        <p:blipFill>
          <a:blip r:embed="rId1"/>
          <a:stretch>
            <a:fillRect/>
          </a:stretch>
        </p:blipFill>
        <p:spPr>
          <a:xfrm>
            <a:off x="1706245" y="2272347"/>
            <a:ext cx="5731510" cy="3100869"/>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12"/>
          <p:cNvSpPr>
            <a:spLocks noGrp="1"/>
          </p:cNvSpPr>
          <p:nvPr>
            <p:ph idx="1"/>
          </p:nvPr>
        </p:nvSpPr>
        <p:spPr/>
        <p:txBody>
          <a:bodyPr/>
          <a:lstStyle/>
          <a:p>
            <a:endParaRPr lang="en-IN"/>
          </a:p>
        </p:txBody>
      </p:sp>
      <p:pic>
        <p:nvPicPr>
          <p:cNvPr id="2051"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204788"/>
            <a:ext cx="9463088" cy="72675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9552" y="332656"/>
            <a:ext cx="7772400" cy="1470025"/>
          </a:xfrm>
        </p:spPr>
        <p:txBody>
          <a:bodyPr>
            <a:normAutofit fontScale="90000"/>
          </a:bodyPr>
          <a:lstStyle/>
          <a:p>
            <a:r>
              <a:rPr lang="en-IN" dirty="0" smtClean="0"/>
              <a:t>From the above chart we could make that most of the factors are affecting the sales price.</a:t>
            </a:r>
            <a:endParaRPr lang="en-IN" dirty="0"/>
          </a:p>
        </p:txBody>
      </p:sp>
      <p:sp>
        <p:nvSpPr>
          <p:cNvPr id="3" name="Subtitle 2"/>
          <p:cNvSpPr>
            <a:spLocks noGrp="1"/>
          </p:cNvSpPr>
          <p:nvPr>
            <p:ph type="subTitle" idx="1"/>
          </p:nvPr>
        </p:nvSpPr>
        <p:spPr>
          <a:xfrm>
            <a:off x="467544" y="2060848"/>
            <a:ext cx="8424936" cy="4464496"/>
          </a:xfrm>
        </p:spPr>
        <p:txBody>
          <a:bodyPr/>
          <a:lstStyle/>
          <a:p>
            <a:r>
              <a:rPr lang="en-IN" dirty="0" smtClean="0"/>
              <a:t>Outliers were also present in the dataset.</a:t>
            </a:r>
            <a:endParaRPr lang="en-IN" dirty="0" smtClean="0"/>
          </a:p>
          <a:p>
            <a:endParaRPr lang="en-IN" b="1" dirty="0"/>
          </a:p>
        </p:txBody>
      </p:sp>
      <p:pic>
        <p:nvPicPr>
          <p:cNvPr id="4" name="Picture 3"/>
          <p:cNvPicPr/>
          <p:nvPr/>
        </p:nvPicPr>
        <p:blipFill>
          <a:blip r:embed="rId1"/>
          <a:stretch>
            <a:fillRect/>
          </a:stretch>
        </p:blipFill>
        <p:spPr>
          <a:xfrm>
            <a:off x="1907704" y="2564904"/>
            <a:ext cx="5731510" cy="360743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Data </a:t>
            </a:r>
            <a:r>
              <a:rPr lang="en-IN" dirty="0" err="1" smtClean="0"/>
              <a:t>Preprocessing</a:t>
            </a:r>
            <a:endParaRPr lang="en-IN" dirty="0"/>
          </a:p>
        </p:txBody>
      </p:sp>
      <p:sp>
        <p:nvSpPr>
          <p:cNvPr id="3" name="Content Placeholder 2"/>
          <p:cNvSpPr>
            <a:spLocks noGrp="1"/>
          </p:cNvSpPr>
          <p:nvPr>
            <p:ph idx="1"/>
          </p:nvPr>
        </p:nvSpPr>
        <p:spPr/>
        <p:txBody>
          <a:bodyPr>
            <a:normAutofit fontScale="77500" lnSpcReduction="20000"/>
          </a:bodyPr>
          <a:lstStyle/>
          <a:p>
            <a:pPr lvl="0"/>
            <a:r>
              <a:rPr lang="en-IN" dirty="0" err="1"/>
              <a:t>OneHot</a:t>
            </a:r>
            <a:r>
              <a:rPr lang="en-IN" dirty="0"/>
              <a:t> Encoded all the data categorical data- We encode the categorical data in this step, to convert it to integer type, since the model does not work on ‘string’ data.</a:t>
            </a:r>
            <a:endParaRPr lang="en-IN" dirty="0"/>
          </a:p>
          <a:p>
            <a:pPr lvl="0"/>
            <a:r>
              <a:rPr lang="en-IN" dirty="0"/>
              <a:t>Regularised the data using standard </a:t>
            </a:r>
            <a:r>
              <a:rPr lang="en-IN" dirty="0" err="1"/>
              <a:t>Scaler</a:t>
            </a:r>
            <a:r>
              <a:rPr lang="en-IN" dirty="0"/>
              <a:t>.- The next step is to bring the data to a common scale, since there are certain columns with very small values and some columns with high values. This process is important as values on a similar scale allow the model to learn better. We use standard </a:t>
            </a:r>
            <a:r>
              <a:rPr lang="en-IN" dirty="0" err="1"/>
              <a:t>scaler</a:t>
            </a:r>
            <a:r>
              <a:rPr lang="en-IN" dirty="0"/>
              <a:t> for this process</a:t>
            </a:r>
            <a:endParaRPr lang="en-IN" dirty="0"/>
          </a:p>
          <a:p>
            <a:pPr lvl="0"/>
            <a:r>
              <a:rPr lang="en-IN" dirty="0"/>
              <a:t>Removed the </a:t>
            </a:r>
            <a:r>
              <a:rPr lang="en-IN" dirty="0" err="1"/>
              <a:t>skewness</a:t>
            </a:r>
            <a:r>
              <a:rPr lang="en-IN" dirty="0"/>
              <a:t> using power transform-yeo-Johnson- The Yeo–Johnson transformation allows also for zero and negative values in the dataset.</a:t>
            </a:r>
            <a:endParaRPr lang="en-IN" dirty="0"/>
          </a:p>
          <a:p>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IN" dirty="0"/>
              <a:t>Since there were a lot of columns that had tremendous relationship with the Sale price used </a:t>
            </a:r>
            <a:r>
              <a:rPr lang="en-IN" dirty="0" err="1"/>
              <a:t>sklearn.decomposition.PCA</a:t>
            </a:r>
            <a:r>
              <a:rPr lang="en-IN" dirty="0"/>
              <a:t> to get the  input for the desired output.</a:t>
            </a:r>
            <a:endParaRPr lang="en-IN" dirty="0"/>
          </a:p>
          <a:p>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7313</Words>
  <Application>WPS Presentation</Application>
  <PresentationFormat>On-screen Show (4:3)</PresentationFormat>
  <Paragraphs>106</Paragraphs>
  <Slides>13</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13</vt:i4>
      </vt:variant>
    </vt:vector>
  </HeadingPairs>
  <TitlesOfParts>
    <vt:vector size="20" baseType="lpstr">
      <vt:lpstr>Arial</vt:lpstr>
      <vt:lpstr>SimSun</vt:lpstr>
      <vt:lpstr>Wingdings</vt:lpstr>
      <vt:lpstr>Calibri</vt:lpstr>
      <vt:lpstr>Microsoft YaHei</vt:lpstr>
      <vt:lpstr>Arial Unicode MS</vt:lpstr>
      <vt:lpstr>Office Theme</vt:lpstr>
      <vt:lpstr>Housing Price Prediction </vt:lpstr>
      <vt:lpstr>Problem</vt:lpstr>
      <vt:lpstr>Data Anaylsis</vt:lpstr>
      <vt:lpstr>EDA Process</vt:lpstr>
      <vt:lpstr>EDA and Visualization</vt:lpstr>
      <vt:lpstr>PowerPoint 演示文稿</vt:lpstr>
      <vt:lpstr>From the above chart we could make that most of the factors are affecting the sales price.</vt:lpstr>
      <vt:lpstr>Data Preprocessing</vt:lpstr>
      <vt:lpstr>PowerPoint 演示文稿</vt:lpstr>
      <vt:lpstr>Model Development and Visualization</vt:lpstr>
      <vt:lpstr>PowerPoint 演示文稿</vt:lpstr>
      <vt:lpstr>Model Evaluation using below</vt:lpstr>
      <vt:lpstr>Conclusion</vt:lpstr>
    </vt:vector>
  </TitlesOfParts>
  <Company>home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ismail - [2010]</dc:creator>
  <cp:lastModifiedBy>Sudhanshu Kumar</cp:lastModifiedBy>
  <cp:revision>25</cp:revision>
  <dcterms:created xsi:type="dcterms:W3CDTF">2021-10-28T13:45:00Z</dcterms:created>
  <dcterms:modified xsi:type="dcterms:W3CDTF">2021-10-28T17:33:53Z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F7AA5B1B15CF4B2EB4829437027F64BE</vt:lpwstr>
  </property>
  <property fmtid="{D5CDD505-2E9C-101B-9397-08002B2CF9AE}" pid="3" name="KSOProductBuildVer">
    <vt:lpwstr>1033-11.2.0.10351</vt:lpwstr>
  </property>
</Properties>
</file>