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EF79996-4C3C-484D-9F43-E84D2FE59254}" type="datetimeFigureOut">
              <a:rPr lang="en-IN" smtClean="0"/>
            </a:fld>
            <a:endParaRPr lang="en-IN"/>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D92F623-E286-4D2C-9622-3DBDD25248D7}"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EF79996-4C3C-484D-9F43-E84D2FE5925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EF79996-4C3C-484D-9F43-E84D2FE5925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EF79996-4C3C-484D-9F43-E84D2FE5925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EF79996-4C3C-484D-9F43-E84D2FE5925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EF79996-4C3C-484D-9F43-E84D2FE5925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EF79996-4C3C-484D-9F43-E84D2FE59254}"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EF79996-4C3C-484D-9F43-E84D2FE59254}"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EF79996-4C3C-484D-9F43-E84D2FE59254}"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EF79996-4C3C-484D-9F43-E84D2FE5925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EF79996-4C3C-484D-9F43-E84D2FE5925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DD92F623-E286-4D2C-9622-3DBDD25248D7}"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EF79996-4C3C-484D-9F43-E84D2FE59254}" type="datetimeFigureOut">
              <a:rPr lang="en-IN" smtClean="0"/>
            </a:fld>
            <a:endParaRPr lang="en-IN"/>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D92F623-E286-4D2C-9622-3DBDD25248D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viewtrackers.com/online-reviews-survey/"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749" y="2255520"/>
            <a:ext cx="9144000" cy="875620"/>
          </a:xfrm>
        </p:spPr>
        <p:txBody>
          <a:bodyPr>
            <a:normAutofit/>
          </a:bodyPr>
          <a:lstStyle/>
          <a:p>
            <a:r>
              <a:rPr lang="en-US" sz="4400" b="1" dirty="0">
                <a:gradFill>
                  <a:gsLst>
                    <a:gs pos="0">
                      <a:srgbClr val="E30000"/>
                    </a:gs>
                    <a:gs pos="100000">
                      <a:srgbClr val="760303"/>
                    </a:gs>
                  </a:gsLst>
                  <a:lin scaled="0"/>
                </a:gradFill>
                <a:latin typeface="Bookman Old Style" panose="02050604050505020204" pitchFamily="18" charset="0"/>
              </a:rPr>
              <a:t>Ratings Prediction Project</a:t>
            </a:r>
            <a:endParaRPr lang="en-US" sz="4400" b="1" dirty="0">
              <a:gradFill>
                <a:gsLst>
                  <a:gs pos="0">
                    <a:srgbClr val="E30000"/>
                  </a:gs>
                  <a:gs pos="100000">
                    <a:srgbClr val="760303"/>
                  </a:gs>
                </a:gsLst>
                <a:lin scaled="0"/>
              </a:gradFill>
              <a:latin typeface="Bookman Old Style" panose="02050604050505020204" pitchFamily="18" charset="0"/>
            </a:endParaRPr>
          </a:p>
        </p:txBody>
      </p:sp>
      <p:sp>
        <p:nvSpPr>
          <p:cNvPr id="3" name="Subtitle 2"/>
          <p:cNvSpPr>
            <a:spLocks noGrp="1"/>
          </p:cNvSpPr>
          <p:nvPr>
            <p:ph type="subTitle" idx="1"/>
          </p:nvPr>
        </p:nvSpPr>
        <p:spPr>
          <a:xfrm>
            <a:off x="337456" y="5071264"/>
            <a:ext cx="4171407" cy="973936"/>
          </a:xfrm>
        </p:spPr>
        <p:txBody>
          <a:bodyPr>
            <a:noAutofit/>
          </a:bodyPr>
          <a:lstStyle/>
          <a:p>
            <a:r>
              <a:rPr lang="en-US" sz="3600" dirty="0" smtClean="0">
                <a:latin typeface="Bahnschrift" panose="020B0502040204020203" pitchFamily="34" charset="0"/>
              </a:rPr>
              <a:t>Submitted by </a:t>
            </a:r>
            <a:r>
              <a:rPr lang="en-US" sz="3600" dirty="0" smtClean="0">
                <a:latin typeface="Comic Sans MS" panose="030F0702030302020204" charset="0"/>
                <a:cs typeface="Comic Sans MS" panose="030F0702030302020204" charset="0"/>
              </a:rPr>
              <a:t>- </a:t>
            </a:r>
            <a:endParaRPr lang="en-US" sz="3600" dirty="0" smtClean="0">
              <a:latin typeface="Comic Sans MS" panose="030F0702030302020204" charset="0"/>
              <a:cs typeface="Comic Sans MS" panose="030F0702030302020204" charset="0"/>
            </a:endParaRPr>
          </a:p>
          <a:p>
            <a:r>
              <a:rPr lang="en-US" sz="3600" dirty="0" smtClean="0">
                <a:gradFill>
                  <a:gsLst>
                    <a:gs pos="0">
                      <a:srgbClr val="007BD3"/>
                    </a:gs>
                    <a:gs pos="100000">
                      <a:srgbClr val="034373"/>
                    </a:gs>
                  </a:gsLst>
                  <a:lin scaled="0"/>
                </a:gradFill>
                <a:latin typeface="Comic Sans MS" panose="030F0702030302020204" charset="0"/>
                <a:cs typeface="Comic Sans MS" panose="030F0702030302020204" charset="0"/>
              </a:rPr>
              <a:t>Sudhanshu Kumar</a:t>
            </a:r>
            <a:endParaRPr lang="en-US" sz="3600" dirty="0" smtClean="0">
              <a:gradFill>
                <a:gsLst>
                  <a:gs pos="0">
                    <a:srgbClr val="007BD3"/>
                  </a:gs>
                  <a:gs pos="100000">
                    <a:srgbClr val="034373"/>
                  </a:gs>
                </a:gsLst>
                <a:lin scaled="0"/>
              </a:gradFill>
              <a:latin typeface="Comic Sans MS" panose="030F0702030302020204" charset="0"/>
              <a:cs typeface="Comic Sans MS" panose="030F0702030302020204" charset="0"/>
            </a:endParaRPr>
          </a:p>
          <a:p>
            <a:endParaRPr lang="en-US" sz="3600" dirty="0" smtClean="0">
              <a:gradFill>
                <a:gsLst>
                  <a:gs pos="0">
                    <a:srgbClr val="007BD3"/>
                  </a:gs>
                  <a:gs pos="100000">
                    <a:srgbClr val="034373"/>
                  </a:gs>
                </a:gsLst>
                <a:lin scaled="0"/>
              </a:gradFill>
              <a:latin typeface="Comic Sans MS" panose="030F0702030302020204" charset="0"/>
              <a:cs typeface="Comic Sans MS" panose="030F0702030302020204" charset="0"/>
            </a:endParaRPr>
          </a:p>
        </p:txBody>
      </p:sp>
      <p:pic>
        <p:nvPicPr>
          <p:cNvPr id="1026" name="Picture 2" descr="https://www.flipnwork.com/files/system/_file5ee75d86bbc38-site-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48344"/>
            <a:ext cx="3954255" cy="903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84664" y="4336868"/>
            <a:ext cx="9483634" cy="2338252"/>
          </a:xfrm>
        </p:spPr>
        <p:txBody>
          <a:bodyPr>
            <a:normAutofit fontScale="62500" lnSpcReduction="20000"/>
          </a:bodyPr>
          <a:lstStyle/>
          <a:p>
            <a:pPr algn="just">
              <a:lnSpc>
                <a:spcPct val="120000"/>
              </a:lnSpc>
              <a:buNone/>
            </a:pPr>
            <a:r>
              <a:rPr lang="en-IN" sz="2900" dirty="0" smtClean="0"/>
              <a:t>	The 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smtClean="0"/>
          </a:p>
          <a:p>
            <a:endParaRPr lang="en-US" dirty="0"/>
          </a:p>
        </p:txBody>
      </p:sp>
      <p:pic>
        <p:nvPicPr>
          <p:cNvPr id="5" name="Content Placeholder 4" descr="Untitled.png"/>
          <p:cNvPicPr>
            <a:picLocks noGrp="1"/>
          </p:cNvPicPr>
          <p:nvPr>
            <p:ph sz="half" idx="1"/>
          </p:nvPr>
        </p:nvPicPr>
        <p:blipFill>
          <a:blip r:embed="rId1" cstate="print"/>
          <a:stretch>
            <a:fillRect/>
          </a:stretch>
        </p:blipFill>
        <p:spPr>
          <a:xfrm>
            <a:off x="2288176" y="686285"/>
            <a:ext cx="6986451" cy="354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a:bodyPr>
          <a:lstStyle/>
          <a:p>
            <a:r>
              <a:rPr lang="en-IN" sz="2000" b="1" dirty="0" smtClean="0"/>
              <a:t>Top 30 most frequently occurring words:</a:t>
            </a:r>
            <a:endParaRPr lang="en-US" sz="2000" dirty="0" smtClean="0"/>
          </a:p>
          <a:p>
            <a:endParaRPr lang="en-US" dirty="0"/>
          </a:p>
        </p:txBody>
      </p:sp>
      <p:sp>
        <p:nvSpPr>
          <p:cNvPr id="4" name="Content Placeholder 3"/>
          <p:cNvSpPr>
            <a:spLocks noGrp="1"/>
          </p:cNvSpPr>
          <p:nvPr>
            <p:ph sz="half" idx="2"/>
          </p:nvPr>
        </p:nvSpPr>
        <p:spPr>
          <a:xfrm>
            <a:off x="1587137" y="5538651"/>
            <a:ext cx="9215845" cy="938757"/>
          </a:xfrm>
        </p:spPr>
        <p:txBody>
          <a:bodyPr>
            <a:normAutofit/>
          </a:bodyPr>
          <a:lstStyle/>
          <a:p>
            <a:pPr>
              <a:buNone/>
            </a:pPr>
            <a:r>
              <a:rPr lang="en-IN" sz="1900" dirty="0" smtClean="0"/>
              <a:t>The above bar plot is showing top 30 most frequently occurring words in our reviews. We can see the words like ‘good’, ‘product’, ‘quality’ etc. are occurring more frequently.</a:t>
            </a:r>
            <a:endParaRPr lang="en-US" sz="1900" dirty="0" smtClean="0"/>
          </a:p>
          <a:p>
            <a:endParaRPr lang="en-US" dirty="0"/>
          </a:p>
        </p:txBody>
      </p:sp>
      <p:pic>
        <p:nvPicPr>
          <p:cNvPr id="5" name="Picture 4" descr="Untitled.png"/>
          <p:cNvPicPr/>
          <p:nvPr/>
        </p:nvPicPr>
        <p:blipFill>
          <a:blip r:embed="rId1"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smtClean="0"/>
              <a:t>Top 30 Rarely occurring words:</a:t>
            </a:r>
            <a:endParaRPr lang="en-US" sz="2000" dirty="0" smtClean="0"/>
          </a:p>
          <a:p>
            <a:endParaRPr lang="en-US" dirty="0"/>
          </a:p>
        </p:txBody>
      </p:sp>
      <p:sp>
        <p:nvSpPr>
          <p:cNvPr id="4" name="Content Placeholder 3"/>
          <p:cNvSpPr>
            <a:spLocks noGrp="1"/>
          </p:cNvSpPr>
          <p:nvPr>
            <p:ph sz="half" idx="2"/>
          </p:nvPr>
        </p:nvSpPr>
        <p:spPr>
          <a:xfrm>
            <a:off x="1685109" y="4976948"/>
            <a:ext cx="9498874" cy="821192"/>
          </a:xfrm>
        </p:spPr>
        <p:txBody>
          <a:bodyPr>
            <a:normAutofit/>
          </a:bodyPr>
          <a:lstStyle/>
          <a:p>
            <a:pPr>
              <a:buNone/>
            </a:pPr>
            <a:r>
              <a:rPr lang="en-IN" sz="1800" dirty="0" smtClean="0"/>
              <a:t>Above figure is representing bar plot for top 30 rarely occurring words. Many of which are spelled incorrectly that’s why these are occurring only once.</a:t>
            </a:r>
            <a:endParaRPr lang="en-US" sz="1800" dirty="0" smtClean="0"/>
          </a:p>
          <a:p>
            <a:endParaRPr lang="en-US" dirty="0"/>
          </a:p>
        </p:txBody>
      </p:sp>
      <p:pic>
        <p:nvPicPr>
          <p:cNvPr id="5" name="Picture 4" descr="Untitled.png"/>
          <p:cNvPicPr/>
          <p:nvPr/>
        </p:nvPicPr>
        <p:blipFill>
          <a:blip r:embed="rId1" cstate="print"/>
          <a:stretch>
            <a:fillRect/>
          </a:stretch>
        </p:blipFill>
        <p:spPr>
          <a:xfrm>
            <a:off x="2317106" y="1213983"/>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smtClean="0"/>
              <a:t>Now using word cloud I have visualized the frequently occurring words with respect to particular rating:</a:t>
            </a:r>
            <a:endParaRPr lang="en-US" sz="2000" dirty="0" smtClean="0"/>
          </a:p>
          <a:p>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1201782" y="1267097"/>
            <a:ext cx="4624252" cy="2442755"/>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2" cstate="print"/>
          <a:srcRect/>
          <a:stretch>
            <a:fillRect/>
          </a:stretch>
        </p:blipFill>
        <p:spPr bwMode="auto">
          <a:xfrm>
            <a:off x="6622867" y="1288518"/>
            <a:ext cx="4310743" cy="2356019"/>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148309" y="3879670"/>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6505303" y="3997234"/>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smtClean="0">
                <a:gradFill>
                  <a:gsLst>
                    <a:gs pos="0">
                      <a:srgbClr val="E30000"/>
                    </a:gs>
                    <a:gs pos="100000">
                      <a:srgbClr val="760303"/>
                    </a:gs>
                  </a:gsLst>
                  <a:lin scaled="0"/>
                </a:gradFill>
              </a:rPr>
              <a:t>Model Development and Evaluation</a:t>
            </a:r>
            <a:br>
              <a:rPr lang="en-US" dirty="0" smtClean="0"/>
            </a:br>
            <a:endParaRPr lang="en-US" dirty="0"/>
          </a:p>
        </p:txBody>
      </p:sp>
      <p:sp>
        <p:nvSpPr>
          <p:cNvPr id="3" name="Content Placeholder 2"/>
          <p:cNvSpPr>
            <a:spLocks noGrp="1"/>
          </p:cNvSpPr>
          <p:nvPr>
            <p:ph sz="half" idx="1"/>
          </p:nvPr>
        </p:nvSpPr>
        <p:spPr>
          <a:xfrm>
            <a:off x="1060269" y="1031966"/>
            <a:ext cx="9677400" cy="5826034"/>
          </a:xfrm>
        </p:spPr>
        <p:txBody>
          <a:bodyPr>
            <a:normAutofit fontScale="92500" lnSpcReduction="10000"/>
          </a:bodyPr>
          <a:lstStyle/>
          <a:p>
            <a:pPr algn="just">
              <a:buNone/>
            </a:pPr>
            <a:r>
              <a:rPr lang="en-IN" dirty="0" smtClean="0"/>
              <a:t>	</a:t>
            </a:r>
            <a:r>
              <a:rPr lang="en-IN" sz="1900" dirty="0" smtClean="0"/>
              <a:t>As for this project we are going to predict the ratings based on the reviews given by customers this will be a classification task. For this purpose I have collected data from </a:t>
            </a:r>
            <a:r>
              <a:rPr lang="en-IN" sz="1900" dirty="0" err="1" smtClean="0"/>
              <a:t>amazon</a:t>
            </a:r>
            <a:r>
              <a:rPr lang="en-IN" sz="1900" dirty="0" smtClean="0"/>
              <a:t> and </a:t>
            </a:r>
            <a:r>
              <a:rPr lang="en-IN" sz="1900" dirty="0" err="1" smtClean="0"/>
              <a:t>flipkart</a:t>
            </a:r>
            <a:r>
              <a:rPr lang="en-IN" sz="1900" dirty="0" smtClean="0"/>
              <a:t>.</a:t>
            </a:r>
            <a:endParaRPr lang="en-US" sz="1900" dirty="0" smtClean="0"/>
          </a:p>
          <a:p>
            <a:pPr algn="just">
              <a:buNone/>
            </a:pPr>
            <a:r>
              <a:rPr lang="en-IN" sz="1900" dirty="0" smtClean="0"/>
              <a:t>	Going through various NLP steps and analyzing the data using different EDA steps I have build several models using </a:t>
            </a:r>
            <a:r>
              <a:rPr lang="en-IN" sz="1900" b="1" dirty="0" err="1" smtClean="0"/>
              <a:t>Tfidf</a:t>
            </a:r>
            <a:r>
              <a:rPr lang="en-IN" sz="1900" b="1" dirty="0" smtClean="0"/>
              <a:t> </a:t>
            </a:r>
            <a:r>
              <a:rPr lang="en-IN" sz="1900" b="1" dirty="0" err="1" smtClean="0"/>
              <a:t>vectorizer</a:t>
            </a:r>
            <a:r>
              <a:rPr lang="en-IN" sz="1900" b="1" dirty="0" smtClean="0"/>
              <a:t>. </a:t>
            </a:r>
            <a:r>
              <a:rPr lang="en-IN" sz="1900" dirty="0" smtClean="0"/>
              <a:t>Among all the different algorithms </a:t>
            </a:r>
            <a:r>
              <a:rPr lang="en-IN" sz="1900" dirty="0" err="1" smtClean="0"/>
              <a:t>i</a:t>
            </a:r>
            <a:r>
              <a:rPr lang="en-IN" sz="1900" dirty="0" smtClean="0"/>
              <a:t> have used </a:t>
            </a:r>
            <a:r>
              <a:rPr lang="en-IN" sz="1900" dirty="0" err="1" smtClean="0"/>
              <a:t>LinearSVC</a:t>
            </a:r>
            <a:r>
              <a:rPr lang="en-IN" sz="1900" dirty="0" smtClean="0"/>
              <a:t> is giving highest accuracy. Other algorithms like </a:t>
            </a:r>
            <a:r>
              <a:rPr lang="en-IN" sz="1900" dirty="0" err="1" smtClean="0"/>
              <a:t>LGBMClassifier</a:t>
            </a:r>
            <a:r>
              <a:rPr lang="en-IN" sz="1900" dirty="0" smtClean="0"/>
              <a:t>, </a:t>
            </a:r>
            <a:r>
              <a:rPr lang="en-IN" sz="1900" dirty="0" err="1" smtClean="0"/>
              <a:t>XGBClassifier</a:t>
            </a:r>
            <a:r>
              <a:rPr lang="en-IN" sz="1900" dirty="0" smtClean="0"/>
              <a:t> and </a:t>
            </a:r>
            <a:r>
              <a:rPr lang="en-IN" sz="1900" dirty="0" err="1" smtClean="0"/>
              <a:t>RandomForestClassifier</a:t>
            </a:r>
            <a:r>
              <a:rPr lang="en-IN" sz="1900" dirty="0" smtClean="0"/>
              <a:t> are also giving good accuracies. Considering all f1_scores, recall and precision for different classes and cross validation score I can say the </a:t>
            </a:r>
            <a:r>
              <a:rPr lang="en-IN" sz="1900" dirty="0" err="1" smtClean="0"/>
              <a:t>LinearSVC</a:t>
            </a:r>
            <a:r>
              <a:rPr lang="en-IN" sz="1900" dirty="0" smtClean="0"/>
              <a:t> is giving better performance than others. So I am selecting it as best suitable algorithm for our final model.</a:t>
            </a:r>
            <a:endParaRPr lang="en-US" sz="1900" dirty="0" smtClean="0"/>
          </a:p>
          <a:p>
            <a:pPr>
              <a:buNone/>
            </a:pPr>
            <a:r>
              <a:rPr lang="en-IN" sz="1900" dirty="0" smtClean="0"/>
              <a:t>	I have used following algorithms and evaluated them</a:t>
            </a:r>
            <a:endParaRPr lang="en-US" sz="1900" dirty="0" smtClean="0"/>
          </a:p>
          <a:p>
            <a:pPr lvl="1"/>
            <a:r>
              <a:rPr lang="en-IN" sz="1900" dirty="0" err="1" smtClean="0"/>
              <a:t>RandomForestClassifier</a:t>
            </a:r>
            <a:endParaRPr lang="en-US" sz="1900" dirty="0" smtClean="0"/>
          </a:p>
          <a:p>
            <a:pPr lvl="1"/>
            <a:r>
              <a:rPr lang="en-IN" sz="1900" dirty="0" err="1" smtClean="0"/>
              <a:t>LinearSVC</a:t>
            </a:r>
            <a:endParaRPr lang="en-US" sz="1900" dirty="0" smtClean="0"/>
          </a:p>
          <a:p>
            <a:pPr lvl="1"/>
            <a:r>
              <a:rPr lang="en-IN" sz="1900" dirty="0" err="1" smtClean="0"/>
              <a:t>LogisticRegression</a:t>
            </a:r>
            <a:endParaRPr lang="en-US" sz="1900" dirty="0" smtClean="0"/>
          </a:p>
          <a:p>
            <a:pPr lvl="1"/>
            <a:r>
              <a:rPr lang="en-IN" sz="1900" dirty="0" err="1" smtClean="0"/>
              <a:t>MultinomialNB</a:t>
            </a:r>
            <a:endParaRPr lang="en-US" sz="1900" dirty="0" smtClean="0"/>
          </a:p>
          <a:p>
            <a:pPr lvl="1"/>
            <a:r>
              <a:rPr lang="en-IN" sz="1900" dirty="0" err="1" smtClean="0"/>
              <a:t>XGBClassifier</a:t>
            </a:r>
            <a:endParaRPr lang="en-US" sz="1900" dirty="0" smtClean="0"/>
          </a:p>
          <a:p>
            <a:pPr lvl="1"/>
            <a:r>
              <a:rPr lang="en-IN" sz="1900" dirty="0" err="1" smtClean="0"/>
              <a:t>BernoulliNB</a:t>
            </a:r>
            <a:endParaRPr lang="en-US" sz="1900" dirty="0" smtClean="0"/>
          </a:p>
          <a:p>
            <a:pPr lvl="1"/>
            <a:r>
              <a:rPr lang="en-IN" sz="1900" dirty="0" err="1" smtClean="0"/>
              <a:t>LightGBMClassifier</a:t>
            </a:r>
            <a:endParaRPr lang="en-US" sz="1900" dirty="0" smtClean="0"/>
          </a:p>
          <a:p>
            <a:pPr lvl="1"/>
            <a:r>
              <a:rPr lang="en-IN" sz="1900" dirty="0" err="1" smtClean="0"/>
              <a:t>SGDClassifier</a:t>
            </a:r>
            <a:endParaRPr lang="en-US" sz="1900" dirty="0" smtClean="0"/>
          </a:p>
          <a:p>
            <a:pPr>
              <a:buNone/>
            </a:pPr>
            <a:r>
              <a:rPr lang="en-IN" sz="1900" dirty="0" smtClean="0"/>
              <a:t> </a:t>
            </a:r>
            <a:endParaRPr lang="en-US" sz="1900" dirty="0" smtClean="0"/>
          </a:p>
          <a:p>
            <a:pPr>
              <a:buNone/>
            </a:pPr>
            <a:r>
              <a:rPr lang="en-IN" sz="1900" dirty="0" smtClean="0"/>
              <a:t>	From all of these above models </a:t>
            </a:r>
            <a:r>
              <a:rPr lang="en-IN" sz="1900" dirty="0" err="1" smtClean="0"/>
              <a:t>LinearSVC</a:t>
            </a:r>
            <a:r>
              <a:rPr lang="en-IN" sz="1900" dirty="0" smtClean="0"/>
              <a:t> was giving me good performance.</a:t>
            </a:r>
            <a:endParaRPr lang="en-US" sz="19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6393" y="636905"/>
            <a:ext cx="9572897" cy="1387838"/>
          </a:xfrm>
        </p:spPr>
        <p:txBody>
          <a:bodyPr>
            <a:normAutofit fontScale="92500" lnSpcReduction="10000"/>
          </a:bodyPr>
          <a:lstStyle/>
          <a:p>
            <a:pPr>
              <a:buNone/>
            </a:pPr>
            <a:r>
              <a:rPr lang="en-IN" sz="2400" b="1" dirty="0" err="1" smtClean="0"/>
              <a:t>Hyperparameter</a:t>
            </a:r>
            <a:r>
              <a:rPr lang="en-IN" sz="2400" b="1" dirty="0" smtClean="0"/>
              <a:t> Tuning</a:t>
            </a:r>
            <a:endParaRPr lang="en-IN" sz="2400" b="1" dirty="0" smtClean="0"/>
          </a:p>
          <a:p>
            <a:pPr>
              <a:buNone/>
            </a:pPr>
            <a:endParaRPr lang="en-IN" sz="2400" b="1" dirty="0" smtClean="0"/>
          </a:p>
          <a:p>
            <a:pPr>
              <a:buNone/>
            </a:pPr>
            <a:r>
              <a:rPr lang="en-IN" sz="1900" dirty="0" smtClean="0"/>
              <a:t>I have did </a:t>
            </a:r>
            <a:r>
              <a:rPr lang="en-IN" sz="1900" dirty="0" err="1" smtClean="0"/>
              <a:t>hyperparameter</a:t>
            </a:r>
            <a:r>
              <a:rPr lang="en-IN" sz="1900" dirty="0" smtClean="0"/>
              <a:t> tuning for </a:t>
            </a:r>
            <a:r>
              <a:rPr lang="en-IN" sz="1900" dirty="0" err="1" smtClean="0"/>
              <a:t>LinearSVC</a:t>
            </a:r>
            <a:r>
              <a:rPr lang="en-IN" sz="1900" dirty="0" smtClean="0"/>
              <a:t> for the parameters like ‘penalty’,  ‘loss’,  ‘</a:t>
            </a:r>
            <a:r>
              <a:rPr lang="en-IN" sz="1900" dirty="0" err="1" smtClean="0"/>
              <a:t>multi_class</a:t>
            </a:r>
            <a:r>
              <a:rPr lang="en-IN" sz="1900" dirty="0" smtClean="0"/>
              <a:t>’, ‘</a:t>
            </a:r>
            <a:r>
              <a:rPr lang="en-IN" sz="1900" dirty="0" err="1" smtClean="0"/>
              <a:t>intercept_scaling</a:t>
            </a:r>
            <a:r>
              <a:rPr lang="en-IN" sz="1900" dirty="0" smtClean="0"/>
              <a:t>’, ‘dual’.</a:t>
            </a:r>
            <a:endParaRPr lang="en-US" sz="1900" dirty="0" smtClean="0"/>
          </a:p>
          <a:p>
            <a:endParaRPr lang="en-US" dirty="0"/>
          </a:p>
        </p:txBody>
      </p:sp>
      <p:sp>
        <p:nvSpPr>
          <p:cNvPr id="4" name="Content Placeholder 3"/>
          <p:cNvSpPr>
            <a:spLocks noGrp="1"/>
          </p:cNvSpPr>
          <p:nvPr>
            <p:ph sz="half" idx="2"/>
          </p:nvPr>
        </p:nvSpPr>
        <p:spPr>
          <a:xfrm>
            <a:off x="1045030" y="4456203"/>
            <a:ext cx="9864634" cy="2401797"/>
          </a:xfrm>
        </p:spPr>
        <p:txBody>
          <a:bodyPr>
            <a:normAutofit fontScale="92500" lnSpcReduction="10000"/>
          </a:bodyPr>
          <a:lstStyle/>
          <a:p>
            <a:pPr>
              <a:buNone/>
            </a:pPr>
            <a:r>
              <a:rPr lang="en-IN" sz="1800" dirty="0" smtClean="0"/>
              <a:t>	And after doing hyper-parameter tuning I got above parameters as best suitable parameters for our final model.</a:t>
            </a:r>
            <a:endParaRPr lang="en-US" sz="1800" dirty="0" smtClean="0"/>
          </a:p>
          <a:p>
            <a:pPr>
              <a:buNone/>
            </a:pPr>
            <a:r>
              <a:rPr lang="en-IN" sz="1800" dirty="0" smtClean="0"/>
              <a:t>	I have tested my final model using these parameters and got better results compared to earlier results for my final model.</a:t>
            </a:r>
            <a:endParaRPr lang="en-US" sz="1800" dirty="0" smtClean="0"/>
          </a:p>
          <a:p>
            <a:endParaRPr lang="en-US" dirty="0"/>
          </a:p>
        </p:txBody>
      </p:sp>
      <p:pic>
        <p:nvPicPr>
          <p:cNvPr id="5" name="Picture 4"/>
          <p:cNvPicPr/>
          <p:nvPr/>
        </p:nvPicPr>
        <p:blipFill>
          <a:blip r:embed="rId1" cstate="print"/>
          <a:srcRect/>
          <a:stretch>
            <a:fillRect/>
          </a:stretch>
        </p:blipFill>
        <p:spPr bwMode="auto">
          <a:xfrm>
            <a:off x="1940690" y="2090796"/>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smtClean="0">
                <a:gradFill>
                  <a:gsLst>
                    <a:gs pos="0">
                      <a:srgbClr val="E30000"/>
                    </a:gs>
                    <a:gs pos="100000">
                      <a:srgbClr val="760303"/>
                    </a:gs>
                  </a:gsLst>
                  <a:lin scaled="0"/>
                </a:gradFill>
              </a:rPr>
              <a:t>Final Model:</a:t>
            </a:r>
            <a:br>
              <a:rPr lang="en-US" dirty="0" smtClean="0"/>
            </a:br>
            <a:endParaRPr lang="en-US" dirty="0"/>
          </a:p>
        </p:txBody>
      </p:sp>
      <p:sp>
        <p:nvSpPr>
          <p:cNvPr id="4" name="Content Placeholder 3"/>
          <p:cNvSpPr>
            <a:spLocks noGrp="1"/>
          </p:cNvSpPr>
          <p:nvPr>
            <p:ph sz="half" idx="2"/>
          </p:nvPr>
        </p:nvSpPr>
        <p:spPr>
          <a:xfrm>
            <a:off x="1358538" y="5760721"/>
            <a:ext cx="9013371" cy="836022"/>
          </a:xfrm>
        </p:spPr>
        <p:txBody>
          <a:bodyPr>
            <a:normAutofit/>
          </a:bodyPr>
          <a:lstStyle/>
          <a:p>
            <a:pPr>
              <a:buNone/>
            </a:pPr>
            <a:r>
              <a:rPr lang="en-US" sz="1800" dirty="0" smtClean="0"/>
              <a:t>Great; after doing </a:t>
            </a:r>
            <a:r>
              <a:rPr lang="en-US" sz="1800" dirty="0" err="1" smtClean="0"/>
              <a:t>hyperparameter</a:t>
            </a:r>
            <a:r>
              <a:rPr lang="en-US" sz="1800" dirty="0" smtClean="0"/>
              <a:t> tuning we have got improved accuracy score for our final model.</a:t>
            </a:r>
            <a:endParaRPr lang="en-US" sz="1800" dirty="0"/>
          </a:p>
        </p:txBody>
      </p:sp>
      <p:pic>
        <p:nvPicPr>
          <p:cNvPr id="5" name="Content Placeholder 4"/>
          <p:cNvPicPr>
            <a:picLocks noGrp="1"/>
          </p:cNvPicPr>
          <p:nvPr>
            <p:ph sz="half" idx="1"/>
          </p:nvPr>
        </p:nvPicPr>
        <p:blipFill>
          <a:blip r:embed="rId1" cstate="print"/>
          <a:srcRect/>
          <a:stretch>
            <a:fillRect/>
          </a:stretch>
        </p:blipFill>
        <p:spPr bwMode="auto">
          <a:xfrm>
            <a:off x="1203959" y="1330755"/>
            <a:ext cx="8998131" cy="41687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gradFill>
                  <a:gsLst>
                    <a:gs pos="0">
                      <a:srgbClr val="E30000"/>
                    </a:gs>
                    <a:gs pos="100000">
                      <a:srgbClr val="760303"/>
                    </a:gs>
                  </a:gsLst>
                  <a:lin scaled="0"/>
                </a:gradFill>
              </a:rPr>
              <a:t>Conclusion</a:t>
            </a:r>
            <a:endParaRPr lang="en-US" sz="3200" b="1" dirty="0" smtClean="0">
              <a:gradFill>
                <a:gsLst>
                  <a:gs pos="0">
                    <a:srgbClr val="E30000"/>
                  </a:gs>
                  <a:gs pos="100000">
                    <a:srgbClr val="760303"/>
                  </a:gs>
                </a:gsLst>
                <a:lin scaled="0"/>
              </a:gradFill>
            </a:endParaRPr>
          </a:p>
        </p:txBody>
      </p:sp>
      <p:sp>
        <p:nvSpPr>
          <p:cNvPr id="3" name="Content Placeholder 2"/>
          <p:cNvSpPr>
            <a:spLocks noGrp="1"/>
          </p:cNvSpPr>
          <p:nvPr>
            <p:ph sz="half" idx="1"/>
          </p:nvPr>
        </p:nvSpPr>
        <p:spPr>
          <a:xfrm>
            <a:off x="1008016" y="1436915"/>
            <a:ext cx="9899469" cy="5421085"/>
          </a:xfrm>
        </p:spPr>
        <p:txBody>
          <a:bodyPr>
            <a:normAutofit fontScale="47500" lnSpcReduction="20000"/>
          </a:bodyPr>
          <a:lstStyle/>
          <a:p>
            <a:pPr>
              <a:buNone/>
            </a:pPr>
            <a:r>
              <a:rPr lang="en-IN" sz="3800" b="1" dirty="0" smtClean="0"/>
              <a:t>Key findings of the study</a:t>
            </a:r>
            <a:endParaRPr lang="en-US" sz="3800" dirty="0" smtClean="0"/>
          </a:p>
          <a:p>
            <a:pPr algn="just">
              <a:lnSpc>
                <a:spcPct val="120000"/>
              </a:lnSpc>
              <a:buNone/>
            </a:pPr>
            <a:r>
              <a:rPr lang="en-IN" dirty="0" smtClean="0"/>
              <a:t>	</a:t>
            </a:r>
            <a:r>
              <a:rPr lang="en-IN" sz="3800" dirty="0" smtClean="0"/>
              <a:t>In this project I have collected data of reviews and ratings for different products from </a:t>
            </a:r>
            <a:r>
              <a:rPr lang="en-IN" sz="3800" dirty="0" err="1" smtClean="0"/>
              <a:t>amazon.in</a:t>
            </a:r>
            <a:r>
              <a:rPr lang="en-IN" sz="3800" dirty="0" smtClean="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smtClean="0"/>
              <a:t>LinearSVC</a:t>
            </a:r>
            <a:r>
              <a:rPr lang="en-IN" sz="3800" dirty="0" smtClean="0"/>
              <a:t> for our final model. </a:t>
            </a:r>
            <a:endParaRPr lang="en-US" sz="3800" dirty="0" smtClean="0"/>
          </a:p>
          <a:p>
            <a:pPr algn="just">
              <a:lnSpc>
                <a:spcPct val="120000"/>
              </a:lnSpc>
              <a:buNone/>
            </a:pPr>
            <a:r>
              <a:rPr lang="en-IN" sz="3800" dirty="0" smtClean="0"/>
              <a:t>	Finally by doing </a:t>
            </a:r>
            <a:r>
              <a:rPr lang="en-IN" sz="3800" dirty="0" err="1" smtClean="0"/>
              <a:t>hyperparameter</a:t>
            </a:r>
            <a:r>
              <a:rPr lang="en-IN" sz="3800" dirty="0" smtClean="0"/>
              <a:t> tuning we got optimum parameters for our final model. And finally we got improved accuracy score for our final model.</a:t>
            </a:r>
            <a:endParaRPr lang="en-US" sz="3800" dirty="0" smtClean="0"/>
          </a:p>
          <a:p>
            <a:pPr algn="just">
              <a:buNone/>
            </a:pPr>
            <a:r>
              <a:rPr lang="en-IN" dirty="0" smtClean="0"/>
              <a:t> </a:t>
            </a:r>
            <a:endParaRPr lang="en-US" dirty="0" smtClean="0"/>
          </a:p>
          <a:p>
            <a:pPr>
              <a:buNone/>
            </a:pPr>
            <a:r>
              <a:rPr lang="en-IN" sz="3800" b="1" dirty="0" smtClean="0"/>
              <a:t>Limitations of this work and scope for the future work</a:t>
            </a:r>
            <a:endParaRPr lang="en-US" sz="3800" dirty="0" smtClean="0"/>
          </a:p>
          <a:p>
            <a:pPr>
              <a:buNone/>
            </a:pPr>
            <a:r>
              <a:rPr lang="en-IN" dirty="0" smtClean="0"/>
              <a:t> </a:t>
            </a:r>
            <a:endParaRPr lang="en-US" dirty="0" smtClean="0"/>
          </a:p>
          <a:p>
            <a:pPr algn="just">
              <a:buNone/>
            </a:pPr>
            <a:r>
              <a:rPr lang="en-IN" dirty="0" smtClean="0"/>
              <a:t>	</a:t>
            </a:r>
            <a:r>
              <a:rPr lang="en-IN" sz="3800" dirty="0" smtClean="0"/>
              <a:t>As we know the content of text in reviews is totally depends on the reviewer and they may rate differently which is totally depends on that particular person. So it is difficult to predict ratings based on the reviews with higher accuracies.</a:t>
            </a:r>
            <a:endParaRPr lang="en-US" sz="3800" dirty="0" smtClean="0"/>
          </a:p>
          <a:p>
            <a:pPr algn="just">
              <a:buNone/>
            </a:pPr>
            <a:r>
              <a:rPr lang="en-IN" sz="3800" dirty="0" smtClean="0"/>
              <a:t>	Still we can improve our accuracy by fetching more data and by doing extensive </a:t>
            </a:r>
            <a:r>
              <a:rPr lang="en-IN" sz="3800" dirty="0" err="1" smtClean="0"/>
              <a:t>hyperparameter</a:t>
            </a:r>
            <a:r>
              <a:rPr lang="en-IN" sz="3800" dirty="0" smtClean="0"/>
              <a:t> tuning.</a:t>
            </a:r>
            <a:endParaRPr lang="en-US" sz="38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gradFill>
                  <a:gsLst>
                    <a:gs pos="0">
                      <a:srgbClr val="E30000"/>
                    </a:gs>
                    <a:gs pos="100000">
                      <a:srgbClr val="760303"/>
                    </a:gs>
                  </a:gsLst>
                  <a:lin scaled="0"/>
                </a:gradFill>
              </a:rPr>
              <a:t>Problem statement</a:t>
            </a:r>
            <a:endParaRPr lang="en-US" sz="3200" b="1"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916577" y="155130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IN" sz="1800" strike="noStrike" spc="-5" dirty="0">
                <a:effectLst/>
                <a:latin typeface="Calibri" panose="020F0502020204030204" pitchFamily="34" charset="0"/>
                <a:ea typeface="Calibri" panose="020F0502020204030204" pitchFamily="34" charset="0"/>
                <a:cs typeface="Mangal" panose="02040503050203030202" pitchFamily="18" charset="0"/>
                <a:hlinkClick r:id="rId1"/>
              </a:rPr>
              <a:t>survey</a:t>
            </a: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44" y="275208"/>
            <a:ext cx="10515600" cy="927208"/>
          </a:xfrm>
        </p:spPr>
        <p:txBody>
          <a:bodyPr>
            <a:normAutofit/>
          </a:bodyPr>
          <a:lstStyle/>
          <a:p>
            <a:r>
              <a:rPr lang="en-IN" sz="3200" b="1" dirty="0">
                <a:gradFill>
                  <a:gsLst>
                    <a:gs pos="0">
                      <a:srgbClr val="E30000"/>
                    </a:gs>
                    <a:gs pos="100000">
                      <a:srgbClr val="760303"/>
                    </a:gs>
                  </a:gsLst>
                  <a:lin scaled="0"/>
                </a:gradFill>
              </a:rPr>
              <a:t>Analytical Problem Framing</a:t>
            </a:r>
            <a:endParaRPr lang="en-IN" sz="3200" b="1" dirty="0">
              <a:gradFill>
                <a:gsLst>
                  <a:gs pos="0">
                    <a:srgbClr val="E30000"/>
                  </a:gs>
                  <a:gs pos="100000">
                    <a:srgbClr val="760303"/>
                  </a:gs>
                </a:gsLst>
                <a:lin scaled="0"/>
              </a:gradFill>
            </a:endParaRPr>
          </a:p>
        </p:txBody>
      </p:sp>
      <p:sp>
        <p:nvSpPr>
          <p:cNvPr id="7" name="Content Placeholder 6"/>
          <p:cNvSpPr>
            <a:spLocks noGrp="1"/>
          </p:cNvSpPr>
          <p:nvPr>
            <p:ph sz="half" idx="1"/>
          </p:nvPr>
        </p:nvSpPr>
        <p:spPr>
          <a:xfrm>
            <a:off x="852256" y="10653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p:cNvPicPr>
            <a:picLocks noGrp="1" noChangeAspect="1"/>
          </p:cNvPicPr>
          <p:nvPr>
            <p:ph sz="half" idx="2"/>
          </p:nvPr>
        </p:nvPicPr>
        <p:blipFill>
          <a:blip r:embed="rId1" cstate="print"/>
          <a:stretch>
            <a:fillRect/>
          </a:stretch>
        </p:blipFill>
        <p:spPr>
          <a:xfrm>
            <a:off x="1740023" y="2885243"/>
            <a:ext cx="8131206" cy="3607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589103" y="4412202"/>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Content Placeholder 4"/>
          <p:cNvPicPr>
            <a:picLocks noGrp="1"/>
          </p:cNvPicPr>
          <p:nvPr>
            <p:ph sz="half" idx="1"/>
          </p:nvPr>
        </p:nvPicPr>
        <p:blipFill>
          <a:blip r:embed="rId1" cstate="print"/>
          <a:srcRect/>
          <a:stretch>
            <a:fillRect/>
          </a:stretch>
        </p:blipFill>
        <p:spPr bwMode="auto">
          <a:xfrm>
            <a:off x="1921276" y="1445011"/>
            <a:ext cx="5891073" cy="228762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gradFill>
                  <a:gsLst>
                    <a:gs pos="0">
                      <a:srgbClr val="E30000"/>
                    </a:gs>
                    <a:gs pos="100000">
                      <a:srgbClr val="760303"/>
                    </a:gs>
                  </a:gsLst>
                  <a:lin scaled="0"/>
                </a:gradFill>
              </a:rPr>
              <a:t>Data Processing steps</a:t>
            </a:r>
            <a:endParaRPr lang="en-US" sz="3200" b="1" dirty="0">
              <a:gradFill>
                <a:gsLst>
                  <a:gs pos="0">
                    <a:srgbClr val="E30000"/>
                  </a:gs>
                  <a:gs pos="100000">
                    <a:srgbClr val="760303"/>
                  </a:gs>
                </a:gsLst>
                <a:lin scaled="0"/>
              </a:gradFill>
            </a:endParaRPr>
          </a:p>
        </p:txBody>
      </p:sp>
      <p:sp>
        <p:nvSpPr>
          <p:cNvPr id="4" name="Content Placeholder 3"/>
          <p:cNvSpPr>
            <a:spLocks noGrp="1"/>
          </p:cNvSpPr>
          <p:nvPr>
            <p:ph sz="half" idx="2"/>
          </p:nvPr>
        </p:nvSpPr>
        <p:spPr>
          <a:xfrm>
            <a:off x="1271016" y="354320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3073"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37456" y="2229506"/>
            <a:ext cx="8803824" cy="111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838200" y="1601447"/>
            <a:ext cx="11113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p:cNvPicPr/>
          <p:nvPr/>
        </p:nvPicPr>
        <p:blipFill>
          <a:blip r:embed="rId2" cstate="print"/>
          <a:srcRect/>
          <a:stretch>
            <a:fillRect/>
          </a:stretch>
        </p:blipFill>
        <p:spPr bwMode="auto">
          <a:xfrm>
            <a:off x="1271016" y="4123782"/>
            <a:ext cx="8877173" cy="168265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gradFill>
                  <a:gsLst>
                    <a:gs pos="0">
                      <a:srgbClr val="E30000"/>
                    </a:gs>
                    <a:gs pos="100000">
                      <a:srgbClr val="760303"/>
                    </a:gs>
                  </a:gsLst>
                  <a:lin scaled="0"/>
                </a:gradFill>
              </a:rPr>
              <a:t>Text processing</a:t>
            </a:r>
            <a:endParaRPr lang="en-US" sz="2800" b="1" dirty="0">
              <a:gradFill>
                <a:gsLst>
                  <a:gs pos="0">
                    <a:srgbClr val="E30000"/>
                  </a:gs>
                  <a:gs pos="100000">
                    <a:srgbClr val="760303"/>
                  </a:gs>
                </a:gsLst>
                <a:lin scaled="0"/>
              </a:gradFill>
            </a:endParaRPr>
          </a:p>
        </p:txBody>
      </p:sp>
      <p:sp>
        <p:nvSpPr>
          <p:cNvPr id="4" name="Content Placeholder 3"/>
          <p:cNvSpPr>
            <a:spLocks noGrp="1"/>
          </p:cNvSpPr>
          <p:nvPr>
            <p:ph sz="half" idx="2"/>
          </p:nvPr>
        </p:nvSpPr>
        <p:spPr>
          <a:xfrm>
            <a:off x="1188719" y="5786845"/>
            <a:ext cx="9838509" cy="1071155"/>
          </a:xfrm>
        </p:spPr>
        <p:txBody>
          <a:bodyPr>
            <a:normAutofit/>
          </a:bodyPr>
          <a:lstStyle/>
          <a:p>
            <a:pPr algn="just">
              <a:buNone/>
            </a:pPr>
            <a:r>
              <a:rPr lang="en-IN" sz="1800" dirty="0" smtClean="0"/>
              <a:t>	For text processing I have defined a function to replace some of the words with proper words. All text is converted to lowercase and removed different punctuations from the text of Review column.</a:t>
            </a:r>
            <a:endParaRPr lang="en-US" sz="1800" dirty="0" smtClean="0"/>
          </a:p>
          <a:p>
            <a:endParaRPr lang="en-IN" dirty="0"/>
          </a:p>
        </p:txBody>
      </p:sp>
      <p:pic>
        <p:nvPicPr>
          <p:cNvPr id="6" name="Content Placeholder 5"/>
          <p:cNvPicPr>
            <a:picLocks noGrp="1"/>
          </p:cNvPicPr>
          <p:nvPr>
            <p:ph sz="half" idx="1"/>
          </p:nvPr>
        </p:nvPicPr>
        <p:blipFill>
          <a:blip r:embed="rId1" cstate="print"/>
          <a:srcRect/>
          <a:stretch>
            <a:fillRect/>
          </a:stretch>
        </p:blipFill>
        <p:spPr bwMode="auto">
          <a:xfrm>
            <a:off x="1638965" y="1481063"/>
            <a:ext cx="7857731" cy="399227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418010"/>
            <a:ext cx="9442269" cy="1698172"/>
          </a:xfrm>
        </p:spPr>
        <p:txBody>
          <a:bodyPr>
            <a:normAutofit/>
          </a:bodyPr>
          <a:lstStyle/>
          <a:p>
            <a:pPr>
              <a:buNone/>
            </a:pPr>
            <a:r>
              <a:rPr lang="en-IN" sz="1800" b="1" dirty="0" smtClean="0"/>
              <a:t>Lemmatization</a:t>
            </a:r>
            <a:r>
              <a:rPr lang="en-IN" sz="1800" dirty="0" smtClean="0"/>
              <a:t>:</a:t>
            </a:r>
            <a:endParaRPr lang="en-IN" sz="1800" dirty="0" smtClean="0"/>
          </a:p>
          <a:p>
            <a:pPr>
              <a:buNone/>
            </a:pPr>
            <a:r>
              <a:rPr lang="en-IN" sz="1800" dirty="0" smtClean="0"/>
              <a:t>	 Lemmatization is the process of grouping together the different inflected forms of a word so they can be analyzed as a single item. Lemmatization is similar to stemming but it brings context to the words.</a:t>
            </a:r>
            <a:endParaRPr lang="en-US" sz="1800" dirty="0" smtClean="0"/>
          </a:p>
          <a:p>
            <a:endParaRPr lang="en-US" dirty="0"/>
          </a:p>
        </p:txBody>
      </p:sp>
      <p:sp>
        <p:nvSpPr>
          <p:cNvPr id="4" name="Content Placeholder 3"/>
          <p:cNvSpPr>
            <a:spLocks noGrp="1"/>
          </p:cNvSpPr>
          <p:nvPr>
            <p:ph sz="half" idx="2"/>
          </p:nvPr>
        </p:nvSpPr>
        <p:spPr>
          <a:xfrm>
            <a:off x="1162597" y="5917473"/>
            <a:ext cx="9394371" cy="940527"/>
          </a:xfrm>
        </p:spPr>
        <p:txBody>
          <a:bodyPr>
            <a:normAutofit/>
          </a:bodyPr>
          <a:lstStyle/>
          <a:p>
            <a:pPr>
              <a:buNone/>
            </a:pPr>
            <a:r>
              <a:rPr lang="en-IN" sz="1800" dirty="0" smtClean="0"/>
              <a:t>	For lemmatizing the text I have defined these two functions first will give the </a:t>
            </a:r>
            <a:r>
              <a:rPr lang="en-IN" sz="1800" dirty="0" err="1" smtClean="0"/>
              <a:t>wordnet</a:t>
            </a:r>
            <a:r>
              <a:rPr lang="en-IN" sz="1800" dirty="0" smtClean="0"/>
              <a:t> tag for the </a:t>
            </a:r>
            <a:r>
              <a:rPr lang="en-IN" sz="1800" dirty="0" err="1" smtClean="0"/>
              <a:t>nltk_tagged</a:t>
            </a:r>
            <a:r>
              <a:rPr lang="en-IN" sz="1800" dirty="0" smtClean="0"/>
              <a:t> word then with respect to this </a:t>
            </a:r>
            <a:r>
              <a:rPr lang="en-IN" sz="1800" dirty="0" err="1" smtClean="0"/>
              <a:t>wordnet</a:t>
            </a:r>
            <a:r>
              <a:rPr lang="en-IN" sz="1800" dirty="0" smtClean="0"/>
              <a:t> tag lemmatization of each word is done.</a:t>
            </a:r>
            <a:endParaRPr lang="en-US" sz="1800" dirty="0" smtClean="0"/>
          </a:p>
          <a:p>
            <a:endParaRPr lang="en-US" dirty="0"/>
          </a:p>
        </p:txBody>
      </p:sp>
      <p:pic>
        <p:nvPicPr>
          <p:cNvPr id="5" name="Picture 4"/>
          <p:cNvPicPr/>
          <p:nvPr/>
        </p:nvPicPr>
        <p:blipFill>
          <a:blip r:embed="rId1" cstate="print"/>
          <a:srcRect/>
          <a:stretch>
            <a:fillRect/>
          </a:stretch>
        </p:blipFill>
        <p:spPr bwMode="auto">
          <a:xfrm>
            <a:off x="2272937" y="1795034"/>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gradFill>
                  <a:gsLst>
                    <a:gs pos="0">
                      <a:srgbClr val="E30000"/>
                    </a:gs>
                    <a:gs pos="100000">
                      <a:srgbClr val="760303"/>
                    </a:gs>
                  </a:gsLst>
                  <a:lin scaled="0"/>
                </a:gradFill>
              </a:rPr>
              <a:t>Text Normalization – Standardization</a:t>
            </a:r>
            <a:br>
              <a:rPr lang="en-US" dirty="0" smtClean="0"/>
            </a:br>
            <a:endParaRPr lang="en-US" dirty="0"/>
          </a:p>
        </p:txBody>
      </p:sp>
      <p:sp>
        <p:nvSpPr>
          <p:cNvPr id="4" name="Content Placeholder 3"/>
          <p:cNvSpPr>
            <a:spLocks noGrp="1"/>
          </p:cNvSpPr>
          <p:nvPr>
            <p:ph sz="half" idx="2"/>
          </p:nvPr>
        </p:nvSpPr>
        <p:spPr>
          <a:xfrm>
            <a:off x="1423851" y="5199016"/>
            <a:ext cx="9577251" cy="1147763"/>
          </a:xfrm>
        </p:spPr>
        <p:txBody>
          <a:bodyPr>
            <a:normAutofit/>
          </a:bodyPr>
          <a:lstStyle/>
          <a:p>
            <a:pPr>
              <a:buNone/>
            </a:pPr>
            <a:r>
              <a:rPr lang="en-IN" sz="1800" dirty="0" smtClean="0"/>
              <a:t>	Finally for standardizing our test and removing numbers from it I have defined a function as </a:t>
            </a:r>
            <a:r>
              <a:rPr lang="en-IN" sz="1800" dirty="0" err="1" smtClean="0"/>
              <a:t>scrub_words</a:t>
            </a:r>
            <a:r>
              <a:rPr lang="en-IN" sz="1800" dirty="0" smtClean="0"/>
              <a:t> as shown in above code and applied to the review column.</a:t>
            </a:r>
            <a:endParaRPr lang="en-US" sz="1800" dirty="0"/>
          </a:p>
        </p:txBody>
      </p:sp>
      <p:pic>
        <p:nvPicPr>
          <p:cNvPr id="5" name="Content Placeholder 4"/>
          <p:cNvPicPr>
            <a:picLocks noGrp="1"/>
          </p:cNvPicPr>
          <p:nvPr>
            <p:ph sz="half" idx="1"/>
          </p:nvPr>
        </p:nvPicPr>
        <p:blipFill>
          <a:blip r:embed="rId1" cstate="print"/>
          <a:srcRect/>
          <a:stretch>
            <a:fillRect/>
          </a:stretch>
        </p:blipFill>
        <p:spPr bwMode="auto">
          <a:xfrm>
            <a:off x="1974667" y="1306285"/>
            <a:ext cx="7117081" cy="3435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smtClean="0">
                <a:gradFill>
                  <a:gsLst>
                    <a:gs pos="0">
                      <a:srgbClr val="E30000"/>
                    </a:gs>
                    <a:gs pos="100000">
                      <a:srgbClr val="760303"/>
                    </a:gs>
                  </a:gsLst>
                  <a:lin scaled="0"/>
                </a:gradFill>
              </a:rPr>
              <a:t>Exploratory Data Analysis</a:t>
            </a:r>
            <a:endParaRPr lang="en-US" sz="3200" b="1" dirty="0" smtClean="0">
              <a:gradFill>
                <a:gsLst>
                  <a:gs pos="0">
                    <a:srgbClr val="E30000"/>
                  </a:gs>
                  <a:gs pos="100000">
                    <a:srgbClr val="760303"/>
                  </a:gs>
                </a:gsLst>
                <a:lin scaled="0"/>
              </a:gradFill>
            </a:endParaRPr>
          </a:p>
        </p:txBody>
      </p:sp>
      <p:sp>
        <p:nvSpPr>
          <p:cNvPr id="3" name="Content Placeholder 2"/>
          <p:cNvSpPr>
            <a:spLocks noGrp="1"/>
          </p:cNvSpPr>
          <p:nvPr>
            <p:ph sz="half" idx="1"/>
          </p:nvPr>
        </p:nvSpPr>
        <p:spPr>
          <a:xfrm>
            <a:off x="1008017" y="4781006"/>
            <a:ext cx="10552612" cy="1802674"/>
          </a:xfrm>
        </p:spPr>
        <p:txBody>
          <a:bodyPr>
            <a:normAutofit fontScale="92500"/>
          </a:bodyPr>
          <a:lstStyle/>
          <a:p>
            <a:pPr>
              <a:buNone/>
            </a:pPr>
            <a:r>
              <a:rPr lang="en-IN" sz="1800" dirty="0" smtClean="0"/>
              <a:t>	Above first figure shows the number of words from each review text. Looking at this histogram we can conclude that most of the review text is in the range of 0 to 200 of words. Rest reviews can be considered as outliers in our data.</a:t>
            </a:r>
            <a:endParaRPr lang="en-IN" sz="1800" dirty="0" smtClean="0"/>
          </a:p>
          <a:p>
            <a:pPr>
              <a:buNone/>
            </a:pPr>
            <a:r>
              <a:rPr lang="en-IN" sz="1800" dirty="0" smtClean="0"/>
              <a:t>	The second plot is for character count is almost similar to the plot of word count. We can see that most of the reviews are in the range of 0 to 1500 numbers of characters.</a:t>
            </a:r>
            <a:endParaRPr lang="en-IN" sz="1800" dirty="0" smtClean="0"/>
          </a:p>
          <a:p>
            <a:pPr>
              <a:buNone/>
            </a:pPr>
            <a:r>
              <a:rPr lang="en-IN" sz="1800" dirty="0" smtClean="0"/>
              <a:t>	Looking at these plots I have decided to remove the data with too long reviews by considering them as outliers.</a:t>
            </a:r>
            <a:endParaRPr lang="en-US" sz="1800" dirty="0" smtClean="0"/>
          </a:p>
          <a:p>
            <a:endParaRPr lang="en-US" sz="1800" dirty="0" smtClean="0"/>
          </a:p>
          <a:p>
            <a:endParaRPr lang="en-US" dirty="0"/>
          </a:p>
        </p:txBody>
      </p:sp>
      <p:pic>
        <p:nvPicPr>
          <p:cNvPr id="5" name="Picture 4" descr="Untitled.png"/>
          <p:cNvPicPr/>
          <p:nvPr/>
        </p:nvPicPr>
        <p:blipFill>
          <a:blip r:embed="rId1" cstate="print"/>
          <a:stretch>
            <a:fillRect/>
          </a:stretch>
        </p:blipFill>
        <p:spPr>
          <a:xfrm>
            <a:off x="607986" y="1358413"/>
            <a:ext cx="5332873" cy="2926204"/>
          </a:xfrm>
          <a:prstGeom prst="rect">
            <a:avLst/>
          </a:prstGeom>
        </p:spPr>
      </p:pic>
      <p:pic>
        <p:nvPicPr>
          <p:cNvPr id="6" name="Content Placeholder 5" descr="Untitled.png"/>
          <p:cNvPicPr>
            <a:picLocks noGrp="1"/>
          </p:cNvPicPr>
          <p:nvPr>
            <p:ph sz="half" idx="2"/>
          </p:nvPr>
        </p:nvPicPr>
        <p:blipFill>
          <a:blip r:embed="rId2" cstate="print"/>
          <a:stretch>
            <a:fillRect/>
          </a:stretch>
        </p:blipFill>
        <p:spPr>
          <a:xfrm>
            <a:off x="6146075" y="1334529"/>
            <a:ext cx="5181600" cy="2950088"/>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7337</Words>
  <Application>WPS Presentation</Application>
  <PresentationFormat>Widescreen</PresentationFormat>
  <Paragraphs>113</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Bookman Old Style</vt:lpstr>
      <vt:lpstr>Bahnschrift</vt:lpstr>
      <vt:lpstr>Calibri</vt:lpstr>
      <vt:lpstr>Mangal</vt:lpstr>
      <vt:lpstr>Font Awesome 5 Free Solid</vt:lpstr>
      <vt:lpstr>Symbol</vt:lpstr>
      <vt:lpstr>Times New Roman</vt:lpstr>
      <vt:lpstr>Microsoft YaHei</vt:lpstr>
      <vt:lpstr>Arial Unicode MS</vt:lpstr>
      <vt:lpstr>Calibri Light</vt:lpstr>
      <vt:lpstr>Comic Sans MS</vt:lpstr>
      <vt:lpstr>Business Cooperate</vt:lpstr>
      <vt:lpstr>Rating Prediction Project</vt:lpstr>
      <vt:lpstr>Problem statement</vt:lpstr>
      <vt:lpstr>Analytical Problem Framing</vt:lpstr>
      <vt:lpstr>PowerPoint 演示文稿</vt:lpstr>
      <vt:lpstr>Data Processing steps</vt:lpstr>
      <vt:lpstr>Text processing</vt:lpstr>
      <vt:lpstr>PowerPoint 演示文稿</vt:lpstr>
      <vt:lpstr>Text Normalization – Standardization </vt:lpstr>
      <vt:lpstr>Exploratory Data Analysis</vt:lpstr>
      <vt:lpstr>PowerPoint 演示文稿</vt:lpstr>
      <vt:lpstr>PowerPoint 演示文稿</vt:lpstr>
      <vt:lpstr>PowerPoint 演示文稿</vt:lpstr>
      <vt:lpstr>PowerPoint 演示文稿</vt:lpstr>
      <vt:lpstr>Model Development and Evaluation </vt:lpstr>
      <vt:lpstr>PowerPoint 演示文稿</vt:lpstr>
      <vt:lpstr>Final Model: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Vinita Shinkar</dc:creator>
  <cp:lastModifiedBy>Sudhanshu Kumar</cp:lastModifiedBy>
  <cp:revision>25</cp:revision>
  <dcterms:created xsi:type="dcterms:W3CDTF">2021-11-19T13:42:00Z</dcterms:created>
  <dcterms:modified xsi:type="dcterms:W3CDTF">2022-02-07T18:40:15Z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7C1EC41BE8BB4471B8DC1094B19E0297</vt:lpwstr>
  </property>
  <property fmtid="{D5CDD505-2E9C-101B-9397-08002B2CF9AE}" pid="3" name="KSOProductBuildVer">
    <vt:lpwstr>1033-11.2.0.10463</vt:lpwstr>
  </property>
</Properties>
</file>