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4" r:id="rId5"/>
    <p:sldId id="276" r:id="rId6"/>
    <p:sldId id="281" r:id="rId7"/>
    <p:sldId id="278" r:id="rId8"/>
    <p:sldId id="270" r:id="rId9"/>
    <p:sldId id="269" r:id="rId10"/>
    <p:sldId id="280" r:id="rId11"/>
    <p:sldId id="282" r:id="rId12"/>
    <p:sldId id="283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959" autoAdjust="0"/>
    <p:restoredTop sz="94280" autoAdjust="0"/>
  </p:normalViewPr>
  <p:slideViewPr>
    <p:cSldViewPr showGuides="1">
      <p:cViewPr>
        <p:scale>
          <a:sx n="66" d="100"/>
          <a:sy n="66" d="100"/>
        </p:scale>
        <p:origin x="-738" y="-2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pPr/>
              <a:t>4/18/2018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pPr/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4/18/2018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pPr/>
              <a:t>4/18/2018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10434712"/>
      </p:ext>
    </p:extLst>
  </p:cSld>
  <p:clrMapOvr>
    <a:masterClrMapping/>
  </p:clrMapOvr>
  <p:transition spd="med"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pPr/>
              <a:t>4/18/2018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50715339"/>
      </p:ext>
    </p:extLst>
  </p:cSld>
  <p:clrMapOvr>
    <a:masterClrMapping/>
  </p:clrMapOvr>
  <p:transition spd="med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pPr/>
              <a:t>4/18/2018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3524165"/>
      </p:ext>
    </p:extLst>
  </p:cSld>
  <p:clrMapOvr>
    <a:masterClrMapping/>
  </p:clrMapOvr>
  <p:transition spd="med"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4/18/2018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89339130"/>
      </p:ext>
    </p:extLst>
  </p:cSld>
  <p:clrMapOvr>
    <a:masterClrMapping/>
  </p:clrMapOvr>
  <p:transition spd="med"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4/18/2018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5283013"/>
      </p:ext>
    </p:extLst>
  </p:cSld>
  <p:clrMapOvr>
    <a:masterClrMapping/>
  </p:clrMapOvr>
  <p:transition spd="med"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4/18/2018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16763869"/>
      </p:ext>
    </p:extLst>
  </p:cSld>
  <p:clrMapOvr>
    <a:masterClrMapping/>
  </p:clrMapOvr>
  <p:transition spd="med"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4/18/2018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68731853"/>
      </p:ext>
    </p:extLst>
  </p:cSld>
  <p:clrMapOvr>
    <a:masterClrMapping/>
  </p:clrMapOvr>
  <p:transition spd="med"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pPr/>
              <a:t>4/18/2018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68072039"/>
      </p:ext>
    </p:extLst>
  </p:cSld>
  <p:clrMapOvr>
    <a:masterClrMapping/>
  </p:clrMapOvr>
  <p:transition spd="med"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pPr/>
              <a:t>4/18/2018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21337468"/>
      </p:ext>
    </p:extLst>
  </p:cSld>
  <p:clrMapOvr>
    <a:masterClrMapping/>
  </p:clrMapOvr>
  <p:transition spd="med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p:transition spd="med">
    <p:randomBar/>
  </p:transition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1339" y="1714488"/>
            <a:ext cx="7229618" cy="4071966"/>
          </a:xfrm>
        </p:spPr>
        <p:txBody>
          <a:bodyPr>
            <a:normAutofit fontScale="90000"/>
          </a:bodyPr>
          <a:lstStyle/>
          <a:p>
            <a:r>
              <a:rPr lang="en-US" sz="9800" u="sng" dirty="0" smtClean="0">
                <a:latin typeface="Agency FB" pitchFamily="34" charset="0"/>
              </a:rPr>
              <a:t>Sentiment </a:t>
            </a:r>
            <a:r>
              <a:rPr lang="en-US" sz="9800" u="sng" dirty="0" smtClean="0">
                <a:latin typeface="Agency FB" pitchFamily="34" charset="0"/>
              </a:rPr>
              <a:t/>
            </a:r>
            <a:br>
              <a:rPr lang="en-US" sz="9800" u="sng" dirty="0" smtClean="0">
                <a:latin typeface="Agency FB" pitchFamily="34" charset="0"/>
              </a:rPr>
            </a:br>
            <a:r>
              <a:rPr lang="en-US" sz="9800" u="sng" dirty="0" smtClean="0">
                <a:latin typeface="Agency FB" pitchFamily="34" charset="0"/>
              </a:rPr>
              <a:t>Analysis</a:t>
            </a:r>
            <a:r>
              <a:rPr lang="en-US" sz="9800" dirty="0" smtClean="0">
                <a:latin typeface="Agency FB" pitchFamily="34" charset="0"/>
              </a:rPr>
              <a:t/>
            </a:r>
            <a:br>
              <a:rPr lang="en-US" sz="9800" dirty="0" smtClean="0">
                <a:latin typeface="Agency FB" pitchFamily="34" charset="0"/>
              </a:rPr>
            </a:br>
            <a:r>
              <a:rPr lang="en-US" sz="9800" u="sng" dirty="0" smtClean="0">
                <a:latin typeface="Agency FB" pitchFamily="34" charset="0"/>
              </a:rPr>
              <a:t>On </a:t>
            </a:r>
            <a:r>
              <a:rPr lang="en-US" sz="9800" u="sng" dirty="0" smtClean="0">
                <a:latin typeface="Agency FB" pitchFamily="34" charset="0"/>
              </a:rPr>
              <a:t/>
            </a:r>
            <a:br>
              <a:rPr lang="en-US" sz="9800" u="sng" dirty="0" smtClean="0">
                <a:latin typeface="Agency FB" pitchFamily="34" charset="0"/>
              </a:rPr>
            </a:br>
            <a:r>
              <a:rPr lang="en-US" sz="9800" u="sng" dirty="0" smtClean="0">
                <a:latin typeface="Agency FB" pitchFamily="34" charset="0"/>
              </a:rPr>
              <a:t>Tweets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51668" y="5429265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Presented By :-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66246" y="5857892"/>
            <a:ext cx="302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Sudhanshu</a:t>
            </a:r>
            <a:r>
              <a:rPr lang="en-IN" dirty="0" smtClean="0"/>
              <a:t> </a:t>
            </a:r>
            <a:r>
              <a:rPr lang="en-IN" dirty="0" err="1" smtClean="0"/>
              <a:t>Mishra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09122" y="6286521"/>
            <a:ext cx="287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160101603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0340329"/>
      </p:ext>
    </p:extLst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Table of Content</a:t>
            </a:r>
            <a:endParaRPr lang="en-US" b="1" u="sng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2214554"/>
            <a:ext cx="10157354" cy="395764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 </a:t>
            </a:r>
            <a:r>
              <a:rPr lang="en-IN" u="sng" dirty="0" smtClean="0"/>
              <a:t>Functions</a:t>
            </a:r>
          </a:p>
          <a:p>
            <a:pPr>
              <a:buFont typeface="Wingdings" pitchFamily="2" charset="2"/>
              <a:buChar char="q"/>
            </a:pPr>
            <a:r>
              <a:rPr lang="en-IN" u="sng" dirty="0" smtClean="0"/>
              <a:t> </a:t>
            </a:r>
            <a:r>
              <a:rPr lang="en-IN" u="sng" dirty="0" smtClean="0"/>
              <a:t>Description</a:t>
            </a:r>
          </a:p>
          <a:p>
            <a:pPr>
              <a:buFont typeface="Wingdings" pitchFamily="2" charset="2"/>
              <a:buChar char="q"/>
            </a:pPr>
            <a:r>
              <a:rPr lang="en-IN" u="sng" dirty="0" smtClean="0"/>
              <a:t> </a:t>
            </a:r>
            <a:r>
              <a:rPr lang="en-IN" u="sng" dirty="0" smtClean="0"/>
              <a:t>Api</a:t>
            </a:r>
            <a:endParaRPr lang="en-IN" u="sng" dirty="0" smtClean="0"/>
          </a:p>
          <a:p>
            <a:pPr>
              <a:buFont typeface="Wingdings" pitchFamily="2" charset="2"/>
              <a:buChar char="q"/>
            </a:pPr>
            <a:r>
              <a:rPr lang="en-IN" u="sng" dirty="0" smtClean="0"/>
              <a:t> </a:t>
            </a:r>
            <a:r>
              <a:rPr lang="en-IN" u="sng" dirty="0" smtClean="0"/>
              <a:t>Application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xmlns="" val="711182959"/>
      </p:ext>
    </p:extLst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u="sng" dirty="0" smtClean="0"/>
              <a:t>Function</a:t>
            </a:r>
            <a:endParaRPr lang="en-US" sz="7200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sz="9600" dirty="0" smtClean="0"/>
          </a:p>
          <a:p>
            <a:pPr lvl="0"/>
            <a:r>
              <a:rPr lang="en-US" sz="9600" dirty="0" smtClean="0"/>
              <a:t>Collect recent tweets in a real time fashion i.e.  from the twitter stream based on specified topic by the user</a:t>
            </a:r>
            <a:r>
              <a:rPr lang="en-US" sz="9600" dirty="0" smtClean="0"/>
              <a:t>.</a:t>
            </a:r>
            <a:endParaRPr lang="en-US" sz="9600" i="1" dirty="0" smtClean="0"/>
          </a:p>
          <a:p>
            <a:pPr lvl="0"/>
            <a:r>
              <a:rPr lang="en-US" sz="9600" dirty="0" smtClean="0"/>
              <a:t>Remove special characters or filter the tweet to remove unnecessary characters</a:t>
            </a:r>
            <a:r>
              <a:rPr lang="en-US" sz="9600" dirty="0" smtClean="0"/>
              <a:t>.</a:t>
            </a:r>
            <a:endParaRPr lang="en-US" sz="9600" i="1" dirty="0" smtClean="0"/>
          </a:p>
          <a:p>
            <a:pPr lvl="0"/>
            <a:r>
              <a:rPr lang="en-US" sz="9600" dirty="0" smtClean="0"/>
              <a:t>Check the language of the tweet and if it is not in English then the tweet should be translated into English such that analysis can be performed</a:t>
            </a:r>
            <a:r>
              <a:rPr lang="en-US" sz="9600" dirty="0" smtClean="0"/>
              <a:t>.</a:t>
            </a:r>
            <a:endParaRPr lang="en-US" sz="9600" i="1" dirty="0" smtClean="0"/>
          </a:p>
          <a:p>
            <a:pPr lvl="0"/>
            <a:r>
              <a:rPr lang="en-US" sz="9600" dirty="0" smtClean="0"/>
              <a:t>Perform sentiment analysis on these tweets to classify them as positive , negative or neutral</a:t>
            </a:r>
            <a:r>
              <a:rPr lang="en-US" sz="9600" dirty="0" smtClean="0"/>
              <a:t>.</a:t>
            </a:r>
            <a:endParaRPr lang="en-US" sz="9600" i="1" dirty="0" smtClean="0"/>
          </a:p>
          <a:p>
            <a:pPr lvl="0"/>
            <a:r>
              <a:rPr lang="en-US" sz="9600" dirty="0" smtClean="0"/>
              <a:t>Show the result to the user by performing  the necessary computation.</a:t>
            </a:r>
            <a:endParaRPr lang="en-US" sz="9600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7619229"/>
      </p:ext>
    </p:extLst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752" y="214290"/>
            <a:ext cx="10157354" cy="1214446"/>
          </a:xfrm>
        </p:spPr>
        <p:txBody>
          <a:bodyPr>
            <a:normAutofit/>
          </a:bodyPr>
          <a:lstStyle/>
          <a:p>
            <a:r>
              <a:rPr lang="en-IN" sz="6600" u="sng" dirty="0" smtClean="0"/>
              <a:t>Description</a:t>
            </a:r>
            <a:endParaRPr lang="en-US" sz="66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 flipH="1">
            <a:off x="11274662" y="6072206"/>
            <a:ext cx="45719" cy="99994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6628" y="1701800"/>
            <a:ext cx="964413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860444"/>
      </p:ext>
    </p:extLst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000" y="285728"/>
            <a:ext cx="10789277" cy="5541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30984589"/>
      </p:ext>
    </p:extLst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124" y="571480"/>
            <a:ext cx="11001451" cy="524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53943558"/>
      </p:ext>
    </p:extLst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500042"/>
            <a:ext cx="3351927" cy="2143140"/>
          </a:xfrm>
        </p:spPr>
        <p:txBody>
          <a:bodyPr>
            <a:normAutofit/>
          </a:bodyPr>
          <a:lstStyle/>
          <a:p>
            <a:r>
              <a:rPr lang="en-IN" sz="9600" b="0" u="sng" dirty="0" smtClean="0">
                <a:latin typeface="Arial Black" pitchFamily="34" charset="0"/>
              </a:rPr>
              <a:t>API</a:t>
            </a:r>
            <a:endParaRPr lang="en-US" sz="9600" b="0" u="sng" dirty="0">
              <a:latin typeface="Arial Black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3571876"/>
            <a:ext cx="3351927" cy="2803524"/>
          </a:xfrm>
        </p:spPr>
        <p:txBody>
          <a:bodyPr>
            <a:normAutofit/>
          </a:bodyPr>
          <a:lstStyle/>
          <a:p>
            <a:r>
              <a:rPr lang="en-IN" sz="4000" b="1" u="sng" dirty="0" smtClean="0"/>
              <a:t>APPICATION PROGRAM </a:t>
            </a:r>
            <a:r>
              <a:rPr lang="en-IN" sz="4000" b="1" u="sng" dirty="0" smtClean="0"/>
              <a:t>INTERFACE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API is written in python using flask </a:t>
            </a:r>
            <a:r>
              <a:rPr lang="en-US" dirty="0" err="1" smtClean="0"/>
              <a:t>microframework</a:t>
            </a:r>
            <a:r>
              <a:rPr lang="en-US" dirty="0" smtClean="0"/>
              <a:t>, it is responsible for receiving the topic during the request from the user.</a:t>
            </a:r>
          </a:p>
          <a:p>
            <a:r>
              <a:rPr lang="en-US" dirty="0" smtClean="0"/>
              <a:t>The second job of the ape is requesting for 100 recent </a:t>
            </a:r>
            <a:r>
              <a:rPr lang="en-US" dirty="0" smtClean="0"/>
              <a:t>tweets from </a:t>
            </a:r>
            <a:r>
              <a:rPr lang="en-US" dirty="0" smtClean="0"/>
              <a:t>the </a:t>
            </a:r>
            <a:r>
              <a:rPr lang="en-US" dirty="0" err="1" smtClean="0"/>
              <a:t>tweepy</a:t>
            </a:r>
            <a:r>
              <a:rPr lang="en-US" dirty="0" smtClean="0"/>
              <a:t> API provided by twitter.</a:t>
            </a:r>
          </a:p>
          <a:p>
            <a:r>
              <a:rPr lang="en-US" dirty="0" smtClean="0"/>
              <a:t>The authentication for the retrieval of these tweets will </a:t>
            </a:r>
            <a:r>
              <a:rPr lang="en-US" dirty="0" smtClean="0"/>
              <a:t> be </a:t>
            </a:r>
            <a:r>
              <a:rPr lang="en-US" dirty="0" smtClean="0"/>
              <a:t>completed by using the authentication </a:t>
            </a:r>
            <a:r>
              <a:rPr lang="en-US" dirty="0" smtClean="0"/>
              <a:t>tokens  </a:t>
            </a:r>
            <a:r>
              <a:rPr lang="en-US" dirty="0" smtClean="0"/>
              <a:t>given during the registration for the API. </a:t>
            </a:r>
          </a:p>
          <a:p>
            <a:r>
              <a:rPr lang="en-US" dirty="0" smtClean="0"/>
              <a:t> After receiving the response from </a:t>
            </a:r>
            <a:r>
              <a:rPr lang="en-US" dirty="0" err="1" smtClean="0"/>
              <a:t>tweepy</a:t>
            </a:r>
            <a:r>
              <a:rPr lang="en-US" dirty="0" smtClean="0"/>
              <a:t> API  each tweet is analyzed using </a:t>
            </a:r>
            <a:r>
              <a:rPr lang="en-US" dirty="0" err="1" smtClean="0"/>
              <a:t>TextBlob</a:t>
            </a:r>
            <a:r>
              <a:rPr lang="en-US" dirty="0" smtClean="0"/>
              <a:t> python library for sentiment analysis.</a:t>
            </a:r>
          </a:p>
          <a:p>
            <a:r>
              <a:rPr lang="en-US" dirty="0" smtClean="0"/>
              <a:t>On the completion of the whole procedure each of the hundred tweets is categorized as Positive, Negative and Neutral.</a:t>
            </a:r>
          </a:p>
          <a:p>
            <a:r>
              <a:rPr lang="en-US" dirty="0" smtClean="0"/>
              <a:t>Then the next responsibility is to respond the application with appropriate result that will be number of positive, negative, neutral tweets and the total number of tweets analyzed (100-fixed).</a:t>
            </a:r>
          </a:p>
          <a:p>
            <a:r>
              <a:rPr lang="en-US" dirty="0" smtClean="0"/>
              <a:t>The format in which data will be transferred will be </a:t>
            </a:r>
            <a:r>
              <a:rPr lang="en-US" dirty="0" err="1" smtClean="0"/>
              <a:t>Javascript</a:t>
            </a:r>
            <a:r>
              <a:rPr lang="en-US" dirty="0" smtClean="0"/>
              <a:t> Object Notation (JSON</a:t>
            </a:r>
            <a:r>
              <a:rPr lang="en-US" dirty="0" smtClean="0"/>
              <a:t>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0688946"/>
      </p:ext>
    </p:extLst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785926"/>
            <a:ext cx="4022710" cy="1143008"/>
          </a:xfrm>
        </p:spPr>
        <p:txBody>
          <a:bodyPr>
            <a:normAutofit/>
          </a:bodyPr>
          <a:lstStyle/>
          <a:p>
            <a:r>
              <a:rPr lang="en-IN" sz="4800" b="1" u="sng" dirty="0" smtClean="0"/>
              <a:t>APPICATION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the client application only responsible for calling the API with the topic entered by the user</a:t>
            </a:r>
            <a:r>
              <a:rPr lang="en-US" dirty="0" smtClean="0"/>
              <a:t>.</a:t>
            </a:r>
            <a:r>
              <a:rPr lang="en-US" dirty="0" smtClean="0"/>
              <a:t> </a:t>
            </a:r>
          </a:p>
          <a:p>
            <a:r>
              <a:rPr lang="en-US" dirty="0" smtClean="0"/>
              <a:t>The user provides input with the topic on which he wants to know the opinion of the twitter community.</a:t>
            </a:r>
          </a:p>
          <a:p>
            <a:r>
              <a:rPr lang="en-US" dirty="0" smtClean="0"/>
              <a:t>After taking the input from the user it calls the API with requesting the result on that particular topic.</a:t>
            </a:r>
          </a:p>
          <a:p>
            <a:r>
              <a:rPr lang="en-US" dirty="0" smtClean="0"/>
              <a:t>After the API processes the result it  responses with the respective result to the application which further the application uses to plot a pie chart  </a:t>
            </a:r>
            <a:r>
              <a:rPr lang="en-US" dirty="0" smtClean="0"/>
              <a:t>and provides </a:t>
            </a:r>
            <a:r>
              <a:rPr lang="en-US" dirty="0" smtClean="0"/>
              <a:t>the user with appropriate results.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496" y="3571876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JAVA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1750688946"/>
      </p:ext>
    </p:extLst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thank you\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48" y="22122"/>
            <a:ext cx="11287204" cy="683587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2787940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tf02787940</Template>
  <TotalTime>40</TotalTime>
  <Words>292</Words>
  <PresentationFormat>Custom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tf02787940</vt:lpstr>
      <vt:lpstr>Sentiment  Analysis On  Tweets </vt:lpstr>
      <vt:lpstr>Table of Content</vt:lpstr>
      <vt:lpstr>Function</vt:lpstr>
      <vt:lpstr>Description</vt:lpstr>
      <vt:lpstr>Slide 5</vt:lpstr>
      <vt:lpstr>Slide 6</vt:lpstr>
      <vt:lpstr>API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 Analysis On  Tweets </dc:title>
  <dc:creator>Sudhanshu Mishra</dc:creator>
  <cp:lastModifiedBy>Sudhanshu Mishra</cp:lastModifiedBy>
  <cp:revision>2</cp:revision>
  <dcterms:created xsi:type="dcterms:W3CDTF">2018-04-18T16:51:48Z</dcterms:created>
  <dcterms:modified xsi:type="dcterms:W3CDTF">2018-04-18T17:32:17Z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