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11E2C-9191-E456-2649-D350BDF4EB31}" v="5" dt="2024-07-17T14:02:03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5388" autoAdjust="0"/>
  </p:normalViewPr>
  <p:slideViewPr>
    <p:cSldViewPr snapToGrid="0">
      <p:cViewPr>
        <p:scale>
          <a:sx n="100" d="100"/>
          <a:sy n="100" d="100"/>
        </p:scale>
        <p:origin x="173" y="-54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nshu | Content Enablers" userId="S::sudhanshu@contentenablers.com::cc1ba0bc-0e16-4aa6-9b1f-f065de5ca5be" providerId="AD" clId="Web-{01F11E2C-9191-E456-2649-D350BDF4EB31}"/>
    <pc:docChg chg="modSld">
      <pc:chgData name="Sudhanshu | Content Enablers" userId="S::sudhanshu@contentenablers.com::cc1ba0bc-0e16-4aa6-9b1f-f065de5ca5be" providerId="AD" clId="Web-{01F11E2C-9191-E456-2649-D350BDF4EB31}" dt="2024-07-17T14:02:03.727" v="4"/>
      <pc:docMkLst>
        <pc:docMk/>
      </pc:docMkLst>
      <pc:sldChg chg="modTransition">
        <pc:chgData name="Sudhanshu | Content Enablers" userId="S::sudhanshu@contentenablers.com::cc1ba0bc-0e16-4aa6-9b1f-f065de5ca5be" providerId="AD" clId="Web-{01F11E2C-9191-E456-2649-D350BDF4EB31}" dt="2024-07-17T14:01:43.945" v="0"/>
        <pc:sldMkLst>
          <pc:docMk/>
          <pc:sldMk cId="2945390068" sldId="314"/>
        </pc:sldMkLst>
      </pc:sldChg>
      <pc:sldChg chg="modTransition">
        <pc:chgData name="Sudhanshu | Content Enablers" userId="S::sudhanshu@contentenablers.com::cc1ba0bc-0e16-4aa6-9b1f-f065de5ca5be" providerId="AD" clId="Web-{01F11E2C-9191-E456-2649-D350BDF4EB31}" dt="2024-07-17T14:01:51.555" v="2"/>
        <pc:sldMkLst>
          <pc:docMk/>
          <pc:sldMk cId="4293742996" sldId="316"/>
        </pc:sldMkLst>
      </pc:sldChg>
      <pc:sldChg chg="modTransition">
        <pc:chgData name="Sudhanshu | Content Enablers" userId="S::sudhanshu@contentenablers.com::cc1ba0bc-0e16-4aa6-9b1f-f065de5ca5be" providerId="AD" clId="Web-{01F11E2C-9191-E456-2649-D350BDF4EB31}" dt="2024-07-17T14:01:54.211" v="3"/>
        <pc:sldMkLst>
          <pc:docMk/>
          <pc:sldMk cId="2149261472" sldId="323"/>
        </pc:sldMkLst>
      </pc:sldChg>
      <pc:sldChg chg="modTransition">
        <pc:chgData name="Sudhanshu | Content Enablers" userId="S::sudhanshu@contentenablers.com::cc1ba0bc-0e16-4aa6-9b1f-f065de5ca5be" providerId="AD" clId="Web-{01F11E2C-9191-E456-2649-D350BDF4EB31}" dt="2024-07-17T14:02:03.727" v="4"/>
        <pc:sldMkLst>
          <pc:docMk/>
          <pc:sldMk cId="2323500703" sldId="32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03462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1586-1388-197C-1294-83D4DD8529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299013" cy="3914910"/>
          </a:xfrm>
        </p:spPr>
        <p:txBody>
          <a:bodyPr/>
          <a:lstStyle/>
          <a:p>
            <a:r>
              <a:rPr lang="en-US" dirty="0"/>
              <a:t>Opportunity to build</a:t>
            </a:r>
          </a:p>
          <a:p>
            <a:r>
              <a:rPr lang="en-US" dirty="0"/>
              <a:t>Fully inclusive market</a:t>
            </a:r>
          </a:p>
          <a:p>
            <a:r>
              <a:rPr lang="en-US" dirty="0"/>
              <a:t>Total addressable market</a:t>
            </a:r>
          </a:p>
          <a:p>
            <a:r>
              <a:rPr lang="en-US" noProof="1"/>
              <a:t>Freedom to invent</a:t>
            </a:r>
            <a:endParaRPr lang="en-US" dirty="0"/>
          </a:p>
          <a:p>
            <a:r>
              <a:rPr lang="en-US" noProof="1"/>
              <a:t>Selectively inclusive market</a:t>
            </a:r>
          </a:p>
          <a:p>
            <a:r>
              <a:rPr lang="en-US" noProof="1"/>
              <a:t>Serviceable available market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2EE5D6E7-8306-54E8-220A-099D3B755FFE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2564561545"/>
              </p:ext>
            </p:extLst>
          </p:nvPr>
        </p:nvGraphicFramePr>
        <p:xfrm>
          <a:off x="4602163" y="2017713"/>
          <a:ext cx="6675294" cy="392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272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4218738779"/>
                    </a:ext>
                  </a:extLst>
                </a:gridCol>
              </a:tblGrid>
              <a:tr h="785097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Clients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Orders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Gross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Net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$7,000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$16,000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$25,000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$40,000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6257366" cy="3914910"/>
          </a:xfrm>
        </p:spPr>
        <p:txBody>
          <a:bodyPr/>
          <a:lstStyle/>
          <a:p>
            <a:r>
              <a:rPr lang="en-US" dirty="0"/>
              <a:t>Our product makes consumer lives easier, and no other product on the market offers the same features</a:t>
            </a:r>
          </a:p>
          <a:p>
            <a:pPr lvl="1"/>
            <a:r>
              <a:rPr lang="en-US" dirty="0"/>
              <a:t>Gen Z (18-25 years old)</a:t>
            </a:r>
          </a:p>
          <a:p>
            <a:pPr lvl="1"/>
            <a:r>
              <a:rPr lang="en-US" dirty="0"/>
              <a:t>Reduce expenses for replacement products </a:t>
            </a:r>
          </a:p>
          <a:p>
            <a:pPr lvl="1"/>
            <a:r>
              <a:rPr lang="en-US" dirty="0"/>
              <a:t>Simple design that gives customers the targeted information they need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5AC68-D86C-E73B-5402-F22C9F54DC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67475" y="2018119"/>
            <a:ext cx="2449514" cy="3931919"/>
          </a:xfrm>
        </p:spPr>
        <p:txBody>
          <a:bodyPr/>
          <a:lstStyle/>
          <a:p>
            <a:r>
              <a:rPr lang="en-US" dirty="0"/>
              <a:t>Close the gap</a:t>
            </a:r>
          </a:p>
          <a:p>
            <a:r>
              <a:rPr lang="en-US" dirty="0"/>
              <a:t>Target audience </a:t>
            </a:r>
          </a:p>
          <a:p>
            <a:r>
              <a:rPr lang="en-US" dirty="0"/>
              <a:t>Cost savings</a:t>
            </a:r>
          </a:p>
          <a:p>
            <a:r>
              <a:rPr lang="en-US" dirty="0"/>
              <a:t>Easy to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ED9-3D31-C7EF-C4E5-0D218F61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584477"/>
            <a:ext cx="10354052" cy="1209765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782709C-FC0C-E355-9C94-A8EE025BAC7B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829977845"/>
              </p:ext>
            </p:extLst>
          </p:nvPr>
        </p:nvGraphicFramePr>
        <p:xfrm>
          <a:off x="923925" y="2009775"/>
          <a:ext cx="10363201" cy="393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555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Income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Users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1,600,000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 price per sale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Revenue @ 15%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Gross profit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0FF3-CE3C-DDFB-B8EA-5BA1668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/>
              <a:t>About 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r>
              <a:rPr lang="en-US" dirty="0"/>
              <a:t>At Contoso, we empower organizations to foster collaborative thinking to further drive workplace innovation. By closing the loop and leveraging agile frameworks, we help business grow organically and foster a consumer first mindset.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80640"/>
            <a:ext cx="5181600" cy="3368819"/>
          </a:xfrm>
        </p:spPr>
        <p:txBody>
          <a:bodyPr/>
          <a:lstStyle/>
          <a:p>
            <a:r>
              <a:rPr lang="en-US" dirty="0"/>
              <a:t>Company overview</a:t>
            </a:r>
          </a:p>
        </p:txBody>
      </p:sp>
      <p:pic>
        <p:nvPicPr>
          <p:cNvPr id="14" name="Picture Placeholder 13" descr="A person looking at a piece of paper">
            <a:extLst>
              <a:ext uri="{FF2B5EF4-FFF2-40B4-BE49-F238E27FC236}">
                <a16:creationId xmlns:a16="http://schemas.microsoft.com/office/drawing/2014/main" id="{F28819F3-7D3B-EB42-24FD-3C0BBC5963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9" b="119"/>
          <a:stretch/>
        </p:blipFill>
        <p:spPr>
          <a:xfrm>
            <a:off x="6085840" y="-10159"/>
            <a:ext cx="6116320" cy="6868160"/>
          </a:xfrm>
        </p:spPr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0" y="1310639"/>
            <a:ext cx="4805997" cy="2689629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pic>
        <p:nvPicPr>
          <p:cNvPr id="5" name="Picture Placeholder 4" descr="A person smelling a small glass bottle">
            <a:extLst>
              <a:ext uri="{FF2B5EF4-FFF2-40B4-BE49-F238E27FC236}">
                <a16:creationId xmlns:a16="http://schemas.microsoft.com/office/drawing/2014/main" id="{95D91661-037A-ECB3-7904-2C3843A98D9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0394" r="20394"/>
          <a:stretch/>
        </p:blipFill>
        <p:spPr>
          <a:xfrm>
            <a:off x="0" y="-10160"/>
            <a:ext cx="6096000" cy="68580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6163" y="4172990"/>
            <a:ext cx="4805997" cy="2389736"/>
          </a:xfrm>
        </p:spPr>
        <p:txBody>
          <a:bodyPr/>
          <a:lstStyle/>
          <a:p>
            <a:r>
              <a:rPr lang="en-US" dirty="0"/>
              <a:t>First beautifully designed product that's both stylish and functional</a:t>
            </a: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Market gap</a:t>
            </a:r>
            <a:r>
              <a:rPr lang="en-US" sz="2000" cap="none" dirty="0"/>
              <a:t>: few, if any, products on the market help customers like we do</a:t>
            </a: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Customers</a:t>
            </a:r>
            <a:r>
              <a:rPr lang="en-US" sz="2000" cap="none" dirty="0"/>
              <a:t>: 66% of US consumers spend money on multiple products that only partially resolves their issue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Financials</a:t>
            </a:r>
            <a:r>
              <a:rPr lang="en-US" sz="2000" cap="none" dirty="0"/>
              <a:t>: </a:t>
            </a:r>
            <a:r>
              <a:rPr lang="en-US" sz="2000" cap="none" dirty="0">
                <a:ea typeface="+mn-lt"/>
                <a:cs typeface="+mn-lt"/>
              </a:rPr>
              <a:t>millennials account for about a quarter of the $48 billion spent on other products in 2018</a:t>
            </a:r>
            <a:endParaRPr lang="en-US" sz="2000" cap="none" dirty="0">
              <a:cs typeface="Calibri" panose="020F0502020204030204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Costs</a:t>
            </a:r>
            <a:r>
              <a:rPr lang="en-US" sz="2000" cap="none" dirty="0"/>
              <a:t>: loss of productivity costing consumers thousands of dollars </a:t>
            </a:r>
            <a:endParaRPr lang="en-US" sz="2000" cap="none" dirty="0">
              <a:cs typeface="Calibri" panose="020F0502020204030204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Usability</a:t>
            </a:r>
            <a:r>
              <a:rPr lang="en-US" sz="2000" cap="none" dirty="0"/>
              <a:t>: customers want something easy to use that helps make their life easier </a:t>
            </a: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/>
          <a:lstStyle/>
          <a:p>
            <a:r>
              <a:rPr lang="en-US" dirty="0"/>
              <a:t>Product benefits</a:t>
            </a:r>
          </a:p>
        </p:txBody>
      </p:sp>
      <p:pic>
        <p:nvPicPr>
          <p:cNvPr id="5" name="Picture Placeholder 4" descr="A person standing in a greenhouse">
            <a:extLst>
              <a:ext uri="{FF2B5EF4-FFF2-40B4-BE49-F238E27FC236}">
                <a16:creationId xmlns:a16="http://schemas.microsoft.com/office/drawing/2014/main" id="{EE30546E-D63D-6DD8-4DA7-41DD51A44C2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2487" b="12487"/>
          <a:stretch/>
        </p:blipFill>
        <p:spPr>
          <a:xfrm>
            <a:off x="0" y="0"/>
            <a:ext cx="6096000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4172990"/>
            <a:ext cx="4896677" cy="2309726"/>
          </a:xfrm>
        </p:spPr>
        <p:txBody>
          <a:bodyPr/>
          <a:lstStyle/>
          <a:p>
            <a:r>
              <a:rPr lang="en-US" noProof="1"/>
              <a:t>Online store and market swap</a:t>
            </a:r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Our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992709" cy="3747180"/>
          </a:xfrm>
        </p:spPr>
        <p:txBody>
          <a:bodyPr/>
          <a:lstStyle/>
          <a:p>
            <a:r>
              <a:rPr lang="en-US" noProof="1"/>
              <a:t>Our product is priced below that of other companies on the market</a:t>
            </a:r>
          </a:p>
          <a:p>
            <a:r>
              <a:rPr lang="en-US" noProof="1"/>
              <a:t>Design is simple and easy to use, compared to the complex designs of the competitors</a:t>
            </a:r>
          </a:p>
          <a:p>
            <a:r>
              <a:rPr lang="en-US" noProof="1"/>
              <a:t>Affordability is the main draw for our consumers to our product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DA2D-CE7A-511E-45B9-EAF4FA520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2022250"/>
            <a:ext cx="4992709" cy="3747180"/>
          </a:xfrm>
        </p:spPr>
        <p:txBody>
          <a:bodyPr/>
          <a:lstStyle/>
          <a:p>
            <a:r>
              <a:rPr lang="en-US" noProof="1"/>
              <a:t>Company A product is more expensive</a:t>
            </a:r>
          </a:p>
          <a:p>
            <a:r>
              <a:rPr lang="en-US" noProof="1"/>
              <a:t>Companies B &amp; C product is expensive and inconvenient to use</a:t>
            </a:r>
          </a:p>
          <a:p>
            <a:r>
              <a:rPr lang="en-US" noProof="1"/>
              <a:t>Companies D &amp; E product is affordable, but inconvenient to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/>
              <a:t>Product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310129" cy="3747180"/>
          </a:xfrm>
        </p:spPr>
        <p:txBody>
          <a:bodyPr/>
          <a:lstStyle/>
          <a:p>
            <a:r>
              <a:rPr lang="en-US" dirty="0"/>
              <a:t>Unique</a:t>
            </a:r>
          </a:p>
          <a:p>
            <a:r>
              <a:rPr lang="en-US" dirty="0"/>
              <a:t>First to market</a:t>
            </a:r>
          </a:p>
          <a:p>
            <a:r>
              <a:rPr lang="en-US" dirty="0"/>
              <a:t>Tested</a:t>
            </a:r>
          </a:p>
          <a:p>
            <a:r>
              <a:rPr lang="en-US" dirty="0"/>
              <a:t>Authentic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02310" y="2018120"/>
            <a:ext cx="6751489" cy="3747180"/>
          </a:xfrm>
        </p:spPr>
        <p:txBody>
          <a:bodyPr/>
          <a:lstStyle/>
          <a:p>
            <a:r>
              <a:rPr lang="en-US" dirty="0"/>
              <a:t>Only product specifically dedicated to this niche market</a:t>
            </a:r>
          </a:p>
          <a:p>
            <a:r>
              <a:rPr lang="en-US" dirty="0"/>
              <a:t>First beautifully designed product that's both stylish and functional</a:t>
            </a:r>
          </a:p>
          <a:p>
            <a:r>
              <a:rPr lang="en-US" dirty="0"/>
              <a:t>Conducted testing with college students in the area</a:t>
            </a:r>
          </a:p>
          <a:p>
            <a:r>
              <a:rPr lang="en-US" dirty="0"/>
              <a:t>Designed with the help and input of experts in the field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85" y="446313"/>
            <a:ext cx="5179615" cy="1448747"/>
          </a:xfrm>
        </p:spPr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5181600" cy="3747180"/>
          </a:xfrm>
        </p:spPr>
        <p:txBody>
          <a:bodyPr/>
          <a:lstStyle/>
          <a:p>
            <a:r>
              <a:rPr lang="en-US" b="1" dirty="0"/>
              <a:t>Feb 20XX: </a:t>
            </a:r>
            <a:r>
              <a:rPr lang="en-US" dirty="0"/>
              <a:t>roll out product to high profile or top-level participants to help establish the product</a:t>
            </a:r>
          </a:p>
          <a:p>
            <a:r>
              <a:rPr lang="en-US" b="1" dirty="0"/>
              <a:t>May 20XX: </a:t>
            </a:r>
            <a:r>
              <a:rPr lang="en-US" dirty="0"/>
              <a:t>release the product to the public and monitor press release and social media accounts</a:t>
            </a:r>
          </a:p>
          <a:p>
            <a:r>
              <a:rPr lang="en-US" b="1" dirty="0"/>
              <a:t>Oct 20XX: </a:t>
            </a:r>
            <a:r>
              <a:rPr lang="en-US" dirty="0"/>
              <a:t>gather feedback and adjust product design as necessary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8" name="Picture Placeholder 17" descr="Two people looking at their phones">
            <a:extLst>
              <a:ext uri="{FF2B5EF4-FFF2-40B4-BE49-F238E27FC236}">
                <a16:creationId xmlns:a16="http://schemas.microsoft.com/office/drawing/2014/main" id="{1609D79A-E8EF-302E-E8CA-07C644CE0E0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1" r="81"/>
          <a:stretch/>
        </p:blipFill>
        <p:spPr>
          <a:xfrm>
            <a:off x="6076950" y="0"/>
            <a:ext cx="6115050" cy="6868886"/>
          </a:xfrm>
        </p:spPr>
      </p:pic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477</Words>
  <Application>Microsoft Office PowerPoint</Application>
  <PresentationFormat>Widescreen</PresentationFormat>
  <Paragraphs>125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</vt:lpstr>
      <vt:lpstr>Pitch deck</vt:lpstr>
      <vt:lpstr>About us</vt:lpstr>
      <vt:lpstr>Company overview</vt:lpstr>
      <vt:lpstr>Product overview</vt:lpstr>
      <vt:lpstr>Problem </vt:lpstr>
      <vt:lpstr>Product benefits</vt:lpstr>
      <vt:lpstr>Our competition</vt:lpstr>
      <vt:lpstr>Product overview </vt:lpstr>
      <vt:lpstr>Growth strategy</vt:lpstr>
      <vt:lpstr>Market overview</vt:lpstr>
      <vt:lpstr>Solution</vt:lpstr>
      <vt:lpstr>Financials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/>
  <cp:revision>4</cp:revision>
  <dcterms:created xsi:type="dcterms:W3CDTF">2024-07-17T11:57:55Z</dcterms:created>
  <dcterms:modified xsi:type="dcterms:W3CDTF">2024-07-17T14:02:05Z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