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65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3/22/2019</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3/22/2019</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3/22/2019</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3/22/2019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3/22/2019</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3/22/2019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3/22/2019</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3/22/2019</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3/22/2019</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normAutofit fontScale="90000"/>
          </a:bodyPr>
          <a:lstStyle/>
          <a:p>
            <a:r>
              <a:rPr lang="en-US" b="1" dirty="0"/>
              <a:t>Basic </a:t>
            </a:r>
            <a:r>
              <a:rPr lang="en-US" b="1" dirty="0"/>
              <a:t>Concepts </a:t>
            </a:r>
            <a:r>
              <a:rPr lang="en-US" b="1" dirty="0" smtClean="0"/>
              <a:t>of Statistics </a:t>
            </a:r>
            <a:r>
              <a:rPr lang="en-US" b="1" dirty="0"/>
              <a:t>for </a:t>
            </a:r>
            <a:r>
              <a:rPr lang="en-US" b="1" dirty="0" smtClean="0"/>
              <a:t>Data </a:t>
            </a:r>
            <a:r>
              <a:rPr lang="en-US" b="1" dirty="0"/>
              <a:t>Scientists</a:t>
            </a:r>
            <a:br>
              <a:rPr lang="en-US" b="1" dirty="0"/>
            </a:br>
            <a:endParaRPr lang="en-US" dirty="0"/>
          </a:p>
        </p:txBody>
      </p:sp>
      <p:sp>
        <p:nvSpPr>
          <p:cNvPr id="5" name="ntacFooterText"/>
          <p:cNvSpPr txBox="1"/>
          <p:nvPr/>
        </p:nvSpPr>
        <p:spPr>
          <a:xfrm>
            <a:off x="4094145" y="6604000"/>
            <a:ext cx="955711" cy="261610"/>
          </a:xfrm>
          <a:prstGeom prst="rect">
            <a:avLst/>
          </a:prstGeom>
          <a:noFill/>
        </p:spPr>
        <p:txBody>
          <a:bodyPr vert="horz" wrap="none" rtlCol="0">
            <a:spAutoFit/>
          </a:bodyPr>
          <a:lstStyle/>
          <a:p>
            <a:r>
              <a:rPr lang="en-US" sz="1100" smtClean="0">
                <a:solidFill>
                  <a:srgbClr val="404040"/>
                </a:solidFill>
              </a:rPr>
              <a:t>NTAC:3NS-20</a:t>
            </a:r>
            <a:endParaRPr lang="en-US" sz="1100">
              <a:solidFill>
                <a:srgbClr val="404040"/>
              </a:solidFill>
            </a:endParaRPr>
          </a:p>
        </p:txBody>
      </p:sp>
    </p:spTree>
    <p:extLst>
      <p:ext uri="{BB962C8B-B14F-4D97-AF65-F5344CB8AC3E}">
        <p14:creationId xmlns:p14="http://schemas.microsoft.com/office/powerpoint/2010/main" val="3072581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Probability Distribution</a:t>
            </a:r>
            <a:endParaRPr lang="en-US"/>
          </a:p>
        </p:txBody>
      </p:sp>
      <p:sp>
        <p:nvSpPr>
          <p:cNvPr id="3" name="Content Placeholder 2"/>
          <p:cNvSpPr>
            <a:spLocks noGrp="1"/>
          </p:cNvSpPr>
          <p:nvPr>
            <p:ph sz="quarter" idx="1"/>
          </p:nvPr>
        </p:nvSpPr>
        <p:spPr/>
        <p:txBody>
          <a:bodyPr>
            <a:normAutofit/>
          </a:bodyPr>
          <a:lstStyle/>
          <a:p>
            <a:r>
              <a:rPr lang="en-US" dirty="0"/>
              <a:t>There are many more distributions that you can dive deep into but those 3 already give us a lot of value. We can quickly see and interpret our categorical variables with a Uniform Distribution. If we see a Gaussian Distribution we know that there are many algorithms that by default will perform well specifically with Gaussian so we should go for those. And with Poisson we’ll see that we have to take special care and choose an algorithm that is robust to the variations in the spatial spread.</a:t>
            </a:r>
          </a:p>
        </p:txBody>
      </p:sp>
      <p:sp>
        <p:nvSpPr>
          <p:cNvPr id="5" name="ntacFooterText"/>
          <p:cNvSpPr txBox="1"/>
          <p:nvPr/>
        </p:nvSpPr>
        <p:spPr>
          <a:xfrm>
            <a:off x="4094145" y="6604000"/>
            <a:ext cx="955711" cy="261610"/>
          </a:xfrm>
          <a:prstGeom prst="rect">
            <a:avLst/>
          </a:prstGeom>
          <a:noFill/>
        </p:spPr>
        <p:txBody>
          <a:bodyPr vert="horz" wrap="none" rtlCol="0">
            <a:spAutoFit/>
          </a:bodyPr>
          <a:lstStyle/>
          <a:p>
            <a:r>
              <a:rPr lang="en-US" sz="1100" smtClean="0">
                <a:solidFill>
                  <a:srgbClr val="404040"/>
                </a:solidFill>
              </a:rPr>
              <a:t>NTAC:3NS-20</a:t>
            </a:r>
            <a:endParaRPr lang="en-US" sz="1100">
              <a:solidFill>
                <a:srgbClr val="404040"/>
              </a:solidFill>
            </a:endParaRPr>
          </a:p>
        </p:txBody>
      </p:sp>
    </p:spTree>
    <p:extLst>
      <p:ext uri="{BB962C8B-B14F-4D97-AF65-F5344CB8AC3E}">
        <p14:creationId xmlns:p14="http://schemas.microsoft.com/office/powerpoint/2010/main" val="1145550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a:t>Statistics can be a powerful tool when performing the art of Data Science (DS). From a high-level view, statistics is the use of mathematics to perform technical analysis of data. A basic </a:t>
            </a:r>
            <a:r>
              <a:rPr lang="en-US" dirty="0" err="1"/>
              <a:t>visualisation</a:t>
            </a:r>
            <a:r>
              <a:rPr lang="en-US" dirty="0"/>
              <a:t> such as a bar chart might give you some high-level information, but with statistics we get to operate on the data in a much more information-driven and targeted way. The math involved helps us form concrete conclusions about our data rather than just guesstimating.</a:t>
            </a:r>
          </a:p>
          <a:p>
            <a:r>
              <a:rPr lang="en-US" dirty="0"/>
              <a:t>Using statistics, we can gain deeper and more fine grained insights into how exactly our data is structured and based on that structure how we can optimally apply other data science techniques to get even more information. </a:t>
            </a:r>
          </a:p>
          <a:p>
            <a:pPr marL="0" indent="0">
              <a:buNone/>
            </a:pPr>
            <a:endParaRPr lang="en-US" dirty="0"/>
          </a:p>
        </p:txBody>
      </p:sp>
      <p:sp>
        <p:nvSpPr>
          <p:cNvPr id="5" name="ntacFooterText"/>
          <p:cNvSpPr txBox="1"/>
          <p:nvPr/>
        </p:nvSpPr>
        <p:spPr>
          <a:xfrm>
            <a:off x="4094145" y="6604000"/>
            <a:ext cx="955711" cy="261610"/>
          </a:xfrm>
          <a:prstGeom prst="rect">
            <a:avLst/>
          </a:prstGeom>
          <a:noFill/>
        </p:spPr>
        <p:txBody>
          <a:bodyPr vert="horz" wrap="none" rtlCol="0">
            <a:spAutoFit/>
          </a:bodyPr>
          <a:lstStyle/>
          <a:p>
            <a:r>
              <a:rPr lang="en-US" sz="1100" smtClean="0">
                <a:solidFill>
                  <a:srgbClr val="404040"/>
                </a:solidFill>
              </a:rPr>
              <a:t>NTAC:3NS-20</a:t>
            </a:r>
            <a:endParaRPr lang="en-US" sz="1100">
              <a:solidFill>
                <a:srgbClr val="404040"/>
              </a:solidFill>
            </a:endParaRPr>
          </a:p>
        </p:txBody>
      </p:sp>
    </p:spTree>
    <p:extLst>
      <p:ext uri="{BB962C8B-B14F-4D97-AF65-F5344CB8AC3E}">
        <p14:creationId xmlns:p14="http://schemas.microsoft.com/office/powerpoint/2010/main" val="500164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Statistical Features</a:t>
            </a:r>
          </a:p>
        </p:txBody>
      </p:sp>
      <p:sp>
        <p:nvSpPr>
          <p:cNvPr id="3" name="Content Placeholder 2"/>
          <p:cNvSpPr>
            <a:spLocks noGrp="1"/>
          </p:cNvSpPr>
          <p:nvPr>
            <p:ph sz="quarter" idx="1"/>
          </p:nvPr>
        </p:nvSpPr>
        <p:spPr/>
        <p:txBody>
          <a:bodyPr/>
          <a:lstStyle/>
          <a:p>
            <a:r>
              <a:rPr lang="en-US" dirty="0"/>
              <a:t>Statistical features is probably the most used statistics concept in data science. It’s often the first stats technique you would apply when exploring a dataset and includes things like bias, variance, mean, median, percentiles, and many others. It’s all fairly easy to understand and implement in code! Check out the graphic below for an illustration.</a:t>
            </a:r>
          </a:p>
        </p:txBody>
      </p:sp>
      <p:sp>
        <p:nvSpPr>
          <p:cNvPr id="5" name="ntacFooterText"/>
          <p:cNvSpPr txBox="1"/>
          <p:nvPr/>
        </p:nvSpPr>
        <p:spPr>
          <a:xfrm>
            <a:off x="4094145" y="6604000"/>
            <a:ext cx="955711" cy="261610"/>
          </a:xfrm>
          <a:prstGeom prst="rect">
            <a:avLst/>
          </a:prstGeom>
          <a:noFill/>
        </p:spPr>
        <p:txBody>
          <a:bodyPr vert="horz" wrap="none" rtlCol="0">
            <a:spAutoFit/>
          </a:bodyPr>
          <a:lstStyle/>
          <a:p>
            <a:r>
              <a:rPr lang="en-US" sz="1100" smtClean="0">
                <a:solidFill>
                  <a:srgbClr val="404040"/>
                </a:solidFill>
              </a:rPr>
              <a:t>NTAC:3NS-20</a:t>
            </a:r>
            <a:endParaRPr lang="en-US" sz="1100">
              <a:solidFill>
                <a:srgbClr val="404040"/>
              </a:solidFill>
            </a:endParaRPr>
          </a:p>
        </p:txBody>
      </p:sp>
    </p:spTree>
    <p:extLst>
      <p:ext uri="{BB962C8B-B14F-4D97-AF65-F5344CB8AC3E}">
        <p14:creationId xmlns:p14="http://schemas.microsoft.com/office/powerpoint/2010/main" val="3219336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Statistical Features</a:t>
            </a:r>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257800" y="1828800"/>
            <a:ext cx="3467100" cy="3524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57200" y="1981200"/>
            <a:ext cx="4572000" cy="2862322"/>
          </a:xfrm>
          <a:prstGeom prst="rect">
            <a:avLst/>
          </a:prstGeom>
          <a:noFill/>
        </p:spPr>
        <p:txBody>
          <a:bodyPr wrap="square" rtlCol="0">
            <a:spAutoFit/>
          </a:bodyPr>
          <a:lstStyle/>
          <a:p>
            <a:r>
              <a:rPr lang="en-US" dirty="0" smtClean="0"/>
              <a:t>The </a:t>
            </a:r>
            <a:r>
              <a:rPr lang="en-US" dirty="0"/>
              <a:t>line in the middle is the </a:t>
            </a:r>
            <a:r>
              <a:rPr lang="en-US" i="1" dirty="0"/>
              <a:t>median</a:t>
            </a:r>
            <a:r>
              <a:rPr lang="en-US" dirty="0"/>
              <a:t> value of the data. Median is used over the mean since it is more robust to outlier values. The </a:t>
            </a:r>
            <a:r>
              <a:rPr lang="en-US" i="1" dirty="0"/>
              <a:t>first quartile</a:t>
            </a:r>
            <a:r>
              <a:rPr lang="en-US" dirty="0"/>
              <a:t> is essentially the 25th percentile; </a:t>
            </a:r>
            <a:r>
              <a:rPr lang="en-US" dirty="0" err="1"/>
              <a:t>i.e</a:t>
            </a:r>
            <a:r>
              <a:rPr lang="en-US" dirty="0"/>
              <a:t> 25% of the points in the data fall below that value. The </a:t>
            </a:r>
            <a:r>
              <a:rPr lang="en-US" i="1" dirty="0"/>
              <a:t>third quartile</a:t>
            </a:r>
            <a:r>
              <a:rPr lang="en-US" dirty="0"/>
              <a:t> is the 75th percentile; </a:t>
            </a:r>
            <a:r>
              <a:rPr lang="en-US" dirty="0" err="1"/>
              <a:t>i.e</a:t>
            </a:r>
            <a:r>
              <a:rPr lang="en-US" dirty="0"/>
              <a:t> 75% of the points in the data fall below that value. The min and max values represent the upper and lower ends of our data range</a:t>
            </a:r>
            <a:r>
              <a:rPr lang="en-US" dirty="0" smtClean="0"/>
              <a:t>.</a:t>
            </a:r>
          </a:p>
          <a:p>
            <a:endParaRPr lang="en-US" dirty="0"/>
          </a:p>
        </p:txBody>
      </p:sp>
      <p:sp>
        <p:nvSpPr>
          <p:cNvPr id="6" name="ntacFooterText"/>
          <p:cNvSpPr txBox="1"/>
          <p:nvPr/>
        </p:nvSpPr>
        <p:spPr>
          <a:xfrm>
            <a:off x="4094145" y="6604000"/>
            <a:ext cx="955711" cy="261610"/>
          </a:xfrm>
          <a:prstGeom prst="rect">
            <a:avLst/>
          </a:prstGeom>
          <a:noFill/>
        </p:spPr>
        <p:txBody>
          <a:bodyPr vert="horz" wrap="none" rtlCol="0">
            <a:spAutoFit/>
          </a:bodyPr>
          <a:lstStyle/>
          <a:p>
            <a:r>
              <a:rPr lang="en-US" sz="1100" smtClean="0">
                <a:solidFill>
                  <a:srgbClr val="404040"/>
                </a:solidFill>
              </a:rPr>
              <a:t>NTAC:3NS-20</a:t>
            </a:r>
            <a:endParaRPr lang="en-US" sz="1100">
              <a:solidFill>
                <a:srgbClr val="404040"/>
              </a:solidFill>
            </a:endParaRPr>
          </a:p>
        </p:txBody>
      </p:sp>
    </p:spTree>
    <p:extLst>
      <p:ext uri="{BB962C8B-B14F-4D97-AF65-F5344CB8AC3E}">
        <p14:creationId xmlns:p14="http://schemas.microsoft.com/office/powerpoint/2010/main" val="3005856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Features</a:t>
            </a:r>
          </a:p>
        </p:txBody>
      </p:sp>
      <p:sp>
        <p:nvSpPr>
          <p:cNvPr id="3" name="Content Placeholder 2"/>
          <p:cNvSpPr>
            <a:spLocks noGrp="1"/>
          </p:cNvSpPr>
          <p:nvPr>
            <p:ph sz="quarter" idx="1"/>
          </p:nvPr>
        </p:nvSpPr>
        <p:spPr/>
        <p:txBody>
          <a:bodyPr>
            <a:normAutofit fontScale="77500" lnSpcReduction="20000"/>
          </a:bodyPr>
          <a:lstStyle/>
          <a:p>
            <a:r>
              <a:rPr lang="en-US" dirty="0"/>
              <a:t>A box plot perfectly illustrates what we can do with basic statistical features:</a:t>
            </a:r>
          </a:p>
          <a:p>
            <a:r>
              <a:rPr lang="en-US" dirty="0"/>
              <a:t>When the box plot is </a:t>
            </a:r>
            <a:r>
              <a:rPr lang="en-US" b="1" dirty="0"/>
              <a:t>short </a:t>
            </a:r>
            <a:r>
              <a:rPr lang="en-US" dirty="0"/>
              <a:t>it implies that much of your data points are similar, since there are many values in a small range</a:t>
            </a:r>
          </a:p>
          <a:p>
            <a:r>
              <a:rPr lang="en-US" dirty="0"/>
              <a:t>When the box plot is </a:t>
            </a:r>
            <a:r>
              <a:rPr lang="en-US" b="1" dirty="0"/>
              <a:t>tall</a:t>
            </a:r>
            <a:r>
              <a:rPr lang="en-US" dirty="0"/>
              <a:t> it implies that much of your data points are quite different, since the values are spread over a wide range</a:t>
            </a:r>
          </a:p>
          <a:p>
            <a:r>
              <a:rPr lang="en-US" dirty="0"/>
              <a:t>If the median value is closer to the </a:t>
            </a:r>
            <a:r>
              <a:rPr lang="en-US" b="1" dirty="0"/>
              <a:t>bottom</a:t>
            </a:r>
            <a:r>
              <a:rPr lang="en-US" dirty="0"/>
              <a:t> then we know that most of the data has lower values. If the median value is closer to the </a:t>
            </a:r>
            <a:r>
              <a:rPr lang="en-US" b="1" dirty="0"/>
              <a:t>top</a:t>
            </a:r>
            <a:r>
              <a:rPr lang="en-US" dirty="0"/>
              <a:t> then we know that most of the data has higher values. Basically, if the median line is not in the middle of the box then it is an indication of </a:t>
            </a:r>
            <a:r>
              <a:rPr lang="en-US" b="1" dirty="0"/>
              <a:t>skewed</a:t>
            </a:r>
            <a:r>
              <a:rPr lang="en-US" dirty="0"/>
              <a:t> data.</a:t>
            </a:r>
          </a:p>
          <a:p>
            <a:r>
              <a:rPr lang="en-US" dirty="0"/>
              <a:t>Are the whiskers </a:t>
            </a:r>
            <a:r>
              <a:rPr lang="en-US" b="1" dirty="0"/>
              <a:t>very long</a:t>
            </a:r>
            <a:r>
              <a:rPr lang="en-US" dirty="0"/>
              <a:t>? That means your data has a high </a:t>
            </a:r>
            <a:r>
              <a:rPr lang="en-US" b="1" dirty="0"/>
              <a:t>standard deviation </a:t>
            </a:r>
            <a:r>
              <a:rPr lang="en-US" dirty="0"/>
              <a:t>and </a:t>
            </a:r>
            <a:r>
              <a:rPr lang="en-US" b="1" dirty="0"/>
              <a:t>variance </a:t>
            </a:r>
            <a:r>
              <a:rPr lang="en-US" dirty="0" err="1"/>
              <a:t>i.e</a:t>
            </a:r>
            <a:r>
              <a:rPr lang="en-US" dirty="0"/>
              <a:t> the values are spread out and highly varying. If you have long whiskers on one side of the box but not the other, then your data may be highly varying only in one direction.</a:t>
            </a:r>
          </a:p>
          <a:p>
            <a:endParaRPr lang="en-US" dirty="0"/>
          </a:p>
        </p:txBody>
      </p:sp>
      <p:sp>
        <p:nvSpPr>
          <p:cNvPr id="5" name="ntacFooterText"/>
          <p:cNvSpPr txBox="1"/>
          <p:nvPr/>
        </p:nvSpPr>
        <p:spPr>
          <a:xfrm>
            <a:off x="4094145" y="6604000"/>
            <a:ext cx="955711" cy="261610"/>
          </a:xfrm>
          <a:prstGeom prst="rect">
            <a:avLst/>
          </a:prstGeom>
          <a:noFill/>
        </p:spPr>
        <p:txBody>
          <a:bodyPr vert="horz" wrap="none" rtlCol="0">
            <a:spAutoFit/>
          </a:bodyPr>
          <a:lstStyle/>
          <a:p>
            <a:r>
              <a:rPr lang="en-US" sz="1100" smtClean="0">
                <a:solidFill>
                  <a:srgbClr val="404040"/>
                </a:solidFill>
              </a:rPr>
              <a:t>NTAC:3NS-20</a:t>
            </a:r>
            <a:endParaRPr lang="en-US" sz="1100">
              <a:solidFill>
                <a:srgbClr val="404040"/>
              </a:solidFill>
            </a:endParaRPr>
          </a:p>
        </p:txBody>
      </p:sp>
    </p:spTree>
    <p:extLst>
      <p:ext uri="{BB962C8B-B14F-4D97-AF65-F5344CB8AC3E}">
        <p14:creationId xmlns:p14="http://schemas.microsoft.com/office/powerpoint/2010/main" val="1965163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Distributions</a:t>
            </a:r>
          </a:p>
        </p:txBody>
      </p:sp>
      <p:sp>
        <p:nvSpPr>
          <p:cNvPr id="3" name="Content Placeholder 2"/>
          <p:cNvSpPr>
            <a:spLocks noGrp="1"/>
          </p:cNvSpPr>
          <p:nvPr>
            <p:ph sz="quarter" idx="1"/>
          </p:nvPr>
        </p:nvSpPr>
        <p:spPr/>
        <p:txBody>
          <a:bodyPr/>
          <a:lstStyle/>
          <a:p>
            <a:r>
              <a:rPr lang="en-US" dirty="0"/>
              <a:t>We can define probability as the percent chance that some event will occur. In data science this is commonly quantified in the range of 0 to 1 where 0 means we are certain this </a:t>
            </a:r>
            <a:r>
              <a:rPr lang="en-US" b="1" dirty="0"/>
              <a:t>will not occur</a:t>
            </a:r>
            <a:r>
              <a:rPr lang="en-US" dirty="0"/>
              <a:t> and 1 means we are certain it </a:t>
            </a:r>
            <a:r>
              <a:rPr lang="en-US" b="1" dirty="0"/>
              <a:t>will occur</a:t>
            </a:r>
            <a:r>
              <a:rPr lang="en-US" dirty="0"/>
              <a:t>. A probability distribution is then a function which represents the probabilities of all possible values in the experiment. Check out the graphic below for an illustration</a:t>
            </a:r>
            <a:r>
              <a:rPr lang="en-US" dirty="0" smtClean="0"/>
              <a:t>.</a:t>
            </a:r>
          </a:p>
          <a:p>
            <a:endParaRPr lang="en-US" dirty="0"/>
          </a:p>
        </p:txBody>
      </p:sp>
      <p:sp>
        <p:nvSpPr>
          <p:cNvPr id="5" name="ntacFooterText"/>
          <p:cNvSpPr txBox="1"/>
          <p:nvPr/>
        </p:nvSpPr>
        <p:spPr>
          <a:xfrm>
            <a:off x="4094145" y="6604000"/>
            <a:ext cx="955711" cy="261610"/>
          </a:xfrm>
          <a:prstGeom prst="rect">
            <a:avLst/>
          </a:prstGeom>
          <a:noFill/>
        </p:spPr>
        <p:txBody>
          <a:bodyPr vert="horz" wrap="none" rtlCol="0">
            <a:spAutoFit/>
          </a:bodyPr>
          <a:lstStyle/>
          <a:p>
            <a:r>
              <a:rPr lang="en-US" sz="1100" smtClean="0">
                <a:solidFill>
                  <a:srgbClr val="404040"/>
                </a:solidFill>
              </a:rPr>
              <a:t>NTAC:3NS-20</a:t>
            </a:r>
            <a:endParaRPr lang="en-US" sz="1100">
              <a:solidFill>
                <a:srgbClr val="404040"/>
              </a:solidFill>
            </a:endParaRPr>
          </a:p>
        </p:txBody>
      </p:sp>
    </p:spTree>
    <p:extLst>
      <p:ext uri="{BB962C8B-B14F-4D97-AF65-F5344CB8AC3E}">
        <p14:creationId xmlns:p14="http://schemas.microsoft.com/office/powerpoint/2010/main" val="2703308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Distributions</a:t>
            </a:r>
          </a:p>
        </p:txBody>
      </p:sp>
      <p:sp>
        <p:nvSpPr>
          <p:cNvPr id="3" name="Content Placeholder 2"/>
          <p:cNvSpPr>
            <a:spLocks noGrp="1"/>
          </p:cNvSpPr>
          <p:nvPr>
            <p:ph sz="quarter" idx="1"/>
          </p:nvPr>
        </p:nvSpPr>
        <p:spPr/>
        <p:txBody>
          <a:bodyPr>
            <a:normAutofit/>
          </a:bodyPr>
          <a:lstStyle/>
          <a:p>
            <a:pPr marL="0" indent="0">
              <a:buNone/>
            </a:pPr>
            <a:r>
              <a:rPr lang="en-US" sz="2400" dirty="0"/>
              <a:t>A</a:t>
            </a:r>
            <a:r>
              <a:rPr lang="en-US" sz="2400" b="1" dirty="0"/>
              <a:t> Uniform Distribution</a:t>
            </a:r>
            <a:r>
              <a:rPr lang="en-US" sz="2400" dirty="0"/>
              <a:t> is the most basic of the 3 we show here. It has a single value which only occurs in a certain range while anything outside that range is just 0. It’s very much an “on or off” distribution. We can also think of it as an indication of a categorical variable with 2 categories: 0 or the value. Your categorical variable might have multiple values other than 0 but we can still visualize it in the same was as a piecewise function of multiple uniform distributions.</a:t>
            </a:r>
          </a:p>
          <a:p>
            <a:endParaRPr lang="en-US" dirty="0"/>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4613563"/>
            <a:ext cx="4114800" cy="2244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4450" y="4582050"/>
            <a:ext cx="2724150" cy="212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ntacFooterText"/>
          <p:cNvSpPr txBox="1"/>
          <p:nvPr/>
        </p:nvSpPr>
        <p:spPr>
          <a:xfrm>
            <a:off x="4094145" y="6604000"/>
            <a:ext cx="955711" cy="261610"/>
          </a:xfrm>
          <a:prstGeom prst="rect">
            <a:avLst/>
          </a:prstGeom>
          <a:noFill/>
        </p:spPr>
        <p:txBody>
          <a:bodyPr vert="horz" wrap="none" rtlCol="0">
            <a:spAutoFit/>
          </a:bodyPr>
          <a:lstStyle/>
          <a:p>
            <a:r>
              <a:rPr lang="en-US" sz="1100" smtClean="0">
                <a:solidFill>
                  <a:srgbClr val="404040"/>
                </a:solidFill>
              </a:rPr>
              <a:t>NTAC:3NS-20</a:t>
            </a:r>
            <a:endParaRPr lang="en-US" sz="1100">
              <a:solidFill>
                <a:srgbClr val="404040"/>
              </a:solidFill>
            </a:endParaRPr>
          </a:p>
        </p:txBody>
      </p:sp>
    </p:spTree>
    <p:extLst>
      <p:ext uri="{BB962C8B-B14F-4D97-AF65-F5344CB8AC3E}">
        <p14:creationId xmlns:p14="http://schemas.microsoft.com/office/powerpoint/2010/main" val="2367403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Distribution</a:t>
            </a:r>
            <a:endParaRPr lang="en-US" dirty="0"/>
          </a:p>
        </p:txBody>
      </p:sp>
      <p:sp>
        <p:nvSpPr>
          <p:cNvPr id="3" name="Content Placeholder 2"/>
          <p:cNvSpPr>
            <a:spLocks noGrp="1"/>
          </p:cNvSpPr>
          <p:nvPr>
            <p:ph sz="quarter" idx="1"/>
          </p:nvPr>
        </p:nvSpPr>
        <p:spPr/>
        <p:txBody>
          <a:bodyPr>
            <a:normAutofit/>
          </a:bodyPr>
          <a:lstStyle/>
          <a:p>
            <a:pPr marL="0" indent="0">
              <a:buNone/>
            </a:pPr>
            <a:r>
              <a:rPr lang="en-US" sz="2400" dirty="0"/>
              <a:t>A </a:t>
            </a:r>
            <a:r>
              <a:rPr lang="en-US" sz="2400" b="1" dirty="0"/>
              <a:t>Normal</a:t>
            </a:r>
            <a:r>
              <a:rPr lang="en-US" sz="2400" dirty="0"/>
              <a:t> </a:t>
            </a:r>
            <a:r>
              <a:rPr lang="en-US" sz="2400" b="1" dirty="0"/>
              <a:t>Distribution</a:t>
            </a:r>
            <a:r>
              <a:rPr lang="en-US" sz="2400" dirty="0"/>
              <a:t>, commonly referred to as a </a:t>
            </a:r>
            <a:r>
              <a:rPr lang="en-US" sz="2400" b="1" dirty="0" err="1"/>
              <a:t>GaussianDistribution</a:t>
            </a:r>
            <a:r>
              <a:rPr lang="en-US" sz="2400" b="1" dirty="0"/>
              <a:t>, </a:t>
            </a:r>
            <a:r>
              <a:rPr lang="en-US" sz="2400" dirty="0"/>
              <a:t>is specifically defined by its mean and standard deviation. The mean value shifts the distribution spatially and the standard deviation controls the spread. The import distinction from other distributions (</a:t>
            </a:r>
            <a:r>
              <a:rPr lang="en-US" sz="2400" dirty="0" err="1"/>
              <a:t>e.g</a:t>
            </a:r>
            <a:r>
              <a:rPr lang="en-US" sz="2400" dirty="0"/>
              <a:t> </a:t>
            </a:r>
            <a:r>
              <a:rPr lang="en-US" sz="2400" dirty="0" err="1"/>
              <a:t>poisson</a:t>
            </a:r>
            <a:r>
              <a:rPr lang="en-US" sz="2400" dirty="0"/>
              <a:t>) is that the standard deviation is the same in all directions. Thus with a Gaussian distribution we know the average value of our dataset as well as the spread of the data </a:t>
            </a:r>
            <a:r>
              <a:rPr lang="en-US" sz="2400" dirty="0" err="1"/>
              <a:t>i.e</a:t>
            </a:r>
            <a:r>
              <a:rPr lang="en-US" sz="2400" dirty="0"/>
              <a:t> is it spread over a wide range or is it highly concentrated around a few values</a:t>
            </a:r>
            <a:r>
              <a:rPr lang="en-US" sz="2400" dirty="0" smtClean="0"/>
              <a:t>.</a:t>
            </a:r>
            <a:endParaRPr lang="en-US" sz="2400"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4953000"/>
            <a:ext cx="3474720" cy="1737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7" name="Picture 11" descr="Image result for NOrmal distribution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207" y="4937760"/>
            <a:ext cx="3004287" cy="1920240"/>
          </a:xfrm>
          <a:prstGeom prst="rect">
            <a:avLst/>
          </a:prstGeom>
          <a:noFill/>
          <a:extLst>
            <a:ext uri="{909E8E84-426E-40DD-AFC4-6F175D3DCCD1}">
              <a14:hiddenFill xmlns:a14="http://schemas.microsoft.com/office/drawing/2010/main">
                <a:solidFill>
                  <a:srgbClr val="FFFFFF"/>
                </a:solidFill>
              </a14:hiddenFill>
            </a:ext>
          </a:extLst>
        </p:spPr>
      </p:pic>
      <p:sp>
        <p:nvSpPr>
          <p:cNvPr id="5" name="ntacFooterText"/>
          <p:cNvSpPr txBox="1"/>
          <p:nvPr/>
        </p:nvSpPr>
        <p:spPr>
          <a:xfrm>
            <a:off x="4094145" y="6604000"/>
            <a:ext cx="955711" cy="261610"/>
          </a:xfrm>
          <a:prstGeom prst="rect">
            <a:avLst/>
          </a:prstGeom>
          <a:noFill/>
        </p:spPr>
        <p:txBody>
          <a:bodyPr vert="horz" wrap="none" rtlCol="0">
            <a:spAutoFit/>
          </a:bodyPr>
          <a:lstStyle/>
          <a:p>
            <a:r>
              <a:rPr lang="en-US" sz="1100" smtClean="0">
                <a:solidFill>
                  <a:srgbClr val="404040"/>
                </a:solidFill>
              </a:rPr>
              <a:t>NTAC:3NS-20</a:t>
            </a:r>
            <a:endParaRPr lang="en-US" sz="1100">
              <a:solidFill>
                <a:srgbClr val="404040"/>
              </a:solidFill>
            </a:endParaRPr>
          </a:p>
        </p:txBody>
      </p:sp>
    </p:spTree>
    <p:extLst>
      <p:ext uri="{BB962C8B-B14F-4D97-AF65-F5344CB8AC3E}">
        <p14:creationId xmlns:p14="http://schemas.microsoft.com/office/powerpoint/2010/main" val="1995123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Distribution</a:t>
            </a:r>
            <a:endParaRPr lang="en-US" dirty="0"/>
          </a:p>
        </p:txBody>
      </p:sp>
      <p:sp>
        <p:nvSpPr>
          <p:cNvPr id="3" name="Content Placeholder 2"/>
          <p:cNvSpPr>
            <a:spLocks noGrp="1"/>
          </p:cNvSpPr>
          <p:nvPr>
            <p:ph sz="quarter" idx="1"/>
          </p:nvPr>
        </p:nvSpPr>
        <p:spPr/>
        <p:txBody>
          <a:bodyPr>
            <a:normAutofit/>
          </a:bodyPr>
          <a:lstStyle/>
          <a:p>
            <a:r>
              <a:rPr lang="en-US" sz="2400" dirty="0"/>
              <a:t>A Poisson Distribution is similar to the Normal but with an added factor of skewness. With a low value for the skewness a </a:t>
            </a:r>
            <a:r>
              <a:rPr lang="en-US" sz="2400" dirty="0" err="1"/>
              <a:t>poisson</a:t>
            </a:r>
            <a:r>
              <a:rPr lang="en-US" sz="2400" dirty="0"/>
              <a:t> distribution will have relatively uniform spread in all directions just like the Normal. But when the skewness value is high in magnitude then the spread of our data will be different in different directions; in one direction it will be very spread and </a:t>
            </a:r>
            <a:r>
              <a:rPr lang="en-US" sz="2400" dirty="0" smtClean="0"/>
              <a:t>in </a:t>
            </a:r>
            <a:r>
              <a:rPr lang="en-US" sz="2400" dirty="0"/>
              <a:t>the other it will be highly concentrated</a:t>
            </a:r>
            <a:r>
              <a:rPr lang="en-US" sz="2400" dirty="0" smtClean="0"/>
              <a:t>.</a:t>
            </a:r>
          </a:p>
          <a:p>
            <a:endParaRPr lang="en-US"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4080" y="4267200"/>
            <a:ext cx="4389120" cy="2301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ntacFooterText"/>
          <p:cNvSpPr txBox="1"/>
          <p:nvPr/>
        </p:nvSpPr>
        <p:spPr>
          <a:xfrm>
            <a:off x="4094145" y="6604000"/>
            <a:ext cx="955711" cy="261610"/>
          </a:xfrm>
          <a:prstGeom prst="rect">
            <a:avLst/>
          </a:prstGeom>
          <a:noFill/>
        </p:spPr>
        <p:txBody>
          <a:bodyPr vert="horz" wrap="none" rtlCol="0">
            <a:spAutoFit/>
          </a:bodyPr>
          <a:lstStyle/>
          <a:p>
            <a:r>
              <a:rPr lang="en-US" sz="1100" smtClean="0">
                <a:solidFill>
                  <a:srgbClr val="404040"/>
                </a:solidFill>
              </a:rPr>
              <a:t>NTAC:3NS-20</a:t>
            </a:r>
            <a:endParaRPr lang="en-US" sz="1100">
              <a:solidFill>
                <a:srgbClr val="404040"/>
              </a:solidFill>
            </a:endParaRPr>
          </a:p>
        </p:txBody>
      </p:sp>
    </p:spTree>
    <p:extLst>
      <p:ext uri="{BB962C8B-B14F-4D97-AF65-F5344CB8AC3E}">
        <p14:creationId xmlns:p14="http://schemas.microsoft.com/office/powerpoint/2010/main" val="341297218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62</TotalTime>
  <Words>455</Words>
  <Application>Microsoft Office PowerPoint</Application>
  <PresentationFormat>On-screen Show (4:3)</PresentationFormat>
  <Paragraphs>34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Civic</vt:lpstr>
      <vt:lpstr>Basic Concepts of Statistics for Data Scientists </vt:lpstr>
      <vt:lpstr>Introduction</vt:lpstr>
      <vt:lpstr>Statistical Features</vt:lpstr>
      <vt:lpstr>Statistical Features</vt:lpstr>
      <vt:lpstr>Statistical Features</vt:lpstr>
      <vt:lpstr>Probability Distributions</vt:lpstr>
      <vt:lpstr>Probability Distributions</vt:lpstr>
      <vt:lpstr>Probability Distribution</vt:lpstr>
      <vt:lpstr>Probability Distribution</vt:lpstr>
      <vt:lpstr>Probability Distribution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Statistics Concepts for Data Scientists </dc:title>
  <dc:creator>Premnath Dalai</dc:creator>
  <cp:lastModifiedBy>Premnath Dalai</cp:lastModifiedBy>
  <cp:revision>5</cp:revision>
  <dcterms:created xsi:type="dcterms:W3CDTF">2006-08-16T00:00:00Z</dcterms:created>
  <dcterms:modified xsi:type="dcterms:W3CDTF">2019-03-22T16:13:07Z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XSensitivityLevel">
    <vt:lpwstr>3NS-20</vt:lpwstr>
  </property>
  <property fmtid="{D5CDD505-2E9C-101B-9397-08002B2CF9AE}" pid="3" name="xNTACLog">
    <vt:lpwstr>3NS-20201903222143SPD147;3NS-20201902081840SPD147;3NS-20201902071535SPD147</vt:lpwstr>
  </property>
  <property fmtid="{D5CDD505-2E9C-101B-9397-08002B2CF9AE}" pid="4" name="xNTACLog1">
    <vt:lpwstr>3NS-20201902071535SPD147;;3NS-20201903222143SPD147</vt:lpwstr>
  </property>
</Properties>
</file>