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2"/>
  </p:notesMasterIdLst>
  <p:sldIdLst>
    <p:sldId id="256" r:id="rId2"/>
    <p:sldId id="263" r:id="rId3"/>
    <p:sldId id="266" r:id="rId4"/>
    <p:sldId id="298" r:id="rId5"/>
    <p:sldId id="299" r:id="rId6"/>
    <p:sldId id="259" r:id="rId7"/>
    <p:sldId id="300" r:id="rId8"/>
    <p:sldId id="301" r:id="rId9"/>
    <p:sldId id="302" r:id="rId10"/>
    <p:sldId id="303" r:id="rId11"/>
  </p:sldIdLst>
  <p:sldSz cx="9144000" cy="5143500" type="screen16x9"/>
  <p:notesSz cx="6858000" cy="9144000"/>
  <p:embeddedFontLst>
    <p:embeddedFont>
      <p:font typeface="Archivo" panose="020B0604020202020204" charset="0"/>
      <p:regular r:id="rId13"/>
      <p:bold r:id="rId14"/>
      <p:italic r:id="rId15"/>
      <p:boldItalic r:id="rId16"/>
    </p:embeddedFont>
    <p:embeddedFont>
      <p:font typeface="Copperplate Gothic Bold" panose="020E0705020206020404" pitchFamily="34" charset="0"/>
      <p:regular r:id="rId17"/>
    </p:embeddedFont>
    <p:embeddedFont>
      <p:font typeface="Gantari" panose="020B0604020202020204" charset="0"/>
      <p:regular r:id="rId18"/>
      <p:bold r:id="rId19"/>
      <p:italic r:id="rId20"/>
      <p:boldItalic r:id="rId21"/>
    </p:embeddedFont>
    <p:embeddedFont>
      <p:font typeface="Hind" panose="02000000000000000000" pitchFamily="2" charset="0"/>
      <p:regular r:id="rId22"/>
      <p:bold r:id="rId23"/>
    </p:embeddedFont>
    <p:embeddedFont>
      <p:font typeface="Montserrat" panose="00000500000000000000" pitchFamily="2" charset="0"/>
      <p:regular r:id="rId24"/>
      <p:bold r:id="rId25"/>
      <p:italic r:id="rId26"/>
      <p:boldItalic r:id="rId27"/>
    </p:embeddedFont>
    <p:embeddedFont>
      <p:font typeface="Open Sans" panose="020B0606030504020204" pitchFamily="3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3118BA-54B2-441C-A58C-492643F963C8}">
  <a:tblStyle styleId="{713118BA-54B2-441C-A58C-492643F963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101" d="100"/>
          <a:sy n="101" d="100"/>
        </p:scale>
        <p:origin x="106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d29c8167d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d29c8167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d9fe3b41df_0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d9fe3b41df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d9fe3b41df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d9fe3b41df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d294afe249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d294afe249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302875"/>
            <a:ext cx="4578900" cy="2128200"/>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3431125"/>
            <a:ext cx="45789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0" y="-176475"/>
            <a:ext cx="9405000" cy="5320025"/>
            <a:chOff x="0" y="-176475"/>
            <a:chExt cx="9405000" cy="5320025"/>
          </a:xfrm>
        </p:grpSpPr>
        <p:grpSp>
          <p:nvGrpSpPr>
            <p:cNvPr id="12" name="Google Shape;12;p2"/>
            <p:cNvGrpSpPr/>
            <p:nvPr/>
          </p:nvGrpSpPr>
          <p:grpSpPr>
            <a:xfrm>
              <a:off x="0" y="-176475"/>
              <a:ext cx="2226100" cy="874800"/>
              <a:chOff x="0" y="-176475"/>
              <a:chExt cx="2226100" cy="874800"/>
            </a:xfrm>
          </p:grpSpPr>
          <p:sp>
            <p:nvSpPr>
              <p:cNvPr id="13" name="Google Shape;13;p2"/>
              <p:cNvSpPr/>
              <p:nvPr/>
            </p:nvSpPr>
            <p:spPr>
              <a:xfrm>
                <a:off x="1351300" y="-176475"/>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4" name="Google Shape;14;p2"/>
              <p:cNvSpPr/>
              <p:nvPr/>
            </p:nvSpPr>
            <p:spPr>
              <a:xfrm>
                <a:off x="261000" y="130475"/>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5" name="Google Shape;15;p2"/>
              <p:cNvCxnSpPr/>
              <p:nvPr/>
            </p:nvCxnSpPr>
            <p:spPr>
              <a:xfrm>
                <a:off x="0" y="2609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16" name="Google Shape;16;p2"/>
            <p:cNvGrpSpPr/>
            <p:nvPr/>
          </p:nvGrpSpPr>
          <p:grpSpPr>
            <a:xfrm>
              <a:off x="7354500" y="4621550"/>
              <a:ext cx="2050500" cy="522000"/>
              <a:chOff x="7354500" y="4621550"/>
              <a:chExt cx="2050500" cy="522000"/>
            </a:xfrm>
          </p:grpSpPr>
          <p:sp>
            <p:nvSpPr>
              <p:cNvPr id="17" name="Google Shape;17;p2"/>
              <p:cNvSpPr/>
              <p:nvPr/>
            </p:nvSpPr>
            <p:spPr>
              <a:xfrm>
                <a:off x="8883000" y="462155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8" name="Google Shape;18;p2"/>
              <p:cNvSpPr/>
              <p:nvPr/>
            </p:nvSpPr>
            <p:spPr>
              <a:xfrm>
                <a:off x="7354500" y="475202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9" name="Google Shape;19;p2"/>
              <p:cNvCxnSpPr>
                <a:endCxn id="17" idx="6"/>
              </p:cNvCxnSpPr>
              <p:nvPr/>
            </p:nvCxnSpPr>
            <p:spPr>
              <a:xfrm>
                <a:off x="7354500" y="4882550"/>
                <a:ext cx="2050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1" name="Google Shape;111;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12" name="Google Shape;112;p11"/>
          <p:cNvGrpSpPr/>
          <p:nvPr/>
        </p:nvGrpSpPr>
        <p:grpSpPr>
          <a:xfrm>
            <a:off x="-261000" y="0"/>
            <a:ext cx="5260250" cy="5319900"/>
            <a:chOff x="-261000" y="0"/>
            <a:chExt cx="5260250" cy="5319900"/>
          </a:xfrm>
        </p:grpSpPr>
        <p:grpSp>
          <p:nvGrpSpPr>
            <p:cNvPr id="113" name="Google Shape;113;p11"/>
            <p:cNvGrpSpPr/>
            <p:nvPr/>
          </p:nvGrpSpPr>
          <p:grpSpPr>
            <a:xfrm>
              <a:off x="2773150" y="4445100"/>
              <a:ext cx="2226100" cy="874800"/>
              <a:chOff x="2773150" y="4445100"/>
              <a:chExt cx="2226100" cy="874800"/>
            </a:xfrm>
          </p:grpSpPr>
          <p:sp>
            <p:nvSpPr>
              <p:cNvPr id="114" name="Google Shape;114;p11"/>
              <p:cNvSpPr/>
              <p:nvPr/>
            </p:nvSpPr>
            <p:spPr>
              <a:xfrm>
                <a:off x="4124450" y="4445100"/>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15" name="Google Shape;115;p11"/>
              <p:cNvSpPr/>
              <p:nvPr/>
            </p:nvSpPr>
            <p:spPr>
              <a:xfrm>
                <a:off x="3034150" y="4752050"/>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16" name="Google Shape;116;p11"/>
              <p:cNvCxnSpPr/>
              <p:nvPr/>
            </p:nvCxnSpPr>
            <p:spPr>
              <a:xfrm>
                <a:off x="2773150" y="4882525"/>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117" name="Google Shape;117;p11"/>
            <p:cNvGrpSpPr/>
            <p:nvPr/>
          </p:nvGrpSpPr>
          <p:grpSpPr>
            <a:xfrm>
              <a:off x="-261000" y="0"/>
              <a:ext cx="2050500" cy="522000"/>
              <a:chOff x="-261000" y="0"/>
              <a:chExt cx="2050500" cy="522000"/>
            </a:xfrm>
          </p:grpSpPr>
          <p:sp>
            <p:nvSpPr>
              <p:cNvPr id="118" name="Google Shape;118;p11"/>
              <p:cNvSpPr/>
              <p:nvPr/>
            </p:nvSpPr>
            <p:spPr>
              <a:xfrm flipH="1">
                <a:off x="-261000" y="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19" name="Google Shape;119;p11"/>
              <p:cNvSpPr/>
              <p:nvPr/>
            </p:nvSpPr>
            <p:spPr>
              <a:xfrm flipH="1">
                <a:off x="1528500" y="13047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20" name="Google Shape;120;p11"/>
              <p:cNvCxnSpPr>
                <a:endCxn id="118" idx="6"/>
              </p:cNvCxnSpPr>
              <p:nvPr/>
            </p:nvCxnSpPr>
            <p:spPr>
              <a:xfrm rot="10800000">
                <a:off x="-261000" y="261000"/>
                <a:ext cx="2050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22"/>
        <p:cNvGrpSpPr/>
        <p:nvPr/>
      </p:nvGrpSpPr>
      <p:grpSpPr>
        <a:xfrm>
          <a:off x="0" y="0"/>
          <a:ext cx="0" cy="0"/>
          <a:chOff x="0" y="0"/>
          <a:chExt cx="0" cy="0"/>
        </a:xfrm>
      </p:grpSpPr>
      <p:sp>
        <p:nvSpPr>
          <p:cNvPr id="123" name="Google Shape;12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4" name="Google Shape;124;p13"/>
          <p:cNvGrpSpPr/>
          <p:nvPr/>
        </p:nvGrpSpPr>
        <p:grpSpPr>
          <a:xfrm>
            <a:off x="0" y="-451278"/>
            <a:ext cx="9586025" cy="6040428"/>
            <a:chOff x="0" y="-451278"/>
            <a:chExt cx="9586025" cy="6040428"/>
          </a:xfrm>
        </p:grpSpPr>
        <p:grpSp>
          <p:nvGrpSpPr>
            <p:cNvPr id="125" name="Google Shape;125;p13"/>
            <p:cNvGrpSpPr/>
            <p:nvPr/>
          </p:nvGrpSpPr>
          <p:grpSpPr>
            <a:xfrm>
              <a:off x="0" y="4351950"/>
              <a:ext cx="1789500" cy="1237200"/>
              <a:chOff x="0" y="4351950"/>
              <a:chExt cx="1789500" cy="1237200"/>
            </a:xfrm>
          </p:grpSpPr>
          <p:sp>
            <p:nvSpPr>
              <p:cNvPr id="126" name="Google Shape;126;p13"/>
              <p:cNvSpPr/>
              <p:nvPr/>
            </p:nvSpPr>
            <p:spPr>
              <a:xfrm>
                <a:off x="1528500" y="4776525"/>
                <a:ext cx="261000" cy="2610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27" name="Google Shape;127;p13"/>
              <p:cNvSpPr/>
              <p:nvPr/>
            </p:nvSpPr>
            <p:spPr>
              <a:xfrm rot="5400000">
                <a:off x="-261000" y="4840050"/>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28" name="Google Shape;128;p13"/>
              <p:cNvCxnSpPr/>
              <p:nvPr/>
            </p:nvCxnSpPr>
            <p:spPr>
              <a:xfrm>
                <a:off x="0" y="4907025"/>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129" name="Google Shape;129;p13"/>
            <p:cNvGrpSpPr/>
            <p:nvPr/>
          </p:nvGrpSpPr>
          <p:grpSpPr>
            <a:xfrm>
              <a:off x="8711225" y="0"/>
              <a:ext cx="874800" cy="874800"/>
              <a:chOff x="8711225" y="0"/>
              <a:chExt cx="874800" cy="874800"/>
            </a:xfrm>
          </p:grpSpPr>
          <p:sp>
            <p:nvSpPr>
              <p:cNvPr id="130" name="Google Shape;130;p13"/>
              <p:cNvSpPr/>
              <p:nvPr/>
            </p:nvSpPr>
            <p:spPr>
              <a:xfrm>
                <a:off x="8711225" y="0"/>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31" name="Google Shape;131;p13"/>
              <p:cNvSpPr/>
              <p:nvPr/>
            </p:nvSpPr>
            <p:spPr>
              <a:xfrm>
                <a:off x="8887625" y="176400"/>
                <a:ext cx="522000" cy="522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32" name="Google Shape;132;p13"/>
              <p:cNvCxnSpPr>
                <a:stCxn id="130" idx="2"/>
                <a:endCxn id="130" idx="6"/>
              </p:cNvCxnSpPr>
              <p:nvPr/>
            </p:nvCxnSpPr>
            <p:spPr>
              <a:xfrm>
                <a:off x="8711225" y="437400"/>
                <a:ext cx="874800" cy="0"/>
              </a:xfrm>
              <a:prstGeom prst="straightConnector1">
                <a:avLst/>
              </a:prstGeom>
              <a:noFill/>
              <a:ln w="19050" cap="flat" cmpd="sng">
                <a:solidFill>
                  <a:schemeClr val="dk1"/>
                </a:solidFill>
                <a:prstDash val="solid"/>
                <a:round/>
                <a:headEnd type="none" w="med" len="med"/>
                <a:tailEnd type="none" w="med" len="med"/>
              </a:ln>
            </p:spPr>
          </p:cxnSp>
        </p:grpSp>
        <p:grpSp>
          <p:nvGrpSpPr>
            <p:cNvPr id="133" name="Google Shape;133;p13"/>
            <p:cNvGrpSpPr/>
            <p:nvPr/>
          </p:nvGrpSpPr>
          <p:grpSpPr>
            <a:xfrm>
              <a:off x="0" y="-451278"/>
              <a:ext cx="874800" cy="1023176"/>
              <a:chOff x="0" y="-451278"/>
              <a:chExt cx="874800" cy="1023176"/>
            </a:xfrm>
          </p:grpSpPr>
          <p:sp>
            <p:nvSpPr>
              <p:cNvPr id="134" name="Google Shape;134;p13"/>
              <p:cNvSpPr/>
              <p:nvPr/>
            </p:nvSpPr>
            <p:spPr>
              <a:xfrm>
                <a:off x="266050" y="229298"/>
                <a:ext cx="342600" cy="342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35" name="Google Shape;135;p13"/>
              <p:cNvSpPr/>
              <p:nvPr/>
            </p:nvSpPr>
            <p:spPr>
              <a:xfrm>
                <a:off x="0" y="-451278"/>
                <a:ext cx="874800" cy="87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38" name="Google Shape;138;p14"/>
          <p:cNvGrpSpPr/>
          <p:nvPr/>
        </p:nvGrpSpPr>
        <p:grpSpPr>
          <a:xfrm>
            <a:off x="227100" y="-187650"/>
            <a:ext cx="8916900" cy="5331250"/>
            <a:chOff x="227100" y="-187650"/>
            <a:chExt cx="8916900" cy="5331250"/>
          </a:xfrm>
        </p:grpSpPr>
        <p:grpSp>
          <p:nvGrpSpPr>
            <p:cNvPr id="139" name="Google Shape;139;p14"/>
            <p:cNvGrpSpPr/>
            <p:nvPr/>
          </p:nvGrpSpPr>
          <p:grpSpPr>
            <a:xfrm>
              <a:off x="7354500" y="4621600"/>
              <a:ext cx="1789501" cy="522000"/>
              <a:chOff x="7354500" y="4621600"/>
              <a:chExt cx="1789501" cy="522000"/>
            </a:xfrm>
          </p:grpSpPr>
          <p:sp>
            <p:nvSpPr>
              <p:cNvPr id="140" name="Google Shape;140;p14"/>
              <p:cNvSpPr/>
              <p:nvPr/>
            </p:nvSpPr>
            <p:spPr>
              <a:xfrm>
                <a:off x="7354500" y="4621600"/>
                <a:ext cx="522000" cy="522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41" name="Google Shape;141;p14"/>
              <p:cNvSpPr/>
              <p:nvPr/>
            </p:nvSpPr>
            <p:spPr>
              <a:xfrm>
                <a:off x="7484925" y="4752049"/>
                <a:ext cx="261000" cy="261000"/>
              </a:xfrm>
              <a:prstGeom prst="diamond">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42" name="Google Shape;142;p14"/>
              <p:cNvSpPr/>
              <p:nvPr/>
            </p:nvSpPr>
            <p:spPr>
              <a:xfrm>
                <a:off x="8883000" y="4752050"/>
                <a:ext cx="261000" cy="26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43" name="Google Shape;143;p14"/>
              <p:cNvCxnSpPr/>
              <p:nvPr/>
            </p:nvCxnSpPr>
            <p:spPr>
              <a:xfrm>
                <a:off x="7354500" y="48825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144" name="Google Shape;144;p14"/>
            <p:cNvGrpSpPr/>
            <p:nvPr/>
          </p:nvGrpSpPr>
          <p:grpSpPr>
            <a:xfrm>
              <a:off x="227100" y="-187650"/>
              <a:ext cx="261000" cy="1977150"/>
              <a:chOff x="227100" y="-187650"/>
              <a:chExt cx="261000" cy="1977150"/>
            </a:xfrm>
          </p:grpSpPr>
          <p:sp>
            <p:nvSpPr>
              <p:cNvPr id="145" name="Google Shape;145;p14"/>
              <p:cNvSpPr/>
              <p:nvPr/>
            </p:nvSpPr>
            <p:spPr>
              <a:xfrm rot="5400000">
                <a:off x="-261000" y="300450"/>
                <a:ext cx="1237200" cy="261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46" name="Google Shape;146;p14"/>
              <p:cNvSpPr/>
              <p:nvPr/>
            </p:nvSpPr>
            <p:spPr>
              <a:xfrm>
                <a:off x="227100" y="1528500"/>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47" name="Google Shape;147;p14"/>
              <p:cNvCxnSpPr/>
              <p:nvPr/>
            </p:nvCxnSpPr>
            <p:spPr>
              <a:xfrm>
                <a:off x="357600" y="0"/>
                <a:ext cx="0" cy="17895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08"/>
        <p:cNvGrpSpPr/>
        <p:nvPr/>
      </p:nvGrpSpPr>
      <p:grpSpPr>
        <a:xfrm>
          <a:off x="0" y="0"/>
          <a:ext cx="0" cy="0"/>
          <a:chOff x="0" y="0"/>
          <a:chExt cx="0" cy="0"/>
        </a:xfrm>
      </p:grpSpPr>
      <p:grpSp>
        <p:nvGrpSpPr>
          <p:cNvPr id="209" name="Google Shape;209;p20"/>
          <p:cNvGrpSpPr/>
          <p:nvPr/>
        </p:nvGrpSpPr>
        <p:grpSpPr>
          <a:xfrm rot="10800000" flipH="1">
            <a:off x="0" y="-24075"/>
            <a:ext cx="9405000" cy="5320025"/>
            <a:chOff x="0" y="-176475"/>
            <a:chExt cx="9405000" cy="5320025"/>
          </a:xfrm>
        </p:grpSpPr>
        <p:grpSp>
          <p:nvGrpSpPr>
            <p:cNvPr id="210" name="Google Shape;210;p20"/>
            <p:cNvGrpSpPr/>
            <p:nvPr/>
          </p:nvGrpSpPr>
          <p:grpSpPr>
            <a:xfrm>
              <a:off x="0" y="-176475"/>
              <a:ext cx="2226100" cy="874800"/>
              <a:chOff x="0" y="-176475"/>
              <a:chExt cx="2226100" cy="874800"/>
            </a:xfrm>
          </p:grpSpPr>
          <p:sp>
            <p:nvSpPr>
              <p:cNvPr id="211" name="Google Shape;211;p20"/>
              <p:cNvSpPr/>
              <p:nvPr/>
            </p:nvSpPr>
            <p:spPr>
              <a:xfrm>
                <a:off x="1351300" y="-176475"/>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12" name="Google Shape;212;p20"/>
              <p:cNvSpPr/>
              <p:nvPr/>
            </p:nvSpPr>
            <p:spPr>
              <a:xfrm>
                <a:off x="261000" y="130475"/>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213" name="Google Shape;213;p20"/>
              <p:cNvCxnSpPr/>
              <p:nvPr/>
            </p:nvCxnSpPr>
            <p:spPr>
              <a:xfrm>
                <a:off x="0" y="2609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214" name="Google Shape;214;p20"/>
            <p:cNvGrpSpPr/>
            <p:nvPr/>
          </p:nvGrpSpPr>
          <p:grpSpPr>
            <a:xfrm>
              <a:off x="7354500" y="4621550"/>
              <a:ext cx="2050500" cy="522000"/>
              <a:chOff x="7354500" y="4621550"/>
              <a:chExt cx="2050500" cy="522000"/>
            </a:xfrm>
          </p:grpSpPr>
          <p:sp>
            <p:nvSpPr>
              <p:cNvPr id="215" name="Google Shape;215;p20"/>
              <p:cNvSpPr/>
              <p:nvPr/>
            </p:nvSpPr>
            <p:spPr>
              <a:xfrm>
                <a:off x="8883000" y="462155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16" name="Google Shape;216;p20"/>
              <p:cNvSpPr/>
              <p:nvPr/>
            </p:nvSpPr>
            <p:spPr>
              <a:xfrm>
                <a:off x="7354500" y="475202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217" name="Google Shape;217;p20"/>
              <p:cNvCxnSpPr>
                <a:endCxn id="215" idx="6"/>
              </p:cNvCxnSpPr>
              <p:nvPr/>
            </p:nvCxnSpPr>
            <p:spPr>
              <a:xfrm>
                <a:off x="7354500" y="4882550"/>
                <a:ext cx="2050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18"/>
        <p:cNvGrpSpPr/>
        <p:nvPr/>
      </p:nvGrpSpPr>
      <p:grpSpPr>
        <a:xfrm>
          <a:off x="0" y="0"/>
          <a:ext cx="0" cy="0"/>
          <a:chOff x="0" y="0"/>
          <a:chExt cx="0" cy="0"/>
        </a:xfrm>
      </p:grpSpPr>
      <p:grpSp>
        <p:nvGrpSpPr>
          <p:cNvPr id="219" name="Google Shape;219;p21"/>
          <p:cNvGrpSpPr/>
          <p:nvPr/>
        </p:nvGrpSpPr>
        <p:grpSpPr>
          <a:xfrm rot="10800000" flipH="1">
            <a:off x="227100" y="-187650"/>
            <a:ext cx="8916900" cy="5507599"/>
            <a:chOff x="227100" y="-187650"/>
            <a:chExt cx="8916900" cy="5507599"/>
          </a:xfrm>
        </p:grpSpPr>
        <p:grpSp>
          <p:nvGrpSpPr>
            <p:cNvPr id="220" name="Google Shape;220;p21"/>
            <p:cNvGrpSpPr/>
            <p:nvPr/>
          </p:nvGrpSpPr>
          <p:grpSpPr>
            <a:xfrm>
              <a:off x="7354490" y="4445149"/>
              <a:ext cx="1789510" cy="874800"/>
              <a:chOff x="7354490" y="4445149"/>
              <a:chExt cx="1789510" cy="874800"/>
            </a:xfrm>
          </p:grpSpPr>
          <p:sp>
            <p:nvSpPr>
              <p:cNvPr id="221" name="Google Shape;221;p21"/>
              <p:cNvSpPr/>
              <p:nvPr/>
            </p:nvSpPr>
            <p:spPr>
              <a:xfrm>
                <a:off x="7354490" y="4445149"/>
                <a:ext cx="874800" cy="874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22" name="Google Shape;222;p21"/>
              <p:cNvSpPr/>
              <p:nvPr/>
            </p:nvSpPr>
            <p:spPr>
              <a:xfrm>
                <a:off x="7661375" y="4752049"/>
                <a:ext cx="261000" cy="261000"/>
              </a:xfrm>
              <a:prstGeom prst="diamond">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23" name="Google Shape;223;p21"/>
              <p:cNvSpPr/>
              <p:nvPr/>
            </p:nvSpPr>
            <p:spPr>
              <a:xfrm>
                <a:off x="8883000" y="4752050"/>
                <a:ext cx="261000" cy="26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224" name="Google Shape;224;p21"/>
              <p:cNvCxnSpPr/>
              <p:nvPr/>
            </p:nvCxnSpPr>
            <p:spPr>
              <a:xfrm>
                <a:off x="7354500" y="48825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225" name="Google Shape;225;p21"/>
            <p:cNvGrpSpPr/>
            <p:nvPr/>
          </p:nvGrpSpPr>
          <p:grpSpPr>
            <a:xfrm>
              <a:off x="227100" y="-187650"/>
              <a:ext cx="261000" cy="1977150"/>
              <a:chOff x="227100" y="-187650"/>
              <a:chExt cx="261000" cy="1977150"/>
            </a:xfrm>
          </p:grpSpPr>
          <p:sp>
            <p:nvSpPr>
              <p:cNvPr id="226" name="Google Shape;226;p21"/>
              <p:cNvSpPr/>
              <p:nvPr/>
            </p:nvSpPr>
            <p:spPr>
              <a:xfrm rot="5400000">
                <a:off x="-261000" y="300450"/>
                <a:ext cx="1237200" cy="261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27" name="Google Shape;227;p21"/>
              <p:cNvSpPr/>
              <p:nvPr/>
            </p:nvSpPr>
            <p:spPr>
              <a:xfrm>
                <a:off x="227100" y="1528500"/>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228" name="Google Shape;228;p21"/>
              <p:cNvCxnSpPr/>
              <p:nvPr/>
            </p:nvCxnSpPr>
            <p:spPr>
              <a:xfrm>
                <a:off x="357600" y="0"/>
                <a:ext cx="0" cy="17895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720000" y="217962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 name="Google Shape;23;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 name="Google Shape;24;p3"/>
          <p:cNvGrpSpPr/>
          <p:nvPr/>
        </p:nvGrpSpPr>
        <p:grpSpPr>
          <a:xfrm>
            <a:off x="0" y="-176475"/>
            <a:ext cx="9405000" cy="5320025"/>
            <a:chOff x="0" y="-176475"/>
            <a:chExt cx="9405000" cy="5320025"/>
          </a:xfrm>
        </p:grpSpPr>
        <p:grpSp>
          <p:nvGrpSpPr>
            <p:cNvPr id="25" name="Google Shape;25;p3"/>
            <p:cNvGrpSpPr/>
            <p:nvPr/>
          </p:nvGrpSpPr>
          <p:grpSpPr>
            <a:xfrm>
              <a:off x="0" y="-176475"/>
              <a:ext cx="2226100" cy="874800"/>
              <a:chOff x="0" y="-176475"/>
              <a:chExt cx="2226100" cy="874800"/>
            </a:xfrm>
          </p:grpSpPr>
          <p:sp>
            <p:nvSpPr>
              <p:cNvPr id="26" name="Google Shape;26;p3"/>
              <p:cNvSpPr/>
              <p:nvPr/>
            </p:nvSpPr>
            <p:spPr>
              <a:xfrm>
                <a:off x="1351300" y="-176475"/>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7" name="Google Shape;27;p3"/>
              <p:cNvSpPr/>
              <p:nvPr/>
            </p:nvSpPr>
            <p:spPr>
              <a:xfrm>
                <a:off x="261000" y="130475"/>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28" name="Google Shape;28;p3"/>
              <p:cNvCxnSpPr/>
              <p:nvPr/>
            </p:nvCxnSpPr>
            <p:spPr>
              <a:xfrm>
                <a:off x="0" y="2609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29" name="Google Shape;29;p3"/>
            <p:cNvGrpSpPr/>
            <p:nvPr/>
          </p:nvGrpSpPr>
          <p:grpSpPr>
            <a:xfrm>
              <a:off x="7354500" y="4621550"/>
              <a:ext cx="2050500" cy="522000"/>
              <a:chOff x="7354500" y="4621550"/>
              <a:chExt cx="2050500" cy="522000"/>
            </a:xfrm>
          </p:grpSpPr>
          <p:sp>
            <p:nvSpPr>
              <p:cNvPr id="30" name="Google Shape;30;p3"/>
              <p:cNvSpPr/>
              <p:nvPr/>
            </p:nvSpPr>
            <p:spPr>
              <a:xfrm>
                <a:off x="8883000" y="462155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31" name="Google Shape;31;p3"/>
              <p:cNvSpPr/>
              <p:nvPr/>
            </p:nvSpPr>
            <p:spPr>
              <a:xfrm>
                <a:off x="7354500" y="475202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32" name="Google Shape;32;p3"/>
              <p:cNvCxnSpPr>
                <a:endCxn id="30" idx="6"/>
              </p:cNvCxnSpPr>
              <p:nvPr/>
            </p:nvCxnSpPr>
            <p:spPr>
              <a:xfrm>
                <a:off x="7354500" y="4882550"/>
                <a:ext cx="2050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720000" y="1113200"/>
            <a:ext cx="7704000" cy="369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Clr>
                <a:srgbClr val="434343"/>
              </a:buClr>
              <a:buSzPts val="1400"/>
              <a:buChar char="●"/>
              <a:defRPr sz="1200"/>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grpSp>
        <p:nvGrpSpPr>
          <p:cNvPr id="36" name="Google Shape;36;p4"/>
          <p:cNvGrpSpPr/>
          <p:nvPr/>
        </p:nvGrpSpPr>
        <p:grpSpPr>
          <a:xfrm>
            <a:off x="-264543" y="-451278"/>
            <a:ext cx="9408544" cy="5594828"/>
            <a:chOff x="-264543" y="-451278"/>
            <a:chExt cx="9408544" cy="5594828"/>
          </a:xfrm>
        </p:grpSpPr>
        <p:sp>
          <p:nvSpPr>
            <p:cNvPr id="37" name="Google Shape;37;p4"/>
            <p:cNvSpPr/>
            <p:nvPr/>
          </p:nvSpPr>
          <p:spPr>
            <a:xfrm flipH="1">
              <a:off x="-264543" y="4621550"/>
              <a:ext cx="522000" cy="522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38" name="Google Shape;38;p4"/>
            <p:cNvSpPr/>
            <p:nvPr/>
          </p:nvSpPr>
          <p:spPr>
            <a:xfrm flipH="1">
              <a:off x="1524957" y="475202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39" name="Google Shape;39;p4"/>
            <p:cNvCxnSpPr>
              <a:endCxn id="37" idx="6"/>
            </p:cNvCxnSpPr>
            <p:nvPr/>
          </p:nvCxnSpPr>
          <p:spPr>
            <a:xfrm rot="10800000">
              <a:off x="-264543" y="4882550"/>
              <a:ext cx="2050500" cy="0"/>
            </a:xfrm>
            <a:prstGeom prst="straightConnector1">
              <a:avLst/>
            </a:prstGeom>
            <a:noFill/>
            <a:ln w="19050" cap="flat" cmpd="sng">
              <a:solidFill>
                <a:schemeClr val="dk1"/>
              </a:solidFill>
              <a:prstDash val="solid"/>
              <a:round/>
              <a:headEnd type="none" w="med" len="med"/>
              <a:tailEnd type="none" w="med" len="med"/>
            </a:ln>
          </p:spPr>
        </p:cxnSp>
        <p:grpSp>
          <p:nvGrpSpPr>
            <p:cNvPr id="40" name="Google Shape;40;p4"/>
            <p:cNvGrpSpPr/>
            <p:nvPr/>
          </p:nvGrpSpPr>
          <p:grpSpPr>
            <a:xfrm>
              <a:off x="8269200" y="-451278"/>
              <a:ext cx="874800" cy="1023176"/>
              <a:chOff x="0" y="-451278"/>
              <a:chExt cx="874800" cy="1023176"/>
            </a:xfrm>
          </p:grpSpPr>
          <p:sp>
            <p:nvSpPr>
              <p:cNvPr id="41" name="Google Shape;41;p4"/>
              <p:cNvSpPr/>
              <p:nvPr/>
            </p:nvSpPr>
            <p:spPr>
              <a:xfrm>
                <a:off x="266050" y="229298"/>
                <a:ext cx="342600" cy="342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42" name="Google Shape;42;p4"/>
              <p:cNvSpPr/>
              <p:nvPr/>
            </p:nvSpPr>
            <p:spPr>
              <a:xfrm>
                <a:off x="0" y="-451278"/>
                <a:ext cx="874800" cy="87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sp>
        <p:nvSpPr>
          <p:cNvPr id="44" name="Google Shape;44;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1pPr>
            <a:lvl2pPr lvl="1"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2pPr>
            <a:lvl3pPr lvl="2"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3pPr>
            <a:lvl4pPr lvl="3"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4pPr>
            <a:lvl5pPr lvl="4"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5pPr>
            <a:lvl6pPr lvl="5"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6pPr>
            <a:lvl7pPr lvl="6"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7pPr>
            <a:lvl8pPr lvl="7"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8pPr>
            <a:lvl9pPr lvl="8" algn="ctr">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9pPr>
          </a:lstStyle>
          <a:p>
            <a:endParaRPr/>
          </a:p>
        </p:txBody>
      </p:sp>
      <p:sp>
        <p:nvSpPr>
          <p:cNvPr id="45" name="Google Shape;45;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2pPr>
            <a:lvl3pPr lvl="2"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3pPr>
            <a:lvl4pPr lvl="3"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4pPr>
            <a:lvl5pPr lvl="4"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5pPr>
            <a:lvl6pPr lvl="5"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6pPr>
            <a:lvl7pPr lvl="6"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7pPr>
            <a:lvl8pPr lvl="7"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8pPr>
            <a:lvl9pPr lvl="8" algn="ctr" rtl="0">
              <a:lnSpc>
                <a:spcPct val="100000"/>
              </a:lnSpc>
              <a:spcBef>
                <a:spcPts val="0"/>
              </a:spcBef>
              <a:spcAft>
                <a:spcPts val="0"/>
              </a:spcAft>
              <a:buClr>
                <a:schemeClr val="dk1"/>
              </a:buClr>
              <a:buSzPts val="2400"/>
              <a:buFont typeface="Archivo"/>
              <a:buNone/>
              <a:defRPr sz="2400" b="1">
                <a:solidFill>
                  <a:schemeClr val="dk1"/>
                </a:solidFill>
                <a:latin typeface="Archivo"/>
                <a:ea typeface="Archivo"/>
                <a:cs typeface="Archivo"/>
                <a:sym typeface="Archivo"/>
              </a:defRPr>
            </a:lvl9pPr>
          </a:lstStyle>
          <a:p>
            <a:endParaRPr/>
          </a:p>
        </p:txBody>
      </p:sp>
      <p:sp>
        <p:nvSpPr>
          <p:cNvPr id="46" name="Google Shape;46;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 name="Google Shape;47;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9" name="Google Shape;49;p5"/>
          <p:cNvGrpSpPr/>
          <p:nvPr/>
        </p:nvGrpSpPr>
        <p:grpSpPr>
          <a:xfrm>
            <a:off x="227100" y="-187650"/>
            <a:ext cx="8916900" cy="5331250"/>
            <a:chOff x="227100" y="-187650"/>
            <a:chExt cx="8916900" cy="5331250"/>
          </a:xfrm>
        </p:grpSpPr>
        <p:grpSp>
          <p:nvGrpSpPr>
            <p:cNvPr id="50" name="Google Shape;50;p5"/>
            <p:cNvGrpSpPr/>
            <p:nvPr/>
          </p:nvGrpSpPr>
          <p:grpSpPr>
            <a:xfrm>
              <a:off x="7354489" y="4621600"/>
              <a:ext cx="1789511" cy="522000"/>
              <a:chOff x="7354489" y="4621600"/>
              <a:chExt cx="1789511" cy="522000"/>
            </a:xfrm>
          </p:grpSpPr>
          <p:sp>
            <p:nvSpPr>
              <p:cNvPr id="51" name="Google Shape;51;p5"/>
              <p:cNvSpPr/>
              <p:nvPr/>
            </p:nvSpPr>
            <p:spPr>
              <a:xfrm>
                <a:off x="7354489" y="4621600"/>
                <a:ext cx="522000" cy="522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52" name="Google Shape;52;p5"/>
              <p:cNvSpPr/>
              <p:nvPr/>
            </p:nvSpPr>
            <p:spPr>
              <a:xfrm>
                <a:off x="7484925" y="4752049"/>
                <a:ext cx="261000" cy="261000"/>
              </a:xfrm>
              <a:prstGeom prst="diamond">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53" name="Google Shape;53;p5"/>
              <p:cNvSpPr/>
              <p:nvPr/>
            </p:nvSpPr>
            <p:spPr>
              <a:xfrm>
                <a:off x="8883000" y="4752050"/>
                <a:ext cx="261000" cy="26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54" name="Google Shape;54;p5"/>
              <p:cNvCxnSpPr/>
              <p:nvPr/>
            </p:nvCxnSpPr>
            <p:spPr>
              <a:xfrm>
                <a:off x="7354500" y="48825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55" name="Google Shape;55;p5"/>
            <p:cNvGrpSpPr/>
            <p:nvPr/>
          </p:nvGrpSpPr>
          <p:grpSpPr>
            <a:xfrm>
              <a:off x="227100" y="-187650"/>
              <a:ext cx="261000" cy="1977150"/>
              <a:chOff x="227100" y="-187650"/>
              <a:chExt cx="261000" cy="1977150"/>
            </a:xfrm>
          </p:grpSpPr>
          <p:sp>
            <p:nvSpPr>
              <p:cNvPr id="56" name="Google Shape;56;p5"/>
              <p:cNvSpPr/>
              <p:nvPr/>
            </p:nvSpPr>
            <p:spPr>
              <a:xfrm rot="5400000">
                <a:off x="-261000" y="300450"/>
                <a:ext cx="1237200" cy="2610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57" name="Google Shape;57;p5"/>
              <p:cNvSpPr/>
              <p:nvPr/>
            </p:nvSpPr>
            <p:spPr>
              <a:xfrm>
                <a:off x="227100" y="1528500"/>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58" name="Google Shape;58;p5"/>
              <p:cNvCxnSpPr/>
              <p:nvPr/>
            </p:nvCxnSpPr>
            <p:spPr>
              <a:xfrm>
                <a:off x="357600" y="0"/>
                <a:ext cx="0" cy="17895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grpSp>
        <p:nvGrpSpPr>
          <p:cNvPr id="61" name="Google Shape;61;p6"/>
          <p:cNvGrpSpPr/>
          <p:nvPr/>
        </p:nvGrpSpPr>
        <p:grpSpPr>
          <a:xfrm>
            <a:off x="-630975" y="136950"/>
            <a:ext cx="9778750" cy="5006554"/>
            <a:chOff x="-630975" y="136950"/>
            <a:chExt cx="9778750" cy="5006554"/>
          </a:xfrm>
        </p:grpSpPr>
        <p:grpSp>
          <p:nvGrpSpPr>
            <p:cNvPr id="62" name="Google Shape;62;p6"/>
            <p:cNvGrpSpPr/>
            <p:nvPr/>
          </p:nvGrpSpPr>
          <p:grpSpPr>
            <a:xfrm rot="5400000">
              <a:off x="7966673" y="3962402"/>
              <a:ext cx="1789504" cy="572700"/>
              <a:chOff x="7354496" y="4596170"/>
              <a:chExt cx="1789504" cy="572700"/>
            </a:xfrm>
          </p:grpSpPr>
          <p:sp>
            <p:nvSpPr>
              <p:cNvPr id="63" name="Google Shape;63;p6"/>
              <p:cNvSpPr/>
              <p:nvPr/>
            </p:nvSpPr>
            <p:spPr>
              <a:xfrm rot="-5400000">
                <a:off x="7354496" y="4596170"/>
                <a:ext cx="572700" cy="572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64" name="Google Shape;64;p6"/>
              <p:cNvSpPr/>
              <p:nvPr/>
            </p:nvSpPr>
            <p:spPr>
              <a:xfrm>
                <a:off x="7510350" y="4752049"/>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65" name="Google Shape;65;p6"/>
              <p:cNvSpPr/>
              <p:nvPr/>
            </p:nvSpPr>
            <p:spPr>
              <a:xfrm>
                <a:off x="8883000" y="4752050"/>
                <a:ext cx="261000" cy="26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66" name="Google Shape;66;p6"/>
              <p:cNvCxnSpPr/>
              <p:nvPr/>
            </p:nvCxnSpPr>
            <p:spPr>
              <a:xfrm>
                <a:off x="7354500" y="48825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67" name="Google Shape;67;p6"/>
            <p:cNvGrpSpPr/>
            <p:nvPr/>
          </p:nvGrpSpPr>
          <p:grpSpPr>
            <a:xfrm rot="-5400000">
              <a:off x="227100" y="-721125"/>
              <a:ext cx="261000" cy="1977150"/>
              <a:chOff x="227100" y="-187650"/>
              <a:chExt cx="261000" cy="1977150"/>
            </a:xfrm>
          </p:grpSpPr>
          <p:sp>
            <p:nvSpPr>
              <p:cNvPr id="68" name="Google Shape;68;p6"/>
              <p:cNvSpPr/>
              <p:nvPr/>
            </p:nvSpPr>
            <p:spPr>
              <a:xfrm rot="5400000">
                <a:off x="-261000" y="300450"/>
                <a:ext cx="1237200" cy="2610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69" name="Google Shape;69;p6"/>
              <p:cNvSpPr/>
              <p:nvPr/>
            </p:nvSpPr>
            <p:spPr>
              <a:xfrm>
                <a:off x="227100" y="1528500"/>
                <a:ext cx="261000" cy="2610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70" name="Google Shape;70;p6"/>
              <p:cNvCxnSpPr/>
              <p:nvPr/>
            </p:nvCxnSpPr>
            <p:spPr>
              <a:xfrm>
                <a:off x="357600" y="0"/>
                <a:ext cx="0" cy="17895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sp>
        <p:nvSpPr>
          <p:cNvPr id="72" name="Google Shape;72;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grpSp>
        <p:nvGrpSpPr>
          <p:cNvPr id="74" name="Google Shape;74;p7"/>
          <p:cNvGrpSpPr/>
          <p:nvPr/>
        </p:nvGrpSpPr>
        <p:grpSpPr>
          <a:xfrm>
            <a:off x="-630975" y="136950"/>
            <a:ext cx="9929770" cy="5006554"/>
            <a:chOff x="-630975" y="136950"/>
            <a:chExt cx="9929770" cy="5006554"/>
          </a:xfrm>
        </p:grpSpPr>
        <p:grpSp>
          <p:nvGrpSpPr>
            <p:cNvPr id="75" name="Google Shape;75;p7"/>
            <p:cNvGrpSpPr/>
            <p:nvPr/>
          </p:nvGrpSpPr>
          <p:grpSpPr>
            <a:xfrm rot="5400000">
              <a:off x="7966640" y="3811349"/>
              <a:ext cx="1789510" cy="874800"/>
              <a:chOff x="7354490" y="4445149"/>
              <a:chExt cx="1789510" cy="874800"/>
            </a:xfrm>
          </p:grpSpPr>
          <p:sp>
            <p:nvSpPr>
              <p:cNvPr id="76" name="Google Shape;76;p7"/>
              <p:cNvSpPr/>
              <p:nvPr/>
            </p:nvSpPr>
            <p:spPr>
              <a:xfrm>
                <a:off x="7354490" y="4445149"/>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77" name="Google Shape;77;p7"/>
              <p:cNvSpPr/>
              <p:nvPr/>
            </p:nvSpPr>
            <p:spPr>
              <a:xfrm>
                <a:off x="7661375" y="4752049"/>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78" name="Google Shape;78;p7"/>
              <p:cNvSpPr/>
              <p:nvPr/>
            </p:nvSpPr>
            <p:spPr>
              <a:xfrm>
                <a:off x="8883000" y="4752050"/>
                <a:ext cx="261000" cy="261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79" name="Google Shape;79;p7"/>
              <p:cNvCxnSpPr/>
              <p:nvPr/>
            </p:nvCxnSpPr>
            <p:spPr>
              <a:xfrm>
                <a:off x="7354500" y="4882550"/>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80" name="Google Shape;80;p7"/>
            <p:cNvGrpSpPr/>
            <p:nvPr/>
          </p:nvGrpSpPr>
          <p:grpSpPr>
            <a:xfrm rot="-5400000">
              <a:off x="227100" y="-721125"/>
              <a:ext cx="261000" cy="1977150"/>
              <a:chOff x="227100" y="-187650"/>
              <a:chExt cx="261000" cy="1977150"/>
            </a:xfrm>
          </p:grpSpPr>
          <p:sp>
            <p:nvSpPr>
              <p:cNvPr id="81" name="Google Shape;81;p7"/>
              <p:cNvSpPr/>
              <p:nvPr/>
            </p:nvSpPr>
            <p:spPr>
              <a:xfrm rot="5400000">
                <a:off x="-261000" y="300450"/>
                <a:ext cx="1237200" cy="2610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82" name="Google Shape;82;p7"/>
              <p:cNvSpPr/>
              <p:nvPr/>
            </p:nvSpPr>
            <p:spPr>
              <a:xfrm>
                <a:off x="227100" y="1528500"/>
                <a:ext cx="261000" cy="2610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83" name="Google Shape;83;p7"/>
              <p:cNvCxnSpPr/>
              <p:nvPr/>
            </p:nvCxnSpPr>
            <p:spPr>
              <a:xfrm>
                <a:off x="357600" y="0"/>
                <a:ext cx="0" cy="17895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86" name="Google Shape;86;p8"/>
          <p:cNvGrpSpPr/>
          <p:nvPr/>
        </p:nvGrpSpPr>
        <p:grpSpPr>
          <a:xfrm>
            <a:off x="-261000" y="0"/>
            <a:ext cx="5260250" cy="5319900"/>
            <a:chOff x="-261000" y="0"/>
            <a:chExt cx="5260250" cy="5319900"/>
          </a:xfrm>
        </p:grpSpPr>
        <p:grpSp>
          <p:nvGrpSpPr>
            <p:cNvPr id="87" name="Google Shape;87;p8"/>
            <p:cNvGrpSpPr/>
            <p:nvPr/>
          </p:nvGrpSpPr>
          <p:grpSpPr>
            <a:xfrm>
              <a:off x="2773150" y="4445100"/>
              <a:ext cx="2226100" cy="874800"/>
              <a:chOff x="2773150" y="4445100"/>
              <a:chExt cx="2226100" cy="874800"/>
            </a:xfrm>
          </p:grpSpPr>
          <p:sp>
            <p:nvSpPr>
              <p:cNvPr id="88" name="Google Shape;88;p8"/>
              <p:cNvSpPr/>
              <p:nvPr/>
            </p:nvSpPr>
            <p:spPr>
              <a:xfrm>
                <a:off x="4124450" y="4445100"/>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89" name="Google Shape;89;p8"/>
              <p:cNvSpPr/>
              <p:nvPr/>
            </p:nvSpPr>
            <p:spPr>
              <a:xfrm>
                <a:off x="3034150" y="4752050"/>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90" name="Google Shape;90;p8"/>
              <p:cNvCxnSpPr/>
              <p:nvPr/>
            </p:nvCxnSpPr>
            <p:spPr>
              <a:xfrm>
                <a:off x="2773150" y="4882525"/>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91" name="Google Shape;91;p8"/>
            <p:cNvGrpSpPr/>
            <p:nvPr/>
          </p:nvGrpSpPr>
          <p:grpSpPr>
            <a:xfrm>
              <a:off x="-261000" y="0"/>
              <a:ext cx="2050500" cy="522000"/>
              <a:chOff x="-261000" y="0"/>
              <a:chExt cx="2050500" cy="522000"/>
            </a:xfrm>
          </p:grpSpPr>
          <p:sp>
            <p:nvSpPr>
              <p:cNvPr id="92" name="Google Shape;92;p8"/>
              <p:cNvSpPr/>
              <p:nvPr/>
            </p:nvSpPr>
            <p:spPr>
              <a:xfrm flipH="1">
                <a:off x="-261000" y="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93" name="Google Shape;93;p8"/>
              <p:cNvSpPr/>
              <p:nvPr/>
            </p:nvSpPr>
            <p:spPr>
              <a:xfrm flipH="1">
                <a:off x="1528500" y="13047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94" name="Google Shape;94;p8"/>
              <p:cNvCxnSpPr>
                <a:endCxn id="92" idx="6"/>
              </p:cNvCxnSpPr>
              <p:nvPr/>
            </p:nvCxnSpPr>
            <p:spPr>
              <a:xfrm rot="10800000">
                <a:off x="-261000" y="261000"/>
                <a:ext cx="2050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sp>
        <p:nvSpPr>
          <p:cNvPr id="96" name="Google Shape;96;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7" name="Google Shape;97;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98" name="Google Shape;98;p9"/>
          <p:cNvGrpSpPr/>
          <p:nvPr/>
        </p:nvGrpSpPr>
        <p:grpSpPr>
          <a:xfrm>
            <a:off x="-261000" y="0"/>
            <a:ext cx="5260250" cy="5319900"/>
            <a:chOff x="-261000" y="0"/>
            <a:chExt cx="5260250" cy="5319900"/>
          </a:xfrm>
        </p:grpSpPr>
        <p:grpSp>
          <p:nvGrpSpPr>
            <p:cNvPr id="99" name="Google Shape;99;p9"/>
            <p:cNvGrpSpPr/>
            <p:nvPr/>
          </p:nvGrpSpPr>
          <p:grpSpPr>
            <a:xfrm>
              <a:off x="2773150" y="4445100"/>
              <a:ext cx="2226100" cy="874800"/>
              <a:chOff x="2773150" y="4445100"/>
              <a:chExt cx="2226100" cy="874800"/>
            </a:xfrm>
          </p:grpSpPr>
          <p:sp>
            <p:nvSpPr>
              <p:cNvPr id="100" name="Google Shape;100;p9"/>
              <p:cNvSpPr/>
              <p:nvPr/>
            </p:nvSpPr>
            <p:spPr>
              <a:xfrm>
                <a:off x="4124450" y="4445100"/>
                <a:ext cx="874800" cy="874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01" name="Google Shape;101;p9"/>
              <p:cNvSpPr/>
              <p:nvPr/>
            </p:nvSpPr>
            <p:spPr>
              <a:xfrm>
                <a:off x="3034150" y="4752050"/>
                <a:ext cx="1237200" cy="261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02" name="Google Shape;102;p9"/>
              <p:cNvCxnSpPr/>
              <p:nvPr/>
            </p:nvCxnSpPr>
            <p:spPr>
              <a:xfrm>
                <a:off x="2773150" y="4882525"/>
                <a:ext cx="1789500" cy="0"/>
              </a:xfrm>
              <a:prstGeom prst="straightConnector1">
                <a:avLst/>
              </a:prstGeom>
              <a:noFill/>
              <a:ln w="19050" cap="flat" cmpd="sng">
                <a:solidFill>
                  <a:schemeClr val="dk1"/>
                </a:solidFill>
                <a:prstDash val="solid"/>
                <a:round/>
                <a:headEnd type="none" w="med" len="med"/>
                <a:tailEnd type="none" w="med" len="med"/>
              </a:ln>
            </p:spPr>
          </p:cxnSp>
        </p:grpSp>
        <p:grpSp>
          <p:nvGrpSpPr>
            <p:cNvPr id="103" name="Google Shape;103;p9"/>
            <p:cNvGrpSpPr/>
            <p:nvPr/>
          </p:nvGrpSpPr>
          <p:grpSpPr>
            <a:xfrm>
              <a:off x="-261000" y="0"/>
              <a:ext cx="2050500" cy="522000"/>
              <a:chOff x="-261000" y="0"/>
              <a:chExt cx="2050500" cy="522000"/>
            </a:xfrm>
          </p:grpSpPr>
          <p:sp>
            <p:nvSpPr>
              <p:cNvPr id="104" name="Google Shape;104;p9"/>
              <p:cNvSpPr/>
              <p:nvPr/>
            </p:nvSpPr>
            <p:spPr>
              <a:xfrm flipH="1">
                <a:off x="-261000" y="0"/>
                <a:ext cx="522000" cy="5220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105" name="Google Shape;105;p9"/>
              <p:cNvSpPr/>
              <p:nvPr/>
            </p:nvSpPr>
            <p:spPr>
              <a:xfrm flipH="1">
                <a:off x="1528500" y="130475"/>
                <a:ext cx="261000" cy="261000"/>
              </a:xfrm>
              <a:prstGeom prst="diamond">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cxnSp>
            <p:nvCxnSpPr>
              <p:cNvPr id="106" name="Google Shape;106;p9"/>
              <p:cNvCxnSpPr>
                <a:endCxn id="104" idx="6"/>
              </p:cNvCxnSpPr>
              <p:nvPr/>
            </p:nvCxnSpPr>
            <p:spPr>
              <a:xfrm rot="10800000">
                <a:off x="-261000" y="261000"/>
                <a:ext cx="20505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10"/>
          <p:cNvSpPr txBox="1">
            <a:spLocks noGrp="1"/>
          </p:cNvSpPr>
          <p:nvPr>
            <p:ph type="title"/>
          </p:nvPr>
        </p:nvSpPr>
        <p:spPr>
          <a:xfrm>
            <a:off x="720000" y="4035800"/>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1pPr>
            <a:lvl2pPr lvl="1"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2pPr>
            <a:lvl3pPr lvl="2"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3pPr>
            <a:lvl4pPr lvl="3"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4pPr>
            <a:lvl5pPr lvl="4"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5pPr>
            <a:lvl6pPr lvl="5"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6pPr>
            <a:lvl7pPr lvl="6"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7pPr>
            <a:lvl8pPr lvl="7"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8pPr>
            <a:lvl9pPr lvl="8"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1pPr>
            <a:lvl2pPr marL="914400" lvl="1"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a:lnSpc>
                <a:spcPct val="100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a:lnSpc>
                <a:spcPct val="100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6" r:id="rId14"/>
    <p:sldLayoutId id="2147483667"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5F0"/>
        </a:solidFill>
        <a:effectLst/>
      </p:bgPr>
    </p:bg>
    <p:spTree>
      <p:nvGrpSpPr>
        <p:cNvPr id="1" name="Shape 243"/>
        <p:cNvGrpSpPr/>
        <p:nvPr/>
      </p:nvGrpSpPr>
      <p:grpSpPr>
        <a:xfrm>
          <a:off x="0" y="0"/>
          <a:ext cx="0" cy="0"/>
          <a:chOff x="0" y="0"/>
          <a:chExt cx="0" cy="0"/>
        </a:xfrm>
      </p:grpSpPr>
      <p:sp>
        <p:nvSpPr>
          <p:cNvPr id="244" name="Google Shape;244;p26"/>
          <p:cNvSpPr txBox="1">
            <a:spLocks noGrp="1"/>
          </p:cNvSpPr>
          <p:nvPr>
            <p:ph type="ctrTitle"/>
          </p:nvPr>
        </p:nvSpPr>
        <p:spPr>
          <a:xfrm>
            <a:off x="543516" y="955782"/>
            <a:ext cx="4844249" cy="212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Employee Attrition Analysis</a:t>
            </a:r>
            <a:endParaRPr dirty="0"/>
          </a:p>
        </p:txBody>
      </p:sp>
      <p:sp>
        <p:nvSpPr>
          <p:cNvPr id="245" name="Google Shape;245;p26"/>
          <p:cNvSpPr txBox="1">
            <a:spLocks noGrp="1"/>
          </p:cNvSpPr>
          <p:nvPr>
            <p:ph type="subTitle" idx="1"/>
          </p:nvPr>
        </p:nvSpPr>
        <p:spPr>
          <a:xfrm>
            <a:off x="715100" y="3431125"/>
            <a:ext cx="45789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6" name="Google Shape;246;p26"/>
          <p:cNvSpPr/>
          <p:nvPr/>
        </p:nvSpPr>
        <p:spPr>
          <a:xfrm>
            <a:off x="5692450" y="1203600"/>
            <a:ext cx="2736300" cy="2736300"/>
          </a:xfrm>
          <a:prstGeom prst="ellipse">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247" name="Google Shape;247;p26"/>
          <p:cNvSpPr/>
          <p:nvPr/>
        </p:nvSpPr>
        <p:spPr>
          <a:xfrm rot="5400000">
            <a:off x="5692575" y="1203612"/>
            <a:ext cx="1312800" cy="13128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grpSp>
        <p:nvGrpSpPr>
          <p:cNvPr id="248" name="Google Shape;248;p26"/>
          <p:cNvGrpSpPr/>
          <p:nvPr/>
        </p:nvGrpSpPr>
        <p:grpSpPr>
          <a:xfrm>
            <a:off x="6080428" y="1587517"/>
            <a:ext cx="536896" cy="544981"/>
            <a:chOff x="5562066" y="5629022"/>
            <a:chExt cx="231311" cy="234784"/>
          </a:xfrm>
        </p:grpSpPr>
        <p:sp>
          <p:nvSpPr>
            <p:cNvPr id="249" name="Google Shape;249;p26"/>
            <p:cNvSpPr/>
            <p:nvPr/>
          </p:nvSpPr>
          <p:spPr>
            <a:xfrm>
              <a:off x="5562066" y="5629022"/>
              <a:ext cx="27530" cy="48371"/>
            </a:xfrm>
            <a:custGeom>
              <a:avLst/>
              <a:gdLst/>
              <a:ahLst/>
              <a:cxnLst/>
              <a:rect l="l" t="t" r="r" b="b"/>
              <a:pathLst>
                <a:path w="27530" h="48371" extrusionOk="0">
                  <a:moveTo>
                    <a:pt x="13766" y="0"/>
                  </a:moveTo>
                  <a:cubicBezTo>
                    <a:pt x="6175" y="0"/>
                    <a:pt x="0" y="6175"/>
                    <a:pt x="0" y="13830"/>
                  </a:cubicBezTo>
                  <a:lnTo>
                    <a:pt x="0" y="48372"/>
                  </a:lnTo>
                  <a:lnTo>
                    <a:pt x="27531" y="48372"/>
                  </a:lnTo>
                  <a:lnTo>
                    <a:pt x="27531" y="13830"/>
                  </a:lnTo>
                  <a:cubicBezTo>
                    <a:pt x="27531" y="10035"/>
                    <a:pt x="25987" y="6561"/>
                    <a:pt x="23479" y="4052"/>
                  </a:cubicBezTo>
                  <a:cubicBezTo>
                    <a:pt x="20970" y="1544"/>
                    <a:pt x="17561" y="0"/>
                    <a:pt x="13766" y="0"/>
                  </a:cubicBezTo>
                  <a:lnTo>
                    <a:pt x="13766"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0" name="Google Shape;250;p26"/>
            <p:cNvSpPr/>
            <p:nvPr/>
          </p:nvSpPr>
          <p:spPr>
            <a:xfrm>
              <a:off x="5599953" y="5629022"/>
              <a:ext cx="142800" cy="234784"/>
            </a:xfrm>
            <a:custGeom>
              <a:avLst/>
              <a:gdLst/>
              <a:ahLst/>
              <a:cxnLst/>
              <a:rect l="l" t="t" r="r" b="b"/>
              <a:pathLst>
                <a:path w="142800" h="234784" extrusionOk="0">
                  <a:moveTo>
                    <a:pt x="113147" y="127748"/>
                  </a:moveTo>
                  <a:lnTo>
                    <a:pt x="113147" y="48308"/>
                  </a:lnTo>
                  <a:lnTo>
                    <a:pt x="142800" y="48308"/>
                  </a:lnTo>
                  <a:cubicBezTo>
                    <a:pt x="142800" y="21677"/>
                    <a:pt x="121123" y="0"/>
                    <a:pt x="94493" y="0"/>
                  </a:cubicBezTo>
                  <a:lnTo>
                    <a:pt x="0" y="0"/>
                  </a:lnTo>
                  <a:cubicBezTo>
                    <a:pt x="2380" y="4181"/>
                    <a:pt x="3667" y="8877"/>
                    <a:pt x="3667" y="13830"/>
                  </a:cubicBezTo>
                  <a:lnTo>
                    <a:pt x="3667" y="234784"/>
                  </a:lnTo>
                  <a:lnTo>
                    <a:pt x="78283" y="234784"/>
                  </a:lnTo>
                  <a:lnTo>
                    <a:pt x="71850" y="205130"/>
                  </a:lnTo>
                  <a:lnTo>
                    <a:pt x="113082" y="127748"/>
                  </a:lnTo>
                  <a:close/>
                  <a:moveTo>
                    <a:pt x="17754" y="27531"/>
                  </a:moveTo>
                  <a:lnTo>
                    <a:pt x="93592" y="27531"/>
                  </a:lnTo>
                  <a:lnTo>
                    <a:pt x="93592" y="41618"/>
                  </a:lnTo>
                  <a:lnTo>
                    <a:pt x="17754" y="41618"/>
                  </a:lnTo>
                  <a:lnTo>
                    <a:pt x="17754" y="27531"/>
                  </a:lnTo>
                  <a:close/>
                  <a:moveTo>
                    <a:pt x="17754" y="55062"/>
                  </a:moveTo>
                  <a:lnTo>
                    <a:pt x="93592" y="55062"/>
                  </a:lnTo>
                  <a:lnTo>
                    <a:pt x="93592" y="69149"/>
                  </a:lnTo>
                  <a:lnTo>
                    <a:pt x="17754" y="69149"/>
                  </a:lnTo>
                  <a:lnTo>
                    <a:pt x="17754" y="55062"/>
                  </a:lnTo>
                  <a:close/>
                  <a:moveTo>
                    <a:pt x="17754" y="83171"/>
                  </a:moveTo>
                  <a:lnTo>
                    <a:pt x="93592" y="83171"/>
                  </a:lnTo>
                  <a:lnTo>
                    <a:pt x="93592" y="97258"/>
                  </a:lnTo>
                  <a:lnTo>
                    <a:pt x="17754" y="97258"/>
                  </a:lnTo>
                  <a:lnTo>
                    <a:pt x="17754" y="83171"/>
                  </a:lnTo>
                  <a:close/>
                  <a:moveTo>
                    <a:pt x="17754" y="110702"/>
                  </a:moveTo>
                  <a:lnTo>
                    <a:pt x="93592" y="110702"/>
                  </a:lnTo>
                  <a:lnTo>
                    <a:pt x="93592" y="124789"/>
                  </a:lnTo>
                  <a:lnTo>
                    <a:pt x="17754" y="124789"/>
                  </a:lnTo>
                  <a:lnTo>
                    <a:pt x="17754" y="110702"/>
                  </a:lnTo>
                  <a:close/>
                  <a:moveTo>
                    <a:pt x="17754" y="138169"/>
                  </a:moveTo>
                  <a:lnTo>
                    <a:pt x="80084" y="138169"/>
                  </a:lnTo>
                  <a:lnTo>
                    <a:pt x="80084" y="152256"/>
                  </a:lnTo>
                  <a:lnTo>
                    <a:pt x="17754" y="152256"/>
                  </a:lnTo>
                  <a:lnTo>
                    <a:pt x="17754" y="138169"/>
                  </a:lnTo>
                  <a:close/>
                  <a:moveTo>
                    <a:pt x="51974" y="207253"/>
                  </a:moveTo>
                  <a:lnTo>
                    <a:pt x="17754" y="207253"/>
                  </a:lnTo>
                  <a:lnTo>
                    <a:pt x="17754" y="193166"/>
                  </a:lnTo>
                  <a:lnTo>
                    <a:pt x="51974" y="193166"/>
                  </a:lnTo>
                  <a:lnTo>
                    <a:pt x="51974" y="207253"/>
                  </a:lnTo>
                  <a:close/>
                  <a:moveTo>
                    <a:pt x="66061" y="179786"/>
                  </a:moveTo>
                  <a:lnTo>
                    <a:pt x="17754" y="179786"/>
                  </a:lnTo>
                  <a:lnTo>
                    <a:pt x="17754" y="165700"/>
                  </a:lnTo>
                  <a:lnTo>
                    <a:pt x="66061" y="165700"/>
                  </a:lnTo>
                  <a:lnTo>
                    <a:pt x="66061" y="1797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1" name="Google Shape;251;p26"/>
            <p:cNvSpPr/>
            <p:nvPr/>
          </p:nvSpPr>
          <p:spPr>
            <a:xfrm>
              <a:off x="5687692" y="5843029"/>
              <a:ext cx="105685" cy="20777"/>
            </a:xfrm>
            <a:custGeom>
              <a:avLst/>
              <a:gdLst/>
              <a:ahLst/>
              <a:cxnLst/>
              <a:rect l="l" t="t" r="r" b="b"/>
              <a:pathLst>
                <a:path w="105685" h="20777" extrusionOk="0">
                  <a:moveTo>
                    <a:pt x="0" y="0"/>
                  </a:moveTo>
                  <a:lnTo>
                    <a:pt x="4503" y="20777"/>
                  </a:lnTo>
                  <a:lnTo>
                    <a:pt x="101504" y="20777"/>
                  </a:lnTo>
                  <a:lnTo>
                    <a:pt x="105685" y="0"/>
                  </a:ln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2" name="Google Shape;252;p26"/>
            <p:cNvSpPr/>
            <p:nvPr/>
          </p:nvSpPr>
          <p:spPr>
            <a:xfrm>
              <a:off x="5690458" y="5691417"/>
              <a:ext cx="100474" cy="138169"/>
            </a:xfrm>
            <a:custGeom>
              <a:avLst/>
              <a:gdLst/>
              <a:ahLst/>
              <a:cxnLst/>
              <a:rect l="l" t="t" r="r" b="b"/>
              <a:pathLst>
                <a:path w="100474" h="138169" extrusionOk="0">
                  <a:moveTo>
                    <a:pt x="36665" y="0"/>
                  </a:moveTo>
                  <a:lnTo>
                    <a:pt x="36665" y="69085"/>
                  </a:lnTo>
                  <a:lnTo>
                    <a:pt x="0" y="138169"/>
                  </a:lnTo>
                  <a:lnTo>
                    <a:pt x="100475" y="138169"/>
                  </a:lnTo>
                  <a:lnTo>
                    <a:pt x="64196" y="69085"/>
                  </a:lnTo>
                  <a:lnTo>
                    <a:pt x="64196" y="0"/>
                  </a:lnTo>
                  <a:lnTo>
                    <a:pt x="366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53" name="Google Shape;253;p26"/>
          <p:cNvSpPr/>
          <p:nvPr/>
        </p:nvSpPr>
        <p:spPr>
          <a:xfrm rot="10800000">
            <a:off x="7115799" y="1203857"/>
            <a:ext cx="1312800" cy="13128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grpSp>
        <p:nvGrpSpPr>
          <p:cNvPr id="254" name="Google Shape;254;p26"/>
          <p:cNvGrpSpPr/>
          <p:nvPr/>
        </p:nvGrpSpPr>
        <p:grpSpPr>
          <a:xfrm>
            <a:off x="7564137" y="1587483"/>
            <a:ext cx="416169" cy="544966"/>
            <a:chOff x="3849622" y="1138471"/>
            <a:chExt cx="179786" cy="235427"/>
          </a:xfrm>
        </p:grpSpPr>
        <p:sp>
          <p:nvSpPr>
            <p:cNvPr id="255" name="Google Shape;255;p26"/>
            <p:cNvSpPr/>
            <p:nvPr/>
          </p:nvSpPr>
          <p:spPr>
            <a:xfrm>
              <a:off x="3897930" y="1359168"/>
              <a:ext cx="83171" cy="14087"/>
            </a:xfrm>
            <a:custGeom>
              <a:avLst/>
              <a:gdLst/>
              <a:ahLst/>
              <a:cxnLst/>
              <a:rect l="l" t="t" r="r" b="b"/>
              <a:pathLst>
                <a:path w="83171" h="14087" extrusionOk="0">
                  <a:moveTo>
                    <a:pt x="65547" y="0"/>
                  </a:moveTo>
                  <a:lnTo>
                    <a:pt x="0" y="0"/>
                  </a:lnTo>
                  <a:lnTo>
                    <a:pt x="0" y="14087"/>
                  </a:lnTo>
                  <a:lnTo>
                    <a:pt x="83171" y="14087"/>
                  </a:lnTo>
                  <a:lnTo>
                    <a:pt x="83171" y="0"/>
                  </a:lnTo>
                  <a:lnTo>
                    <a:pt x="65611"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6" name="Google Shape;256;p26"/>
            <p:cNvSpPr/>
            <p:nvPr/>
          </p:nvSpPr>
          <p:spPr>
            <a:xfrm>
              <a:off x="3849622" y="1276640"/>
              <a:ext cx="179786" cy="97258"/>
            </a:xfrm>
            <a:custGeom>
              <a:avLst/>
              <a:gdLst/>
              <a:ahLst/>
              <a:cxnLst/>
              <a:rect l="l" t="t" r="r" b="b"/>
              <a:pathLst>
                <a:path w="179786" h="97258" extrusionOk="0">
                  <a:moveTo>
                    <a:pt x="152063" y="0"/>
                  </a:moveTo>
                  <a:lnTo>
                    <a:pt x="0" y="0"/>
                  </a:lnTo>
                  <a:lnTo>
                    <a:pt x="0" y="14087"/>
                  </a:lnTo>
                  <a:lnTo>
                    <a:pt x="13444" y="14087"/>
                  </a:lnTo>
                  <a:lnTo>
                    <a:pt x="13444" y="97258"/>
                  </a:lnTo>
                  <a:lnTo>
                    <a:pt x="27531" y="97258"/>
                  </a:lnTo>
                  <a:lnTo>
                    <a:pt x="27531" y="14087"/>
                  </a:lnTo>
                  <a:lnTo>
                    <a:pt x="151613" y="14087"/>
                  </a:lnTo>
                  <a:lnTo>
                    <a:pt x="151613" y="97258"/>
                  </a:lnTo>
                  <a:lnTo>
                    <a:pt x="165700" y="97258"/>
                  </a:lnTo>
                  <a:lnTo>
                    <a:pt x="165700" y="14087"/>
                  </a:lnTo>
                  <a:lnTo>
                    <a:pt x="179787" y="14087"/>
                  </a:lnTo>
                  <a:lnTo>
                    <a:pt x="179787" y="0"/>
                  </a:lnTo>
                  <a:lnTo>
                    <a:pt x="152127"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7" name="Google Shape;257;p26"/>
            <p:cNvSpPr/>
            <p:nvPr/>
          </p:nvSpPr>
          <p:spPr>
            <a:xfrm>
              <a:off x="3886930" y="1138471"/>
              <a:ext cx="105299" cy="83107"/>
            </a:xfrm>
            <a:custGeom>
              <a:avLst/>
              <a:gdLst/>
              <a:ahLst/>
              <a:cxnLst/>
              <a:rect l="l" t="t" r="r" b="b"/>
              <a:pathLst>
                <a:path w="105299" h="83107" extrusionOk="0">
                  <a:moveTo>
                    <a:pt x="21613" y="83107"/>
                  </a:moveTo>
                  <a:cubicBezTo>
                    <a:pt x="26759" y="83107"/>
                    <a:pt x="29010" y="81049"/>
                    <a:pt x="32548" y="77961"/>
                  </a:cubicBezTo>
                  <a:cubicBezTo>
                    <a:pt x="44127" y="66383"/>
                    <a:pt x="61108" y="66383"/>
                    <a:pt x="72622" y="77961"/>
                  </a:cubicBezTo>
                  <a:cubicBezTo>
                    <a:pt x="76096" y="81049"/>
                    <a:pt x="78411" y="83107"/>
                    <a:pt x="83557" y="83107"/>
                  </a:cubicBezTo>
                  <a:cubicBezTo>
                    <a:pt x="88382" y="83107"/>
                    <a:pt x="90633" y="81370"/>
                    <a:pt x="94107" y="78283"/>
                  </a:cubicBezTo>
                  <a:lnTo>
                    <a:pt x="105299" y="67090"/>
                  </a:lnTo>
                  <a:cubicBezTo>
                    <a:pt x="103820" y="62202"/>
                    <a:pt x="101697" y="57570"/>
                    <a:pt x="98931" y="53261"/>
                  </a:cubicBezTo>
                  <a:cubicBezTo>
                    <a:pt x="94171" y="45863"/>
                    <a:pt x="87738" y="39688"/>
                    <a:pt x="80148" y="35314"/>
                  </a:cubicBezTo>
                  <a:lnTo>
                    <a:pt x="80148" y="14087"/>
                  </a:lnTo>
                  <a:lnTo>
                    <a:pt x="94235" y="14087"/>
                  </a:lnTo>
                  <a:lnTo>
                    <a:pt x="94235" y="0"/>
                  </a:lnTo>
                  <a:lnTo>
                    <a:pt x="11064" y="0"/>
                  </a:lnTo>
                  <a:lnTo>
                    <a:pt x="11064" y="14087"/>
                  </a:lnTo>
                  <a:lnTo>
                    <a:pt x="25151" y="14087"/>
                  </a:lnTo>
                  <a:lnTo>
                    <a:pt x="25151" y="35314"/>
                  </a:lnTo>
                  <a:cubicBezTo>
                    <a:pt x="17561" y="39688"/>
                    <a:pt x="11192" y="45863"/>
                    <a:pt x="6368" y="53261"/>
                  </a:cubicBezTo>
                  <a:cubicBezTo>
                    <a:pt x="3602" y="57570"/>
                    <a:pt x="1479" y="62266"/>
                    <a:pt x="0" y="67090"/>
                  </a:cubicBezTo>
                  <a:lnTo>
                    <a:pt x="11192" y="78283"/>
                  </a:lnTo>
                  <a:cubicBezTo>
                    <a:pt x="14666" y="81370"/>
                    <a:pt x="16917" y="83107"/>
                    <a:pt x="21742" y="83107"/>
                  </a:cubicBezTo>
                  <a:lnTo>
                    <a:pt x="21742" y="8310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8" name="Google Shape;258;p26"/>
            <p:cNvSpPr/>
            <p:nvPr/>
          </p:nvSpPr>
          <p:spPr>
            <a:xfrm>
              <a:off x="3884164" y="1221514"/>
              <a:ext cx="110445" cy="54908"/>
            </a:xfrm>
            <a:custGeom>
              <a:avLst/>
              <a:gdLst/>
              <a:ahLst/>
              <a:cxnLst/>
              <a:rect l="l" t="t" r="r" b="b"/>
              <a:pathLst>
                <a:path w="110445" h="54908" extrusionOk="0">
                  <a:moveTo>
                    <a:pt x="110381" y="1094"/>
                  </a:moveTo>
                  <a:lnTo>
                    <a:pt x="106135" y="5339"/>
                  </a:lnTo>
                  <a:cubicBezTo>
                    <a:pt x="94621" y="16789"/>
                    <a:pt x="77511" y="16596"/>
                    <a:pt x="66126" y="5146"/>
                  </a:cubicBezTo>
                  <a:cubicBezTo>
                    <a:pt x="62652" y="2058"/>
                    <a:pt x="60336" y="0"/>
                    <a:pt x="55190" y="0"/>
                  </a:cubicBezTo>
                  <a:cubicBezTo>
                    <a:pt x="50044" y="0"/>
                    <a:pt x="47729" y="2058"/>
                    <a:pt x="44255" y="5146"/>
                  </a:cubicBezTo>
                  <a:cubicBezTo>
                    <a:pt x="32805" y="16596"/>
                    <a:pt x="15695" y="16789"/>
                    <a:pt x="4245" y="5339"/>
                  </a:cubicBezTo>
                  <a:lnTo>
                    <a:pt x="0" y="1094"/>
                  </a:lnTo>
                  <a:cubicBezTo>
                    <a:pt x="4245" y="72880"/>
                    <a:pt x="106264" y="72815"/>
                    <a:pt x="110445" y="1094"/>
                  </a:cubicBezTo>
                  <a:lnTo>
                    <a:pt x="110445" y="10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9" name="Google Shape;259;p26"/>
            <p:cNvSpPr/>
            <p:nvPr/>
          </p:nvSpPr>
          <p:spPr>
            <a:xfrm>
              <a:off x="3918578" y="1311311"/>
              <a:ext cx="41424" cy="48195"/>
            </a:xfrm>
            <a:custGeom>
              <a:avLst/>
              <a:gdLst/>
              <a:ahLst/>
              <a:cxnLst/>
              <a:rect l="l" t="t" r="r" b="b"/>
              <a:pathLst>
                <a:path w="41424" h="48195" extrusionOk="0">
                  <a:moveTo>
                    <a:pt x="41425" y="27595"/>
                  </a:moveTo>
                  <a:cubicBezTo>
                    <a:pt x="41425" y="23157"/>
                    <a:pt x="38337" y="25344"/>
                    <a:pt x="34542" y="20712"/>
                  </a:cubicBezTo>
                  <a:cubicBezTo>
                    <a:pt x="28496" y="13379"/>
                    <a:pt x="20712" y="0"/>
                    <a:pt x="20712" y="0"/>
                  </a:cubicBezTo>
                  <a:cubicBezTo>
                    <a:pt x="20712" y="0"/>
                    <a:pt x="0" y="16210"/>
                    <a:pt x="0" y="27595"/>
                  </a:cubicBezTo>
                  <a:cubicBezTo>
                    <a:pt x="1094" y="55062"/>
                    <a:pt x="40331" y="55062"/>
                    <a:pt x="41425" y="27595"/>
                  </a:cubicBezTo>
                  <a:lnTo>
                    <a:pt x="41425" y="275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60" name="Google Shape;260;p26"/>
          <p:cNvSpPr/>
          <p:nvPr/>
        </p:nvSpPr>
        <p:spPr>
          <a:xfrm>
            <a:off x="5692575" y="2626959"/>
            <a:ext cx="1312800" cy="13128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grpSp>
        <p:nvGrpSpPr>
          <p:cNvPr id="261" name="Google Shape;261;p26"/>
          <p:cNvGrpSpPr/>
          <p:nvPr/>
        </p:nvGrpSpPr>
        <p:grpSpPr>
          <a:xfrm>
            <a:off x="6093704" y="3010835"/>
            <a:ext cx="510025" cy="544973"/>
            <a:chOff x="5128262" y="4335330"/>
            <a:chExt cx="219668" cy="234720"/>
          </a:xfrm>
        </p:grpSpPr>
        <p:sp>
          <p:nvSpPr>
            <p:cNvPr id="262" name="Google Shape;262;p26"/>
            <p:cNvSpPr/>
            <p:nvPr/>
          </p:nvSpPr>
          <p:spPr>
            <a:xfrm>
              <a:off x="5128262" y="4427314"/>
              <a:ext cx="48950" cy="69470"/>
            </a:xfrm>
            <a:custGeom>
              <a:avLst/>
              <a:gdLst/>
              <a:ahLst/>
              <a:cxnLst/>
              <a:rect l="l" t="t" r="r" b="b"/>
              <a:pathLst>
                <a:path w="48950" h="69470" extrusionOk="0">
                  <a:moveTo>
                    <a:pt x="31326" y="6883"/>
                  </a:moveTo>
                  <a:lnTo>
                    <a:pt x="18590" y="12736"/>
                  </a:lnTo>
                  <a:lnTo>
                    <a:pt x="12736" y="0"/>
                  </a:lnTo>
                  <a:lnTo>
                    <a:pt x="0" y="5853"/>
                  </a:lnTo>
                  <a:lnTo>
                    <a:pt x="5854" y="18590"/>
                  </a:lnTo>
                  <a:cubicBezTo>
                    <a:pt x="8234" y="23736"/>
                    <a:pt x="27081" y="64517"/>
                    <a:pt x="29332" y="69470"/>
                  </a:cubicBezTo>
                  <a:lnTo>
                    <a:pt x="42068" y="63617"/>
                  </a:lnTo>
                  <a:lnTo>
                    <a:pt x="36215" y="50880"/>
                  </a:lnTo>
                  <a:lnTo>
                    <a:pt x="48951" y="45027"/>
                  </a:lnTo>
                  <a:lnTo>
                    <a:pt x="31326" y="68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3" name="Google Shape;263;p26"/>
            <p:cNvSpPr/>
            <p:nvPr/>
          </p:nvSpPr>
          <p:spPr>
            <a:xfrm>
              <a:off x="5292354" y="4335330"/>
              <a:ext cx="55576" cy="95778"/>
            </a:xfrm>
            <a:custGeom>
              <a:avLst/>
              <a:gdLst/>
              <a:ahLst/>
              <a:cxnLst/>
              <a:rect l="l" t="t" r="r" b="b"/>
              <a:pathLst>
                <a:path w="55576" h="95778" extrusionOk="0">
                  <a:moveTo>
                    <a:pt x="0" y="6690"/>
                  </a:moveTo>
                  <a:lnTo>
                    <a:pt x="14473" y="0"/>
                  </a:lnTo>
                  <a:lnTo>
                    <a:pt x="55576" y="89089"/>
                  </a:lnTo>
                  <a:lnTo>
                    <a:pt x="41103" y="95779"/>
                  </a:lnTo>
                  <a:lnTo>
                    <a:pt x="0" y="66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4" name="Google Shape;264;p26"/>
            <p:cNvSpPr/>
            <p:nvPr/>
          </p:nvSpPr>
          <p:spPr>
            <a:xfrm>
              <a:off x="5268168" y="4360674"/>
              <a:ext cx="46635" cy="71592"/>
            </a:xfrm>
            <a:custGeom>
              <a:avLst/>
              <a:gdLst/>
              <a:ahLst/>
              <a:cxnLst/>
              <a:rect l="l" t="t" r="r" b="b"/>
              <a:pathLst>
                <a:path w="46635" h="71592" extrusionOk="0">
                  <a:moveTo>
                    <a:pt x="64" y="7976"/>
                  </a:moveTo>
                  <a:lnTo>
                    <a:pt x="29396" y="71593"/>
                  </a:lnTo>
                  <a:lnTo>
                    <a:pt x="46635" y="63617"/>
                  </a:lnTo>
                  <a:lnTo>
                    <a:pt x="17303" y="0"/>
                  </a:lnTo>
                  <a:lnTo>
                    <a:pt x="0" y="79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5" name="Google Shape;265;p26"/>
            <p:cNvSpPr/>
            <p:nvPr/>
          </p:nvSpPr>
          <p:spPr>
            <a:xfrm>
              <a:off x="5165892" y="4374311"/>
              <a:ext cx="122859" cy="195739"/>
            </a:xfrm>
            <a:custGeom>
              <a:avLst/>
              <a:gdLst/>
              <a:ahLst/>
              <a:cxnLst/>
              <a:rect l="l" t="t" r="r" b="b"/>
              <a:pathLst>
                <a:path w="122859" h="195739" extrusionOk="0">
                  <a:moveTo>
                    <a:pt x="94750" y="125754"/>
                  </a:moveTo>
                  <a:cubicBezTo>
                    <a:pt x="94750" y="116620"/>
                    <a:pt x="88896" y="108837"/>
                    <a:pt x="80663" y="105942"/>
                  </a:cubicBezTo>
                  <a:lnTo>
                    <a:pt x="80663" y="81435"/>
                  </a:lnTo>
                  <a:cubicBezTo>
                    <a:pt x="89926" y="77189"/>
                    <a:pt x="115462" y="65418"/>
                    <a:pt x="118807" y="63810"/>
                  </a:cubicBezTo>
                  <a:lnTo>
                    <a:pt x="89347" y="0"/>
                  </a:lnTo>
                  <a:lnTo>
                    <a:pt x="0" y="41232"/>
                  </a:lnTo>
                  <a:lnTo>
                    <a:pt x="29461" y="105041"/>
                  </a:lnTo>
                  <a:lnTo>
                    <a:pt x="66640" y="87867"/>
                  </a:lnTo>
                  <a:lnTo>
                    <a:pt x="66640" y="105878"/>
                  </a:lnTo>
                  <a:cubicBezTo>
                    <a:pt x="54354" y="110059"/>
                    <a:pt x="48758" y="125690"/>
                    <a:pt x="55962" y="136882"/>
                  </a:cubicBezTo>
                  <a:lnTo>
                    <a:pt x="25022" y="172068"/>
                  </a:lnTo>
                  <a:lnTo>
                    <a:pt x="25022" y="195739"/>
                  </a:lnTo>
                  <a:lnTo>
                    <a:pt x="39109" y="195739"/>
                  </a:lnTo>
                  <a:lnTo>
                    <a:pt x="39109" y="177406"/>
                  </a:lnTo>
                  <a:lnTo>
                    <a:pt x="67219" y="145888"/>
                  </a:lnTo>
                  <a:lnTo>
                    <a:pt x="67219" y="195739"/>
                  </a:lnTo>
                  <a:lnTo>
                    <a:pt x="80663" y="195739"/>
                  </a:lnTo>
                  <a:lnTo>
                    <a:pt x="80663" y="147817"/>
                  </a:lnTo>
                  <a:lnTo>
                    <a:pt x="108773" y="184096"/>
                  </a:lnTo>
                  <a:lnTo>
                    <a:pt x="108773" y="195739"/>
                  </a:lnTo>
                  <a:lnTo>
                    <a:pt x="122860" y="195739"/>
                  </a:lnTo>
                  <a:lnTo>
                    <a:pt x="122860" y="179336"/>
                  </a:lnTo>
                  <a:lnTo>
                    <a:pt x="90762" y="137912"/>
                  </a:lnTo>
                  <a:cubicBezTo>
                    <a:pt x="93270" y="134438"/>
                    <a:pt x="94750" y="130257"/>
                    <a:pt x="94750" y="125690"/>
                  </a:cubicBezTo>
                  <a:lnTo>
                    <a:pt x="94750" y="1256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66" name="Google Shape;266;p26"/>
          <p:cNvSpPr/>
          <p:nvPr/>
        </p:nvSpPr>
        <p:spPr>
          <a:xfrm rot="-5400000">
            <a:off x="7115799" y="2626959"/>
            <a:ext cx="1312800" cy="13128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grpSp>
        <p:nvGrpSpPr>
          <p:cNvPr id="267" name="Google Shape;267;p26"/>
          <p:cNvGrpSpPr/>
          <p:nvPr/>
        </p:nvGrpSpPr>
        <p:grpSpPr>
          <a:xfrm>
            <a:off x="7519957" y="3010900"/>
            <a:ext cx="504157" cy="544966"/>
            <a:chOff x="6717590" y="4953635"/>
            <a:chExt cx="217094" cy="234636"/>
          </a:xfrm>
        </p:grpSpPr>
        <p:sp>
          <p:nvSpPr>
            <p:cNvPr id="268" name="Google Shape;268;p26"/>
            <p:cNvSpPr/>
            <p:nvPr/>
          </p:nvSpPr>
          <p:spPr>
            <a:xfrm>
              <a:off x="6717590" y="5160740"/>
              <a:ext cx="217094" cy="27531"/>
            </a:xfrm>
            <a:custGeom>
              <a:avLst/>
              <a:gdLst/>
              <a:ahLst/>
              <a:cxnLst/>
              <a:rect l="l" t="t" r="r" b="b"/>
              <a:pathLst>
                <a:path w="217094" h="27531" extrusionOk="0">
                  <a:moveTo>
                    <a:pt x="0" y="0"/>
                  </a:moveTo>
                  <a:lnTo>
                    <a:pt x="6883" y="27531"/>
                  </a:lnTo>
                  <a:lnTo>
                    <a:pt x="210212" y="27531"/>
                  </a:lnTo>
                  <a:lnTo>
                    <a:pt x="217095" y="0"/>
                  </a:ln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269" name="Google Shape;269;p26"/>
            <p:cNvGrpSpPr/>
            <p:nvPr/>
          </p:nvGrpSpPr>
          <p:grpSpPr>
            <a:xfrm>
              <a:off x="6719327" y="4953635"/>
              <a:ext cx="213814" cy="193082"/>
              <a:chOff x="6719327" y="4953635"/>
              <a:chExt cx="213814" cy="193082"/>
            </a:xfrm>
          </p:grpSpPr>
          <p:sp>
            <p:nvSpPr>
              <p:cNvPr id="270" name="Google Shape;270;p26"/>
              <p:cNvSpPr/>
              <p:nvPr/>
            </p:nvSpPr>
            <p:spPr>
              <a:xfrm>
                <a:off x="6719327" y="4981018"/>
                <a:ext cx="213814" cy="165699"/>
              </a:xfrm>
              <a:custGeom>
                <a:avLst/>
                <a:gdLst/>
                <a:ahLst/>
                <a:cxnLst/>
                <a:rect l="l" t="t" r="r" b="b"/>
                <a:pathLst>
                  <a:path w="213814" h="165699" extrusionOk="0">
                    <a:moveTo>
                      <a:pt x="165121" y="89346"/>
                    </a:moveTo>
                    <a:cubicBezTo>
                      <a:pt x="151098" y="113661"/>
                      <a:pt x="114047" y="104012"/>
                      <a:pt x="113790" y="75581"/>
                    </a:cubicBezTo>
                    <a:lnTo>
                      <a:pt x="113790" y="42775"/>
                    </a:lnTo>
                    <a:cubicBezTo>
                      <a:pt x="107164" y="38916"/>
                      <a:pt x="101632" y="33256"/>
                      <a:pt x="98030" y="26502"/>
                    </a:cubicBezTo>
                    <a:cubicBezTo>
                      <a:pt x="91984" y="24894"/>
                      <a:pt x="86516" y="21677"/>
                      <a:pt x="82014" y="17046"/>
                    </a:cubicBezTo>
                    <a:cubicBezTo>
                      <a:pt x="77382" y="12221"/>
                      <a:pt x="74359" y="6368"/>
                      <a:pt x="73072" y="0"/>
                    </a:cubicBezTo>
                    <a:lnTo>
                      <a:pt x="58792" y="0"/>
                    </a:lnTo>
                    <a:lnTo>
                      <a:pt x="58792" y="41553"/>
                    </a:lnTo>
                    <a:lnTo>
                      <a:pt x="86323" y="41553"/>
                    </a:lnTo>
                    <a:lnTo>
                      <a:pt x="86323" y="54997"/>
                    </a:lnTo>
                    <a:lnTo>
                      <a:pt x="58792" y="54997"/>
                    </a:lnTo>
                    <a:lnTo>
                      <a:pt x="58792" y="69084"/>
                    </a:lnTo>
                    <a:lnTo>
                      <a:pt x="86323" y="69084"/>
                    </a:lnTo>
                    <a:lnTo>
                      <a:pt x="86323" y="82528"/>
                    </a:lnTo>
                    <a:lnTo>
                      <a:pt x="53068" y="82528"/>
                    </a:lnTo>
                    <a:lnTo>
                      <a:pt x="0" y="165699"/>
                    </a:lnTo>
                    <a:lnTo>
                      <a:pt x="213814" y="165699"/>
                    </a:lnTo>
                    <a:lnTo>
                      <a:pt x="165121" y="8941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1" name="Google Shape;271;p26"/>
              <p:cNvSpPr/>
              <p:nvPr/>
            </p:nvSpPr>
            <p:spPr>
              <a:xfrm>
                <a:off x="6805956" y="4953635"/>
                <a:ext cx="75653" cy="117377"/>
              </a:xfrm>
              <a:custGeom>
                <a:avLst/>
                <a:gdLst/>
                <a:ahLst/>
                <a:cxnLst/>
                <a:rect l="l" t="t" r="r" b="b"/>
                <a:pathLst>
                  <a:path w="75653" h="117377" extrusionOk="0">
                    <a:moveTo>
                      <a:pt x="20599" y="41406"/>
                    </a:moveTo>
                    <a:lnTo>
                      <a:pt x="20599" y="41406"/>
                    </a:lnTo>
                    <a:cubicBezTo>
                      <a:pt x="21114" y="41406"/>
                      <a:pt x="21564" y="41727"/>
                      <a:pt x="21693" y="42242"/>
                    </a:cubicBezTo>
                    <a:cubicBezTo>
                      <a:pt x="24330" y="51312"/>
                      <a:pt x="31406" y="58387"/>
                      <a:pt x="40411" y="61025"/>
                    </a:cubicBezTo>
                    <a:cubicBezTo>
                      <a:pt x="40862" y="61154"/>
                      <a:pt x="41248" y="61603"/>
                      <a:pt x="41248" y="62118"/>
                    </a:cubicBezTo>
                    <a:lnTo>
                      <a:pt x="41248" y="103286"/>
                    </a:lnTo>
                    <a:cubicBezTo>
                      <a:pt x="41248" y="110747"/>
                      <a:pt x="47037" y="117180"/>
                      <a:pt x="54563" y="117373"/>
                    </a:cubicBezTo>
                    <a:cubicBezTo>
                      <a:pt x="62089" y="117566"/>
                      <a:pt x="68778" y="111326"/>
                      <a:pt x="68778" y="103543"/>
                    </a:cubicBezTo>
                    <a:lnTo>
                      <a:pt x="68778" y="52727"/>
                    </a:lnTo>
                    <a:cubicBezTo>
                      <a:pt x="84281" y="35424"/>
                      <a:pt x="71866" y="7056"/>
                      <a:pt x="48516" y="6864"/>
                    </a:cubicBezTo>
                    <a:cubicBezTo>
                      <a:pt x="44978" y="6864"/>
                      <a:pt x="41569" y="7442"/>
                      <a:pt x="38481" y="8600"/>
                    </a:cubicBezTo>
                    <a:cubicBezTo>
                      <a:pt x="38031" y="8793"/>
                      <a:pt x="37517" y="8600"/>
                      <a:pt x="37195" y="8279"/>
                    </a:cubicBezTo>
                    <a:cubicBezTo>
                      <a:pt x="25745" y="-7159"/>
                      <a:pt x="916" y="303"/>
                      <a:pt x="16" y="19857"/>
                    </a:cubicBezTo>
                    <a:cubicBezTo>
                      <a:pt x="-435" y="31693"/>
                      <a:pt x="8957" y="41406"/>
                      <a:pt x="20664" y="41406"/>
                    </a:cubicBezTo>
                    <a:lnTo>
                      <a:pt x="20664" y="414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272A-A59E-48F6-92F2-5F1B2DE9148E}"/>
              </a:ext>
            </a:extLst>
          </p:cNvPr>
          <p:cNvSpPr>
            <a:spLocks noGrp="1"/>
          </p:cNvSpPr>
          <p:nvPr>
            <p:ph type="title"/>
          </p:nvPr>
        </p:nvSpPr>
        <p:spPr>
          <a:xfrm>
            <a:off x="553745" y="2379624"/>
            <a:ext cx="7704000" cy="572700"/>
          </a:xfrm>
        </p:spPr>
        <p:txBody>
          <a:bodyPr/>
          <a:lstStyle/>
          <a:p>
            <a:r>
              <a:rPr lang="en-US" dirty="0">
                <a:latin typeface="Copperplate Gothic Bold" panose="020E0705020206020404" pitchFamily="34" charset="0"/>
              </a:rPr>
              <a:t>THANKYOU</a:t>
            </a:r>
          </a:p>
        </p:txBody>
      </p:sp>
    </p:spTree>
    <p:extLst>
      <p:ext uri="{BB962C8B-B14F-4D97-AF65-F5344CB8AC3E}">
        <p14:creationId xmlns:p14="http://schemas.microsoft.com/office/powerpoint/2010/main" val="2078715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3"/>
          <p:cNvSpPr/>
          <p:nvPr/>
        </p:nvSpPr>
        <p:spPr>
          <a:xfrm flipH="1">
            <a:off x="7018366" y="1402500"/>
            <a:ext cx="1410526" cy="2821458"/>
          </a:xfrm>
          <a:custGeom>
            <a:avLst/>
            <a:gdLst/>
            <a:ahLst/>
            <a:cxnLst/>
            <a:rect l="l" t="t" r="r" b="b"/>
            <a:pathLst>
              <a:path w="3476" h="6953" extrusionOk="0">
                <a:moveTo>
                  <a:pt x="0" y="3476"/>
                </a:moveTo>
                <a:cubicBezTo>
                  <a:pt x="0" y="1556"/>
                  <a:pt x="1556" y="0"/>
                  <a:pt x="3476" y="0"/>
                </a:cubicBezTo>
                <a:lnTo>
                  <a:pt x="3476" y="6953"/>
                </a:lnTo>
                <a:cubicBezTo>
                  <a:pt x="1556" y="6953"/>
                  <a:pt x="0" y="5396"/>
                  <a:pt x="0" y="347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3" name="Google Shape;463;p33"/>
          <p:cNvSpPr/>
          <p:nvPr/>
        </p:nvSpPr>
        <p:spPr>
          <a:xfrm flipH="1">
            <a:off x="6178787" y="1601337"/>
            <a:ext cx="2051268" cy="2423784"/>
          </a:xfrm>
          <a:custGeom>
            <a:avLst/>
            <a:gdLst/>
            <a:ahLst/>
            <a:cxnLst/>
            <a:rect l="l" t="t" r="r" b="b"/>
            <a:pathLst>
              <a:path w="5055" h="5973" extrusionOk="0">
                <a:moveTo>
                  <a:pt x="0" y="2986"/>
                </a:moveTo>
                <a:cubicBezTo>
                  <a:pt x="0" y="1337"/>
                  <a:pt x="1337" y="0"/>
                  <a:pt x="2986" y="0"/>
                </a:cubicBezTo>
                <a:cubicBezTo>
                  <a:pt x="3790" y="0"/>
                  <a:pt x="4519" y="317"/>
                  <a:pt x="5055" y="833"/>
                </a:cubicBezTo>
                <a:lnTo>
                  <a:pt x="2986" y="2986"/>
                </a:lnTo>
                <a:lnTo>
                  <a:pt x="2986" y="5973"/>
                </a:lnTo>
                <a:cubicBezTo>
                  <a:pt x="1337" y="5973"/>
                  <a:pt x="0" y="4636"/>
                  <a:pt x="0" y="298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4" name="Google Shape;464;p33"/>
          <p:cNvSpPr/>
          <p:nvPr/>
        </p:nvSpPr>
        <p:spPr>
          <a:xfrm flipH="1">
            <a:off x="6001457" y="1796116"/>
            <a:ext cx="2033414" cy="2033819"/>
          </a:xfrm>
          <a:custGeom>
            <a:avLst/>
            <a:gdLst/>
            <a:ahLst/>
            <a:cxnLst/>
            <a:rect l="l" t="t" r="r" b="b"/>
            <a:pathLst>
              <a:path w="5011" h="5012" extrusionOk="0">
                <a:moveTo>
                  <a:pt x="0" y="2506"/>
                </a:moveTo>
                <a:cubicBezTo>
                  <a:pt x="0" y="1122"/>
                  <a:pt x="1122" y="0"/>
                  <a:pt x="2506" y="0"/>
                </a:cubicBezTo>
                <a:cubicBezTo>
                  <a:pt x="3890" y="0"/>
                  <a:pt x="5011" y="1122"/>
                  <a:pt x="5011" y="2506"/>
                </a:cubicBezTo>
                <a:lnTo>
                  <a:pt x="2506" y="2506"/>
                </a:lnTo>
                <a:lnTo>
                  <a:pt x="2506" y="5012"/>
                </a:lnTo>
                <a:cubicBezTo>
                  <a:pt x="1122" y="5012"/>
                  <a:pt x="0" y="3890"/>
                  <a:pt x="0" y="2506"/>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5" name="Google Shape;465;p33"/>
          <p:cNvSpPr/>
          <p:nvPr/>
        </p:nvSpPr>
        <p:spPr>
          <a:xfrm flipH="1">
            <a:off x="6212063" y="2006721"/>
            <a:ext cx="1612204" cy="1612609"/>
          </a:xfrm>
          <a:custGeom>
            <a:avLst/>
            <a:gdLst/>
            <a:ahLst/>
            <a:cxnLst/>
            <a:rect l="l" t="t" r="r" b="b"/>
            <a:pathLst>
              <a:path w="3973" h="3974" extrusionOk="0">
                <a:moveTo>
                  <a:pt x="0" y="1987"/>
                </a:moveTo>
                <a:cubicBezTo>
                  <a:pt x="0" y="890"/>
                  <a:pt x="889" y="0"/>
                  <a:pt x="1987" y="0"/>
                </a:cubicBezTo>
                <a:cubicBezTo>
                  <a:pt x="3084" y="0"/>
                  <a:pt x="3973" y="890"/>
                  <a:pt x="3973" y="1987"/>
                </a:cubicBezTo>
                <a:cubicBezTo>
                  <a:pt x="3973" y="2528"/>
                  <a:pt x="3758" y="3017"/>
                  <a:pt x="3409" y="3376"/>
                </a:cubicBezTo>
                <a:lnTo>
                  <a:pt x="1987" y="1987"/>
                </a:lnTo>
                <a:lnTo>
                  <a:pt x="1987" y="3974"/>
                </a:lnTo>
                <a:cubicBezTo>
                  <a:pt x="890" y="3974"/>
                  <a:pt x="0" y="3085"/>
                  <a:pt x="0" y="198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6" name="Google Shape;466;p33"/>
          <p:cNvSpPr/>
          <p:nvPr/>
        </p:nvSpPr>
        <p:spPr>
          <a:xfrm flipH="1">
            <a:off x="6396698" y="2191355"/>
            <a:ext cx="1241717" cy="1241717"/>
          </a:xfrm>
          <a:custGeom>
            <a:avLst/>
            <a:gdLst/>
            <a:ahLst/>
            <a:cxnLst/>
            <a:rect l="l" t="t" r="r" b="b"/>
            <a:pathLst>
              <a:path w="3060" h="3060" extrusionOk="0">
                <a:moveTo>
                  <a:pt x="3060" y="1530"/>
                </a:moveTo>
                <a:cubicBezTo>
                  <a:pt x="3060" y="1799"/>
                  <a:pt x="2989" y="2063"/>
                  <a:pt x="2855" y="2295"/>
                </a:cubicBezTo>
                <a:cubicBezTo>
                  <a:pt x="2721" y="2528"/>
                  <a:pt x="2528" y="2721"/>
                  <a:pt x="2295" y="2855"/>
                </a:cubicBezTo>
                <a:cubicBezTo>
                  <a:pt x="2062" y="2989"/>
                  <a:pt x="1799" y="3060"/>
                  <a:pt x="1530" y="3060"/>
                </a:cubicBezTo>
                <a:cubicBezTo>
                  <a:pt x="1261" y="3060"/>
                  <a:pt x="998" y="2989"/>
                  <a:pt x="765" y="2855"/>
                </a:cubicBezTo>
                <a:cubicBezTo>
                  <a:pt x="532" y="2721"/>
                  <a:pt x="339" y="2528"/>
                  <a:pt x="205" y="2295"/>
                </a:cubicBezTo>
                <a:cubicBezTo>
                  <a:pt x="71" y="2063"/>
                  <a:pt x="0" y="1799"/>
                  <a:pt x="0" y="1530"/>
                </a:cubicBezTo>
                <a:cubicBezTo>
                  <a:pt x="0" y="1262"/>
                  <a:pt x="71" y="998"/>
                  <a:pt x="205" y="765"/>
                </a:cubicBezTo>
                <a:cubicBezTo>
                  <a:pt x="339" y="533"/>
                  <a:pt x="532" y="339"/>
                  <a:pt x="765" y="205"/>
                </a:cubicBezTo>
                <a:cubicBezTo>
                  <a:pt x="998" y="71"/>
                  <a:pt x="1261" y="0"/>
                  <a:pt x="1530" y="0"/>
                </a:cubicBezTo>
                <a:cubicBezTo>
                  <a:pt x="1799" y="0"/>
                  <a:pt x="2062" y="71"/>
                  <a:pt x="2295" y="205"/>
                </a:cubicBezTo>
                <a:cubicBezTo>
                  <a:pt x="2528" y="339"/>
                  <a:pt x="2721" y="533"/>
                  <a:pt x="2855" y="765"/>
                </a:cubicBezTo>
                <a:cubicBezTo>
                  <a:pt x="2989" y="998"/>
                  <a:pt x="3060" y="1262"/>
                  <a:pt x="3060" y="153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67" name="Google Shape;467;p33"/>
          <p:cNvGrpSpPr/>
          <p:nvPr/>
        </p:nvGrpSpPr>
        <p:grpSpPr>
          <a:xfrm>
            <a:off x="6871656" y="2554524"/>
            <a:ext cx="544806" cy="544983"/>
            <a:chOff x="3414918" y="5658997"/>
            <a:chExt cx="234719" cy="234785"/>
          </a:xfrm>
        </p:grpSpPr>
        <p:sp>
          <p:nvSpPr>
            <p:cNvPr id="468" name="Google Shape;468;p33"/>
            <p:cNvSpPr/>
            <p:nvPr/>
          </p:nvSpPr>
          <p:spPr>
            <a:xfrm>
              <a:off x="3414918" y="5658997"/>
              <a:ext cx="234719" cy="131414"/>
            </a:xfrm>
            <a:custGeom>
              <a:avLst/>
              <a:gdLst/>
              <a:ahLst/>
              <a:cxnLst/>
              <a:rect l="l" t="t" r="r" b="b"/>
              <a:pathLst>
                <a:path w="234719" h="131414" extrusionOk="0">
                  <a:moveTo>
                    <a:pt x="207253" y="41554"/>
                  </a:moveTo>
                  <a:lnTo>
                    <a:pt x="207253" y="0"/>
                  </a:lnTo>
                  <a:lnTo>
                    <a:pt x="69084" y="0"/>
                  </a:lnTo>
                  <a:lnTo>
                    <a:pt x="69084" y="28110"/>
                  </a:lnTo>
                  <a:lnTo>
                    <a:pt x="0" y="28110"/>
                  </a:lnTo>
                  <a:lnTo>
                    <a:pt x="0" y="131415"/>
                  </a:lnTo>
                  <a:lnTo>
                    <a:pt x="151613" y="131415"/>
                  </a:lnTo>
                  <a:lnTo>
                    <a:pt x="151613" y="28110"/>
                  </a:lnTo>
                  <a:lnTo>
                    <a:pt x="82528" y="28110"/>
                  </a:lnTo>
                  <a:lnTo>
                    <a:pt x="82528" y="14023"/>
                  </a:lnTo>
                  <a:lnTo>
                    <a:pt x="193166" y="14023"/>
                  </a:lnTo>
                  <a:lnTo>
                    <a:pt x="193166" y="41554"/>
                  </a:lnTo>
                  <a:lnTo>
                    <a:pt x="165635" y="41554"/>
                  </a:lnTo>
                  <a:lnTo>
                    <a:pt x="165635" y="117392"/>
                  </a:lnTo>
                  <a:lnTo>
                    <a:pt x="234720" y="117392"/>
                  </a:lnTo>
                  <a:lnTo>
                    <a:pt x="234720" y="41554"/>
                  </a:lnTo>
                  <a:lnTo>
                    <a:pt x="207189" y="41554"/>
                  </a:lnTo>
                  <a:close/>
                  <a:moveTo>
                    <a:pt x="87674" y="71014"/>
                  </a:moveTo>
                  <a:lnTo>
                    <a:pt x="102790" y="55898"/>
                  </a:lnTo>
                  <a:lnTo>
                    <a:pt x="112568" y="65675"/>
                  </a:lnTo>
                  <a:lnTo>
                    <a:pt x="98352" y="79891"/>
                  </a:lnTo>
                  <a:cubicBezTo>
                    <a:pt x="106135" y="90698"/>
                    <a:pt x="105170" y="105814"/>
                    <a:pt x="95457" y="115527"/>
                  </a:cubicBezTo>
                  <a:lnTo>
                    <a:pt x="85680" y="105749"/>
                  </a:lnTo>
                  <a:cubicBezTo>
                    <a:pt x="91083" y="100346"/>
                    <a:pt x="91083" y="91598"/>
                    <a:pt x="85680" y="86195"/>
                  </a:cubicBezTo>
                  <a:cubicBezTo>
                    <a:pt x="80277" y="80791"/>
                    <a:pt x="71529" y="80791"/>
                    <a:pt x="66125" y="86195"/>
                  </a:cubicBezTo>
                  <a:cubicBezTo>
                    <a:pt x="60722" y="91598"/>
                    <a:pt x="60722" y="100346"/>
                    <a:pt x="66125" y="105749"/>
                  </a:cubicBezTo>
                  <a:lnTo>
                    <a:pt x="56348" y="115527"/>
                  </a:lnTo>
                  <a:cubicBezTo>
                    <a:pt x="34800" y="93142"/>
                    <a:pt x="59757" y="58342"/>
                    <a:pt x="87674" y="71014"/>
                  </a:cubicBezTo>
                  <a:lnTo>
                    <a:pt x="87674" y="7101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9" name="Google Shape;469;p33"/>
            <p:cNvSpPr/>
            <p:nvPr/>
          </p:nvSpPr>
          <p:spPr>
            <a:xfrm>
              <a:off x="3594061" y="5790412"/>
              <a:ext cx="41617" cy="103304"/>
            </a:xfrm>
            <a:custGeom>
              <a:avLst/>
              <a:gdLst/>
              <a:ahLst/>
              <a:cxnLst/>
              <a:rect l="l" t="t" r="r" b="b"/>
              <a:pathLst>
                <a:path w="41617" h="103304" extrusionOk="0">
                  <a:moveTo>
                    <a:pt x="0" y="61752"/>
                  </a:moveTo>
                  <a:lnTo>
                    <a:pt x="14087" y="61752"/>
                  </a:lnTo>
                  <a:lnTo>
                    <a:pt x="14087" y="103305"/>
                  </a:lnTo>
                  <a:lnTo>
                    <a:pt x="28174" y="103305"/>
                  </a:lnTo>
                  <a:lnTo>
                    <a:pt x="28174" y="61752"/>
                  </a:lnTo>
                  <a:lnTo>
                    <a:pt x="41618" y="61752"/>
                  </a:lnTo>
                  <a:lnTo>
                    <a:pt x="41618" y="0"/>
                  </a:lnTo>
                  <a:lnTo>
                    <a:pt x="64" y="0"/>
                  </a:lnTo>
                  <a:lnTo>
                    <a:pt x="64" y="617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70" name="Google Shape;470;p33"/>
            <p:cNvSpPr/>
            <p:nvPr/>
          </p:nvSpPr>
          <p:spPr>
            <a:xfrm>
              <a:off x="3414918" y="5803921"/>
              <a:ext cx="152255" cy="89861"/>
            </a:xfrm>
            <a:custGeom>
              <a:avLst/>
              <a:gdLst/>
              <a:ahLst/>
              <a:cxnLst/>
              <a:rect l="l" t="t" r="r" b="b"/>
              <a:pathLst>
                <a:path w="152255" h="89861" extrusionOk="0">
                  <a:moveTo>
                    <a:pt x="0" y="20712"/>
                  </a:moveTo>
                  <a:lnTo>
                    <a:pt x="14087" y="34542"/>
                  </a:lnTo>
                  <a:lnTo>
                    <a:pt x="14087" y="89861"/>
                  </a:lnTo>
                  <a:lnTo>
                    <a:pt x="138169" y="89861"/>
                  </a:lnTo>
                  <a:lnTo>
                    <a:pt x="138169" y="34542"/>
                  </a:lnTo>
                  <a:lnTo>
                    <a:pt x="152256" y="20712"/>
                  </a:lnTo>
                  <a:lnTo>
                    <a:pt x="152256" y="0"/>
                  </a:lnTo>
                  <a:lnTo>
                    <a:pt x="0" y="0"/>
                  </a:lnTo>
                  <a:lnTo>
                    <a:pt x="0" y="20712"/>
                  </a:lnTo>
                  <a:close/>
                  <a:moveTo>
                    <a:pt x="41554" y="41553"/>
                  </a:moveTo>
                  <a:lnTo>
                    <a:pt x="56541" y="41553"/>
                  </a:lnTo>
                  <a:cubicBezTo>
                    <a:pt x="63102" y="22899"/>
                    <a:pt x="89089" y="22899"/>
                    <a:pt x="95586" y="41553"/>
                  </a:cubicBezTo>
                  <a:lnTo>
                    <a:pt x="110574" y="41553"/>
                  </a:lnTo>
                  <a:lnTo>
                    <a:pt x="110574" y="55640"/>
                  </a:lnTo>
                  <a:lnTo>
                    <a:pt x="95586" y="55640"/>
                  </a:lnTo>
                  <a:cubicBezTo>
                    <a:pt x="89025" y="74295"/>
                    <a:pt x="63038" y="74295"/>
                    <a:pt x="56541" y="55640"/>
                  </a:cubicBezTo>
                  <a:lnTo>
                    <a:pt x="41554" y="55640"/>
                  </a:lnTo>
                  <a:lnTo>
                    <a:pt x="41554" y="4155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71" name="Google Shape;471;p33"/>
            <p:cNvSpPr/>
            <p:nvPr/>
          </p:nvSpPr>
          <p:spPr>
            <a:xfrm>
              <a:off x="3483873" y="5845699"/>
              <a:ext cx="13829" cy="13733"/>
            </a:xfrm>
            <a:custGeom>
              <a:avLst/>
              <a:gdLst/>
              <a:ahLst/>
              <a:cxnLst/>
              <a:rect l="l" t="t" r="r" b="b"/>
              <a:pathLst>
                <a:path w="13829" h="13733" extrusionOk="0">
                  <a:moveTo>
                    <a:pt x="6947" y="13734"/>
                  </a:moveTo>
                  <a:cubicBezTo>
                    <a:pt x="10742" y="13734"/>
                    <a:pt x="13830" y="10646"/>
                    <a:pt x="13830" y="6851"/>
                  </a:cubicBezTo>
                  <a:cubicBezTo>
                    <a:pt x="13444" y="-2284"/>
                    <a:pt x="386" y="-2284"/>
                    <a:pt x="0" y="6851"/>
                  </a:cubicBezTo>
                  <a:cubicBezTo>
                    <a:pt x="0" y="10646"/>
                    <a:pt x="3088" y="13734"/>
                    <a:pt x="6883" y="13734"/>
                  </a:cubicBezTo>
                  <a:lnTo>
                    <a:pt x="6883" y="1373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472" name="Google Shape;472;p33"/>
          <p:cNvSpPr txBox="1">
            <a:spLocks noGrp="1"/>
          </p:cNvSpPr>
          <p:nvPr>
            <p:ph type="title"/>
          </p:nvPr>
        </p:nvSpPr>
        <p:spPr>
          <a:xfrm>
            <a:off x="-778374" y="541644"/>
            <a:ext cx="546793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473" name="Google Shape;473;p33"/>
          <p:cNvSpPr txBox="1"/>
          <p:nvPr/>
        </p:nvSpPr>
        <p:spPr>
          <a:xfrm>
            <a:off x="603389" y="2711198"/>
            <a:ext cx="4589844" cy="629401"/>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Wingdings" panose="05000000000000000000" pitchFamily="2" charset="2"/>
              <a:buChar char="§"/>
            </a:pPr>
            <a:r>
              <a:rPr lang="en-US" sz="1200" b="0" i="0" dirty="0">
                <a:solidFill>
                  <a:srgbClr val="172B4D"/>
                </a:solidFill>
                <a:effectLst/>
                <a:latin typeface="Open Sans" panose="020B0606030504020204" pitchFamily="34" charset="0"/>
              </a:rPr>
              <a:t>The key purpose for having this HR attrition analytics dashboard is to understand why people leave the company and how one can retain them. It helps in keeping track of important numbers such as how many, why, and what are the patterns behind them leaving. </a:t>
            </a:r>
          </a:p>
          <a:p>
            <a:pPr lvl="0" algn="l" rtl="0">
              <a:spcBef>
                <a:spcPts val="0"/>
              </a:spcBef>
              <a:spcAft>
                <a:spcPts val="0"/>
              </a:spcAft>
            </a:pPr>
            <a:endParaRPr lang="en-US" sz="1200" b="0" i="0" dirty="0">
              <a:solidFill>
                <a:srgbClr val="172B4D"/>
              </a:solidFill>
              <a:effectLst/>
              <a:latin typeface="Open Sans" panose="020B0606030504020204" pitchFamily="34" charset="0"/>
            </a:endParaRPr>
          </a:p>
          <a:p>
            <a:pPr marL="171450" lvl="0" indent="-171450" algn="l" rtl="0">
              <a:spcBef>
                <a:spcPts val="0"/>
              </a:spcBef>
              <a:spcAft>
                <a:spcPts val="0"/>
              </a:spcAft>
              <a:buFont typeface="Wingdings" panose="05000000000000000000" pitchFamily="2" charset="2"/>
              <a:buChar char="§"/>
            </a:pPr>
            <a:r>
              <a:rPr lang="en-US" sz="1200" b="0" i="0" dirty="0">
                <a:solidFill>
                  <a:srgbClr val="172B4D"/>
                </a:solidFill>
                <a:effectLst/>
                <a:latin typeface="Open Sans" panose="020B0606030504020204" pitchFamily="34" charset="0"/>
              </a:rPr>
              <a:t>It uses this information to pinpoint the most probable causes of employee turnover, such as job dissatisfaction, growth opportunities, or work ambiance. This gives insight into what precisely is wrong, so that the company can take proactive measures toward its retention rate as a whole, ensuring a more stable and satisfied workforce.</a:t>
            </a:r>
            <a:endParaRPr sz="1200" dirty="0">
              <a:solidFill>
                <a:schemeClr val="dk1"/>
              </a:solidFill>
              <a:latin typeface="Hind"/>
              <a:ea typeface="Hind"/>
              <a:cs typeface="Hind"/>
              <a:sym typeface="Hind"/>
            </a:endParaRPr>
          </a:p>
        </p:txBody>
      </p:sp>
      <p:cxnSp>
        <p:nvCxnSpPr>
          <p:cNvPr id="485" name="Google Shape;485;p33"/>
          <p:cNvCxnSpPr>
            <a:cxnSpLocks/>
            <a:stCxn id="473" idx="3"/>
          </p:cNvCxnSpPr>
          <p:nvPr/>
        </p:nvCxnSpPr>
        <p:spPr>
          <a:xfrm flipV="1">
            <a:off x="5193233" y="2757999"/>
            <a:ext cx="1464000" cy="267900"/>
          </a:xfrm>
          <a:prstGeom prst="bentConnector3">
            <a:avLst>
              <a:gd name="adj1" fmla="val 50000"/>
            </a:avLst>
          </a:prstGeom>
          <a:noFill/>
          <a:ln w="19050" cap="flat" cmpd="sng">
            <a:solidFill>
              <a:schemeClr val="dk1"/>
            </a:solidFill>
            <a:prstDash val="dot"/>
            <a:round/>
            <a:headEnd type="none" w="med" len="med"/>
            <a:tailEnd type="oval" w="med" len="med"/>
          </a:ln>
        </p:spPr>
      </p:cxnSp>
      <p:cxnSp>
        <p:nvCxnSpPr>
          <p:cNvPr id="486" name="Google Shape;486;p33"/>
          <p:cNvCxnSpPr>
            <a:cxnSpLocks/>
          </p:cNvCxnSpPr>
          <p:nvPr/>
        </p:nvCxnSpPr>
        <p:spPr>
          <a:xfrm flipV="1">
            <a:off x="5564700" y="2013333"/>
            <a:ext cx="683100" cy="418950"/>
          </a:xfrm>
          <a:prstGeom prst="bentConnector3">
            <a:avLst>
              <a:gd name="adj1" fmla="val 50000"/>
            </a:avLst>
          </a:prstGeom>
          <a:noFill/>
          <a:ln w="19050" cap="flat" cmpd="sng">
            <a:solidFill>
              <a:schemeClr val="dk1"/>
            </a:solidFill>
            <a:prstDash val="dot"/>
            <a:round/>
            <a:headEnd type="none" w="med" len="med"/>
            <a:tailEnd type="oval" w="med" len="med"/>
          </a:ln>
        </p:spPr>
      </p:cxnSp>
      <p:cxnSp>
        <p:nvCxnSpPr>
          <p:cNvPr id="487" name="Google Shape;487;p33"/>
          <p:cNvCxnSpPr>
            <a:cxnSpLocks/>
          </p:cNvCxnSpPr>
          <p:nvPr/>
        </p:nvCxnSpPr>
        <p:spPr>
          <a:xfrm rot="10800000" flipH="1">
            <a:off x="5564700" y="2807917"/>
            <a:ext cx="538500" cy="390900"/>
          </a:xfrm>
          <a:prstGeom prst="bentConnector3">
            <a:avLst>
              <a:gd name="adj1" fmla="val 50000"/>
            </a:avLst>
          </a:prstGeom>
          <a:noFill/>
          <a:ln w="19050" cap="flat" cmpd="sng">
            <a:solidFill>
              <a:schemeClr val="dk1"/>
            </a:solidFill>
            <a:prstDash val="dot"/>
            <a:round/>
            <a:headEnd type="none" w="med" len="med"/>
            <a:tailEnd type="oval" w="med" len="med"/>
          </a:ln>
        </p:spPr>
      </p:cxnSp>
      <p:cxnSp>
        <p:nvCxnSpPr>
          <p:cNvPr id="488" name="Google Shape;488;p33"/>
          <p:cNvCxnSpPr>
            <a:cxnSpLocks/>
          </p:cNvCxnSpPr>
          <p:nvPr/>
        </p:nvCxnSpPr>
        <p:spPr>
          <a:xfrm rot="10800000" flipH="1">
            <a:off x="5564700" y="3340600"/>
            <a:ext cx="999000" cy="629400"/>
          </a:xfrm>
          <a:prstGeom prst="bentConnector3">
            <a:avLst>
              <a:gd name="adj1" fmla="val 50000"/>
            </a:avLst>
          </a:prstGeom>
          <a:noFill/>
          <a:ln w="19050" cap="flat" cmpd="sng">
            <a:solidFill>
              <a:schemeClr val="dk1"/>
            </a:solidFill>
            <a:prstDash val="dot"/>
            <a:round/>
            <a:headEnd type="none" w="med" len="med"/>
            <a:tailEnd type="oval"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6"/>
          <p:cNvSpPr/>
          <p:nvPr/>
        </p:nvSpPr>
        <p:spPr>
          <a:xfrm>
            <a:off x="5417500" y="1313275"/>
            <a:ext cx="3011400" cy="3011400"/>
          </a:xfrm>
          <a:prstGeom prst="arc">
            <a:avLst>
              <a:gd name="adj1" fmla="val 16200000"/>
              <a:gd name="adj2" fmla="val 15110778"/>
            </a:avLst>
          </a:prstGeom>
          <a:noFill/>
          <a:ln w="19050" cap="flat" cmpd="sng">
            <a:solidFill>
              <a:schemeClr val="dk1"/>
            </a:solidFill>
            <a:prstDash val="dot"/>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544" name="Google Shape;544;p36"/>
          <p:cNvSpPr txBox="1">
            <a:spLocks noGrp="1"/>
          </p:cNvSpPr>
          <p:nvPr>
            <p:ph type="title"/>
          </p:nvPr>
        </p:nvSpPr>
        <p:spPr>
          <a:xfrm>
            <a:off x="-1837954" y="3741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Overview</a:t>
            </a:r>
            <a:endParaRPr dirty="0"/>
          </a:p>
        </p:txBody>
      </p:sp>
      <p:sp>
        <p:nvSpPr>
          <p:cNvPr id="545" name="Google Shape;545;p36"/>
          <p:cNvSpPr/>
          <p:nvPr/>
        </p:nvSpPr>
        <p:spPr>
          <a:xfrm>
            <a:off x="8632227" y="149475"/>
            <a:ext cx="137400" cy="1374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547" name="Google Shape;547;p36"/>
          <p:cNvSpPr txBox="1"/>
          <p:nvPr/>
        </p:nvSpPr>
        <p:spPr>
          <a:xfrm>
            <a:off x="495363" y="1786661"/>
            <a:ext cx="5075268" cy="3293166"/>
          </a:xfrm>
          <a:prstGeom prst="rect">
            <a:avLst/>
          </a:prstGeom>
          <a:noFill/>
          <a:ln>
            <a:noFill/>
          </a:ln>
        </p:spPr>
        <p:txBody>
          <a:bodyPr spcFirstLastPara="1" wrap="square" lIns="91425" tIns="91425" rIns="91425" bIns="91425" anchor="ctr" anchorCtr="0">
            <a:noAutofit/>
          </a:bodyPr>
          <a:lstStyle/>
          <a:p>
            <a:pPr>
              <a:buFont typeface="Wingdings" panose="05000000000000000000" pitchFamily="2" charset="2"/>
              <a:buChar char="§"/>
            </a:pPr>
            <a:r>
              <a:rPr lang="en-US" sz="1200" dirty="0">
                <a:solidFill>
                  <a:srgbClr val="172B4D"/>
                </a:solidFill>
                <a:latin typeface="Open Sans" panose="020B0606030504020204" pitchFamily="34" charset="0"/>
              </a:rPr>
              <a:t>Dataset is downloaded from the official internship portal.</a:t>
            </a:r>
          </a:p>
          <a:p>
            <a:pPr>
              <a:buFont typeface="Wingdings" panose="05000000000000000000" pitchFamily="2" charset="2"/>
              <a:buChar char="§"/>
            </a:pPr>
            <a:r>
              <a:rPr lang="en-US" sz="1200" dirty="0">
                <a:solidFill>
                  <a:srgbClr val="172B4D"/>
                </a:solidFill>
                <a:latin typeface="Open Sans" panose="020B0606030504020204" pitchFamily="34" charset="0"/>
              </a:rPr>
              <a:t>It contains columns such as: </a:t>
            </a:r>
          </a:p>
          <a:p>
            <a:endParaRPr lang="en-US" sz="1200" dirty="0">
              <a:solidFill>
                <a:srgbClr val="172B4D"/>
              </a:solidFill>
              <a:latin typeface="Open Sans" panose="020B0606030504020204" pitchFamily="34" charset="0"/>
            </a:endParaRPr>
          </a:p>
          <a:p>
            <a:pPr marL="171450" indent="-171450">
              <a:buFont typeface="Wingdings" panose="05000000000000000000" pitchFamily="2" charset="2"/>
              <a:buChar char="q"/>
            </a:pPr>
            <a:r>
              <a:rPr lang="en-US" sz="1200" dirty="0">
                <a:solidFill>
                  <a:srgbClr val="172B4D"/>
                </a:solidFill>
                <a:latin typeface="Open Sans" panose="020B0606030504020204" pitchFamily="34" charset="0"/>
              </a:rPr>
              <a:t>Job Satisfaction: Measures how content employees are with their job roles and work environment.</a:t>
            </a:r>
          </a:p>
          <a:p>
            <a:pPr marL="171450" indent="-171450">
              <a:buFont typeface="Wingdings" panose="05000000000000000000" pitchFamily="2" charset="2"/>
              <a:buChar char="q"/>
            </a:pPr>
            <a:r>
              <a:rPr lang="en-US" sz="1200" dirty="0">
                <a:solidFill>
                  <a:srgbClr val="172B4D"/>
                </a:solidFill>
                <a:latin typeface="Open Sans" panose="020B0606030504020204" pitchFamily="34" charset="0"/>
              </a:rPr>
              <a:t>Job Role: Indicates the specific position or job title held by the employee within the company.</a:t>
            </a:r>
          </a:p>
          <a:p>
            <a:pPr marL="171450" indent="-171450">
              <a:buFont typeface="Wingdings" panose="05000000000000000000" pitchFamily="2" charset="2"/>
              <a:buChar char="q"/>
            </a:pPr>
            <a:r>
              <a:rPr lang="en-US" sz="1200" dirty="0">
                <a:solidFill>
                  <a:srgbClr val="172B4D"/>
                </a:solidFill>
                <a:latin typeface="Open Sans" panose="020B0606030504020204" pitchFamily="34" charset="0"/>
              </a:rPr>
              <a:t>Department: Specifies the division or business unit where the employee works.</a:t>
            </a:r>
          </a:p>
          <a:p>
            <a:pPr marL="171450" indent="-171450">
              <a:buFont typeface="Wingdings" panose="05000000000000000000" pitchFamily="2" charset="2"/>
              <a:buChar char="q"/>
            </a:pPr>
            <a:r>
              <a:rPr lang="en-US" sz="1200" dirty="0">
                <a:solidFill>
                  <a:srgbClr val="172B4D"/>
                </a:solidFill>
                <a:latin typeface="Open Sans" panose="020B0606030504020204" pitchFamily="34" charset="0"/>
              </a:rPr>
              <a:t>Education: Represents the highest level of education attained by the employee.</a:t>
            </a:r>
          </a:p>
          <a:p>
            <a:pPr marL="171450" indent="-171450">
              <a:buFont typeface="Wingdings" panose="05000000000000000000" pitchFamily="2" charset="2"/>
              <a:buChar char="q"/>
            </a:pPr>
            <a:r>
              <a:rPr lang="en-US" sz="1200" dirty="0">
                <a:solidFill>
                  <a:srgbClr val="172B4D"/>
                </a:solidFill>
                <a:latin typeface="Open Sans" panose="020B0606030504020204" pitchFamily="34" charset="0"/>
              </a:rPr>
              <a:t>Years at Company: Shows the total number of years the employee has been with the company.</a:t>
            </a:r>
          </a:p>
          <a:p>
            <a:pPr marL="171450" indent="-171450">
              <a:buFont typeface="Wingdings" panose="05000000000000000000" pitchFamily="2" charset="2"/>
              <a:buChar char="q"/>
            </a:pPr>
            <a:r>
              <a:rPr lang="en-US" sz="1200" dirty="0">
                <a:solidFill>
                  <a:srgbClr val="172B4D"/>
                </a:solidFill>
                <a:latin typeface="Open Sans" panose="020B0606030504020204" pitchFamily="34" charset="0"/>
              </a:rPr>
              <a:t>Monthly Income: Displays the monthly salary or wages earned by the employee.</a:t>
            </a:r>
          </a:p>
          <a:p>
            <a:pPr marL="171450" indent="-171450">
              <a:buFont typeface="Wingdings" panose="05000000000000000000" pitchFamily="2" charset="2"/>
              <a:buChar char="q"/>
            </a:pPr>
            <a:endParaRPr lang="en-US" sz="1200" dirty="0">
              <a:solidFill>
                <a:srgbClr val="172B4D"/>
              </a:solidFill>
              <a:latin typeface="Open Sans" panose="020B0606030504020204" pitchFamily="34" charset="0"/>
            </a:endParaRPr>
          </a:p>
          <a:p>
            <a:pPr marL="171450" indent="-171450">
              <a:buFont typeface="Wingdings" panose="05000000000000000000" pitchFamily="2" charset="2"/>
              <a:buChar char="q"/>
            </a:pPr>
            <a:endParaRPr lang="en-US" sz="1200" dirty="0">
              <a:solidFill>
                <a:srgbClr val="172B4D"/>
              </a:solidFill>
              <a:latin typeface="Open Sans" panose="020B0606030504020204" pitchFamily="34" charset="0"/>
            </a:endParaRP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
        <p:nvSpPr>
          <p:cNvPr id="548" name="Google Shape;548;p36"/>
          <p:cNvSpPr/>
          <p:nvPr/>
        </p:nvSpPr>
        <p:spPr>
          <a:xfrm>
            <a:off x="8949598" y="4815819"/>
            <a:ext cx="137400" cy="137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551" name="Google Shape;551;p36"/>
          <p:cNvSpPr/>
          <p:nvPr/>
        </p:nvSpPr>
        <p:spPr>
          <a:xfrm>
            <a:off x="6894450" y="2786153"/>
            <a:ext cx="137400" cy="137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554" name="Google Shape;554;p36"/>
          <p:cNvSpPr/>
          <p:nvPr/>
        </p:nvSpPr>
        <p:spPr>
          <a:xfrm>
            <a:off x="5812210" y="2706847"/>
            <a:ext cx="137400" cy="137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557" name="Google Shape;557;p36"/>
          <p:cNvSpPr/>
          <p:nvPr/>
        </p:nvSpPr>
        <p:spPr>
          <a:xfrm>
            <a:off x="6470428" y="3679227"/>
            <a:ext cx="137400" cy="137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560" name="Google Shape;560;p36"/>
          <p:cNvSpPr/>
          <p:nvPr/>
        </p:nvSpPr>
        <p:spPr>
          <a:xfrm>
            <a:off x="7194794" y="1572114"/>
            <a:ext cx="1034437" cy="1361212"/>
          </a:xfrm>
          <a:custGeom>
            <a:avLst/>
            <a:gdLst/>
            <a:ahLst/>
            <a:cxnLst/>
            <a:rect l="l" t="t" r="r" b="b"/>
            <a:pathLst>
              <a:path w="2107" h="2774" extrusionOk="0">
                <a:moveTo>
                  <a:pt x="1598" y="966"/>
                </a:moveTo>
                <a:lnTo>
                  <a:pt x="1598" y="966"/>
                </a:lnTo>
                <a:cubicBezTo>
                  <a:pt x="1268" y="512"/>
                  <a:pt x="802" y="173"/>
                  <a:pt x="268" y="0"/>
                </a:cubicBezTo>
                <a:lnTo>
                  <a:pt x="267" y="5"/>
                </a:lnTo>
                <a:lnTo>
                  <a:pt x="391" y="488"/>
                </a:lnTo>
                <a:lnTo>
                  <a:pt x="1" y="826"/>
                </a:lnTo>
                <a:lnTo>
                  <a:pt x="0" y="830"/>
                </a:lnTo>
                <a:lnTo>
                  <a:pt x="0" y="830"/>
                </a:lnTo>
                <a:cubicBezTo>
                  <a:pt x="715" y="1062"/>
                  <a:pt x="1233" y="1735"/>
                  <a:pt x="1234" y="2529"/>
                </a:cubicBezTo>
                <a:lnTo>
                  <a:pt x="1670" y="2773"/>
                </a:lnTo>
                <a:lnTo>
                  <a:pt x="2106" y="2529"/>
                </a:lnTo>
                <a:lnTo>
                  <a:pt x="2106" y="2529"/>
                </a:lnTo>
                <a:cubicBezTo>
                  <a:pt x="2106" y="1967"/>
                  <a:pt x="1928" y="1420"/>
                  <a:pt x="1598" y="966"/>
                </a:cubicBez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1" name="Google Shape;561;p36"/>
          <p:cNvSpPr/>
          <p:nvPr/>
        </p:nvSpPr>
        <p:spPr>
          <a:xfrm>
            <a:off x="5866046" y="1485550"/>
            <a:ext cx="1521356" cy="813704"/>
          </a:xfrm>
          <a:custGeom>
            <a:avLst/>
            <a:gdLst/>
            <a:ahLst/>
            <a:cxnLst/>
            <a:rect l="l" t="t" r="r" b="b"/>
            <a:pathLst>
              <a:path w="3098" h="1656" extrusionOk="0">
                <a:moveTo>
                  <a:pt x="2153" y="916"/>
                </a:moveTo>
                <a:lnTo>
                  <a:pt x="2153" y="916"/>
                </a:lnTo>
                <a:cubicBezTo>
                  <a:pt x="2345" y="916"/>
                  <a:pt x="2530" y="947"/>
                  <a:pt x="2703" y="1003"/>
                </a:cubicBezTo>
                <a:lnTo>
                  <a:pt x="3097" y="662"/>
                </a:lnTo>
                <a:lnTo>
                  <a:pt x="2971" y="173"/>
                </a:lnTo>
                <a:lnTo>
                  <a:pt x="2971" y="173"/>
                </a:lnTo>
                <a:cubicBezTo>
                  <a:pt x="2438" y="0"/>
                  <a:pt x="1862" y="1"/>
                  <a:pt x="1328" y="175"/>
                </a:cubicBezTo>
                <a:lnTo>
                  <a:pt x="1328" y="175"/>
                </a:lnTo>
                <a:cubicBezTo>
                  <a:pt x="795" y="349"/>
                  <a:pt x="330" y="688"/>
                  <a:pt x="0" y="1142"/>
                </a:cubicBezTo>
                <a:lnTo>
                  <a:pt x="707" y="1655"/>
                </a:lnTo>
                <a:lnTo>
                  <a:pt x="707" y="1655"/>
                </a:lnTo>
                <a:cubicBezTo>
                  <a:pt x="1032" y="1207"/>
                  <a:pt x="1558" y="916"/>
                  <a:pt x="2153" y="916"/>
                </a:cubicBez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2" name="Google Shape;562;p36"/>
          <p:cNvSpPr/>
          <p:nvPr/>
        </p:nvSpPr>
        <p:spPr>
          <a:xfrm>
            <a:off x="5617177" y="2046054"/>
            <a:ext cx="597287" cy="1534359"/>
          </a:xfrm>
          <a:custGeom>
            <a:avLst/>
            <a:gdLst/>
            <a:ahLst/>
            <a:cxnLst/>
            <a:rect l="l" t="t" r="r" b="b"/>
            <a:pathLst>
              <a:path w="1217" h="3126" extrusionOk="0">
                <a:moveTo>
                  <a:pt x="873" y="1560"/>
                </a:moveTo>
                <a:lnTo>
                  <a:pt x="873" y="1560"/>
                </a:lnTo>
                <a:cubicBezTo>
                  <a:pt x="873" y="1169"/>
                  <a:pt x="1000" y="807"/>
                  <a:pt x="1214" y="512"/>
                </a:cubicBezTo>
                <a:lnTo>
                  <a:pt x="933" y="11"/>
                </a:lnTo>
                <a:lnTo>
                  <a:pt x="507" y="0"/>
                </a:lnTo>
                <a:lnTo>
                  <a:pt x="507" y="0"/>
                </a:lnTo>
                <a:cubicBezTo>
                  <a:pt x="177" y="455"/>
                  <a:pt x="0" y="1002"/>
                  <a:pt x="1" y="1563"/>
                </a:cubicBezTo>
                <a:lnTo>
                  <a:pt x="1" y="1563"/>
                </a:lnTo>
                <a:cubicBezTo>
                  <a:pt x="1" y="2124"/>
                  <a:pt x="179" y="2671"/>
                  <a:pt x="510" y="3125"/>
                </a:cubicBezTo>
                <a:lnTo>
                  <a:pt x="1216" y="2612"/>
                </a:lnTo>
                <a:lnTo>
                  <a:pt x="1216" y="2612"/>
                </a:lnTo>
                <a:cubicBezTo>
                  <a:pt x="1001" y="2317"/>
                  <a:pt x="873" y="1954"/>
                  <a:pt x="873" y="156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3" name="Google Shape;563;p36"/>
          <p:cNvSpPr/>
          <p:nvPr/>
        </p:nvSpPr>
        <p:spPr>
          <a:xfrm>
            <a:off x="5868211" y="3329366"/>
            <a:ext cx="1458587" cy="811534"/>
          </a:xfrm>
          <a:custGeom>
            <a:avLst/>
            <a:gdLst/>
            <a:ahLst/>
            <a:cxnLst/>
            <a:rect l="l" t="t" r="r" b="b"/>
            <a:pathLst>
              <a:path w="2973" h="1653" extrusionOk="0">
                <a:moveTo>
                  <a:pt x="2150" y="736"/>
                </a:moveTo>
                <a:lnTo>
                  <a:pt x="2150" y="736"/>
                </a:lnTo>
                <a:cubicBezTo>
                  <a:pt x="1557" y="736"/>
                  <a:pt x="1031" y="446"/>
                  <a:pt x="706" y="0"/>
                </a:cubicBezTo>
                <a:lnTo>
                  <a:pt x="277" y="15"/>
                </a:lnTo>
                <a:lnTo>
                  <a:pt x="0" y="514"/>
                </a:lnTo>
                <a:lnTo>
                  <a:pt x="0" y="514"/>
                </a:lnTo>
                <a:cubicBezTo>
                  <a:pt x="331" y="968"/>
                  <a:pt x="796" y="1306"/>
                  <a:pt x="1330" y="1479"/>
                </a:cubicBezTo>
                <a:lnTo>
                  <a:pt x="1330" y="1479"/>
                </a:lnTo>
                <a:cubicBezTo>
                  <a:pt x="1864" y="1652"/>
                  <a:pt x="2440" y="1652"/>
                  <a:pt x="2972" y="1478"/>
                </a:cubicBezTo>
                <a:lnTo>
                  <a:pt x="2703" y="648"/>
                </a:lnTo>
                <a:lnTo>
                  <a:pt x="2703" y="648"/>
                </a:lnTo>
                <a:cubicBezTo>
                  <a:pt x="2529" y="705"/>
                  <a:pt x="2344" y="736"/>
                  <a:pt x="2150" y="736"/>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4" name="Google Shape;564;p36"/>
          <p:cNvSpPr/>
          <p:nvPr/>
        </p:nvSpPr>
        <p:spPr>
          <a:xfrm>
            <a:off x="7140693" y="2812146"/>
            <a:ext cx="1086372" cy="1242197"/>
          </a:xfrm>
          <a:custGeom>
            <a:avLst/>
            <a:gdLst/>
            <a:ahLst/>
            <a:cxnLst/>
            <a:rect l="l" t="t" r="r" b="b"/>
            <a:pathLst>
              <a:path w="2215" h="2531" extrusionOk="0">
                <a:moveTo>
                  <a:pt x="2213" y="0"/>
                </a:moveTo>
                <a:lnTo>
                  <a:pt x="1778" y="244"/>
                </a:lnTo>
                <a:lnTo>
                  <a:pt x="1343" y="0"/>
                </a:lnTo>
                <a:lnTo>
                  <a:pt x="1342" y="0"/>
                </a:lnTo>
                <a:lnTo>
                  <a:pt x="1342" y="0"/>
                </a:lnTo>
                <a:cubicBezTo>
                  <a:pt x="1342" y="794"/>
                  <a:pt x="824" y="1467"/>
                  <a:pt x="109" y="1700"/>
                </a:cubicBezTo>
                <a:lnTo>
                  <a:pt x="0" y="2189"/>
                </a:lnTo>
                <a:lnTo>
                  <a:pt x="378" y="2530"/>
                </a:lnTo>
                <a:lnTo>
                  <a:pt x="378" y="2530"/>
                </a:lnTo>
                <a:cubicBezTo>
                  <a:pt x="912" y="2356"/>
                  <a:pt x="1377" y="2017"/>
                  <a:pt x="1707" y="1563"/>
                </a:cubicBezTo>
                <a:lnTo>
                  <a:pt x="1707" y="1563"/>
                </a:lnTo>
                <a:cubicBezTo>
                  <a:pt x="2036" y="1109"/>
                  <a:pt x="2214" y="562"/>
                  <a:pt x="2214" y="1"/>
                </a:cubicBezTo>
                <a:lnTo>
                  <a:pt x="2213" y="1"/>
                </a:lnTo>
                <a:lnTo>
                  <a:pt x="2213" y="0"/>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65" name="Google Shape;565;p36"/>
          <p:cNvSpPr/>
          <p:nvPr/>
        </p:nvSpPr>
        <p:spPr>
          <a:xfrm>
            <a:off x="6331593" y="2221622"/>
            <a:ext cx="1183200" cy="11832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antari"/>
              <a:ea typeface="Gantari"/>
              <a:cs typeface="Gantari"/>
              <a:sym typeface="Gantari"/>
            </a:endParaRPr>
          </a:p>
        </p:txBody>
      </p:sp>
      <p:grpSp>
        <p:nvGrpSpPr>
          <p:cNvPr id="566" name="Google Shape;566;p36"/>
          <p:cNvGrpSpPr/>
          <p:nvPr/>
        </p:nvGrpSpPr>
        <p:grpSpPr>
          <a:xfrm>
            <a:off x="6571606" y="2461690"/>
            <a:ext cx="703175" cy="703065"/>
            <a:chOff x="7735695" y="4924714"/>
            <a:chExt cx="234775" cy="234762"/>
          </a:xfrm>
        </p:grpSpPr>
        <p:sp>
          <p:nvSpPr>
            <p:cNvPr id="567" name="Google Shape;567;p36"/>
            <p:cNvSpPr/>
            <p:nvPr/>
          </p:nvSpPr>
          <p:spPr>
            <a:xfrm>
              <a:off x="7777527" y="5042191"/>
              <a:ext cx="58278" cy="61622"/>
            </a:xfrm>
            <a:custGeom>
              <a:avLst/>
              <a:gdLst/>
              <a:ahLst/>
              <a:cxnLst/>
              <a:rect l="l" t="t" r="r" b="b"/>
              <a:pathLst>
                <a:path w="58278" h="61622" extrusionOk="0">
                  <a:moveTo>
                    <a:pt x="41039" y="0"/>
                  </a:moveTo>
                  <a:lnTo>
                    <a:pt x="0" y="7462"/>
                  </a:lnTo>
                  <a:cubicBezTo>
                    <a:pt x="2123" y="29204"/>
                    <a:pt x="13444" y="48822"/>
                    <a:pt x="31262" y="61623"/>
                  </a:cubicBezTo>
                  <a:lnTo>
                    <a:pt x="58278" y="29782"/>
                  </a:lnTo>
                  <a:cubicBezTo>
                    <a:pt x="48051" y="23800"/>
                    <a:pt x="41103" y="12736"/>
                    <a:pt x="41039" y="0"/>
                  </a:cubicBezTo>
                  <a:lnTo>
                    <a:pt x="41039"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8" name="Google Shape;568;p36"/>
            <p:cNvSpPr/>
            <p:nvPr/>
          </p:nvSpPr>
          <p:spPr>
            <a:xfrm>
              <a:off x="7821847" y="4966127"/>
              <a:ext cx="62265" cy="46152"/>
            </a:xfrm>
            <a:custGeom>
              <a:avLst/>
              <a:gdLst/>
              <a:ahLst/>
              <a:cxnLst/>
              <a:rect l="l" t="t" r="r" b="b"/>
              <a:pathLst>
                <a:path w="62265" h="46152" extrusionOk="0">
                  <a:moveTo>
                    <a:pt x="48115" y="45831"/>
                  </a:moveTo>
                  <a:lnTo>
                    <a:pt x="62266" y="6593"/>
                  </a:lnTo>
                  <a:cubicBezTo>
                    <a:pt x="42647" y="-2155"/>
                    <a:pt x="19941" y="-2284"/>
                    <a:pt x="0" y="6722"/>
                  </a:cubicBezTo>
                  <a:lnTo>
                    <a:pt x="13830" y="46153"/>
                  </a:lnTo>
                  <a:cubicBezTo>
                    <a:pt x="24186" y="40106"/>
                    <a:pt x="37180" y="39720"/>
                    <a:pt x="48051" y="45831"/>
                  </a:cubicBezTo>
                  <a:lnTo>
                    <a:pt x="48051" y="458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569" name="Google Shape;569;p36"/>
            <p:cNvGrpSpPr/>
            <p:nvPr/>
          </p:nvGrpSpPr>
          <p:grpSpPr>
            <a:xfrm>
              <a:off x="7735695" y="4924714"/>
              <a:ext cx="234775" cy="234762"/>
              <a:chOff x="7735695" y="4924714"/>
              <a:chExt cx="234775" cy="234762"/>
            </a:xfrm>
          </p:grpSpPr>
          <p:sp>
            <p:nvSpPr>
              <p:cNvPr id="570" name="Google Shape;570;p36"/>
              <p:cNvSpPr/>
              <p:nvPr/>
            </p:nvSpPr>
            <p:spPr>
              <a:xfrm>
                <a:off x="7870412" y="5042191"/>
                <a:ext cx="58277" cy="61622"/>
              </a:xfrm>
              <a:custGeom>
                <a:avLst/>
                <a:gdLst/>
                <a:ahLst/>
                <a:cxnLst/>
                <a:rect l="l" t="t" r="r" b="b"/>
                <a:pathLst>
                  <a:path w="58277" h="61622" extrusionOk="0">
                    <a:moveTo>
                      <a:pt x="0" y="29782"/>
                    </a:moveTo>
                    <a:lnTo>
                      <a:pt x="27016" y="61623"/>
                    </a:lnTo>
                    <a:cubicBezTo>
                      <a:pt x="44834" y="48822"/>
                      <a:pt x="56155" y="29268"/>
                      <a:pt x="58278" y="7462"/>
                    </a:cubicBezTo>
                    <a:lnTo>
                      <a:pt x="17239" y="0"/>
                    </a:lnTo>
                    <a:cubicBezTo>
                      <a:pt x="17239" y="12672"/>
                      <a:pt x="10292" y="23800"/>
                      <a:pt x="64" y="29782"/>
                    </a:cubicBezTo>
                    <a:lnTo>
                      <a:pt x="64" y="297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71" name="Google Shape;571;p36"/>
              <p:cNvSpPr/>
              <p:nvPr/>
            </p:nvSpPr>
            <p:spPr>
              <a:xfrm>
                <a:off x="7735695" y="4924714"/>
                <a:ext cx="234775" cy="234762"/>
              </a:xfrm>
              <a:custGeom>
                <a:avLst/>
                <a:gdLst/>
                <a:ahLst/>
                <a:cxnLst/>
                <a:rect l="l" t="t" r="r" b="b"/>
                <a:pathLst>
                  <a:path w="234775" h="234762" extrusionOk="0">
                    <a:moveTo>
                      <a:pt x="200393" y="34370"/>
                    </a:moveTo>
                    <a:cubicBezTo>
                      <a:pt x="126677" y="-39218"/>
                      <a:pt x="151" y="13207"/>
                      <a:pt x="22" y="117348"/>
                    </a:cubicBezTo>
                    <a:cubicBezTo>
                      <a:pt x="-1264" y="180450"/>
                      <a:pt x="54312" y="236026"/>
                      <a:pt x="117414" y="234740"/>
                    </a:cubicBezTo>
                    <a:cubicBezTo>
                      <a:pt x="221620" y="234611"/>
                      <a:pt x="273980" y="108085"/>
                      <a:pt x="200393" y="34370"/>
                    </a:cubicBezTo>
                    <a:lnTo>
                      <a:pt x="200393" y="34370"/>
                    </a:lnTo>
                    <a:close/>
                    <a:moveTo>
                      <a:pt x="164049" y="194087"/>
                    </a:moveTo>
                    <a:lnTo>
                      <a:pt x="159032" y="197175"/>
                    </a:lnTo>
                    <a:lnTo>
                      <a:pt x="120502" y="151762"/>
                    </a:lnTo>
                    <a:cubicBezTo>
                      <a:pt x="118379" y="151955"/>
                      <a:pt x="116578" y="151955"/>
                      <a:pt x="114391" y="151762"/>
                    </a:cubicBezTo>
                    <a:lnTo>
                      <a:pt x="75861" y="197175"/>
                    </a:lnTo>
                    <a:lnTo>
                      <a:pt x="70843" y="194087"/>
                    </a:lnTo>
                    <a:cubicBezTo>
                      <a:pt x="44535" y="178070"/>
                      <a:pt x="28389" y="150153"/>
                      <a:pt x="27746" y="119342"/>
                    </a:cubicBezTo>
                    <a:lnTo>
                      <a:pt x="27617" y="113424"/>
                    </a:lnTo>
                    <a:lnTo>
                      <a:pt x="86152" y="102746"/>
                    </a:lnTo>
                    <a:cubicBezTo>
                      <a:pt x="86989" y="101010"/>
                      <a:pt x="87954" y="99337"/>
                      <a:pt x="88983" y="97729"/>
                    </a:cubicBezTo>
                    <a:lnTo>
                      <a:pt x="69171" y="41317"/>
                    </a:lnTo>
                    <a:lnTo>
                      <a:pt x="74317" y="38486"/>
                    </a:lnTo>
                    <a:cubicBezTo>
                      <a:pt x="100497" y="23885"/>
                      <a:pt x="134139" y="23885"/>
                      <a:pt x="160319" y="38358"/>
                    </a:cubicBezTo>
                    <a:lnTo>
                      <a:pt x="165529" y="41188"/>
                    </a:lnTo>
                    <a:lnTo>
                      <a:pt x="145395" y="96957"/>
                    </a:lnTo>
                    <a:cubicBezTo>
                      <a:pt x="146682" y="98758"/>
                      <a:pt x="147840" y="100624"/>
                      <a:pt x="148740" y="102682"/>
                    </a:cubicBezTo>
                    <a:lnTo>
                      <a:pt x="207275" y="113360"/>
                    </a:lnTo>
                    <a:lnTo>
                      <a:pt x="207147" y="119278"/>
                    </a:lnTo>
                    <a:cubicBezTo>
                      <a:pt x="206439" y="150025"/>
                      <a:pt x="190358" y="177942"/>
                      <a:pt x="164049" y="193958"/>
                    </a:cubicBezTo>
                    <a:lnTo>
                      <a:pt x="164049" y="1939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572" name="Google Shape;572;p36"/>
            <p:cNvSpPr/>
            <p:nvPr/>
          </p:nvSpPr>
          <p:spPr>
            <a:xfrm>
              <a:off x="7832396" y="5021414"/>
              <a:ext cx="41424" cy="41312"/>
            </a:xfrm>
            <a:custGeom>
              <a:avLst/>
              <a:gdLst/>
              <a:ahLst/>
              <a:cxnLst/>
              <a:rect l="l" t="t" r="r" b="b"/>
              <a:pathLst>
                <a:path w="41424" h="41312" extrusionOk="0">
                  <a:moveTo>
                    <a:pt x="20712" y="0"/>
                  </a:moveTo>
                  <a:cubicBezTo>
                    <a:pt x="9263" y="0"/>
                    <a:pt x="0" y="9263"/>
                    <a:pt x="0" y="20713"/>
                  </a:cubicBezTo>
                  <a:cubicBezTo>
                    <a:pt x="1093" y="48179"/>
                    <a:pt x="40332" y="48179"/>
                    <a:pt x="41425" y="20713"/>
                  </a:cubicBezTo>
                  <a:cubicBezTo>
                    <a:pt x="41425" y="9263"/>
                    <a:pt x="32162" y="0"/>
                    <a:pt x="20712" y="0"/>
                  </a:cubicBezTo>
                  <a:lnTo>
                    <a:pt x="20712"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14E5-484C-47F7-9E78-BBB2C145C10A}"/>
              </a:ext>
            </a:extLst>
          </p:cNvPr>
          <p:cNvSpPr>
            <a:spLocks noGrp="1"/>
          </p:cNvSpPr>
          <p:nvPr>
            <p:ph type="title"/>
          </p:nvPr>
        </p:nvSpPr>
        <p:spPr>
          <a:xfrm>
            <a:off x="62539" y="390131"/>
            <a:ext cx="6159630" cy="572700"/>
          </a:xfrm>
        </p:spPr>
        <p:txBody>
          <a:bodyPr/>
          <a:lstStyle/>
          <a:p>
            <a:r>
              <a:rPr lang="en-US" dirty="0"/>
              <a:t>Approaching the dataset</a:t>
            </a:r>
          </a:p>
        </p:txBody>
      </p:sp>
      <p:sp>
        <p:nvSpPr>
          <p:cNvPr id="3" name="Text Placeholder 2">
            <a:extLst>
              <a:ext uri="{FF2B5EF4-FFF2-40B4-BE49-F238E27FC236}">
                <a16:creationId xmlns:a16="http://schemas.microsoft.com/office/drawing/2014/main" id="{1424E0F4-736F-4FAE-AAE0-FDBE3B074D1F}"/>
              </a:ext>
            </a:extLst>
          </p:cNvPr>
          <p:cNvSpPr>
            <a:spLocks noGrp="1"/>
          </p:cNvSpPr>
          <p:nvPr>
            <p:ph type="body" idx="1"/>
          </p:nvPr>
        </p:nvSpPr>
        <p:spPr>
          <a:xfrm>
            <a:off x="720000" y="1400367"/>
            <a:ext cx="4615260" cy="3353002"/>
          </a:xfrm>
        </p:spPr>
        <p:txBody>
          <a:bodyPr/>
          <a:lstStyle/>
          <a:p>
            <a:pPr marL="457200" indent="-342900" algn="l">
              <a:buClr>
                <a:srgbClr val="000000"/>
              </a:buClr>
              <a:buSzPts val="1800"/>
              <a:buFont typeface="Wingdings" panose="05000000000000000000" pitchFamily="2" charset="2"/>
              <a:buChar char="§"/>
            </a:pPr>
            <a:r>
              <a:rPr lang="en-US" dirty="0">
                <a:solidFill>
                  <a:srgbClr val="172B4D"/>
                </a:solidFill>
                <a:latin typeface="Open Sans" panose="020B0606030504020204" pitchFamily="34" charset="0"/>
                <a:cs typeface="Arial"/>
                <a:sym typeface="Anton"/>
              </a:rPr>
              <a:t>Checked the dataset for any null values and removed them from the dataset</a:t>
            </a:r>
          </a:p>
          <a:p>
            <a:pPr marL="457200" indent="-342900" algn="l">
              <a:buClr>
                <a:srgbClr val="000000"/>
              </a:buClr>
              <a:buSzPts val="1800"/>
              <a:buFont typeface="Wingdings" panose="05000000000000000000" pitchFamily="2" charset="2"/>
              <a:buChar char="§"/>
            </a:pPr>
            <a:r>
              <a:rPr lang="en-US" dirty="0">
                <a:solidFill>
                  <a:srgbClr val="172B4D"/>
                </a:solidFill>
                <a:latin typeface="Open Sans" panose="020B0606030504020204" pitchFamily="34" charset="0"/>
                <a:cs typeface="Arial"/>
                <a:sym typeface="Anton"/>
              </a:rPr>
              <a:t>Looked for duplicated values and treated them accordingly if occurred</a:t>
            </a:r>
          </a:p>
          <a:p>
            <a:pPr marL="457200" indent="-342900" algn="l">
              <a:buClr>
                <a:srgbClr val="000000"/>
              </a:buClr>
              <a:buSzPts val="1800"/>
              <a:buFont typeface="Wingdings" panose="05000000000000000000" pitchFamily="2" charset="2"/>
              <a:buChar char="§"/>
            </a:pPr>
            <a:r>
              <a:rPr lang="en-US" dirty="0">
                <a:solidFill>
                  <a:srgbClr val="172B4D"/>
                </a:solidFill>
                <a:latin typeface="Open Sans" panose="020B0606030504020204" pitchFamily="34" charset="0"/>
                <a:cs typeface="Arial"/>
                <a:sym typeface="Anton"/>
              </a:rPr>
              <a:t>I have added one conditional column named as Attrition count, and two custom columns named as Age Group and Salary Range.</a:t>
            </a:r>
          </a:p>
          <a:p>
            <a:pPr marL="457200" indent="-342900" algn="l">
              <a:buClr>
                <a:srgbClr val="000000"/>
              </a:buClr>
              <a:buSzPts val="1800"/>
              <a:buFont typeface="Wingdings" panose="05000000000000000000" pitchFamily="2" charset="2"/>
              <a:buChar char="§"/>
            </a:pPr>
            <a:r>
              <a:rPr lang="en-US" dirty="0">
                <a:solidFill>
                  <a:srgbClr val="172B4D"/>
                </a:solidFill>
                <a:latin typeface="Open Sans" panose="020B0606030504020204" pitchFamily="34" charset="0"/>
                <a:cs typeface="Arial"/>
                <a:sym typeface="Anton"/>
              </a:rPr>
              <a:t>Attrition Count column shows that if attrition is ‘yes’ then it shows 1 or else 0</a:t>
            </a:r>
          </a:p>
          <a:p>
            <a:pPr marL="457200" indent="-342900" algn="l">
              <a:buClr>
                <a:srgbClr val="000000"/>
              </a:buClr>
              <a:buSzPts val="1800"/>
              <a:buFont typeface="Wingdings" panose="05000000000000000000" pitchFamily="2" charset="2"/>
              <a:buChar char="§"/>
            </a:pPr>
            <a:r>
              <a:rPr lang="en-US" dirty="0">
                <a:solidFill>
                  <a:srgbClr val="172B4D"/>
                </a:solidFill>
                <a:latin typeface="Open Sans" panose="020B0606030504020204" pitchFamily="34" charset="0"/>
                <a:cs typeface="Arial"/>
                <a:sym typeface="Anton"/>
              </a:rPr>
              <a:t>Age group column shows  5 to 6 range of ages such as 18 to 25, 26 to 37 till 60.</a:t>
            </a:r>
          </a:p>
          <a:p>
            <a:pPr marL="457200" indent="-342900" algn="l">
              <a:buClr>
                <a:srgbClr val="000000"/>
              </a:buClr>
              <a:buSzPts val="1800"/>
              <a:buFont typeface="Wingdings" panose="05000000000000000000" pitchFamily="2" charset="2"/>
              <a:buChar char="§"/>
            </a:pPr>
            <a:r>
              <a:rPr lang="en-US" dirty="0">
                <a:solidFill>
                  <a:srgbClr val="172B4D"/>
                </a:solidFill>
                <a:latin typeface="Open Sans" panose="020B0606030504020204" pitchFamily="34" charset="0"/>
                <a:cs typeface="Arial"/>
                <a:sym typeface="Anton"/>
              </a:rPr>
              <a:t>Salary range also shows the range of monthly incomes.</a:t>
            </a:r>
          </a:p>
          <a:p>
            <a:pPr marL="457200" indent="-342900" algn="l">
              <a:buClr>
                <a:srgbClr val="000000"/>
              </a:buClr>
              <a:buSzPts val="1800"/>
              <a:buFont typeface="Wingdings" panose="05000000000000000000" pitchFamily="2" charset="2"/>
              <a:buChar char="§"/>
            </a:pPr>
            <a:r>
              <a:rPr lang="en-US" dirty="0">
                <a:solidFill>
                  <a:srgbClr val="172B4D"/>
                </a:solidFill>
                <a:latin typeface="Open Sans" panose="020B0606030504020204" pitchFamily="34" charset="0"/>
                <a:cs typeface="Arial"/>
                <a:sym typeface="Anton"/>
              </a:rPr>
              <a:t>I created a new measure named as Attrition Rate  which shows the rate of attrition in percentage.</a:t>
            </a:r>
          </a:p>
          <a:p>
            <a:endParaRPr lang="en-US" dirty="0"/>
          </a:p>
        </p:txBody>
      </p:sp>
    </p:spTree>
    <p:extLst>
      <p:ext uri="{BB962C8B-B14F-4D97-AF65-F5344CB8AC3E}">
        <p14:creationId xmlns:p14="http://schemas.microsoft.com/office/powerpoint/2010/main" val="373403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B97C-C66D-431D-A97E-F70A839E88F7}"/>
              </a:ext>
            </a:extLst>
          </p:cNvPr>
          <p:cNvSpPr>
            <a:spLocks noGrp="1"/>
          </p:cNvSpPr>
          <p:nvPr>
            <p:ph type="title"/>
          </p:nvPr>
        </p:nvSpPr>
        <p:spPr>
          <a:xfrm>
            <a:off x="-566777" y="308999"/>
            <a:ext cx="5061124" cy="572700"/>
          </a:xfrm>
        </p:spPr>
        <p:txBody>
          <a:bodyPr/>
          <a:lstStyle/>
          <a:p>
            <a:r>
              <a:rPr lang="en-US" dirty="0"/>
              <a:t>The Dashboard</a:t>
            </a:r>
          </a:p>
        </p:txBody>
      </p:sp>
      <p:pic>
        <p:nvPicPr>
          <p:cNvPr id="4" name="Picture 3">
            <a:extLst>
              <a:ext uri="{FF2B5EF4-FFF2-40B4-BE49-F238E27FC236}">
                <a16:creationId xmlns:a16="http://schemas.microsoft.com/office/drawing/2014/main" id="{F4F047E2-7DC4-420B-A1B0-9B9130049F0D}"/>
              </a:ext>
            </a:extLst>
          </p:cNvPr>
          <p:cNvPicPr>
            <a:picLocks noChangeAspect="1"/>
          </p:cNvPicPr>
          <p:nvPr/>
        </p:nvPicPr>
        <p:blipFill>
          <a:blip r:embed="rId2"/>
          <a:stretch>
            <a:fillRect/>
          </a:stretch>
        </p:blipFill>
        <p:spPr>
          <a:xfrm>
            <a:off x="604561" y="1148667"/>
            <a:ext cx="6808879" cy="3839819"/>
          </a:xfrm>
          <a:prstGeom prst="rect">
            <a:avLst/>
          </a:prstGeom>
        </p:spPr>
      </p:pic>
    </p:spTree>
    <p:extLst>
      <p:ext uri="{BB962C8B-B14F-4D97-AF65-F5344CB8AC3E}">
        <p14:creationId xmlns:p14="http://schemas.microsoft.com/office/powerpoint/2010/main" val="266392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Dashboard Overview</a:t>
            </a:r>
            <a:endParaRPr dirty="0"/>
          </a:p>
        </p:txBody>
      </p:sp>
      <p:sp>
        <p:nvSpPr>
          <p:cNvPr id="310" name="Google Shape;310;p29"/>
          <p:cNvSpPr txBox="1"/>
          <p:nvPr/>
        </p:nvSpPr>
        <p:spPr>
          <a:xfrm>
            <a:off x="5535394" y="1555276"/>
            <a:ext cx="2551604" cy="648000"/>
          </a:xfrm>
          <a:prstGeom prst="rect">
            <a:avLst/>
          </a:prstGeom>
          <a:noFill/>
          <a:ln>
            <a:noFill/>
          </a:ln>
        </p:spPr>
        <p:txBody>
          <a:bodyPr spcFirstLastPara="1" wrap="square" lIns="91425" tIns="91425" rIns="91425" bIns="91425" anchor="t" anchorCtr="0">
            <a:noAutofit/>
          </a:bodyPr>
          <a:lstStyle/>
          <a:p>
            <a:pPr algn="ctr">
              <a:lnSpc>
                <a:spcPct val="115000"/>
              </a:lnSpc>
            </a:pPr>
            <a:r>
              <a:rPr lang="en" sz="1200" dirty="0">
                <a:solidFill>
                  <a:schemeClr val="dk1"/>
                </a:solidFill>
                <a:latin typeface="Hind"/>
                <a:cs typeface="Hind"/>
                <a:sym typeface="Hind"/>
              </a:rPr>
              <a:t>Created 6 KPIs for shwing total employee, avg age, avg years, attrition, attrition rate and avg salary</a:t>
            </a:r>
            <a:endParaRPr sz="1200" dirty="0">
              <a:solidFill>
                <a:schemeClr val="dk1"/>
              </a:solidFill>
              <a:latin typeface="Hind"/>
              <a:cs typeface="Hind"/>
              <a:sym typeface="Hind"/>
            </a:endParaRPr>
          </a:p>
        </p:txBody>
      </p:sp>
      <p:sp>
        <p:nvSpPr>
          <p:cNvPr id="311" name="Google Shape;311;p29"/>
          <p:cNvSpPr txBox="1"/>
          <p:nvPr/>
        </p:nvSpPr>
        <p:spPr>
          <a:xfrm>
            <a:off x="5401032" y="1114409"/>
            <a:ext cx="20961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dk1"/>
                </a:solidFill>
                <a:latin typeface="Archivo"/>
                <a:ea typeface="Archivo"/>
                <a:cs typeface="Archivo"/>
                <a:sym typeface="Archivo"/>
              </a:rPr>
              <a:t>Cards/KPIs</a:t>
            </a:r>
            <a:endParaRPr sz="2000" b="1" dirty="0">
              <a:solidFill>
                <a:schemeClr val="dk1"/>
              </a:solidFill>
              <a:latin typeface="Archivo"/>
              <a:ea typeface="Archivo"/>
              <a:cs typeface="Archivo"/>
              <a:sym typeface="Archivo"/>
            </a:endParaRPr>
          </a:p>
        </p:txBody>
      </p:sp>
      <p:sp>
        <p:nvSpPr>
          <p:cNvPr id="312" name="Google Shape;312;p29"/>
          <p:cNvSpPr txBox="1"/>
          <p:nvPr/>
        </p:nvSpPr>
        <p:spPr>
          <a:xfrm>
            <a:off x="6079640" y="2734683"/>
            <a:ext cx="2321612" cy="648000"/>
          </a:xfrm>
          <a:prstGeom prst="rect">
            <a:avLst/>
          </a:prstGeom>
          <a:noFill/>
          <a:ln>
            <a:noFill/>
          </a:ln>
        </p:spPr>
        <p:txBody>
          <a:bodyPr spcFirstLastPara="1" wrap="square" lIns="91425" tIns="91425" rIns="91425" bIns="91425" anchor="t" anchorCtr="0">
            <a:noAutofit/>
          </a:bodyPr>
          <a:lstStyle/>
          <a:p>
            <a:pPr marL="0" lvl="0" indent="0" algn="ctr">
              <a:lnSpc>
                <a:spcPct val="115000"/>
              </a:lnSpc>
              <a:buFont typeface="Arial"/>
              <a:buNone/>
            </a:pPr>
            <a:r>
              <a:rPr lang="en" sz="1200" dirty="0">
                <a:solidFill>
                  <a:schemeClr val="dk1"/>
                </a:solidFill>
                <a:latin typeface="Hind"/>
                <a:cs typeface="Hind"/>
                <a:sym typeface="Hind"/>
              </a:rPr>
              <a:t>Created this table for  showing what ratings have employees given accroding to job role</a:t>
            </a:r>
            <a:endParaRPr sz="1200" dirty="0">
              <a:solidFill>
                <a:schemeClr val="dk1"/>
              </a:solidFill>
              <a:latin typeface="Hind"/>
              <a:cs typeface="Hind"/>
              <a:sym typeface="Hind"/>
            </a:endParaRPr>
          </a:p>
        </p:txBody>
      </p:sp>
      <p:sp>
        <p:nvSpPr>
          <p:cNvPr id="313" name="Google Shape;313;p29"/>
          <p:cNvSpPr txBox="1"/>
          <p:nvPr/>
        </p:nvSpPr>
        <p:spPr>
          <a:xfrm>
            <a:off x="5919803" y="2342462"/>
            <a:ext cx="21030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dk1"/>
                </a:solidFill>
                <a:latin typeface="Archivo"/>
                <a:ea typeface="Archivo"/>
                <a:cs typeface="Archivo"/>
                <a:sym typeface="Archivo"/>
              </a:rPr>
              <a:t>Matrix Table</a:t>
            </a:r>
            <a:endParaRPr sz="2000" b="1" dirty="0">
              <a:solidFill>
                <a:schemeClr val="dk1"/>
              </a:solidFill>
              <a:latin typeface="Archivo"/>
              <a:ea typeface="Archivo"/>
              <a:cs typeface="Archivo"/>
              <a:sym typeface="Archivo"/>
            </a:endParaRPr>
          </a:p>
        </p:txBody>
      </p:sp>
      <p:sp>
        <p:nvSpPr>
          <p:cNvPr id="314" name="Google Shape;314;p29"/>
          <p:cNvSpPr txBox="1"/>
          <p:nvPr/>
        </p:nvSpPr>
        <p:spPr>
          <a:xfrm>
            <a:off x="887192" y="1618563"/>
            <a:ext cx="2625276" cy="648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a:solidFill>
                  <a:schemeClr val="dk1"/>
                </a:solidFill>
                <a:latin typeface="Hind"/>
                <a:ea typeface="Hind"/>
                <a:cs typeface="Hind"/>
                <a:sym typeface="Hind"/>
              </a:rPr>
              <a:t>Created 2 charts of this type one for attrition by income and another for attrition by job role </a:t>
            </a:r>
            <a:endParaRPr sz="1200" dirty="0">
              <a:solidFill>
                <a:schemeClr val="dk1"/>
              </a:solidFill>
              <a:latin typeface="Hind"/>
              <a:ea typeface="Hind"/>
              <a:cs typeface="Hind"/>
              <a:sym typeface="Hind"/>
            </a:endParaRPr>
          </a:p>
        </p:txBody>
      </p:sp>
      <p:sp>
        <p:nvSpPr>
          <p:cNvPr id="315" name="Google Shape;315;p29"/>
          <p:cNvSpPr txBox="1"/>
          <p:nvPr/>
        </p:nvSpPr>
        <p:spPr>
          <a:xfrm>
            <a:off x="5469738" y="3728716"/>
            <a:ext cx="20961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dk1"/>
                </a:solidFill>
                <a:latin typeface="Archivo"/>
                <a:ea typeface="Archivo"/>
                <a:cs typeface="Archivo"/>
                <a:sym typeface="Archivo"/>
              </a:rPr>
              <a:t>Donut Chart</a:t>
            </a:r>
            <a:endParaRPr sz="2000" b="1" dirty="0">
              <a:solidFill>
                <a:schemeClr val="dk1"/>
              </a:solidFill>
              <a:latin typeface="Archivo"/>
              <a:ea typeface="Archivo"/>
              <a:cs typeface="Archivo"/>
              <a:sym typeface="Archivo"/>
            </a:endParaRPr>
          </a:p>
        </p:txBody>
      </p:sp>
      <p:sp>
        <p:nvSpPr>
          <p:cNvPr id="316" name="Google Shape;316;p29"/>
          <p:cNvSpPr txBox="1"/>
          <p:nvPr/>
        </p:nvSpPr>
        <p:spPr>
          <a:xfrm>
            <a:off x="840549" y="1165087"/>
            <a:ext cx="2714423"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dk1"/>
                </a:solidFill>
                <a:latin typeface="Archivo"/>
                <a:ea typeface="Archivo"/>
                <a:cs typeface="Archivo"/>
                <a:sym typeface="Archivo"/>
              </a:rPr>
              <a:t>Clustered Bar Chart</a:t>
            </a:r>
            <a:endParaRPr sz="2000" b="1" dirty="0">
              <a:solidFill>
                <a:schemeClr val="dk1"/>
              </a:solidFill>
              <a:latin typeface="Archivo"/>
              <a:ea typeface="Archivo"/>
              <a:cs typeface="Archivo"/>
              <a:sym typeface="Archivo"/>
            </a:endParaRPr>
          </a:p>
        </p:txBody>
      </p:sp>
      <p:sp>
        <p:nvSpPr>
          <p:cNvPr id="317" name="Google Shape;317;p29"/>
          <p:cNvSpPr txBox="1"/>
          <p:nvPr/>
        </p:nvSpPr>
        <p:spPr>
          <a:xfrm>
            <a:off x="5535394" y="4161564"/>
            <a:ext cx="2096100" cy="648000"/>
          </a:xfrm>
          <a:prstGeom prst="rect">
            <a:avLst/>
          </a:prstGeom>
          <a:noFill/>
          <a:ln>
            <a:noFill/>
          </a:ln>
        </p:spPr>
        <p:txBody>
          <a:bodyPr spcFirstLastPara="1" wrap="square" lIns="91425" tIns="91425" rIns="91425" bIns="91425" anchor="t" anchorCtr="0">
            <a:noAutofit/>
          </a:bodyPr>
          <a:lstStyle/>
          <a:p>
            <a:pPr algn="ctr">
              <a:lnSpc>
                <a:spcPct val="115000"/>
              </a:lnSpc>
            </a:pPr>
            <a:r>
              <a:rPr lang="en" sz="1200" dirty="0">
                <a:solidFill>
                  <a:schemeClr val="dk1"/>
                </a:solidFill>
                <a:latin typeface="Hind"/>
                <a:cs typeface="Hind"/>
                <a:sym typeface="Hind"/>
              </a:rPr>
              <a:t>Created this chart for shwing attrition by education</a:t>
            </a:r>
            <a:endParaRPr sz="1200" dirty="0">
              <a:solidFill>
                <a:schemeClr val="dk1"/>
              </a:solidFill>
              <a:latin typeface="Hind"/>
              <a:cs typeface="Hind"/>
              <a:sym typeface="Hind"/>
            </a:endParaRPr>
          </a:p>
        </p:txBody>
      </p:sp>
      <p:sp>
        <p:nvSpPr>
          <p:cNvPr id="318" name="Google Shape;318;p29"/>
          <p:cNvSpPr txBox="1"/>
          <p:nvPr/>
        </p:nvSpPr>
        <p:spPr>
          <a:xfrm>
            <a:off x="723850" y="2791005"/>
            <a:ext cx="2106300" cy="648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a:solidFill>
                  <a:schemeClr val="dk1"/>
                </a:solidFill>
                <a:latin typeface="Hind"/>
                <a:ea typeface="Hind"/>
                <a:cs typeface="Hind"/>
                <a:sym typeface="Hind"/>
              </a:rPr>
              <a:t>Created this chart for showing attrition by age</a:t>
            </a:r>
            <a:endParaRPr sz="1200" dirty="0">
              <a:solidFill>
                <a:schemeClr val="dk1"/>
              </a:solidFill>
              <a:latin typeface="Hind"/>
              <a:ea typeface="Hind"/>
              <a:cs typeface="Hind"/>
              <a:sym typeface="Hind"/>
            </a:endParaRPr>
          </a:p>
        </p:txBody>
      </p:sp>
      <p:sp>
        <p:nvSpPr>
          <p:cNvPr id="319" name="Google Shape;319;p29"/>
          <p:cNvSpPr txBox="1"/>
          <p:nvPr/>
        </p:nvSpPr>
        <p:spPr>
          <a:xfrm>
            <a:off x="52146" y="2371925"/>
            <a:ext cx="298129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dk1"/>
                </a:solidFill>
                <a:latin typeface="Archivo"/>
                <a:ea typeface="Archivo"/>
                <a:cs typeface="Archivo"/>
                <a:sym typeface="Archivo"/>
              </a:rPr>
              <a:t>Stacked Column Chart</a:t>
            </a:r>
            <a:endParaRPr sz="2000" b="1" dirty="0">
              <a:solidFill>
                <a:schemeClr val="dk1"/>
              </a:solidFill>
              <a:latin typeface="Archivo"/>
              <a:ea typeface="Archivo"/>
              <a:cs typeface="Archivo"/>
              <a:sym typeface="Archivo"/>
            </a:endParaRPr>
          </a:p>
        </p:txBody>
      </p:sp>
      <p:sp>
        <p:nvSpPr>
          <p:cNvPr id="320" name="Google Shape;320;p29"/>
          <p:cNvSpPr txBox="1"/>
          <p:nvPr/>
        </p:nvSpPr>
        <p:spPr>
          <a:xfrm>
            <a:off x="1630977" y="4161564"/>
            <a:ext cx="2106300" cy="648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a:solidFill>
                  <a:schemeClr val="dk1"/>
                </a:solidFill>
                <a:latin typeface="Hind"/>
                <a:ea typeface="Hind"/>
                <a:cs typeface="Hind"/>
                <a:sym typeface="Hind"/>
              </a:rPr>
              <a:t>Created this chart by showing attrition by years at comapany</a:t>
            </a:r>
            <a:endParaRPr sz="1200" dirty="0">
              <a:solidFill>
                <a:schemeClr val="dk1"/>
              </a:solidFill>
              <a:latin typeface="Hind"/>
              <a:ea typeface="Hind"/>
              <a:cs typeface="Hind"/>
              <a:sym typeface="Hind"/>
            </a:endParaRPr>
          </a:p>
        </p:txBody>
      </p:sp>
      <p:sp>
        <p:nvSpPr>
          <p:cNvPr id="321" name="Google Shape;321;p29"/>
          <p:cNvSpPr txBox="1"/>
          <p:nvPr/>
        </p:nvSpPr>
        <p:spPr>
          <a:xfrm>
            <a:off x="1436557" y="3735369"/>
            <a:ext cx="21063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dk1"/>
                </a:solidFill>
                <a:latin typeface="Archivo"/>
                <a:ea typeface="Archivo"/>
                <a:cs typeface="Archivo"/>
                <a:sym typeface="Archivo"/>
              </a:rPr>
              <a:t>Area Chart</a:t>
            </a:r>
            <a:endParaRPr sz="2000" b="1" dirty="0">
              <a:solidFill>
                <a:schemeClr val="dk1"/>
              </a:solidFill>
              <a:latin typeface="Archivo"/>
              <a:ea typeface="Archivo"/>
              <a:cs typeface="Archivo"/>
              <a:sym typeface="Archivo"/>
            </a:endParaRPr>
          </a:p>
        </p:txBody>
      </p:sp>
      <p:sp>
        <p:nvSpPr>
          <p:cNvPr id="322" name="Google Shape;322;p29"/>
          <p:cNvSpPr/>
          <p:nvPr/>
        </p:nvSpPr>
        <p:spPr>
          <a:xfrm>
            <a:off x="3203850" y="1508095"/>
            <a:ext cx="2736300" cy="2736300"/>
          </a:xfrm>
          <a:prstGeom prst="ellipse">
            <a:avLst/>
          </a:pr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323" name="Google Shape;323;p29"/>
          <p:cNvSpPr/>
          <p:nvPr/>
        </p:nvSpPr>
        <p:spPr>
          <a:xfrm rot="-5400000" flipH="1">
            <a:off x="4826444" y="1237375"/>
            <a:ext cx="818700" cy="8187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337" name="Google Shape;337;p29"/>
          <p:cNvSpPr/>
          <p:nvPr/>
        </p:nvSpPr>
        <p:spPr>
          <a:xfrm rot="5400000" flipH="1">
            <a:off x="3488756" y="3696463"/>
            <a:ext cx="818700" cy="8187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345" name="Google Shape;345;p29"/>
          <p:cNvSpPr/>
          <p:nvPr/>
        </p:nvSpPr>
        <p:spPr>
          <a:xfrm rot="5400000">
            <a:off x="3452326" y="1243495"/>
            <a:ext cx="818700" cy="8187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347" name="Google Shape;347;p29"/>
          <p:cNvSpPr/>
          <p:nvPr/>
        </p:nvSpPr>
        <p:spPr>
          <a:xfrm rot="-5400000">
            <a:off x="4826444" y="3696463"/>
            <a:ext cx="818700" cy="81870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349" name="Google Shape;349;p29"/>
          <p:cNvSpPr/>
          <p:nvPr/>
        </p:nvSpPr>
        <p:spPr>
          <a:xfrm rot="-2700000" flipH="1">
            <a:off x="5345554" y="2466830"/>
            <a:ext cx="818830" cy="81883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sp>
        <p:nvSpPr>
          <p:cNvPr id="356" name="Google Shape;356;p29"/>
          <p:cNvSpPr/>
          <p:nvPr/>
        </p:nvSpPr>
        <p:spPr>
          <a:xfrm rot="2700000">
            <a:off x="2979616" y="2466830"/>
            <a:ext cx="818830" cy="81883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ind"/>
              <a:ea typeface="Hind"/>
              <a:cs typeface="Hind"/>
              <a:sym typeface="Hind"/>
            </a:endParaRPr>
          </a:p>
        </p:txBody>
      </p:sp>
      <p:pic>
        <p:nvPicPr>
          <p:cNvPr id="2" name="Picture 1">
            <a:extLst>
              <a:ext uri="{FF2B5EF4-FFF2-40B4-BE49-F238E27FC236}">
                <a16:creationId xmlns:a16="http://schemas.microsoft.com/office/drawing/2014/main" id="{FF072800-933E-49D5-B201-1C9449DEC6FF}"/>
              </a:ext>
            </a:extLst>
          </p:cNvPr>
          <p:cNvPicPr>
            <a:picLocks noChangeAspect="1"/>
          </p:cNvPicPr>
          <p:nvPr/>
        </p:nvPicPr>
        <p:blipFill>
          <a:blip r:embed="rId3"/>
          <a:stretch>
            <a:fillRect/>
          </a:stretch>
        </p:blipFill>
        <p:spPr>
          <a:xfrm>
            <a:off x="3654132" y="1468674"/>
            <a:ext cx="378699" cy="394718"/>
          </a:xfrm>
          <a:prstGeom prst="rect">
            <a:avLst/>
          </a:prstGeom>
        </p:spPr>
      </p:pic>
      <p:pic>
        <p:nvPicPr>
          <p:cNvPr id="2050" name="Picture 2" descr="Tableau Workaround Part 3: Add Total Labels to Stacked Bar Chart | Credera">
            <a:extLst>
              <a:ext uri="{FF2B5EF4-FFF2-40B4-BE49-F238E27FC236}">
                <a16:creationId xmlns:a16="http://schemas.microsoft.com/office/drawing/2014/main" id="{45314261-C8E1-42FE-BB32-873930E738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080" y="2749838"/>
            <a:ext cx="434111" cy="3040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CFC31D4-975D-407F-BCD2-3B8B619AB904}"/>
              </a:ext>
            </a:extLst>
          </p:cNvPr>
          <p:cNvPicPr>
            <a:picLocks noChangeAspect="1"/>
          </p:cNvPicPr>
          <p:nvPr/>
        </p:nvPicPr>
        <p:blipFill>
          <a:blip r:embed="rId5"/>
          <a:stretch>
            <a:fillRect/>
          </a:stretch>
        </p:blipFill>
        <p:spPr>
          <a:xfrm>
            <a:off x="3689860" y="3863228"/>
            <a:ext cx="408549" cy="463331"/>
          </a:xfrm>
          <a:prstGeom prst="rect">
            <a:avLst/>
          </a:prstGeom>
        </p:spPr>
      </p:pic>
      <p:pic>
        <p:nvPicPr>
          <p:cNvPr id="4" name="Picture 3">
            <a:extLst>
              <a:ext uri="{FF2B5EF4-FFF2-40B4-BE49-F238E27FC236}">
                <a16:creationId xmlns:a16="http://schemas.microsoft.com/office/drawing/2014/main" id="{B0D2E507-3FAC-457C-A358-F8945B5B155D}"/>
              </a:ext>
            </a:extLst>
          </p:cNvPr>
          <p:cNvPicPr>
            <a:picLocks noChangeAspect="1"/>
          </p:cNvPicPr>
          <p:nvPr/>
        </p:nvPicPr>
        <p:blipFill>
          <a:blip r:embed="rId6"/>
          <a:stretch>
            <a:fillRect/>
          </a:stretch>
        </p:blipFill>
        <p:spPr>
          <a:xfrm>
            <a:off x="4980292" y="3897866"/>
            <a:ext cx="498985" cy="3465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ED711-F082-4D51-B8C3-D790588D447B}"/>
              </a:ext>
            </a:extLst>
          </p:cNvPr>
          <p:cNvSpPr>
            <a:spLocks noGrp="1"/>
          </p:cNvSpPr>
          <p:nvPr>
            <p:ph type="title"/>
          </p:nvPr>
        </p:nvSpPr>
        <p:spPr>
          <a:xfrm>
            <a:off x="-15114" y="218315"/>
            <a:ext cx="7704000" cy="572700"/>
          </a:xfrm>
        </p:spPr>
        <p:txBody>
          <a:bodyPr/>
          <a:lstStyle/>
          <a:p>
            <a:r>
              <a:rPr lang="en-US" dirty="0"/>
              <a:t>Uses of HR Analytics Dashboard</a:t>
            </a:r>
          </a:p>
        </p:txBody>
      </p:sp>
      <p:sp>
        <p:nvSpPr>
          <p:cNvPr id="3" name="Text Placeholder 2">
            <a:extLst>
              <a:ext uri="{FF2B5EF4-FFF2-40B4-BE49-F238E27FC236}">
                <a16:creationId xmlns:a16="http://schemas.microsoft.com/office/drawing/2014/main" id="{2503F8E1-E4FF-4936-A39B-B1B1E2DCB50E}"/>
              </a:ext>
            </a:extLst>
          </p:cNvPr>
          <p:cNvSpPr>
            <a:spLocks noGrp="1"/>
          </p:cNvSpPr>
          <p:nvPr>
            <p:ph type="body" idx="1"/>
          </p:nvPr>
        </p:nvSpPr>
        <p:spPr>
          <a:xfrm>
            <a:off x="720000" y="1113199"/>
            <a:ext cx="4645488" cy="3080949"/>
          </a:xfrm>
        </p:spPr>
        <p:txBody>
          <a:bodyPr/>
          <a:lstStyle/>
          <a:p>
            <a:pPr algn="l">
              <a:buFont typeface="Wingdings" panose="05000000000000000000" pitchFamily="2" charset="2"/>
              <a:buChar char="§"/>
            </a:pPr>
            <a:r>
              <a:rPr lang="en-US" dirty="0">
                <a:solidFill>
                  <a:srgbClr val="172B4D"/>
                </a:solidFill>
                <a:latin typeface="Open Sans" panose="020B0606030504020204" pitchFamily="34" charset="0"/>
                <a:cs typeface="Arial"/>
              </a:rPr>
              <a:t>I have created slicers in the dashboard for department so we can directly see the attrition on the basis of each department</a:t>
            </a:r>
          </a:p>
          <a:p>
            <a:pPr algn="l">
              <a:buFont typeface="Wingdings" panose="05000000000000000000" pitchFamily="2" charset="2"/>
              <a:buChar char="§"/>
            </a:pPr>
            <a:endParaRPr lang="en-US" dirty="0">
              <a:solidFill>
                <a:srgbClr val="172B4D"/>
              </a:solidFill>
              <a:latin typeface="Open Sans" panose="020B0606030504020204" pitchFamily="34" charset="0"/>
              <a:cs typeface="Arial"/>
            </a:endParaRPr>
          </a:p>
          <a:p>
            <a:pPr algn="l">
              <a:buFont typeface="Wingdings" panose="05000000000000000000" pitchFamily="2" charset="2"/>
              <a:buChar char="§"/>
            </a:pPr>
            <a:r>
              <a:rPr lang="en-US" dirty="0">
                <a:solidFill>
                  <a:srgbClr val="172B4D"/>
                </a:solidFill>
                <a:latin typeface="Open Sans" panose="020B0606030504020204" pitchFamily="34" charset="0"/>
                <a:cs typeface="Arial"/>
              </a:rPr>
              <a:t>Analyze factors like job satisfaction, role, department, education, tenure, and income to understand why employees leave.</a:t>
            </a:r>
          </a:p>
          <a:p>
            <a:pPr algn="l">
              <a:buFont typeface="Wingdings" panose="05000000000000000000" pitchFamily="2" charset="2"/>
              <a:buChar char="§"/>
            </a:pPr>
            <a:endParaRPr lang="en-US" dirty="0">
              <a:solidFill>
                <a:srgbClr val="172B4D"/>
              </a:solidFill>
              <a:latin typeface="Open Sans" panose="020B0606030504020204" pitchFamily="34" charset="0"/>
              <a:cs typeface="Arial"/>
            </a:endParaRPr>
          </a:p>
          <a:p>
            <a:pPr algn="l">
              <a:buFont typeface="Wingdings" panose="05000000000000000000" pitchFamily="2" charset="2"/>
              <a:buChar char="§"/>
            </a:pPr>
            <a:r>
              <a:rPr lang="en-US" dirty="0">
                <a:solidFill>
                  <a:srgbClr val="172B4D"/>
                </a:solidFill>
                <a:latin typeface="Open Sans" panose="020B0606030504020204" pitchFamily="34" charset="0"/>
                <a:cs typeface="Arial"/>
              </a:rPr>
              <a:t>Points the areas for improvement in job satisfaction to foster a more engaged and productive workforce.</a:t>
            </a:r>
          </a:p>
          <a:p>
            <a:pPr algn="l">
              <a:buFont typeface="Wingdings" panose="05000000000000000000" pitchFamily="2" charset="2"/>
              <a:buChar char="§"/>
            </a:pPr>
            <a:endParaRPr lang="en-US" dirty="0">
              <a:solidFill>
                <a:srgbClr val="172B4D"/>
              </a:solidFill>
              <a:latin typeface="Open Sans" panose="020B0606030504020204" pitchFamily="34" charset="0"/>
              <a:cs typeface="Arial"/>
            </a:endParaRPr>
          </a:p>
          <a:p>
            <a:pPr algn="l">
              <a:buFont typeface="Wingdings" panose="05000000000000000000" pitchFamily="2" charset="2"/>
              <a:buChar char="§"/>
            </a:pPr>
            <a:r>
              <a:rPr lang="en-US" dirty="0">
                <a:solidFill>
                  <a:srgbClr val="172B4D"/>
                </a:solidFill>
                <a:latin typeface="Open Sans" panose="020B0606030504020204" pitchFamily="34" charset="0"/>
                <a:cs typeface="Arial"/>
              </a:rPr>
              <a:t>The dashboard shows patterns and trends across different departments and demographic groups, thus helping in proactive management and early intervention in the potential problem areas.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574945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8A1D3-3655-454B-8FEC-D8C7E8D53ADD}"/>
              </a:ext>
            </a:extLst>
          </p:cNvPr>
          <p:cNvSpPr>
            <a:spLocks noGrp="1"/>
          </p:cNvSpPr>
          <p:nvPr>
            <p:ph type="title"/>
          </p:nvPr>
        </p:nvSpPr>
        <p:spPr>
          <a:xfrm>
            <a:off x="0" y="255740"/>
            <a:ext cx="4375517" cy="572700"/>
          </a:xfrm>
        </p:spPr>
        <p:txBody>
          <a:bodyPr/>
          <a:lstStyle/>
          <a:p>
            <a:r>
              <a:rPr lang="en-US" dirty="0"/>
              <a:t>Summary</a:t>
            </a:r>
          </a:p>
        </p:txBody>
      </p:sp>
      <p:sp>
        <p:nvSpPr>
          <p:cNvPr id="3" name="Text Placeholder 2">
            <a:extLst>
              <a:ext uri="{FF2B5EF4-FFF2-40B4-BE49-F238E27FC236}">
                <a16:creationId xmlns:a16="http://schemas.microsoft.com/office/drawing/2014/main" id="{59CC5BC7-FD8F-4A98-9A1C-EFB76E638A37}"/>
              </a:ext>
            </a:extLst>
          </p:cNvPr>
          <p:cNvSpPr>
            <a:spLocks noGrp="1"/>
          </p:cNvSpPr>
          <p:nvPr>
            <p:ph type="body" idx="1"/>
          </p:nvPr>
        </p:nvSpPr>
        <p:spPr>
          <a:xfrm>
            <a:off x="697329" y="1347466"/>
            <a:ext cx="5098909" cy="3201861"/>
          </a:xfrm>
        </p:spPr>
        <p:txBody>
          <a:bodyPr/>
          <a:lstStyle/>
          <a:p>
            <a:pPr algn="l">
              <a:buFont typeface="Wingdings" panose="05000000000000000000" pitchFamily="2" charset="2"/>
              <a:buChar char="§"/>
            </a:pPr>
            <a:r>
              <a:rPr lang="en-US" dirty="0"/>
              <a:t>The HR attrition analytics dashboard helps analyze drivers like job satisfaction, role, department, education, tenure, and income, among others, for understanding the reason for employee exit. It delivers insights to create focused initiatives for employee retention and reducing turnover rates.</a:t>
            </a:r>
          </a:p>
          <a:p>
            <a:pPr algn="l">
              <a:buFont typeface="Wingdings" panose="05000000000000000000" pitchFamily="2" charset="2"/>
              <a:buChar char="§"/>
            </a:pPr>
            <a:r>
              <a:rPr lang="en-US" dirty="0"/>
              <a:t> It identifies the areas of improvement in terms of job satisfaction, thus fostering a more engaged and productive workforce. This dashboard offers data-driven insights for key decisions related to workforce planning, recruitment, and talent management. Furthermore, it is tracking and visualizing the important HR metrics in real time.</a:t>
            </a:r>
          </a:p>
          <a:p>
            <a:pPr algn="l">
              <a:buFont typeface="Wingdings" panose="05000000000000000000" pitchFamily="2" charset="2"/>
              <a:buChar char="§"/>
            </a:pPr>
            <a:r>
              <a:rPr lang="en-US" dirty="0"/>
              <a:t>Thus, it keeps all the stakeholders of the company well informed about the performance in attrition, it further unveils patterns and trends across different departments and demographic groups.</a:t>
            </a:r>
          </a:p>
          <a:p>
            <a:pPr algn="l">
              <a:buFont typeface="Wingdings" panose="05000000000000000000" pitchFamily="2" charset="2"/>
              <a:buChar char="§"/>
            </a:pPr>
            <a:endParaRPr lang="en-US" dirty="0"/>
          </a:p>
        </p:txBody>
      </p:sp>
    </p:spTree>
    <p:extLst>
      <p:ext uri="{BB962C8B-B14F-4D97-AF65-F5344CB8AC3E}">
        <p14:creationId xmlns:p14="http://schemas.microsoft.com/office/powerpoint/2010/main" val="321657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C95EB-F4DA-4BAA-B29C-2F72FE665209}"/>
              </a:ext>
            </a:extLst>
          </p:cNvPr>
          <p:cNvSpPr>
            <a:spLocks noGrp="1"/>
          </p:cNvSpPr>
          <p:nvPr>
            <p:ph type="title"/>
          </p:nvPr>
        </p:nvSpPr>
        <p:spPr>
          <a:xfrm>
            <a:off x="0" y="286328"/>
            <a:ext cx="4690829" cy="572700"/>
          </a:xfrm>
        </p:spPr>
        <p:txBody>
          <a:bodyPr/>
          <a:lstStyle/>
          <a:p>
            <a:r>
              <a:rPr lang="en-US" dirty="0"/>
              <a:t>Conclusion</a:t>
            </a:r>
          </a:p>
        </p:txBody>
      </p:sp>
      <p:sp>
        <p:nvSpPr>
          <p:cNvPr id="3" name="Text Placeholder 2">
            <a:extLst>
              <a:ext uri="{FF2B5EF4-FFF2-40B4-BE49-F238E27FC236}">
                <a16:creationId xmlns:a16="http://schemas.microsoft.com/office/drawing/2014/main" id="{3D3DF264-D990-4DAF-B1D8-B52F6375E495}"/>
              </a:ext>
            </a:extLst>
          </p:cNvPr>
          <p:cNvSpPr>
            <a:spLocks noGrp="1"/>
          </p:cNvSpPr>
          <p:nvPr>
            <p:ph type="body" idx="1"/>
          </p:nvPr>
        </p:nvSpPr>
        <p:spPr>
          <a:xfrm>
            <a:off x="780456" y="1377696"/>
            <a:ext cx="4305421" cy="369300"/>
          </a:xfrm>
        </p:spPr>
        <p:txBody>
          <a:bodyPr/>
          <a:lstStyle/>
          <a:p>
            <a:pPr algn="l">
              <a:buFont typeface="Wingdings" panose="05000000000000000000" pitchFamily="2" charset="2"/>
              <a:buChar char="§"/>
            </a:pPr>
            <a:r>
              <a:rPr lang="en-US" dirty="0"/>
              <a:t>The HR attrition analytics dashboard is an effective tool to better understand and address employee turnover. It provides valuable insights into job satisfaction, role, department, education, tenure, and income, helping to create focused retention strategies. </a:t>
            </a:r>
          </a:p>
          <a:p>
            <a:pPr algn="l">
              <a:buFont typeface="Wingdings" panose="05000000000000000000" pitchFamily="2" charset="2"/>
              <a:buChar char="§"/>
            </a:pPr>
            <a:r>
              <a:rPr lang="en-US" dirty="0"/>
              <a:t>These insights not only work on enhancing employee satisfaction but also support data-driven decisions in workforce planning and talent management. Informed and empowered stakeholders are delivered through real-time monitoring and visualization of HR metrics for proactive management. </a:t>
            </a:r>
          </a:p>
          <a:p>
            <a:pPr algn="l">
              <a:buFont typeface="Wingdings" panose="05000000000000000000" pitchFamily="2" charset="2"/>
              <a:buChar char="§"/>
            </a:pPr>
            <a:r>
              <a:rPr lang="en-US" dirty="0"/>
              <a:t>At the very end, this helps to recognize patterns and trends across departments and demographic groups, takes action on time, and thus builds a more stable and engaged workforce.</a:t>
            </a:r>
          </a:p>
          <a:p>
            <a:pPr algn="l">
              <a:buFont typeface="Wingdings" panose="05000000000000000000" pitchFamily="2" charset="2"/>
              <a:buChar char="§"/>
            </a:pPr>
            <a:endParaRPr lang="en-US" dirty="0"/>
          </a:p>
        </p:txBody>
      </p:sp>
    </p:spTree>
    <p:extLst>
      <p:ext uri="{BB962C8B-B14F-4D97-AF65-F5344CB8AC3E}">
        <p14:creationId xmlns:p14="http://schemas.microsoft.com/office/powerpoint/2010/main" val="420763428"/>
      </p:ext>
    </p:extLst>
  </p:cSld>
  <p:clrMapOvr>
    <a:masterClrMapping/>
  </p:clrMapOvr>
</p:sld>
</file>

<file path=ppt/theme/theme1.xml><?xml version="1.0" encoding="utf-8"?>
<a:theme xmlns:a="http://schemas.openxmlformats.org/drawingml/2006/main" name="College Lessons with Cycle Diagrams by Slidesgo">
  <a:themeElements>
    <a:clrScheme name="Simple Light">
      <a:dk1>
        <a:srgbClr val="201F4B"/>
      </a:dk1>
      <a:lt1>
        <a:srgbClr val="FEF5F0"/>
      </a:lt1>
      <a:dk2>
        <a:srgbClr val="5E54B5"/>
      </a:dk2>
      <a:lt2>
        <a:srgbClr val="9156F1"/>
      </a:lt2>
      <a:accent1>
        <a:srgbClr val="D4A4E2"/>
      </a:accent1>
      <a:accent2>
        <a:srgbClr val="C6E6A3"/>
      </a:accent2>
      <a:accent3>
        <a:srgbClr val="FFFFFF"/>
      </a:accent3>
      <a:accent4>
        <a:srgbClr val="FFFFFF"/>
      </a:accent4>
      <a:accent5>
        <a:srgbClr val="FFFFFF"/>
      </a:accent5>
      <a:accent6>
        <a:srgbClr val="FFFFFF"/>
      </a:accent6>
      <a:hlink>
        <a:srgbClr val="201F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783</Words>
  <Application>Microsoft Office PowerPoint</Application>
  <PresentationFormat>On-screen Show (16:9)</PresentationFormat>
  <Paragraphs>56</Paragraphs>
  <Slides>10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Archivo</vt:lpstr>
      <vt:lpstr>Montserrat</vt:lpstr>
      <vt:lpstr>Wingdings</vt:lpstr>
      <vt:lpstr>Open Sans</vt:lpstr>
      <vt:lpstr>Arial</vt:lpstr>
      <vt:lpstr>Hind</vt:lpstr>
      <vt:lpstr>Copperplate Gothic Bold</vt:lpstr>
      <vt:lpstr>Gantari</vt:lpstr>
      <vt:lpstr>College Lessons with Cycle Diagrams by Slidesgo</vt:lpstr>
      <vt:lpstr>Employee Attrition Analysis</vt:lpstr>
      <vt:lpstr>Introduction</vt:lpstr>
      <vt:lpstr>Data Overview</vt:lpstr>
      <vt:lpstr>Approaching the dataset</vt:lpstr>
      <vt:lpstr>The Dashboard</vt:lpstr>
      <vt:lpstr>Dashboard Overview</vt:lpstr>
      <vt:lpstr>Uses of HR Analytics Dashboard</vt:lpstr>
      <vt:lpstr>Summary</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Analysis</dc:title>
  <cp:lastModifiedBy>Sudhanshu K</cp:lastModifiedBy>
  <cp:revision>11</cp:revision>
  <dcterms:modified xsi:type="dcterms:W3CDTF">2024-07-19T17:21:41Z</dcterms:modified>
</cp:coreProperties>
</file>