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63" r:id="rId3"/>
    <p:sldId id="258" r:id="rId4"/>
    <p:sldId id="260" r:id="rId5"/>
    <p:sldId id="311" r:id="rId6"/>
    <p:sldId id="312" r:id="rId7"/>
    <p:sldId id="262" r:id="rId8"/>
    <p:sldId id="270" r:id="rId9"/>
    <p:sldId id="264" r:id="rId10"/>
    <p:sldId id="313" r:id="rId11"/>
    <p:sldId id="314" r:id="rId12"/>
    <p:sldId id="261" r:id="rId13"/>
  </p:sldIdLst>
  <p:sldSz cx="9144000" cy="5143500" type="screen16x9"/>
  <p:notesSz cx="6858000" cy="9144000"/>
  <p:embeddedFontLst>
    <p:embeddedFont>
      <p:font typeface="Advent Pro" panose="020B0604020202020204" charset="0"/>
      <p:regular r:id="rId15"/>
      <p:bold r:id="rId16"/>
      <p:italic r:id="rId17"/>
      <p:boldItalic r:id="rId18"/>
    </p:embeddedFont>
    <p:embeddedFont>
      <p:font typeface="Copperplate Gothic Bold" panose="020E0705020206020404" pitchFamily="34" charset="0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SemiBold" panose="020B07060308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51CB18-9A19-4C56-8BE4-2800682066F3}">
  <a:tblStyle styleId="{C951CB18-9A19-4C56-8BE4-2800682066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853341430_0_31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c853341430_0_31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35ba59f8a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35ba59f8a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72e191800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72e191800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c35ba59f8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c35ba59f8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c35ba59f8a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c35ba59f8a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c35ba59f8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c35ba59f8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35ba59f8a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35ba59f8a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05025" y="2057501"/>
            <a:ext cx="6186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90950" y="3065800"/>
            <a:ext cx="52149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33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09" name="Google Shape;209;p33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33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33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33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13" name="Google Shape;213;p33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14" name="Google Shape;214;p33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33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6" name="Google Shape;216;p33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7" name="Google Shape;217;p33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18" name="Google Shape;218;p33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33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33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1" name="Google Shape;221;p33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22" name="Google Shape;222;p33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33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25" name="Google Shape;225;p33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7" name="Google Shape;227;p33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28" name="Google Shape;228;p33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9" name="Google Shape;229;p33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33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1" name="Google Shape;231;p33"/>
          <p:cNvSpPr/>
          <p:nvPr/>
        </p:nvSpPr>
        <p:spPr>
          <a:xfrm rot="5400000">
            <a:off x="7505887" y="20099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3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33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34" name="Google Shape;234;p33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33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34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39" name="Google Shape;239;p3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3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3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" name="Google Shape;242;p34"/>
          <p:cNvSpPr/>
          <p:nvPr/>
        </p:nvSpPr>
        <p:spPr>
          <a:xfrm>
            <a:off x="1300000" y="302117"/>
            <a:ext cx="4665600" cy="237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3" name="Google Shape;243;p34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44" name="Google Shape;244;p34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45" name="Google Shape;245;p34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34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7" name="Google Shape;247;p34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8" name="Google Shape;248;p34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49" name="Google Shape;249;p34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34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34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2" name="Google Shape;252;p34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53" name="Google Shape;253;p34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4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56" name="Google Shape;256;p34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8" name="Google Shape;258;p34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59" name="Google Shape;259;p34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34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34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2" name="Google Shape;262;p34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4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64" name="Google Shape;264;p34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34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440200" y="2048225"/>
            <a:ext cx="426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834150" y="3261600"/>
            <a:ext cx="5479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76825" y="11303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4906438" y="2156614"/>
            <a:ext cx="2853900" cy="21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06025" y="815000"/>
            <a:ext cx="4599600" cy="12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596175" y="2226025"/>
            <a:ext cx="45996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5400000">
            <a:off x="7505887" y="1441425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1566950" y="117980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952100" y="116907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1566938" y="281625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4952110" y="288172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2086596" y="1546350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2086596" y="3248329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/>
          </p:nvPr>
        </p:nvSpPr>
        <p:spPr>
          <a:xfrm>
            <a:off x="5459913" y="1546350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/>
          </p:nvPr>
        </p:nvSpPr>
        <p:spPr>
          <a:xfrm>
            <a:off x="5459913" y="3248323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2086600" y="18657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59925" y="18657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2086600" y="3567677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459925" y="3567675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 rot="5400000">
            <a:off x="7505887" y="1441425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2441875" y="1532150"/>
            <a:ext cx="4912800" cy="15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2876700" y="2934213"/>
            <a:ext cx="4043100" cy="5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2"/>
          </p:nvPr>
        </p:nvSpPr>
        <p:spPr>
          <a:xfrm>
            <a:off x="3865850" y="1540600"/>
            <a:ext cx="20703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3"/>
          </p:nvPr>
        </p:nvSpPr>
        <p:spPr>
          <a:xfrm>
            <a:off x="1452336" y="1540600"/>
            <a:ext cx="20832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6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3865841" y="1899950"/>
            <a:ext cx="20703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4"/>
          </p:nvPr>
        </p:nvSpPr>
        <p:spPr>
          <a:xfrm>
            <a:off x="1452325" y="1899955"/>
            <a:ext cx="2083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 idx="5"/>
          </p:nvPr>
        </p:nvSpPr>
        <p:spPr>
          <a:xfrm>
            <a:off x="6262933" y="1540600"/>
            <a:ext cx="20661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6"/>
          </p:nvPr>
        </p:nvSpPr>
        <p:spPr>
          <a:xfrm>
            <a:off x="6262924" y="1899950"/>
            <a:ext cx="20661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 idx="7"/>
          </p:nvPr>
        </p:nvSpPr>
        <p:spPr>
          <a:xfrm>
            <a:off x="3865850" y="3161100"/>
            <a:ext cx="20703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8"/>
          </p:nvPr>
        </p:nvSpPr>
        <p:spPr>
          <a:xfrm>
            <a:off x="1452336" y="3161100"/>
            <a:ext cx="20832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6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9"/>
          </p:nvPr>
        </p:nvSpPr>
        <p:spPr>
          <a:xfrm>
            <a:off x="3865841" y="3518625"/>
            <a:ext cx="20703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3"/>
          </p:nvPr>
        </p:nvSpPr>
        <p:spPr>
          <a:xfrm>
            <a:off x="1452325" y="3518630"/>
            <a:ext cx="2083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title" idx="14"/>
          </p:nvPr>
        </p:nvSpPr>
        <p:spPr>
          <a:xfrm>
            <a:off x="6262933" y="3161100"/>
            <a:ext cx="20661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5"/>
          </p:nvPr>
        </p:nvSpPr>
        <p:spPr>
          <a:xfrm>
            <a:off x="6262924" y="3518625"/>
            <a:ext cx="20661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5400000">
            <a:off x="7622125" y="2334275"/>
            <a:ext cx="23658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9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2419475" y="2005800"/>
            <a:ext cx="4953300" cy="21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"/>
              <a:buChar char="●"/>
              <a:defRPr sz="18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●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●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9" r:id="rId8"/>
    <p:sldLayoutId id="2147483675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/>
          <p:nvPr/>
        </p:nvSpPr>
        <p:spPr>
          <a:xfrm>
            <a:off x="2186175" y="3039398"/>
            <a:ext cx="5424300" cy="617100"/>
          </a:xfrm>
          <a:prstGeom prst="roundRect">
            <a:avLst>
              <a:gd name="adj" fmla="val 2531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7"/>
          <p:cNvSpPr/>
          <p:nvPr/>
        </p:nvSpPr>
        <p:spPr>
          <a:xfrm rot="-5400000">
            <a:off x="183000" y="1586875"/>
            <a:ext cx="423000" cy="65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2290950" y="3065800"/>
            <a:ext cx="52149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Name: Sudhanshu Vilas Kulkarni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78" name="Google Shape;278;p37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79" name="Google Shape;279;p37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37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37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284" name="Google Shape;284;p37"/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285" name="Google Shape;285;p37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37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7" name="Google Shape;287;p37"/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88" name="Google Shape;288;p37"/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289" name="Google Shape;289;p37">
              <a:hlinkClick r:id="" action="ppaction://noaction"/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7">
              <a:hlinkClick r:id="" action="ppaction://noaction"/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7">
              <a:hlinkClick r:id="" action="ppaction://noaction"/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" name="Google Shape;292;p37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93" name="Google Shape;293;p37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7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96" name="Google Shape;296;p37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8" name="Google Shape;298;p37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99" name="Google Shape;299;p37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0" name="Google Shape;300;p37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37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37">
            <a:hlinkClick r:id="rId3" action="ppaction://hlinksldjump"/>
          </p:cNvPr>
          <p:cNvSpPr/>
          <p:nvPr/>
        </p:nvSpPr>
        <p:spPr>
          <a:xfrm>
            <a:off x="4024275" y="3960125"/>
            <a:ext cx="1748100" cy="51375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Guided by: Newton School</a:t>
            </a:r>
            <a:endParaRPr dirty="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07" name="Google Shape;307;p37">
            <a:hlinkClick r:id="" action="ppaction://noaction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7">
            <a:hlinkClick r:id="" action="ppaction://noaction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">
            <a:hlinkClick r:id="" action="ppaction://noaction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>
            <a:hlinkClick r:id="rId4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>
            <a:hlinkClick r:id="rId5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2290950" y="1556188"/>
            <a:ext cx="5024250" cy="5013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Open Sans"/>
              </a:rPr>
              <a:t>Zomato Analytics</a:t>
            </a:r>
            <a:r>
              <a:rPr b="1" i="0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Open Sans"/>
              </a:rPr>
              <a:t> </a:t>
            </a:r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Open Sans"/>
              </a:rPr>
              <a:t>D</a:t>
            </a:r>
            <a:r>
              <a:rPr b="1" i="0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Open Sans"/>
              </a:rPr>
              <a:t>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C24BA-9A15-4B13-A9BD-9BABBFAD8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242" y="4241323"/>
            <a:ext cx="271857" cy="2637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B6BBB-A8FC-4FF4-B2B1-F5E830F9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931" y="338597"/>
            <a:ext cx="8496000" cy="5727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F302B8-FD24-4D61-A0AC-A00EA85F8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40921" y="1801623"/>
            <a:ext cx="531258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The Zomato analytics dashboard provides a comprehensive view of restaurant performance across different countries, cities, and regions.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100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It allows users to track key metrics like customer ratings, votes, average cost for meals, and availability of services such as table booking and online delivery.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100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The dashboard is designed to help restaurant owners and decision-makers identify new opportunities for growth by highlighting underrepresented areas, popular cuisine trends, and pricing strategies based on local spending habits.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100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It serves as a valuable tool for optimizing business strategies, improving services, and making informed decisions about where and how to expand restaurant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  <a:lumOff val="9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oogle Shape;645;p45">
            <a:extLst>
              <a:ext uri="{FF2B5EF4-FFF2-40B4-BE49-F238E27FC236}">
                <a16:creationId xmlns:a16="http://schemas.microsoft.com/office/drawing/2014/main" id="{4F95F809-699D-4485-9572-A6E618809915}"/>
              </a:ext>
            </a:extLst>
          </p:cNvPr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6" name="Google Shape;646;p45">
              <a:extLst>
                <a:ext uri="{FF2B5EF4-FFF2-40B4-BE49-F238E27FC236}">
                  <a16:creationId xmlns:a16="http://schemas.microsoft.com/office/drawing/2014/main" id="{285F5E05-1328-4BD1-AE66-EA8BBFDB0DC2}"/>
                </a:ext>
              </a:extLst>
            </p:cNvPr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647;p45">
              <a:extLst>
                <a:ext uri="{FF2B5EF4-FFF2-40B4-BE49-F238E27FC236}">
                  <a16:creationId xmlns:a16="http://schemas.microsoft.com/office/drawing/2014/main" id="{95FA2D77-EB03-440E-BD38-A70814E08F70}"/>
                </a:ext>
              </a:extLst>
            </p:cNvPr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648;p45">
              <a:extLst>
                <a:ext uri="{FF2B5EF4-FFF2-40B4-BE49-F238E27FC236}">
                  <a16:creationId xmlns:a16="http://schemas.microsoft.com/office/drawing/2014/main" id="{C2F38AE7-5BA5-4DE1-810C-D209424B0D1B}"/>
                </a:ext>
              </a:extLst>
            </p:cNvPr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oogle Shape;649;p45">
            <a:extLst>
              <a:ext uri="{FF2B5EF4-FFF2-40B4-BE49-F238E27FC236}">
                <a16:creationId xmlns:a16="http://schemas.microsoft.com/office/drawing/2014/main" id="{8FAB8172-33F1-42A5-8A93-24B778DE2CA3}"/>
              </a:ext>
            </a:extLst>
          </p:cNvPr>
          <p:cNvGrpSpPr/>
          <p:nvPr/>
        </p:nvGrpSpPr>
        <p:grpSpPr>
          <a:xfrm>
            <a:off x="322617" y="1860447"/>
            <a:ext cx="239088" cy="182056"/>
            <a:chOff x="359175" y="637250"/>
            <a:chExt cx="255300" cy="194400"/>
          </a:xfrm>
        </p:grpSpPr>
        <p:grpSp>
          <p:nvGrpSpPr>
            <p:cNvPr id="11" name="Google Shape;650;p45">
              <a:extLst>
                <a:ext uri="{FF2B5EF4-FFF2-40B4-BE49-F238E27FC236}">
                  <a16:creationId xmlns:a16="http://schemas.microsoft.com/office/drawing/2014/main" id="{DAADEC40-972E-4E97-9C9F-57385AF577F8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3" name="Google Shape;651;p45">
                <a:extLst>
                  <a:ext uri="{FF2B5EF4-FFF2-40B4-BE49-F238E27FC236}">
                    <a16:creationId xmlns:a16="http://schemas.microsoft.com/office/drawing/2014/main" id="{3AFC20BD-5105-4EB7-BDC8-34DD8749B02F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652;p45">
                <a:extLst>
                  <a:ext uri="{FF2B5EF4-FFF2-40B4-BE49-F238E27FC236}">
                    <a16:creationId xmlns:a16="http://schemas.microsoft.com/office/drawing/2014/main" id="{8D658520-AE60-4AD1-A9BD-6FDF9213C490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" name="Google Shape;653;p45">
              <a:extLst>
                <a:ext uri="{FF2B5EF4-FFF2-40B4-BE49-F238E27FC236}">
                  <a16:creationId xmlns:a16="http://schemas.microsoft.com/office/drawing/2014/main" id="{32EFAE6B-96B3-4EC4-9A3A-BE7B25FC453A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oogle Shape;654;p45">
            <a:extLst>
              <a:ext uri="{FF2B5EF4-FFF2-40B4-BE49-F238E27FC236}">
                <a16:creationId xmlns:a16="http://schemas.microsoft.com/office/drawing/2014/main" id="{50176521-A0BF-434D-8309-643F0CC4BDA8}"/>
              </a:ext>
            </a:extLst>
          </p:cNvPr>
          <p:cNvGrpSpPr/>
          <p:nvPr/>
        </p:nvGrpSpPr>
        <p:grpSpPr>
          <a:xfrm>
            <a:off x="343251" y="2571750"/>
            <a:ext cx="176342" cy="159500"/>
            <a:chOff x="518158" y="1088300"/>
            <a:chExt cx="176342" cy="159500"/>
          </a:xfrm>
        </p:grpSpPr>
        <p:cxnSp>
          <p:nvCxnSpPr>
            <p:cNvPr id="16" name="Google Shape;655;p45">
              <a:extLst>
                <a:ext uri="{FF2B5EF4-FFF2-40B4-BE49-F238E27FC236}">
                  <a16:creationId xmlns:a16="http://schemas.microsoft.com/office/drawing/2014/main" id="{D896DEB2-596A-4392-9268-BEB613638C49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656;p45">
              <a:extLst>
                <a:ext uri="{FF2B5EF4-FFF2-40B4-BE49-F238E27FC236}">
                  <a16:creationId xmlns:a16="http://schemas.microsoft.com/office/drawing/2014/main" id="{5EE4659B-4DCF-4D14-81C1-66B6A669AE54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657;p45">
              <a:extLst>
                <a:ext uri="{FF2B5EF4-FFF2-40B4-BE49-F238E27FC236}">
                  <a16:creationId xmlns:a16="http://schemas.microsoft.com/office/drawing/2014/main" id="{66D448BC-5F4E-46D5-A262-6805073517EF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" name="Google Shape;543;p42">
            <a:hlinkClick r:id="" action="ppaction://noaction"/>
            <a:extLst>
              <a:ext uri="{FF2B5EF4-FFF2-40B4-BE49-F238E27FC236}">
                <a16:creationId xmlns:a16="http://schemas.microsoft.com/office/drawing/2014/main" id="{EB628ADC-C124-4D02-B66C-369FFF344E37}"/>
              </a:ext>
            </a:extLst>
          </p:cNvPr>
          <p:cNvSpPr/>
          <p:nvPr/>
        </p:nvSpPr>
        <p:spPr>
          <a:xfrm>
            <a:off x="2298008" y="4433113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23;p46">
            <a:hlinkClick r:id="" action="ppaction://noaction"/>
            <a:extLst>
              <a:ext uri="{FF2B5EF4-FFF2-40B4-BE49-F238E27FC236}">
                <a16:creationId xmlns:a16="http://schemas.microsoft.com/office/drawing/2014/main" id="{2B40A695-5904-4CE0-87A3-49D4E5D0E21C}"/>
              </a:ext>
            </a:extLst>
          </p:cNvPr>
          <p:cNvSpPr/>
          <p:nvPr/>
        </p:nvSpPr>
        <p:spPr>
          <a:xfrm flipV="1">
            <a:off x="151183" y="2991653"/>
            <a:ext cx="410522" cy="63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47;p47">
            <a:extLst>
              <a:ext uri="{FF2B5EF4-FFF2-40B4-BE49-F238E27FC236}">
                <a16:creationId xmlns:a16="http://schemas.microsoft.com/office/drawing/2014/main" id="{D6E50719-BFA4-4625-BA99-80A036700424}"/>
              </a:ext>
            </a:extLst>
          </p:cNvPr>
          <p:cNvSpPr/>
          <p:nvPr/>
        </p:nvSpPr>
        <p:spPr>
          <a:xfrm rot="-5400000">
            <a:off x="153774" y="3086707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05;p46">
            <a:extLst>
              <a:ext uri="{FF2B5EF4-FFF2-40B4-BE49-F238E27FC236}">
                <a16:creationId xmlns:a16="http://schemas.microsoft.com/office/drawing/2014/main" id="{2C1E56B2-BC82-4B1D-ABB7-28776BD737DC}"/>
              </a:ext>
            </a:extLst>
          </p:cNvPr>
          <p:cNvGrpSpPr/>
          <p:nvPr/>
        </p:nvGrpSpPr>
        <p:grpSpPr>
          <a:xfrm>
            <a:off x="311874" y="3319016"/>
            <a:ext cx="176400" cy="263091"/>
            <a:chOff x="519725" y="1778180"/>
            <a:chExt cx="176400" cy="263091"/>
          </a:xfrm>
        </p:grpSpPr>
        <p:sp>
          <p:nvSpPr>
            <p:cNvPr id="26" name="Google Shape;706;p46">
              <a:extLst>
                <a:ext uri="{FF2B5EF4-FFF2-40B4-BE49-F238E27FC236}">
                  <a16:creationId xmlns:a16="http://schemas.microsoft.com/office/drawing/2014/main" id="{1C601102-3D44-4FB0-B253-CE740A6CCDD3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7;p46">
              <a:extLst>
                <a:ext uri="{FF2B5EF4-FFF2-40B4-BE49-F238E27FC236}">
                  <a16:creationId xmlns:a16="http://schemas.microsoft.com/office/drawing/2014/main" id="{1258A973-CEAD-4F87-AD22-8092CB59D423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65;p47">
            <a:extLst>
              <a:ext uri="{FF2B5EF4-FFF2-40B4-BE49-F238E27FC236}">
                <a16:creationId xmlns:a16="http://schemas.microsoft.com/office/drawing/2014/main" id="{ABF54094-8E61-43D5-99C3-3E79A55B587E}"/>
              </a:ext>
            </a:extLst>
          </p:cNvPr>
          <p:cNvSpPr/>
          <p:nvPr/>
        </p:nvSpPr>
        <p:spPr>
          <a:xfrm>
            <a:off x="306474" y="4043059"/>
            <a:ext cx="187200" cy="1596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782;p4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E5FB30-EE38-4ACE-9121-1A612EC82804}"/>
              </a:ext>
            </a:extLst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82;p4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233CA56-2370-41FD-AD17-BB0F18106068}"/>
              </a:ext>
            </a:extLst>
          </p:cNvPr>
          <p:cNvSpPr/>
          <p:nvPr/>
        </p:nvSpPr>
        <p:spPr>
          <a:xfrm>
            <a:off x="8670114" y="4433113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825;p48">
            <a:extLst>
              <a:ext uri="{FF2B5EF4-FFF2-40B4-BE49-F238E27FC236}">
                <a16:creationId xmlns:a16="http://schemas.microsoft.com/office/drawing/2014/main" id="{CECD0841-69A4-4B00-8BAC-DACE87C34D72}"/>
              </a:ext>
            </a:extLst>
          </p:cNvPr>
          <p:cNvGrpSpPr/>
          <p:nvPr/>
        </p:nvGrpSpPr>
        <p:grpSpPr>
          <a:xfrm>
            <a:off x="8745337" y="3957002"/>
            <a:ext cx="119400" cy="54900"/>
            <a:chOff x="8745348" y="3979338"/>
            <a:chExt cx="119400" cy="54900"/>
          </a:xfrm>
        </p:grpSpPr>
        <p:cxnSp>
          <p:nvCxnSpPr>
            <p:cNvPr id="32" name="Google Shape;826;p4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38F2A92-9BD3-4FF9-9DC4-5B5F3FC3B674}"/>
                </a:ext>
              </a:extLst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827;p4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568A0A6-3F17-441D-B4C0-8F3E31C0CA60}"/>
                </a:ext>
              </a:extLst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" name="Google Shape;816;p48">
            <a:extLst>
              <a:ext uri="{FF2B5EF4-FFF2-40B4-BE49-F238E27FC236}">
                <a16:creationId xmlns:a16="http://schemas.microsoft.com/office/drawing/2014/main" id="{6DA09891-B6AB-4E61-BBC6-54DB54AC483D}"/>
              </a:ext>
            </a:extLst>
          </p:cNvPr>
          <p:cNvGrpSpPr/>
          <p:nvPr/>
        </p:nvGrpSpPr>
        <p:grpSpPr>
          <a:xfrm rot="10800000">
            <a:off x="8745337" y="4572613"/>
            <a:ext cx="119400" cy="54900"/>
            <a:chOff x="8645564" y="4373138"/>
            <a:chExt cx="119400" cy="54900"/>
          </a:xfrm>
        </p:grpSpPr>
        <p:cxnSp>
          <p:nvCxnSpPr>
            <p:cNvPr id="35" name="Google Shape;817;p48">
              <a:extLst>
                <a:ext uri="{FF2B5EF4-FFF2-40B4-BE49-F238E27FC236}">
                  <a16:creationId xmlns:a16="http://schemas.microsoft.com/office/drawing/2014/main" id="{E9C46721-4DBC-490C-8592-3D6FF8A75B08}"/>
                </a:ext>
              </a:extLst>
            </p:cNvPr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818;p48">
              <a:extLst>
                <a:ext uri="{FF2B5EF4-FFF2-40B4-BE49-F238E27FC236}">
                  <a16:creationId xmlns:a16="http://schemas.microsoft.com/office/drawing/2014/main" id="{25C1EA7D-1A33-4A3C-AB48-92B1AC3AD8A4}"/>
                </a:ext>
              </a:extLst>
            </p:cNvPr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1973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B6BBB-A8FC-4FF4-B2B1-F5E830F9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931" y="338597"/>
            <a:ext cx="8496000" cy="5727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grpSp>
        <p:nvGrpSpPr>
          <p:cNvPr id="5" name="Google Shape;645;p45">
            <a:extLst>
              <a:ext uri="{FF2B5EF4-FFF2-40B4-BE49-F238E27FC236}">
                <a16:creationId xmlns:a16="http://schemas.microsoft.com/office/drawing/2014/main" id="{4F95F809-699D-4485-9572-A6E618809915}"/>
              </a:ext>
            </a:extLst>
          </p:cNvPr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6" name="Google Shape;646;p45">
              <a:extLst>
                <a:ext uri="{FF2B5EF4-FFF2-40B4-BE49-F238E27FC236}">
                  <a16:creationId xmlns:a16="http://schemas.microsoft.com/office/drawing/2014/main" id="{285F5E05-1328-4BD1-AE66-EA8BBFDB0DC2}"/>
                </a:ext>
              </a:extLst>
            </p:cNvPr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647;p45">
              <a:extLst>
                <a:ext uri="{FF2B5EF4-FFF2-40B4-BE49-F238E27FC236}">
                  <a16:creationId xmlns:a16="http://schemas.microsoft.com/office/drawing/2014/main" id="{95FA2D77-EB03-440E-BD38-A70814E08F70}"/>
                </a:ext>
              </a:extLst>
            </p:cNvPr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648;p45">
              <a:extLst>
                <a:ext uri="{FF2B5EF4-FFF2-40B4-BE49-F238E27FC236}">
                  <a16:creationId xmlns:a16="http://schemas.microsoft.com/office/drawing/2014/main" id="{C2F38AE7-5BA5-4DE1-810C-D209424B0D1B}"/>
                </a:ext>
              </a:extLst>
            </p:cNvPr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oogle Shape;649;p45">
            <a:extLst>
              <a:ext uri="{FF2B5EF4-FFF2-40B4-BE49-F238E27FC236}">
                <a16:creationId xmlns:a16="http://schemas.microsoft.com/office/drawing/2014/main" id="{8FAB8172-33F1-42A5-8A93-24B778DE2CA3}"/>
              </a:ext>
            </a:extLst>
          </p:cNvPr>
          <p:cNvGrpSpPr/>
          <p:nvPr/>
        </p:nvGrpSpPr>
        <p:grpSpPr>
          <a:xfrm>
            <a:off x="322617" y="1860447"/>
            <a:ext cx="239088" cy="182056"/>
            <a:chOff x="359175" y="637250"/>
            <a:chExt cx="255300" cy="194400"/>
          </a:xfrm>
        </p:grpSpPr>
        <p:grpSp>
          <p:nvGrpSpPr>
            <p:cNvPr id="11" name="Google Shape;650;p45">
              <a:extLst>
                <a:ext uri="{FF2B5EF4-FFF2-40B4-BE49-F238E27FC236}">
                  <a16:creationId xmlns:a16="http://schemas.microsoft.com/office/drawing/2014/main" id="{DAADEC40-972E-4E97-9C9F-57385AF577F8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3" name="Google Shape;651;p45">
                <a:extLst>
                  <a:ext uri="{FF2B5EF4-FFF2-40B4-BE49-F238E27FC236}">
                    <a16:creationId xmlns:a16="http://schemas.microsoft.com/office/drawing/2014/main" id="{3AFC20BD-5105-4EB7-BDC8-34DD8749B02F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652;p45">
                <a:extLst>
                  <a:ext uri="{FF2B5EF4-FFF2-40B4-BE49-F238E27FC236}">
                    <a16:creationId xmlns:a16="http://schemas.microsoft.com/office/drawing/2014/main" id="{8D658520-AE60-4AD1-A9BD-6FDF9213C490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" name="Google Shape;653;p45">
              <a:extLst>
                <a:ext uri="{FF2B5EF4-FFF2-40B4-BE49-F238E27FC236}">
                  <a16:creationId xmlns:a16="http://schemas.microsoft.com/office/drawing/2014/main" id="{32EFAE6B-96B3-4EC4-9A3A-BE7B25FC453A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oogle Shape;654;p45">
            <a:extLst>
              <a:ext uri="{FF2B5EF4-FFF2-40B4-BE49-F238E27FC236}">
                <a16:creationId xmlns:a16="http://schemas.microsoft.com/office/drawing/2014/main" id="{50176521-A0BF-434D-8309-643F0CC4BDA8}"/>
              </a:ext>
            </a:extLst>
          </p:cNvPr>
          <p:cNvGrpSpPr/>
          <p:nvPr/>
        </p:nvGrpSpPr>
        <p:grpSpPr>
          <a:xfrm>
            <a:off x="343251" y="2571750"/>
            <a:ext cx="176342" cy="159500"/>
            <a:chOff x="518158" y="1088300"/>
            <a:chExt cx="176342" cy="159500"/>
          </a:xfrm>
        </p:grpSpPr>
        <p:cxnSp>
          <p:nvCxnSpPr>
            <p:cNvPr id="16" name="Google Shape;655;p45">
              <a:extLst>
                <a:ext uri="{FF2B5EF4-FFF2-40B4-BE49-F238E27FC236}">
                  <a16:creationId xmlns:a16="http://schemas.microsoft.com/office/drawing/2014/main" id="{D896DEB2-596A-4392-9268-BEB613638C49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656;p45">
              <a:extLst>
                <a:ext uri="{FF2B5EF4-FFF2-40B4-BE49-F238E27FC236}">
                  <a16:creationId xmlns:a16="http://schemas.microsoft.com/office/drawing/2014/main" id="{5EE4659B-4DCF-4D14-81C1-66B6A669AE54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657;p45">
              <a:extLst>
                <a:ext uri="{FF2B5EF4-FFF2-40B4-BE49-F238E27FC236}">
                  <a16:creationId xmlns:a16="http://schemas.microsoft.com/office/drawing/2014/main" id="{66D448BC-5F4E-46D5-A262-6805073517EF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" name="Google Shape;543;p42">
            <a:hlinkClick r:id="" action="ppaction://noaction"/>
            <a:extLst>
              <a:ext uri="{FF2B5EF4-FFF2-40B4-BE49-F238E27FC236}">
                <a16:creationId xmlns:a16="http://schemas.microsoft.com/office/drawing/2014/main" id="{EB628ADC-C124-4D02-B66C-369FFF344E37}"/>
              </a:ext>
            </a:extLst>
          </p:cNvPr>
          <p:cNvSpPr/>
          <p:nvPr/>
        </p:nvSpPr>
        <p:spPr>
          <a:xfrm>
            <a:off x="2298008" y="4433113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23;p46">
            <a:hlinkClick r:id="" action="ppaction://noaction"/>
            <a:extLst>
              <a:ext uri="{FF2B5EF4-FFF2-40B4-BE49-F238E27FC236}">
                <a16:creationId xmlns:a16="http://schemas.microsoft.com/office/drawing/2014/main" id="{2B40A695-5904-4CE0-87A3-49D4E5D0E21C}"/>
              </a:ext>
            </a:extLst>
          </p:cNvPr>
          <p:cNvSpPr/>
          <p:nvPr/>
        </p:nvSpPr>
        <p:spPr>
          <a:xfrm flipV="1">
            <a:off x="151183" y="2991653"/>
            <a:ext cx="410522" cy="63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47;p47">
            <a:extLst>
              <a:ext uri="{FF2B5EF4-FFF2-40B4-BE49-F238E27FC236}">
                <a16:creationId xmlns:a16="http://schemas.microsoft.com/office/drawing/2014/main" id="{D6E50719-BFA4-4625-BA99-80A036700424}"/>
              </a:ext>
            </a:extLst>
          </p:cNvPr>
          <p:cNvSpPr/>
          <p:nvPr/>
        </p:nvSpPr>
        <p:spPr>
          <a:xfrm rot="-5400000">
            <a:off x="153774" y="3086707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05;p46">
            <a:extLst>
              <a:ext uri="{FF2B5EF4-FFF2-40B4-BE49-F238E27FC236}">
                <a16:creationId xmlns:a16="http://schemas.microsoft.com/office/drawing/2014/main" id="{2C1E56B2-BC82-4B1D-ABB7-28776BD737DC}"/>
              </a:ext>
            </a:extLst>
          </p:cNvPr>
          <p:cNvGrpSpPr/>
          <p:nvPr/>
        </p:nvGrpSpPr>
        <p:grpSpPr>
          <a:xfrm>
            <a:off x="311874" y="3319016"/>
            <a:ext cx="176400" cy="263091"/>
            <a:chOff x="519725" y="1778180"/>
            <a:chExt cx="176400" cy="263091"/>
          </a:xfrm>
        </p:grpSpPr>
        <p:sp>
          <p:nvSpPr>
            <p:cNvPr id="26" name="Google Shape;706;p46">
              <a:extLst>
                <a:ext uri="{FF2B5EF4-FFF2-40B4-BE49-F238E27FC236}">
                  <a16:creationId xmlns:a16="http://schemas.microsoft.com/office/drawing/2014/main" id="{1C601102-3D44-4FB0-B253-CE740A6CCDD3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7;p46">
              <a:extLst>
                <a:ext uri="{FF2B5EF4-FFF2-40B4-BE49-F238E27FC236}">
                  <a16:creationId xmlns:a16="http://schemas.microsoft.com/office/drawing/2014/main" id="{1258A973-CEAD-4F87-AD22-8092CB59D423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765;p47">
            <a:extLst>
              <a:ext uri="{FF2B5EF4-FFF2-40B4-BE49-F238E27FC236}">
                <a16:creationId xmlns:a16="http://schemas.microsoft.com/office/drawing/2014/main" id="{ABF54094-8E61-43D5-99C3-3E79A55B587E}"/>
              </a:ext>
            </a:extLst>
          </p:cNvPr>
          <p:cNvSpPr/>
          <p:nvPr/>
        </p:nvSpPr>
        <p:spPr>
          <a:xfrm>
            <a:off x="306474" y="4043059"/>
            <a:ext cx="187200" cy="159600"/>
          </a:xfrm>
          <a:prstGeom prst="snip1Rect">
            <a:avLst>
              <a:gd name="adj" fmla="val 16667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782;p4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E5FB30-EE38-4ACE-9121-1A612EC82804}"/>
              </a:ext>
            </a:extLst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82;p4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233CA56-2370-41FD-AD17-BB0F18106068}"/>
              </a:ext>
            </a:extLst>
          </p:cNvPr>
          <p:cNvSpPr/>
          <p:nvPr/>
        </p:nvSpPr>
        <p:spPr>
          <a:xfrm>
            <a:off x="8670114" y="4433113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825;p48">
            <a:extLst>
              <a:ext uri="{FF2B5EF4-FFF2-40B4-BE49-F238E27FC236}">
                <a16:creationId xmlns:a16="http://schemas.microsoft.com/office/drawing/2014/main" id="{CECD0841-69A4-4B00-8BAC-DACE87C34D72}"/>
              </a:ext>
            </a:extLst>
          </p:cNvPr>
          <p:cNvGrpSpPr/>
          <p:nvPr/>
        </p:nvGrpSpPr>
        <p:grpSpPr>
          <a:xfrm>
            <a:off x="8745337" y="3957002"/>
            <a:ext cx="119400" cy="54900"/>
            <a:chOff x="8745348" y="3979338"/>
            <a:chExt cx="119400" cy="54900"/>
          </a:xfrm>
        </p:grpSpPr>
        <p:cxnSp>
          <p:nvCxnSpPr>
            <p:cNvPr id="32" name="Google Shape;826;p4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38F2A92-9BD3-4FF9-9DC4-5B5F3FC3B674}"/>
                </a:ext>
              </a:extLst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827;p4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568A0A6-3F17-441D-B4C0-8F3E31C0CA60}"/>
                </a:ext>
              </a:extLst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" name="Google Shape;816;p48">
            <a:extLst>
              <a:ext uri="{FF2B5EF4-FFF2-40B4-BE49-F238E27FC236}">
                <a16:creationId xmlns:a16="http://schemas.microsoft.com/office/drawing/2014/main" id="{6DA09891-B6AB-4E61-BBC6-54DB54AC483D}"/>
              </a:ext>
            </a:extLst>
          </p:cNvPr>
          <p:cNvGrpSpPr/>
          <p:nvPr/>
        </p:nvGrpSpPr>
        <p:grpSpPr>
          <a:xfrm rot="10800000">
            <a:off x="8745337" y="4572613"/>
            <a:ext cx="119400" cy="54900"/>
            <a:chOff x="8645564" y="4373138"/>
            <a:chExt cx="119400" cy="54900"/>
          </a:xfrm>
        </p:grpSpPr>
        <p:cxnSp>
          <p:nvCxnSpPr>
            <p:cNvPr id="35" name="Google Shape;817;p48">
              <a:extLst>
                <a:ext uri="{FF2B5EF4-FFF2-40B4-BE49-F238E27FC236}">
                  <a16:creationId xmlns:a16="http://schemas.microsoft.com/office/drawing/2014/main" id="{E9C46721-4DBC-490C-8592-3D6FF8A75B08}"/>
                </a:ext>
              </a:extLst>
            </p:cNvPr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818;p48">
              <a:extLst>
                <a:ext uri="{FF2B5EF4-FFF2-40B4-BE49-F238E27FC236}">
                  <a16:creationId xmlns:a16="http://schemas.microsoft.com/office/drawing/2014/main" id="{25C1EA7D-1A33-4A3C-AB48-92B1AC3AD8A4}"/>
                </a:ext>
              </a:extLst>
            </p:cNvPr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F93EA761-8C6A-4D7B-A835-6A43A292A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41576" y="1486344"/>
            <a:ext cx="5417730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300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he Zomato analytics dashboard is a powerful tool for gaining valuable insights into the restaurant industry. By providing a clear view of performance metrics, customer preferences, and market trends.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300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300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t empowers restaurant owners and stakeholders to make data-driven decisions. Whether identifying new locations for expansion, understanding local dining habits, or improving service offerings.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300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300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he dashboard offers the necessary information to optimize operations and seize growth opportunities.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300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Ultimately, it helps businesses stay competitive in the dynamic food industry and meet the evolving needs of their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  <a:lumOff val="9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50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/>
          <p:nvPr/>
        </p:nvSpPr>
        <p:spPr>
          <a:xfrm rot="-5400000">
            <a:off x="181950" y="158792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2"/>
          <p:cNvGrpSpPr/>
          <p:nvPr/>
        </p:nvGrpSpPr>
        <p:grpSpPr>
          <a:xfrm>
            <a:off x="151820" y="336246"/>
            <a:ext cx="239095" cy="171413"/>
            <a:chOff x="-1593925" y="-140225"/>
            <a:chExt cx="331800" cy="237875"/>
          </a:xfrm>
        </p:grpSpPr>
        <p:cxnSp>
          <p:nvCxnSpPr>
            <p:cNvPr id="517" name="Google Shape;517;p42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42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2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0" name="Google Shape;520;p42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521" name="Google Shape;521;p42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522" name="Google Shape;522;p42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42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4" name="Google Shape;524;p42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25" name="Google Shape;525;p42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526" name="Google Shape;526;p42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2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42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9" name="Google Shape;529;p42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530" name="Google Shape;530;p42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42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533" name="Google Shape;533;p42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35" name="Google Shape;535;p42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536" name="Google Shape;536;p42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7" name="Google Shape;537;p42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2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9" name="Google Shape;539;p42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2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541" name="Google Shape;541;p42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2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3" name="Google Shape;543;p42">
            <a:hlinkClick r:id="" action="ppaction://noaction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>
            <a:hlinkClick r:id="" action="ppaction://noaction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>
            <a:hlinkClick r:id="" action="ppaction://noaction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>
            <a:hlinkClick r:id="rId3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2">
            <a:hlinkClick r:id="rId4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2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2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50" name="Google Shape;550;p42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2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F45C4E-46D6-4FC5-BABD-E883B0A0DF30}"/>
              </a:ext>
            </a:extLst>
          </p:cNvPr>
          <p:cNvSpPr txBox="1"/>
          <p:nvPr/>
        </p:nvSpPr>
        <p:spPr>
          <a:xfrm>
            <a:off x="3294863" y="2005807"/>
            <a:ext cx="308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10000"/>
                    <a:lumOff val="90000"/>
                  </a:schemeClr>
                </a:solidFill>
                <a:latin typeface="Copperplate Gothic Bold" panose="020E0705020206020404" pitchFamily="34" charset="0"/>
              </a:rPr>
              <a:t>THANKYOU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"/>
          <p:cNvSpPr/>
          <p:nvPr/>
        </p:nvSpPr>
        <p:spPr>
          <a:xfrm>
            <a:off x="2418750" y="2072713"/>
            <a:ext cx="4954500" cy="1848300"/>
          </a:xfrm>
          <a:prstGeom prst="roundRect">
            <a:avLst>
              <a:gd name="adj" fmla="val 886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44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602" name="Google Shape;602;p4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5" name="Google Shape;605;p44"/>
          <p:cNvSpPr/>
          <p:nvPr/>
        </p:nvSpPr>
        <p:spPr>
          <a:xfrm rot="-5400000">
            <a:off x="181950" y="221847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6" name="Google Shape;606;p44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607" name="Google Shape;607;p44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608" name="Google Shape;608;p44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44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0" name="Google Shape;610;p44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11" name="Google Shape;611;p44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612" name="Google Shape;612;p44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4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4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5" name="Google Shape;615;p44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616" name="Google Shape;616;p44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4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619" name="Google Shape;619;p44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21" name="Google Shape;621;p44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622" name="Google Shape;622;p44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3" name="Google Shape;623;p44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4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5" name="Google Shape;625;p44"/>
          <p:cNvSpPr txBox="1">
            <a:spLocks noGrp="1"/>
          </p:cNvSpPr>
          <p:nvPr>
            <p:ph type="subTitle" idx="1"/>
          </p:nvPr>
        </p:nvSpPr>
        <p:spPr>
          <a:xfrm>
            <a:off x="2596175" y="2226025"/>
            <a:ext cx="45996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5B6271"/>
                </a:solidFill>
                <a:effectLst/>
                <a:latin typeface="Switzer"/>
              </a:rPr>
              <a:t>You are hired as a consultant data analyst by Zomato where the team is looking for expansion and opening more restaurants. Your task is to develop strategies/suggestions for opening newer restaurants.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26" name="Google Shape;626;p44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4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628" name="Google Shape;628;p44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4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0" name="Google Shape;630;p44">
            <a:hlinkClick r:id="" action="ppaction://noaction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4">
            <a:hlinkClick r:id="" action="ppaction://noaction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4">
            <a:hlinkClick r:id="" action="ppaction://noaction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4">
            <a:hlinkClick r:id="rId3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4">
            <a:hlinkClick r:id="rId4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4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6" name="Google Shape;636;p44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637" name="Google Shape;637;p44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4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9" name="Google Shape;639;p44"/>
          <p:cNvSpPr txBox="1">
            <a:spLocks noGrp="1"/>
          </p:cNvSpPr>
          <p:nvPr>
            <p:ph type="title"/>
          </p:nvPr>
        </p:nvSpPr>
        <p:spPr>
          <a:xfrm>
            <a:off x="2418750" y="731557"/>
            <a:ext cx="4599600" cy="12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Problem Statement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61" name="Google Shape;361;p39"/>
          <p:cNvSpPr/>
          <p:nvPr/>
        </p:nvSpPr>
        <p:spPr>
          <a:xfrm rot="-5400000">
            <a:off x="181950" y="221847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9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363" name="Google Shape;363;p39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39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39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6" name="Google Shape;366;p39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367" name="Google Shape;367;p39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368" name="Google Shape;368;p39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39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0" name="Google Shape;370;p39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1" name="Google Shape;371;p39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372" name="Google Shape;372;p39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39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9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9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376" name="Google Shape;376;p39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379" name="Google Shape;379;p39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1" name="Google Shape;381;p39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382" name="Google Shape;382;p39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3" name="Google Shape;383;p39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9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39"/>
          <p:cNvSpPr/>
          <p:nvPr/>
        </p:nvSpPr>
        <p:spPr>
          <a:xfrm>
            <a:off x="2132100" y="1341775"/>
            <a:ext cx="5527800" cy="2625549"/>
          </a:xfrm>
          <a:prstGeom prst="roundRect">
            <a:avLst>
              <a:gd name="adj" fmla="val 886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 txBox="1">
            <a:spLocks noGrp="1"/>
          </p:cNvSpPr>
          <p:nvPr>
            <p:ph type="body" idx="1"/>
          </p:nvPr>
        </p:nvSpPr>
        <p:spPr>
          <a:xfrm>
            <a:off x="2348875" y="1329894"/>
            <a:ext cx="4953300" cy="23701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dvent Pro"/>
              <a:buChar char="●"/>
            </a:pPr>
            <a:r>
              <a:rPr lang="en-US" dirty="0">
                <a:solidFill>
                  <a:schemeClr val="tx1"/>
                </a:solidFill>
              </a:rPr>
              <a:t>This dashboard provides an analytical view of restaurant performance data across multiple countries using Zomato’s dataset.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dvent Pro"/>
              <a:buChar char="●"/>
            </a:pPr>
            <a:r>
              <a:rPr lang="en-US" dirty="0">
                <a:solidFill>
                  <a:schemeClr val="dk1"/>
                </a:solidFill>
              </a:rPr>
              <a:t>The goal is to analyze the data and predict which region or at what price should one open a restaurant.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dvent Pro"/>
              <a:buChar char="●"/>
            </a:pPr>
            <a:r>
              <a:rPr lang="en-US" dirty="0">
                <a:solidFill>
                  <a:schemeClr val="dk1"/>
                </a:solidFill>
              </a:rPr>
              <a:t>Data is analyzed with various attributes such as year, price, cuisines, ratings etc.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87" name="Google Shape;387;p39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39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1" name="Google Shape;391;p39">
            <a:hlinkClick r:id="" action="ppaction://noaction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9">
            <a:hlinkClick r:id="" action="ppaction://noaction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9">
            <a:hlinkClick r:id="" action="ppaction://noaction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9">
            <a:hlinkClick r:id="rId3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9">
            <a:hlinkClick r:id="rId4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9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39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398" name="Google Shape;398;p39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39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0" name="Google Shape;400;p39"/>
          <p:cNvSpPr/>
          <p:nvPr/>
        </p:nvSpPr>
        <p:spPr>
          <a:xfrm>
            <a:off x="2528857" y="1582813"/>
            <a:ext cx="1437593" cy="4229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atin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/>
          <p:nvPr/>
        </p:nvSpPr>
        <p:spPr>
          <a:xfrm>
            <a:off x="1099370" y="1372961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1"/>
          <p:cNvSpPr/>
          <p:nvPr/>
        </p:nvSpPr>
        <p:spPr>
          <a:xfrm>
            <a:off x="3696163" y="1364074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1"/>
          <p:cNvSpPr/>
          <p:nvPr/>
        </p:nvSpPr>
        <p:spPr>
          <a:xfrm>
            <a:off x="1134001" y="304592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"/>
          <p:cNvSpPr/>
          <p:nvPr/>
        </p:nvSpPr>
        <p:spPr>
          <a:xfrm>
            <a:off x="6482550" y="3004638"/>
            <a:ext cx="2245501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910618" y="990432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"/>
          <p:cNvSpPr/>
          <p:nvPr/>
        </p:nvSpPr>
        <p:spPr>
          <a:xfrm>
            <a:off x="956572" y="2776127"/>
            <a:ext cx="642000" cy="642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3482860" y="941525"/>
            <a:ext cx="642000" cy="6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1"/>
          <p:cNvSpPr/>
          <p:nvPr/>
        </p:nvSpPr>
        <p:spPr>
          <a:xfrm>
            <a:off x="6201563" y="2736750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title" idx="2"/>
          </p:nvPr>
        </p:nvSpPr>
        <p:spPr>
          <a:xfrm>
            <a:off x="910618" y="1061707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 idx="3"/>
          </p:nvPr>
        </p:nvSpPr>
        <p:spPr>
          <a:xfrm>
            <a:off x="3452146" y="99272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60" name="Google Shape;460;p41"/>
          <p:cNvSpPr txBox="1">
            <a:spLocks noGrp="1"/>
          </p:cNvSpPr>
          <p:nvPr>
            <p:ph type="title" idx="4"/>
          </p:nvPr>
        </p:nvSpPr>
        <p:spPr>
          <a:xfrm>
            <a:off x="944889" y="2836164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61" name="Google Shape;461;p41"/>
          <p:cNvSpPr txBox="1">
            <a:spLocks noGrp="1"/>
          </p:cNvSpPr>
          <p:nvPr>
            <p:ph type="title" idx="5"/>
          </p:nvPr>
        </p:nvSpPr>
        <p:spPr>
          <a:xfrm>
            <a:off x="6215402" y="2814024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6"/>
          </p:nvPr>
        </p:nvSpPr>
        <p:spPr>
          <a:xfrm>
            <a:off x="1094240" y="1654921"/>
            <a:ext cx="211511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Data Collection </a:t>
            </a:r>
            <a:endParaRPr dirty="0"/>
          </a:p>
        </p:txBody>
      </p:sp>
      <p:sp>
        <p:nvSpPr>
          <p:cNvPr id="463" name="Google Shape;463;p41"/>
          <p:cNvSpPr txBox="1">
            <a:spLocks noGrp="1"/>
          </p:cNvSpPr>
          <p:nvPr>
            <p:ph type="title" idx="7"/>
          </p:nvPr>
        </p:nvSpPr>
        <p:spPr>
          <a:xfrm>
            <a:off x="1610255" y="3145699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Visualisation</a:t>
            </a:r>
            <a:endParaRPr dirty="0"/>
          </a:p>
        </p:txBody>
      </p:sp>
      <p:sp>
        <p:nvSpPr>
          <p:cNvPr id="464" name="Google Shape;464;p41"/>
          <p:cNvSpPr txBox="1">
            <a:spLocks noGrp="1"/>
          </p:cNvSpPr>
          <p:nvPr>
            <p:ph type="title" idx="8"/>
          </p:nvPr>
        </p:nvSpPr>
        <p:spPr>
          <a:xfrm>
            <a:off x="4155635" y="1420725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/>
              <a:t>Data Cleaning</a:t>
            </a:r>
            <a:endParaRPr dirty="0"/>
          </a:p>
        </p:txBody>
      </p:sp>
      <p:sp>
        <p:nvSpPr>
          <p:cNvPr id="465" name="Google Shape;465;p41"/>
          <p:cNvSpPr txBox="1">
            <a:spLocks noGrp="1"/>
          </p:cNvSpPr>
          <p:nvPr>
            <p:ph type="title" idx="9"/>
          </p:nvPr>
        </p:nvSpPr>
        <p:spPr>
          <a:xfrm>
            <a:off x="6779886" y="3084858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Slicers</a:t>
            </a:r>
            <a:endParaRPr dirty="0"/>
          </a:p>
        </p:txBody>
      </p:sp>
      <p:sp>
        <p:nvSpPr>
          <p:cNvPr id="466" name="Google Shape;466;p41"/>
          <p:cNvSpPr txBox="1">
            <a:spLocks noGrp="1"/>
          </p:cNvSpPr>
          <p:nvPr>
            <p:ph type="subTitle" idx="1"/>
          </p:nvPr>
        </p:nvSpPr>
        <p:spPr>
          <a:xfrm>
            <a:off x="1150672" y="2017074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Gathered data in an e.xcel sheet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3"/>
          </p:nvPr>
        </p:nvSpPr>
        <p:spPr>
          <a:xfrm>
            <a:off x="3974611" y="1987393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Removed duplicates and irrelevant data to ensure accuracy.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subTitle" idx="14"/>
          </p:nvPr>
        </p:nvSpPr>
        <p:spPr>
          <a:xfrm>
            <a:off x="1314261" y="35438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Created charts according to requirements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69" name="Google Shape;469;p41"/>
          <p:cNvSpPr txBox="1">
            <a:spLocks noGrp="1"/>
          </p:cNvSpPr>
          <p:nvPr>
            <p:ph type="subTitle" idx="15"/>
          </p:nvPr>
        </p:nvSpPr>
        <p:spPr>
          <a:xfrm>
            <a:off x="6581136" y="3516831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Added Slicers to look over a particular data.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71" name="Google Shape;471;p41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472" name="Google Shape;472;p41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1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41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0" name="Google Shape;480;p41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481" name="Google Shape;481;p41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41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41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4" name="Google Shape;484;p41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485" name="Google Shape;485;p41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1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488" name="Google Shape;488;p41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90" name="Google Shape;490;p41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491" name="Google Shape;491;p41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2" name="Google Shape;492;p41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41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41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Taken</a:t>
            </a:r>
            <a:endParaRPr dirty="0"/>
          </a:p>
        </p:txBody>
      </p:sp>
      <p:sp>
        <p:nvSpPr>
          <p:cNvPr id="495" name="Google Shape;495;p41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41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497" name="Google Shape;497;p41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41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9" name="Google Shape;499;p41">
            <a:hlinkClick r:id="" action="ppaction://noaction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1">
            <a:hlinkClick r:id="" action="ppaction://noaction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1">
            <a:hlinkClick r:id="" action="ppaction://noaction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1">
            <a:hlinkClick r:id="rId3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1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41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06" name="Google Shape;506;p41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41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451;p41">
            <a:extLst>
              <a:ext uri="{FF2B5EF4-FFF2-40B4-BE49-F238E27FC236}">
                <a16:creationId xmlns:a16="http://schemas.microsoft.com/office/drawing/2014/main" id="{D5CE5789-17E6-43BC-BF49-087C044F444B}"/>
              </a:ext>
            </a:extLst>
          </p:cNvPr>
          <p:cNvSpPr/>
          <p:nvPr/>
        </p:nvSpPr>
        <p:spPr>
          <a:xfrm>
            <a:off x="6466893" y="1350275"/>
            <a:ext cx="2216933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56;p41">
            <a:extLst>
              <a:ext uri="{FF2B5EF4-FFF2-40B4-BE49-F238E27FC236}">
                <a16:creationId xmlns:a16="http://schemas.microsoft.com/office/drawing/2014/main" id="{692CDD60-48D9-4CED-9BB8-063A05F4D18F}"/>
              </a:ext>
            </a:extLst>
          </p:cNvPr>
          <p:cNvSpPr/>
          <p:nvPr/>
        </p:nvSpPr>
        <p:spPr>
          <a:xfrm>
            <a:off x="6201563" y="925609"/>
            <a:ext cx="642000" cy="6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459;p41">
            <a:extLst>
              <a:ext uri="{FF2B5EF4-FFF2-40B4-BE49-F238E27FC236}">
                <a16:creationId xmlns:a16="http://schemas.microsoft.com/office/drawing/2014/main" id="{AD4A7197-6DA3-4303-99C6-58EBE2478699}"/>
              </a:ext>
            </a:extLst>
          </p:cNvPr>
          <p:cNvSpPr txBox="1">
            <a:spLocks/>
          </p:cNvSpPr>
          <p:nvPr/>
        </p:nvSpPr>
        <p:spPr>
          <a:xfrm>
            <a:off x="6189089" y="986016"/>
            <a:ext cx="642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SzPts val="990"/>
            </a:pPr>
            <a:r>
              <a:rPr lang="en" dirty="0"/>
              <a:t>03</a:t>
            </a:r>
          </a:p>
        </p:txBody>
      </p:sp>
      <p:sp>
        <p:nvSpPr>
          <p:cNvPr id="72" name="Google Shape;464;p41">
            <a:extLst>
              <a:ext uri="{FF2B5EF4-FFF2-40B4-BE49-F238E27FC236}">
                <a16:creationId xmlns:a16="http://schemas.microsoft.com/office/drawing/2014/main" id="{3977F0CB-BFF6-4BFA-B479-9F018D9BEACB}"/>
              </a:ext>
            </a:extLst>
          </p:cNvPr>
          <p:cNvSpPr txBox="1">
            <a:spLocks/>
          </p:cNvSpPr>
          <p:nvPr/>
        </p:nvSpPr>
        <p:spPr>
          <a:xfrm>
            <a:off x="6561655" y="1520159"/>
            <a:ext cx="2337563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020" b="1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SzPts val="990"/>
            </a:pPr>
            <a:r>
              <a:rPr lang="en-US" dirty="0"/>
              <a:t>Data </a:t>
            </a:r>
            <a:r>
              <a:rPr lang="en-US" sz="2000" dirty="0"/>
              <a:t>Transformation</a:t>
            </a:r>
            <a:endParaRPr lang="en-US" dirty="0"/>
          </a:p>
        </p:txBody>
      </p:sp>
      <p:sp>
        <p:nvSpPr>
          <p:cNvPr id="75" name="Google Shape;467;p41">
            <a:extLst>
              <a:ext uri="{FF2B5EF4-FFF2-40B4-BE49-F238E27FC236}">
                <a16:creationId xmlns:a16="http://schemas.microsoft.com/office/drawing/2014/main" id="{D2D46660-B1D2-4573-949C-B37DE9339527}"/>
              </a:ext>
            </a:extLst>
          </p:cNvPr>
          <p:cNvSpPr txBox="1">
            <a:spLocks/>
          </p:cNvSpPr>
          <p:nvPr/>
        </p:nvSpPr>
        <p:spPr>
          <a:xfrm>
            <a:off x="6581136" y="2004575"/>
            <a:ext cx="22455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"/>
              <a:buNone/>
              <a:defRPr sz="14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0" indent="0"/>
            <a:r>
              <a:rPr lang="en-US" sz="1100" dirty="0">
                <a:solidFill>
                  <a:schemeClr val="tx1"/>
                </a:solidFill>
              </a:rPr>
              <a:t>Extracted the year from date column and used VLOOKUP to extract country name through country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7FDBCF-2FD2-4FAB-889F-49FC72D2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3514" y="1907559"/>
            <a:ext cx="4953300" cy="2106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D88879-98D0-4925-B609-0959A4A9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Google Shape;405;p40">
            <a:extLst>
              <a:ext uri="{FF2B5EF4-FFF2-40B4-BE49-F238E27FC236}">
                <a16:creationId xmlns:a16="http://schemas.microsoft.com/office/drawing/2014/main" id="{C3C001C8-2941-4628-87F0-1B554ED5A699}"/>
              </a:ext>
            </a:extLst>
          </p:cNvPr>
          <p:cNvSpPr/>
          <p:nvPr/>
        </p:nvSpPr>
        <p:spPr>
          <a:xfrm>
            <a:off x="1770758" y="1218542"/>
            <a:ext cx="5980066" cy="36784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Dataset is first overlooked and analyzed.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It contains columns such as City, Country, Restaurant Name,  Year, Date of opening, votes, rating, price range etc.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Rating: It tells the overall rating of a restaurant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Year: It tells when the restaurant was built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Votes: It tells how many people have voted for that particular restaurant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5" name="Google Shape;431;p4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B3830B-7D31-48C3-8635-F2E2D1C9F445}"/>
              </a:ext>
            </a:extLst>
          </p:cNvPr>
          <p:cNvSpPr/>
          <p:nvPr/>
        </p:nvSpPr>
        <p:spPr>
          <a:xfrm>
            <a:off x="8652626" y="3867069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32;p40">
            <a:extLst>
              <a:ext uri="{FF2B5EF4-FFF2-40B4-BE49-F238E27FC236}">
                <a16:creationId xmlns:a16="http://schemas.microsoft.com/office/drawing/2014/main" id="{EE0E03BF-97CD-4E45-B170-8F6F90230117}"/>
              </a:ext>
            </a:extLst>
          </p:cNvPr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7" name="Google Shape;433;p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06BCCB7-C79E-46F3-BDC3-5154029336E0}"/>
                </a:ext>
              </a:extLst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434;p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86884B7-862B-4A9F-9FCE-E253C38EDF86}"/>
                </a:ext>
              </a:extLst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424;p4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95A535-6AEE-457A-B92C-1F19D065449E}"/>
              </a:ext>
            </a:extLst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425;p40">
            <a:extLst>
              <a:ext uri="{FF2B5EF4-FFF2-40B4-BE49-F238E27FC236}">
                <a16:creationId xmlns:a16="http://schemas.microsoft.com/office/drawing/2014/main" id="{24797BFF-AD98-4AB6-9334-28E2A95E09F8}"/>
              </a:ext>
            </a:extLst>
          </p:cNvPr>
          <p:cNvGrpSpPr/>
          <p:nvPr/>
        </p:nvGrpSpPr>
        <p:grpSpPr>
          <a:xfrm rot="10800000">
            <a:off x="8749799" y="4452900"/>
            <a:ext cx="119400" cy="54900"/>
            <a:chOff x="8645564" y="4373138"/>
            <a:chExt cx="119400" cy="54900"/>
          </a:xfrm>
        </p:grpSpPr>
        <p:cxnSp>
          <p:nvCxnSpPr>
            <p:cNvPr id="14" name="Google Shape;426;p40">
              <a:extLst>
                <a:ext uri="{FF2B5EF4-FFF2-40B4-BE49-F238E27FC236}">
                  <a16:creationId xmlns:a16="http://schemas.microsoft.com/office/drawing/2014/main" id="{383F7486-C2F6-4089-9033-D4B21A325A55}"/>
                </a:ext>
              </a:extLst>
            </p:cNvPr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427;p40">
              <a:extLst>
                <a:ext uri="{FF2B5EF4-FFF2-40B4-BE49-F238E27FC236}">
                  <a16:creationId xmlns:a16="http://schemas.microsoft.com/office/drawing/2014/main" id="{5E225025-EB3D-4B84-9458-431B43E689D5}"/>
                </a:ext>
              </a:extLst>
            </p:cNvPr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oogle Shape;407;p40">
            <a:extLst>
              <a:ext uri="{FF2B5EF4-FFF2-40B4-BE49-F238E27FC236}">
                <a16:creationId xmlns:a16="http://schemas.microsoft.com/office/drawing/2014/main" id="{D0DFA695-258B-4E80-805D-50A6110B75BD}"/>
              </a:ext>
            </a:extLst>
          </p:cNvPr>
          <p:cNvGrpSpPr/>
          <p:nvPr/>
        </p:nvGrpSpPr>
        <p:grpSpPr>
          <a:xfrm>
            <a:off x="368096" y="704586"/>
            <a:ext cx="239095" cy="171413"/>
            <a:chOff x="-1593925" y="-140225"/>
            <a:chExt cx="331800" cy="237875"/>
          </a:xfrm>
        </p:grpSpPr>
        <p:cxnSp>
          <p:nvCxnSpPr>
            <p:cNvPr id="17" name="Google Shape;408;p40">
              <a:extLst>
                <a:ext uri="{FF2B5EF4-FFF2-40B4-BE49-F238E27FC236}">
                  <a16:creationId xmlns:a16="http://schemas.microsoft.com/office/drawing/2014/main" id="{189874E1-8823-4644-B1C5-BFEA090F0365}"/>
                </a:ext>
              </a:extLst>
            </p:cNvPr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409;p40">
              <a:extLst>
                <a:ext uri="{FF2B5EF4-FFF2-40B4-BE49-F238E27FC236}">
                  <a16:creationId xmlns:a16="http://schemas.microsoft.com/office/drawing/2014/main" id="{825CE614-78B2-4858-BB79-F8D3A268D54C}"/>
                </a:ext>
              </a:extLst>
            </p:cNvPr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410;p40">
              <a:extLst>
                <a:ext uri="{FF2B5EF4-FFF2-40B4-BE49-F238E27FC236}">
                  <a16:creationId xmlns:a16="http://schemas.microsoft.com/office/drawing/2014/main" id="{07BBCA15-DE3C-4218-AEA7-D440EE4088B8}"/>
                </a:ext>
              </a:extLst>
            </p:cNvPr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470;p41">
            <a:extLst>
              <a:ext uri="{FF2B5EF4-FFF2-40B4-BE49-F238E27FC236}">
                <a16:creationId xmlns:a16="http://schemas.microsoft.com/office/drawing/2014/main" id="{E61BC854-B238-4BC3-ADEA-338D6A29C4BD}"/>
              </a:ext>
            </a:extLst>
          </p:cNvPr>
          <p:cNvSpPr/>
          <p:nvPr/>
        </p:nvSpPr>
        <p:spPr>
          <a:xfrm rot="-5400000">
            <a:off x="156596" y="2077447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475;p41">
            <a:extLst>
              <a:ext uri="{FF2B5EF4-FFF2-40B4-BE49-F238E27FC236}">
                <a16:creationId xmlns:a16="http://schemas.microsoft.com/office/drawing/2014/main" id="{9B8989D0-DD1B-4C0C-A42C-0974C1A0D855}"/>
              </a:ext>
            </a:extLst>
          </p:cNvPr>
          <p:cNvGrpSpPr/>
          <p:nvPr/>
        </p:nvGrpSpPr>
        <p:grpSpPr>
          <a:xfrm>
            <a:off x="248555" y="2313269"/>
            <a:ext cx="239088" cy="182056"/>
            <a:chOff x="359175" y="637250"/>
            <a:chExt cx="255300" cy="194400"/>
          </a:xfrm>
        </p:grpSpPr>
        <p:grpSp>
          <p:nvGrpSpPr>
            <p:cNvPr id="27" name="Google Shape;476;p41">
              <a:extLst>
                <a:ext uri="{FF2B5EF4-FFF2-40B4-BE49-F238E27FC236}">
                  <a16:creationId xmlns:a16="http://schemas.microsoft.com/office/drawing/2014/main" id="{CC7D6E84-B3DB-4A4A-9C73-2CB80C93C47E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9" name="Google Shape;477;p41">
                <a:extLst>
                  <a:ext uri="{FF2B5EF4-FFF2-40B4-BE49-F238E27FC236}">
                    <a16:creationId xmlns:a16="http://schemas.microsoft.com/office/drawing/2014/main" id="{A8B14790-4C7D-4DFF-90B9-6533ECF1D08C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478;p41">
                <a:extLst>
                  <a:ext uri="{FF2B5EF4-FFF2-40B4-BE49-F238E27FC236}">
                    <a16:creationId xmlns:a16="http://schemas.microsoft.com/office/drawing/2014/main" id="{7B6ECBD5-5FC3-465A-BE94-E1B164AFD25D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" name="Google Shape;479;p41">
              <a:extLst>
                <a:ext uri="{FF2B5EF4-FFF2-40B4-BE49-F238E27FC236}">
                  <a16:creationId xmlns:a16="http://schemas.microsoft.com/office/drawing/2014/main" id="{DE585203-B4EF-4559-90E8-08AD0668CEAF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258457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7FDBCF-2FD2-4FAB-889F-49FC72D2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3514" y="1907559"/>
            <a:ext cx="4953300" cy="2106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D88879-98D0-4925-B609-0959A4A9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the Dataset</a:t>
            </a:r>
          </a:p>
        </p:txBody>
      </p:sp>
      <p:sp>
        <p:nvSpPr>
          <p:cNvPr id="4" name="Google Shape;405;p40">
            <a:extLst>
              <a:ext uri="{FF2B5EF4-FFF2-40B4-BE49-F238E27FC236}">
                <a16:creationId xmlns:a16="http://schemas.microsoft.com/office/drawing/2014/main" id="{C3C001C8-2941-4628-87F0-1B554ED5A699}"/>
              </a:ext>
            </a:extLst>
          </p:cNvPr>
          <p:cNvSpPr/>
          <p:nvPr/>
        </p:nvSpPr>
        <p:spPr>
          <a:xfrm>
            <a:off x="1770758" y="1218542"/>
            <a:ext cx="5980066" cy="36784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Checked the dataset for any null values and removed them from the dataset.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Looked for the duplicate values and processed them accordingly.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Added three columns Year, Rating Roundup and Country.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Added the country column using </a:t>
            </a:r>
            <a:r>
              <a:rPr lang="en-US" b="1" dirty="0">
                <a:solidFill>
                  <a:schemeClr val="dk1"/>
                </a:solidFill>
              </a:rPr>
              <a:t>VLOOKUP</a:t>
            </a:r>
            <a:r>
              <a:rPr lang="en-US" dirty="0">
                <a:solidFill>
                  <a:schemeClr val="dk1"/>
                </a:solidFill>
              </a:rPr>
              <a:t> function with the help of country code table.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Added the Year column using the </a:t>
            </a:r>
            <a:r>
              <a:rPr lang="en-US" b="1" dirty="0">
                <a:solidFill>
                  <a:schemeClr val="dk1"/>
                </a:solidFill>
              </a:rPr>
              <a:t>LEFT</a:t>
            </a:r>
            <a:r>
              <a:rPr lang="en-US" dirty="0">
                <a:solidFill>
                  <a:schemeClr val="dk1"/>
                </a:solidFill>
              </a:rPr>
              <a:t> function.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Added the Rating Roundup column using conditional aggregation.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5" name="Google Shape;431;p4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0B3830B-7D31-48C3-8635-F2E2D1C9F445}"/>
              </a:ext>
            </a:extLst>
          </p:cNvPr>
          <p:cNvSpPr/>
          <p:nvPr/>
        </p:nvSpPr>
        <p:spPr>
          <a:xfrm>
            <a:off x="8652626" y="3867069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32;p40">
            <a:extLst>
              <a:ext uri="{FF2B5EF4-FFF2-40B4-BE49-F238E27FC236}">
                <a16:creationId xmlns:a16="http://schemas.microsoft.com/office/drawing/2014/main" id="{EE0E03BF-97CD-4E45-B170-8F6F90230117}"/>
              </a:ext>
            </a:extLst>
          </p:cNvPr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7" name="Google Shape;433;p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06BCCB7-C79E-46F3-BDC3-5154029336E0}"/>
                </a:ext>
              </a:extLst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434;p4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86884B7-862B-4A9F-9FCE-E253C38EDF86}"/>
                </a:ext>
              </a:extLst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424;p4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95A535-6AEE-457A-B92C-1F19D065449E}"/>
              </a:ext>
            </a:extLst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425;p40">
            <a:extLst>
              <a:ext uri="{FF2B5EF4-FFF2-40B4-BE49-F238E27FC236}">
                <a16:creationId xmlns:a16="http://schemas.microsoft.com/office/drawing/2014/main" id="{24797BFF-AD98-4AB6-9334-28E2A95E09F8}"/>
              </a:ext>
            </a:extLst>
          </p:cNvPr>
          <p:cNvGrpSpPr/>
          <p:nvPr/>
        </p:nvGrpSpPr>
        <p:grpSpPr>
          <a:xfrm rot="10800000">
            <a:off x="8749799" y="4452900"/>
            <a:ext cx="119400" cy="54900"/>
            <a:chOff x="8645564" y="4373138"/>
            <a:chExt cx="119400" cy="54900"/>
          </a:xfrm>
        </p:grpSpPr>
        <p:cxnSp>
          <p:nvCxnSpPr>
            <p:cNvPr id="14" name="Google Shape;426;p40">
              <a:extLst>
                <a:ext uri="{FF2B5EF4-FFF2-40B4-BE49-F238E27FC236}">
                  <a16:creationId xmlns:a16="http://schemas.microsoft.com/office/drawing/2014/main" id="{383F7486-C2F6-4089-9033-D4B21A325A55}"/>
                </a:ext>
              </a:extLst>
            </p:cNvPr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427;p40">
              <a:extLst>
                <a:ext uri="{FF2B5EF4-FFF2-40B4-BE49-F238E27FC236}">
                  <a16:creationId xmlns:a16="http://schemas.microsoft.com/office/drawing/2014/main" id="{5E225025-EB3D-4B84-9458-431B43E689D5}"/>
                </a:ext>
              </a:extLst>
            </p:cNvPr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oogle Shape;407;p40">
            <a:extLst>
              <a:ext uri="{FF2B5EF4-FFF2-40B4-BE49-F238E27FC236}">
                <a16:creationId xmlns:a16="http://schemas.microsoft.com/office/drawing/2014/main" id="{D0DFA695-258B-4E80-805D-50A6110B75BD}"/>
              </a:ext>
            </a:extLst>
          </p:cNvPr>
          <p:cNvGrpSpPr/>
          <p:nvPr/>
        </p:nvGrpSpPr>
        <p:grpSpPr>
          <a:xfrm>
            <a:off x="368096" y="704586"/>
            <a:ext cx="239095" cy="171413"/>
            <a:chOff x="-1593925" y="-140225"/>
            <a:chExt cx="331800" cy="237875"/>
          </a:xfrm>
        </p:grpSpPr>
        <p:cxnSp>
          <p:nvCxnSpPr>
            <p:cNvPr id="17" name="Google Shape;408;p40">
              <a:extLst>
                <a:ext uri="{FF2B5EF4-FFF2-40B4-BE49-F238E27FC236}">
                  <a16:creationId xmlns:a16="http://schemas.microsoft.com/office/drawing/2014/main" id="{189874E1-8823-4644-B1C5-BFEA090F0365}"/>
                </a:ext>
              </a:extLst>
            </p:cNvPr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409;p40">
              <a:extLst>
                <a:ext uri="{FF2B5EF4-FFF2-40B4-BE49-F238E27FC236}">
                  <a16:creationId xmlns:a16="http://schemas.microsoft.com/office/drawing/2014/main" id="{825CE614-78B2-4858-BB79-F8D3A268D54C}"/>
                </a:ext>
              </a:extLst>
            </p:cNvPr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410;p40">
              <a:extLst>
                <a:ext uri="{FF2B5EF4-FFF2-40B4-BE49-F238E27FC236}">
                  <a16:creationId xmlns:a16="http://schemas.microsoft.com/office/drawing/2014/main" id="{07BBCA15-DE3C-4218-AEA7-D440EE4088B8}"/>
                </a:ext>
              </a:extLst>
            </p:cNvPr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470;p41">
            <a:extLst>
              <a:ext uri="{FF2B5EF4-FFF2-40B4-BE49-F238E27FC236}">
                <a16:creationId xmlns:a16="http://schemas.microsoft.com/office/drawing/2014/main" id="{E61BC854-B238-4BC3-ADEA-338D6A29C4BD}"/>
              </a:ext>
            </a:extLst>
          </p:cNvPr>
          <p:cNvSpPr/>
          <p:nvPr/>
        </p:nvSpPr>
        <p:spPr>
          <a:xfrm rot="-5400000">
            <a:off x="156596" y="2077447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475;p41">
            <a:extLst>
              <a:ext uri="{FF2B5EF4-FFF2-40B4-BE49-F238E27FC236}">
                <a16:creationId xmlns:a16="http://schemas.microsoft.com/office/drawing/2014/main" id="{9B8989D0-DD1B-4C0C-A42C-0974C1A0D855}"/>
              </a:ext>
            </a:extLst>
          </p:cNvPr>
          <p:cNvGrpSpPr/>
          <p:nvPr/>
        </p:nvGrpSpPr>
        <p:grpSpPr>
          <a:xfrm>
            <a:off x="248555" y="2313269"/>
            <a:ext cx="239088" cy="182056"/>
            <a:chOff x="359175" y="637250"/>
            <a:chExt cx="255300" cy="194400"/>
          </a:xfrm>
        </p:grpSpPr>
        <p:grpSp>
          <p:nvGrpSpPr>
            <p:cNvPr id="27" name="Google Shape;476;p41">
              <a:extLst>
                <a:ext uri="{FF2B5EF4-FFF2-40B4-BE49-F238E27FC236}">
                  <a16:creationId xmlns:a16="http://schemas.microsoft.com/office/drawing/2014/main" id="{CC7D6E84-B3DB-4A4A-9C73-2CB80C93C47E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9" name="Google Shape;477;p41">
                <a:extLst>
                  <a:ext uri="{FF2B5EF4-FFF2-40B4-BE49-F238E27FC236}">
                    <a16:creationId xmlns:a16="http://schemas.microsoft.com/office/drawing/2014/main" id="{A8B14790-4C7D-4DFF-90B9-6533ECF1D08C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478;p41">
                <a:extLst>
                  <a:ext uri="{FF2B5EF4-FFF2-40B4-BE49-F238E27FC236}">
                    <a16:creationId xmlns:a16="http://schemas.microsoft.com/office/drawing/2014/main" id="{7B6ECBD5-5FC3-465A-BE94-E1B164AFD25D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" name="Google Shape;479;p41">
              <a:extLst>
                <a:ext uri="{FF2B5EF4-FFF2-40B4-BE49-F238E27FC236}">
                  <a16:creationId xmlns:a16="http://schemas.microsoft.com/office/drawing/2014/main" id="{DE585203-B4EF-4559-90E8-08AD0668CEAF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77292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"/>
          <p:cNvSpPr txBox="1">
            <a:spLocks noGrp="1"/>
          </p:cNvSpPr>
          <p:nvPr>
            <p:ph type="title"/>
          </p:nvPr>
        </p:nvSpPr>
        <p:spPr>
          <a:xfrm>
            <a:off x="431419" y="109813"/>
            <a:ext cx="638049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Dashboard</a:t>
            </a:r>
            <a:endParaRPr sz="4400" dirty="0"/>
          </a:p>
        </p:txBody>
      </p:sp>
      <p:grpSp>
        <p:nvGrpSpPr>
          <p:cNvPr id="560" name="Google Shape;560;p43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561" name="Google Shape;561;p43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3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3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43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565" name="Google Shape;565;p43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566" name="Google Shape;566;p43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43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68" name="Google Shape;568;p43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69" name="Google Shape;569;p43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570" name="Google Shape;570;p43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3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3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3" name="Google Shape;573;p43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574" name="Google Shape;574;p43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3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577" name="Google Shape;577;p43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79" name="Google Shape;579;p43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580" name="Google Shape;580;p43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1" name="Google Shape;581;p43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3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43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43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585" name="Google Shape;585;p43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3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7" name="Google Shape;587;p43">
            <a:hlinkClick r:id="" action="ppaction://noaction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3">
            <a:hlinkClick r:id="" action="ppaction://noaction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3">
            <a:hlinkClick r:id="" action="ppaction://noaction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3">
            <a:hlinkClick r:id="rId3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3">
            <a:hlinkClick r:id="rId3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3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43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94" name="Google Shape;594;p43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3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59FCAA4-292D-4840-9855-0EE473A97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25" y="1110883"/>
            <a:ext cx="7247187" cy="3865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1"/>
          <p:cNvSpPr/>
          <p:nvPr/>
        </p:nvSpPr>
        <p:spPr>
          <a:xfrm>
            <a:off x="1397886" y="1464400"/>
            <a:ext cx="2192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1"/>
          <p:cNvSpPr/>
          <p:nvPr/>
        </p:nvSpPr>
        <p:spPr>
          <a:xfrm>
            <a:off x="3803450" y="1464400"/>
            <a:ext cx="2195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51"/>
          <p:cNvSpPr/>
          <p:nvPr/>
        </p:nvSpPr>
        <p:spPr>
          <a:xfrm>
            <a:off x="6201433" y="1464400"/>
            <a:ext cx="2189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51"/>
          <p:cNvSpPr/>
          <p:nvPr/>
        </p:nvSpPr>
        <p:spPr>
          <a:xfrm>
            <a:off x="1397886" y="3083100"/>
            <a:ext cx="2192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51"/>
          <p:cNvSpPr/>
          <p:nvPr/>
        </p:nvSpPr>
        <p:spPr>
          <a:xfrm>
            <a:off x="3803450" y="3083100"/>
            <a:ext cx="2195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51"/>
          <p:cNvSpPr/>
          <p:nvPr/>
        </p:nvSpPr>
        <p:spPr>
          <a:xfrm>
            <a:off x="6201433" y="3083100"/>
            <a:ext cx="2189100" cy="121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51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929" name="Google Shape;929;p51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51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51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2" name="Google Shape;932;p51"/>
          <p:cNvSpPr/>
          <p:nvPr/>
        </p:nvSpPr>
        <p:spPr>
          <a:xfrm rot="-5400000">
            <a:off x="181950" y="2849450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3" name="Google Shape;933;p51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934" name="Google Shape;934;p51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935" name="Google Shape;935;p51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51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37" name="Google Shape;937;p51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38" name="Google Shape;938;p51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939" name="Google Shape;939;p51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51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51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2" name="Google Shape;942;p51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943" name="Google Shape;943;p51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1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51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946" name="Google Shape;946;p51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48" name="Google Shape;948;p51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949" name="Google Shape;949;p51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0" name="Google Shape;950;p51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51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2" name="Google Shape;952;p51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 Overview</a:t>
            </a:r>
            <a:endParaRPr dirty="0"/>
          </a:p>
        </p:txBody>
      </p:sp>
      <p:sp>
        <p:nvSpPr>
          <p:cNvPr id="953" name="Google Shape;953;p51"/>
          <p:cNvSpPr txBox="1">
            <a:spLocks noGrp="1"/>
          </p:cNvSpPr>
          <p:nvPr>
            <p:ph type="title" idx="2"/>
          </p:nvPr>
        </p:nvSpPr>
        <p:spPr>
          <a:xfrm>
            <a:off x="3865850" y="1540600"/>
            <a:ext cx="20703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Bar Chart</a:t>
            </a:r>
            <a:endParaRPr dirty="0"/>
          </a:p>
        </p:txBody>
      </p:sp>
      <p:sp>
        <p:nvSpPr>
          <p:cNvPr id="954" name="Google Shape;954;p51"/>
          <p:cNvSpPr txBox="1">
            <a:spLocks noGrp="1"/>
          </p:cNvSpPr>
          <p:nvPr>
            <p:ph type="title" idx="3"/>
          </p:nvPr>
        </p:nvSpPr>
        <p:spPr>
          <a:xfrm>
            <a:off x="1452336" y="1540600"/>
            <a:ext cx="20832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</a:rPr>
              <a:t>Donut Chart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55" name="Google Shape;955;p51"/>
          <p:cNvSpPr txBox="1">
            <a:spLocks noGrp="1"/>
          </p:cNvSpPr>
          <p:nvPr>
            <p:ph type="subTitle" idx="1"/>
          </p:nvPr>
        </p:nvSpPr>
        <p:spPr>
          <a:xfrm>
            <a:off x="3865841" y="1899950"/>
            <a:ext cx="20703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A Bar Chart for showing Average number of voters by country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956" name="Google Shape;956;p51"/>
          <p:cNvSpPr txBox="1">
            <a:spLocks noGrp="1"/>
          </p:cNvSpPr>
          <p:nvPr>
            <p:ph type="subTitle" idx="4"/>
          </p:nvPr>
        </p:nvSpPr>
        <p:spPr>
          <a:xfrm>
            <a:off x="1452325" y="1899955"/>
            <a:ext cx="2083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Two Donut Charts which show percentage of Online booking and table booking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957" name="Google Shape;957;p51"/>
          <p:cNvSpPr txBox="1">
            <a:spLocks noGrp="1"/>
          </p:cNvSpPr>
          <p:nvPr>
            <p:ph type="title" idx="5"/>
          </p:nvPr>
        </p:nvSpPr>
        <p:spPr>
          <a:xfrm>
            <a:off x="6262933" y="1438941"/>
            <a:ext cx="20661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Column Chart</a:t>
            </a:r>
            <a:endParaRPr dirty="0"/>
          </a:p>
        </p:txBody>
      </p:sp>
      <p:sp>
        <p:nvSpPr>
          <p:cNvPr id="958" name="Google Shape;958;p51"/>
          <p:cNvSpPr txBox="1">
            <a:spLocks noGrp="1"/>
          </p:cNvSpPr>
          <p:nvPr>
            <p:ph type="subTitle" idx="6"/>
          </p:nvPr>
        </p:nvSpPr>
        <p:spPr>
          <a:xfrm>
            <a:off x="6262933" y="1763617"/>
            <a:ext cx="20661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Two Clusterd column charts to show Restaurants buit by years and Expenditure on the basis of Cuisines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959" name="Google Shape;959;p51"/>
          <p:cNvSpPr txBox="1">
            <a:spLocks noGrp="1"/>
          </p:cNvSpPr>
          <p:nvPr>
            <p:ph type="title" idx="7"/>
          </p:nvPr>
        </p:nvSpPr>
        <p:spPr>
          <a:xfrm>
            <a:off x="3857472" y="3098080"/>
            <a:ext cx="20703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Slicer</a:t>
            </a:r>
            <a:endParaRPr dirty="0"/>
          </a:p>
        </p:txBody>
      </p:sp>
      <p:sp>
        <p:nvSpPr>
          <p:cNvPr id="960" name="Google Shape;960;p51"/>
          <p:cNvSpPr txBox="1">
            <a:spLocks noGrp="1"/>
          </p:cNvSpPr>
          <p:nvPr>
            <p:ph type="title" idx="8"/>
          </p:nvPr>
        </p:nvSpPr>
        <p:spPr>
          <a:xfrm>
            <a:off x="1394508" y="3083100"/>
            <a:ext cx="2083200" cy="4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Pivot Table</a:t>
            </a:r>
            <a:endParaRPr dirty="0"/>
          </a:p>
        </p:txBody>
      </p:sp>
      <p:sp>
        <p:nvSpPr>
          <p:cNvPr id="961" name="Google Shape;961;p51"/>
          <p:cNvSpPr txBox="1">
            <a:spLocks noGrp="1"/>
          </p:cNvSpPr>
          <p:nvPr>
            <p:ph type="subTitle" idx="9"/>
          </p:nvPr>
        </p:nvSpPr>
        <p:spPr>
          <a:xfrm>
            <a:off x="3860850" y="3460001"/>
            <a:ext cx="20703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Six slicers to show Price range, Ratings, Country, City, Restaurant name and Year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962" name="Google Shape;962;p51"/>
          <p:cNvSpPr txBox="1">
            <a:spLocks noGrp="1"/>
          </p:cNvSpPr>
          <p:nvPr>
            <p:ph type="subTitle" idx="13"/>
          </p:nvPr>
        </p:nvSpPr>
        <p:spPr>
          <a:xfrm>
            <a:off x="1452325" y="3518630"/>
            <a:ext cx="2083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Eight pivot tables for creating charts and adding slicers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63" name="Google Shape;963;p51"/>
          <p:cNvSpPr txBox="1">
            <a:spLocks noGrp="1"/>
          </p:cNvSpPr>
          <p:nvPr>
            <p:ph type="title" idx="14"/>
          </p:nvPr>
        </p:nvSpPr>
        <p:spPr>
          <a:xfrm>
            <a:off x="6212014" y="3037299"/>
            <a:ext cx="2066100" cy="4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dirty="0"/>
              <a:t>Arial and Line Chart</a:t>
            </a:r>
            <a:endParaRPr sz="1400" dirty="0"/>
          </a:p>
        </p:txBody>
      </p:sp>
      <p:sp>
        <p:nvSpPr>
          <p:cNvPr id="964" name="Google Shape;964;p51"/>
          <p:cNvSpPr txBox="1">
            <a:spLocks noGrp="1"/>
          </p:cNvSpPr>
          <p:nvPr>
            <p:ph type="subTitle" idx="15"/>
          </p:nvPr>
        </p:nvSpPr>
        <p:spPr>
          <a:xfrm>
            <a:off x="6195054" y="3416766"/>
            <a:ext cx="20661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</a:rPr>
              <a:t>One Arial and Line chart for showing top Cuisines by country and Expenditure by Country.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965" name="Google Shape;965;p51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6" name="Google Shape;966;p51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967" name="Google Shape;967;p51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8" name="Google Shape;968;p51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9" name="Google Shape;969;p51">
            <a:hlinkClick r:id="" action="ppaction://noaction"/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51">
            <a:hlinkClick r:id="" action="ppaction://noaction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51">
            <a:hlinkClick r:id="" action="ppaction://noaction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51">
            <a:hlinkClick r:id="rId3" action="ppaction://hlinksldjump"/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51">
            <a:hlinkClick r:id="rId4" action="ppaction://hlinksldjump"/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1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51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976" name="Google Shape;976;p51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51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5"/>
          <p:cNvSpPr/>
          <p:nvPr/>
        </p:nvSpPr>
        <p:spPr>
          <a:xfrm rot="-5400000">
            <a:off x="181950" y="221847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5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646" name="Google Shape;646;p45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5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5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9" name="Google Shape;649;p45"/>
          <p:cNvGrpSpPr/>
          <p:nvPr/>
        </p:nvGrpSpPr>
        <p:grpSpPr>
          <a:xfrm>
            <a:off x="322617" y="1860447"/>
            <a:ext cx="239088" cy="182056"/>
            <a:chOff x="359175" y="637250"/>
            <a:chExt cx="255300" cy="194400"/>
          </a:xfrm>
        </p:grpSpPr>
        <p:grpSp>
          <p:nvGrpSpPr>
            <p:cNvPr id="650" name="Google Shape;650;p45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651" name="Google Shape;651;p45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45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53" name="Google Shape;653;p45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54" name="Google Shape;654;p45"/>
          <p:cNvGrpSpPr/>
          <p:nvPr/>
        </p:nvGrpSpPr>
        <p:grpSpPr>
          <a:xfrm>
            <a:off x="305279" y="2450389"/>
            <a:ext cx="176342" cy="159500"/>
            <a:chOff x="518158" y="1088300"/>
            <a:chExt cx="176342" cy="159500"/>
          </a:xfrm>
        </p:grpSpPr>
        <p:cxnSp>
          <p:nvCxnSpPr>
            <p:cNvPr id="655" name="Google Shape;655;p45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5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5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8" name="Google Shape;658;p45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659" name="Google Shape;659;p45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45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662" name="Google Shape;662;p45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64" name="Google Shape;664;p45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665" name="Google Shape;665;p45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6" name="Google Shape;666;p45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5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68" name="Google Shape;668;p45"/>
          <p:cNvPicPr preferRelativeResize="0"/>
          <p:nvPr/>
        </p:nvPicPr>
        <p:blipFill rotWithShape="1">
          <a:blip r:embed="rId3">
            <a:alphaModFix/>
          </a:blip>
          <a:srcRect l="6841" t="12879" r="54892" b="5813"/>
          <a:stretch/>
        </p:blipFill>
        <p:spPr>
          <a:xfrm>
            <a:off x="2007451" y="2098184"/>
            <a:ext cx="865824" cy="1237059"/>
          </a:xfrm>
          <a:prstGeom prst="roundRect">
            <a:avLst>
              <a:gd name="adj" fmla="val 11293"/>
            </a:avLst>
          </a:prstGeom>
          <a:noFill/>
          <a:ln>
            <a:noFill/>
          </a:ln>
        </p:spPr>
      </p:pic>
      <p:sp>
        <p:nvSpPr>
          <p:cNvPr id="671" name="Google Shape;671;p45"/>
          <p:cNvSpPr txBox="1">
            <a:spLocks noGrp="1"/>
          </p:cNvSpPr>
          <p:nvPr>
            <p:ph type="title"/>
          </p:nvPr>
        </p:nvSpPr>
        <p:spPr>
          <a:xfrm>
            <a:off x="249326" y="179600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Uses of Zomato Analytics Dashboard</a:t>
            </a:r>
            <a:endParaRPr dirty="0"/>
          </a:p>
        </p:txBody>
      </p:sp>
      <p:sp>
        <p:nvSpPr>
          <p:cNvPr id="672" name="Google Shape;672;p45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45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674" name="Google Shape;674;p45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5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6" name="Google Shape;676;p45">
            <a:hlinkClick r:id="" action="ppaction://noaction"/>
          </p:cNvPr>
          <p:cNvSpPr/>
          <p:nvPr/>
        </p:nvSpPr>
        <p:spPr>
          <a:xfrm>
            <a:off x="218275" y="2398163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5">
            <a:hlinkClick r:id="" action="ppaction://noaction"/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5">
            <a:hlinkClick r:id="" action="ppaction://noaction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5">
            <a:hlinkClick r:id="rId4" action="ppaction://hlinksldjump"/>
          </p:cNvPr>
          <p:cNvSpPr/>
          <p:nvPr/>
        </p:nvSpPr>
        <p:spPr>
          <a:xfrm>
            <a:off x="218275" y="2355844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5">
            <a:hlinkClick r:id="rId5" action="ppaction://hlinksldjump"/>
          </p:cNvPr>
          <p:cNvSpPr/>
          <p:nvPr/>
        </p:nvSpPr>
        <p:spPr>
          <a:xfrm>
            <a:off x="177317" y="1295699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1" name="Google Shape;681;p45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45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683" name="Google Shape;683;p45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5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E67E19-875F-41AC-AF38-1850B5C3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38" y="1501738"/>
            <a:ext cx="1874312" cy="224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C2868A2F-29C1-46B9-9B54-785D7634B6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23041" y="955435"/>
            <a:ext cx="382489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Check Restaurant Performance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: It helps you see how well restaurants are doing in different countries or cities based on customer ratings, votes, and the average cost for meals.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  <a:lumOff val="9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Find New Business Opportunities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: The dashboard shows areas where there aren’t many restaurants, helping you find good spots to open new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  <a:lumOff val="9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Follow Food Trends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: You can track what types of food are popular in different places, so you can offer what people love to eat in those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  <a:lumOff val="9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Make Better Business Decisions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: It gives you data on customer preferences and trends, helping you decide where to open new restaurants or what changes to make in existing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  <a:lumOff val="9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Understand Pricing in Different Areas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Arial" panose="020B0604020202020204" pitchFamily="34" charset="0"/>
              </a:rPr>
              <a:t>: The dashboard shows how much people typically spend on meals in different cities, helping you set prices that fit the local economy.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R Dashboard for Business by Slidesgo">
  <a:themeElements>
    <a:clrScheme name="Simple Light">
      <a:dk1>
        <a:srgbClr val="0B1022"/>
      </a:dk1>
      <a:lt1>
        <a:srgbClr val="FDF9FF"/>
      </a:lt1>
      <a:dk2>
        <a:srgbClr val="0B1022"/>
      </a:dk2>
      <a:lt2>
        <a:srgbClr val="433F8B"/>
      </a:lt2>
      <a:accent1>
        <a:srgbClr val="A55EA5"/>
      </a:accent1>
      <a:accent2>
        <a:srgbClr val="87C5E5"/>
      </a:accent2>
      <a:accent3>
        <a:srgbClr val="E8B832"/>
      </a:accent3>
      <a:accent4>
        <a:srgbClr val="DF5953"/>
      </a:accent4>
      <a:accent5>
        <a:srgbClr val="545E66"/>
      </a:accent5>
      <a:accent6>
        <a:srgbClr val="BBDB70"/>
      </a:accent6>
      <a:hlink>
        <a:srgbClr val="0B10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769</Words>
  <Application>Microsoft Office PowerPoint</Application>
  <PresentationFormat>On-screen Show (16:9)</PresentationFormat>
  <Paragraphs>86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Copperplate Gothic Bold</vt:lpstr>
      <vt:lpstr>Open Sans SemiBold</vt:lpstr>
      <vt:lpstr>Wingdings</vt:lpstr>
      <vt:lpstr>Advent Pro</vt:lpstr>
      <vt:lpstr>Arial</vt:lpstr>
      <vt:lpstr>Switzer</vt:lpstr>
      <vt:lpstr>Open Sans</vt:lpstr>
      <vt:lpstr>HR Dashboard for Business by Slidesgo</vt:lpstr>
      <vt:lpstr>PowerPoint Presentation</vt:lpstr>
      <vt:lpstr>Problem Statement</vt:lpstr>
      <vt:lpstr>Introduction</vt:lpstr>
      <vt:lpstr>01</vt:lpstr>
      <vt:lpstr>Data Overview</vt:lpstr>
      <vt:lpstr>Approaching the Dataset</vt:lpstr>
      <vt:lpstr>The Dashboard</vt:lpstr>
      <vt:lpstr>Dashboard Overview</vt:lpstr>
      <vt:lpstr>Uses of Zomato Analytics Dashboard</vt:lpstr>
      <vt:lpstr>Summary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Sudhanshu K</cp:lastModifiedBy>
  <cp:revision>13</cp:revision>
  <dcterms:modified xsi:type="dcterms:W3CDTF">2024-10-17T16:37:30Z</dcterms:modified>
</cp:coreProperties>
</file>