
<file path=[Content_Types].xml><?xml version="1.0" encoding="utf-8"?>
<Types xmlns="http://schemas.openxmlformats.org/package/2006/content-types">
  <Default Extension="png" ContentType="image/png"/>
  <Default Extension="webp" ContentType="image/webp"/>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7"/>
  </p:notesMasterIdLst>
  <p:handoutMasterIdLst>
    <p:handoutMasterId r:id="rId18"/>
  </p:handoutMasterIdLst>
  <p:sldIdLst>
    <p:sldId id="257" r:id="rId5"/>
    <p:sldId id="389" r:id="rId6"/>
    <p:sldId id="272" r:id="rId7"/>
    <p:sldId id="393" r:id="rId8"/>
    <p:sldId id="384" r:id="rId9"/>
    <p:sldId id="317" r:id="rId10"/>
    <p:sldId id="396" r:id="rId11"/>
    <p:sldId id="395" r:id="rId12"/>
    <p:sldId id="394" r:id="rId13"/>
    <p:sldId id="397" r:id="rId14"/>
    <p:sldId id="321" r:id="rId15"/>
    <p:sldId id="3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3840">
          <p15:clr>
            <a:srgbClr val="F26B43"/>
          </p15:clr>
        </p15:guide>
        <p15:guide id="3" orient="horz" pos="216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74" d="100"/>
          <a:sy n="74" d="100"/>
        </p:scale>
        <p:origin x="-570" y="-90"/>
      </p:cViewPr>
      <p:guideLst>
        <p:guide orient="horz" pos="2160"/>
        <p:guide pos="384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Credit Card Data Collection</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Kaggle</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Data Pre Processing</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Use of Python Library Pandas</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Visuals Creation by using Python Library Mat.plot.lib</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Regression Model</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lgn="l">
            <a:buFont typeface="Symbol" panose="05050102010706020507" pitchFamily="18" charset="2"/>
            <a:buChar char=""/>
          </a:pPr>
          <a:r>
            <a:rPr lang="en-US" sz="1800" dirty="0"/>
            <a:t>Logistic Regression Model,</a:t>
          </a:r>
          <a:r>
            <a:rPr lang="en-IN" sz="1800" b="0" dirty="0"/>
            <a:t> Decision Tree Classifier, Random Forest Classifier</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87BF7896-20EA-4E8F-B6F4-A34EC5C9CB50}">
      <dgm:prSet phldrT="[Text]" custT="1"/>
      <dgm:spPr/>
      <dgm:t>
        <a:bodyPr/>
        <a:lstStyle/>
        <a:p>
          <a:r>
            <a:rPr lang="en-US" sz="1800" dirty="0">
              <a:latin typeface="+mn-lt"/>
            </a:rPr>
            <a:t>Data Analysis</a:t>
          </a:r>
        </a:p>
      </dgm:t>
    </dgm:pt>
    <dgm:pt modelId="{D63CE73E-35DE-48C3-8753-7648BC953C0D}" type="sibTrans" cxnId="{92330C11-C197-4512-BDA4-8D8A69AF7D1C}">
      <dgm:prSet/>
      <dgm:spPr/>
      <dgm:t>
        <a:bodyPr/>
        <a:lstStyle/>
        <a:p>
          <a:endParaRPr lang="en-US" sz="1800">
            <a:latin typeface="+mn-lt"/>
          </a:endParaRPr>
        </a:p>
      </dgm:t>
    </dgm:pt>
    <dgm:pt modelId="{05E47BA5-F724-4AEE-9B5B-401F18E028E6}" type="parTrans" cxnId="{92330C11-C197-4512-BDA4-8D8A69AF7D1C}">
      <dgm:prSet/>
      <dgm:spPr/>
      <dgm:t>
        <a:bodyPr/>
        <a:lstStyle/>
        <a:p>
          <a:endParaRPr lang="en-US" sz="1800">
            <a:latin typeface="+mn-lt"/>
          </a:endParaRPr>
        </a:p>
      </dgm:t>
    </dgm:pt>
    <dgm:pt modelId="{AC76BE15-3E8A-498B-91BD-CF772C26B6F1}">
      <dgm:prSet phldrT="[Text]" custT="1"/>
      <dgm:spPr/>
      <dgm:t>
        <a:bodyPr/>
        <a:lstStyle/>
        <a:p>
          <a:pPr>
            <a:buFont typeface="Symbol" panose="05050102010706020507" pitchFamily="18" charset="2"/>
            <a:buChar char=""/>
          </a:pPr>
          <a:r>
            <a:rPr lang="en-US" sz="1800" dirty="0">
              <a:latin typeface="+mn-lt"/>
            </a:rPr>
            <a:t>Evaluation</a:t>
          </a:r>
        </a:p>
      </dgm:t>
    </dgm:pt>
    <dgm:pt modelId="{662A3D6E-7238-444F-BC0B-C7A4321261DB}" type="sibTrans" cxnId="{140A4778-8248-44DE-B78A-23C578A77D7E}">
      <dgm:prSet/>
      <dgm:spPr/>
      <dgm:t>
        <a:bodyPr/>
        <a:lstStyle/>
        <a:p>
          <a:endParaRPr lang="en-US" sz="1800"/>
        </a:p>
      </dgm:t>
    </dgm:pt>
    <dgm:pt modelId="{00CCB400-064A-4EF5-9806-9534D9AC69AD}" type="parTrans" cxnId="{140A4778-8248-44DE-B78A-23C578A77D7E}">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t>
        <a:bodyPr/>
        <a:lstStyle/>
        <a:p>
          <a:endParaRPr lang="en-US"/>
        </a:p>
      </dgm:t>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custScaleX="116076" custScaleY="147187" custLinFactNeighborX="916" custLinFactNeighborY="2253">
        <dgm:presLayoutVars>
          <dgm:chMax val="1"/>
          <dgm:chPref val="1"/>
          <dgm:bulletEnabled val="1"/>
        </dgm:presLayoutVars>
      </dgm:prSet>
      <dgm:spPr/>
      <dgm:t>
        <a:bodyPr/>
        <a:lstStyle/>
        <a:p>
          <a:endParaRPr lang="en-US"/>
        </a:p>
      </dgm:t>
    </dgm:pt>
    <dgm:pt modelId="{45A02F84-C6CB-43F5-AEE4-3EA66C2BD25F}" type="pres">
      <dgm:prSet presAssocID="{4259F840-24E7-476F-9F30-482E46395856}" presName="Childtext1" presStyleLbl="revTx" presStyleIdx="0" presStyleCnt="5">
        <dgm:presLayoutVars>
          <dgm:bulletEnabled val="1"/>
        </dgm:presLayoutVars>
      </dgm:prSet>
      <dgm:spPr/>
      <dgm:t>
        <a:bodyPr/>
        <a:lstStyle/>
        <a:p>
          <a:endParaRPr lang="en-US"/>
        </a:p>
      </dgm:t>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custScaleX="90001" custScaleY="147188" custLinFactNeighborX="3667" custLinFactNeighborY="2253">
        <dgm:presLayoutVars>
          <dgm:chMax val="1"/>
          <dgm:chPref val="1"/>
          <dgm:bulletEnabled val="1"/>
        </dgm:presLayoutVars>
      </dgm:prSet>
      <dgm:spPr/>
      <dgm:t>
        <a:bodyPr/>
        <a:lstStyle/>
        <a:p>
          <a:endParaRPr lang="en-US"/>
        </a:p>
      </dgm:t>
    </dgm:pt>
    <dgm:pt modelId="{FEBD3C2A-A340-470A-A475-AE614EA07678}" type="pres">
      <dgm:prSet presAssocID="{E4033A39-DCC4-4038-9562-AEDDBBB37A99}" presName="Childtext1" presStyleLbl="revTx" presStyleIdx="1" presStyleCnt="5">
        <dgm:presLayoutVars>
          <dgm:bulletEnabled val="1"/>
        </dgm:presLayoutVars>
      </dgm:prSet>
      <dgm:spPr/>
      <dgm:t>
        <a:bodyPr/>
        <a:lstStyle/>
        <a:p>
          <a:endParaRPr lang="en-US"/>
        </a:p>
      </dgm:t>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custScaleX="101749" custScaleY="147188" custLinFactNeighborY="2253">
        <dgm:presLayoutVars>
          <dgm:chMax val="1"/>
          <dgm:chPref val="1"/>
          <dgm:bulletEnabled val="1"/>
        </dgm:presLayoutVars>
      </dgm:prSet>
      <dgm:spPr/>
      <dgm:t>
        <a:bodyPr/>
        <a:lstStyle/>
        <a:p>
          <a:endParaRPr lang="en-US"/>
        </a:p>
      </dgm:t>
    </dgm:pt>
    <dgm:pt modelId="{80CDBBF8-C6B4-4166-87C1-DC9120CC7586}" type="pres">
      <dgm:prSet presAssocID="{87BF7896-20EA-4E8F-B6F4-A34EC5C9CB50}" presName="Childtext1" presStyleLbl="revTx" presStyleIdx="2" presStyleCnt="5">
        <dgm:presLayoutVars>
          <dgm:bulletEnabled val="1"/>
        </dgm:presLayoutVars>
      </dgm:prSet>
      <dgm:spPr/>
      <dgm:t>
        <a:bodyPr/>
        <a:lstStyle/>
        <a:p>
          <a:endParaRPr lang="en-US"/>
        </a:p>
      </dgm:t>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custScaleX="93668" custScaleY="147188" custLinFactNeighborX="-1375">
        <dgm:presLayoutVars>
          <dgm:chMax val="1"/>
          <dgm:chPref val="1"/>
          <dgm:bulletEnabled val="1"/>
        </dgm:presLayoutVars>
      </dgm:prSet>
      <dgm:spPr/>
      <dgm:t>
        <a:bodyPr/>
        <a:lstStyle/>
        <a:p>
          <a:endParaRPr lang="en-US"/>
        </a:p>
      </dgm:t>
    </dgm:pt>
    <dgm:pt modelId="{1BB5FD64-47F9-47A3-911F-535BFE17A3B9}" type="pres">
      <dgm:prSet presAssocID="{3DE6FF16-CA4D-4D34-ABEB-8BE6A40B5E52}" presName="Childtext1" presStyleLbl="revTx" presStyleIdx="3" presStyleCnt="5" custScaleX="90647">
        <dgm:presLayoutVars>
          <dgm:bulletEnabled val="1"/>
        </dgm:presLayoutVars>
      </dgm:prSet>
      <dgm:spPr/>
      <dgm:t>
        <a:bodyPr/>
        <a:lstStyle/>
        <a:p>
          <a:endParaRPr lang="en-US"/>
        </a:p>
      </dgm:t>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custScaleY="147903" custLinFactNeighborX="-3019" custLinFactNeighborY="0">
        <dgm:presLayoutVars>
          <dgm:chMax val="1"/>
          <dgm:chPref val="1"/>
          <dgm:bulletEnabled val="1"/>
        </dgm:presLayoutVars>
      </dgm:prSet>
      <dgm:spPr/>
      <dgm:t>
        <a:bodyPr/>
        <a:lstStyle/>
        <a:p>
          <a:endParaRPr lang="en-US"/>
        </a:p>
      </dgm:t>
    </dgm:pt>
    <dgm:pt modelId="{1FA3C236-5719-4A33-A6BB-80FA85F940E3}" type="pres">
      <dgm:prSet presAssocID="{AC76BE15-3E8A-498B-91BD-CF772C26B6F1}" presName="Childtext1" presStyleLbl="revTx" presStyleIdx="4" presStyleCnt="5">
        <dgm:presLayoutVars>
          <dgm:bulletEnabled val="1"/>
        </dgm:presLayoutVars>
      </dgm:prSet>
      <dgm:spPr/>
      <dgm:t>
        <a:bodyPr/>
        <a:lstStyle/>
        <a:p>
          <a:endParaRPr lang="en-US"/>
        </a:p>
      </dgm:t>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4D2DF581-8128-4440-9E51-29109DC6ED52}" srcId="{87BF7896-20EA-4E8F-B6F4-A34EC5C9CB50}" destId="{43CBB0A2-9D75-4264-8A30-3E8974B40658}" srcOrd="0" destOrd="0" parTransId="{F806E590-5F8E-48A1-96AC-9E738290D2ED}" sibTransId="{20F77EFB-335C-4BC3-AD95-8421EDF343E6}"/>
    <dgm:cxn modelId="{5E74CB62-E52E-4CEE-8AA1-9812BFC0D67E}" srcId="{E4033A39-DCC4-4038-9562-AEDDBBB37A99}" destId="{A4C0B4E4-70AD-4901-9E3F-7EA25DD6DAA1}" srcOrd="0" destOrd="0" parTransId="{701D9033-BAD3-4299-933F-A47AFDC2ECD0}" sibTransId="{657DB10D-2517-48AA-B970-6D815DBD4123}"/>
    <dgm:cxn modelId="{67A67F8B-14DC-457C-93BE-25105825881F}" type="presOf" srcId="{AC76BE15-3E8A-498B-91BD-CF772C26B6F1}" destId="{483E7832-9872-48C4-8E65-DCB39D4CDBDF}"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58AF9605-98E3-490C-9551-60E5D74419A2}" type="presOf" srcId="{3DE6FF16-CA4D-4D34-ABEB-8BE6A40B5E52}" destId="{74CD3FF2-195B-429B-BC6F-5B5A7FED2BE2}"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42EE41D1-3C16-4937-BB38-B076896C09A0}" srcId="{E5B2E815-0D19-41DC-B01B-4D608769620A}" destId="{4259F840-24E7-476F-9F30-482E46395856}" srcOrd="0" destOrd="0" parTransId="{FCE8068D-7E50-4749-A8D0-ADEDAC5637B3}" sibTransId="{DCC444A4-F20A-48F5-A61E-47BFFF185A57}"/>
    <dgm:cxn modelId="{4653A150-E557-4235-B1A1-18156274D965}" type="presOf" srcId="{4259F840-24E7-476F-9F30-482E46395856}" destId="{E088D226-49D7-4C30-90DC-CA1755D98829}" srcOrd="0" destOrd="0" presId="urn:microsoft.com/office/officeart/2016/7/layout/RoundedRectangleTimeline"/>
    <dgm:cxn modelId="{D88F5139-A3BF-4F98-ABB0-AEE7243465CB}" type="presOf" srcId="{87BF7896-20EA-4E8F-B6F4-A34EC5C9CB50}" destId="{9D82041D-873A-4600-A9C7-C0A0ADFB138B}" srcOrd="0" destOrd="0" presId="urn:microsoft.com/office/officeart/2016/7/layout/RoundedRectangleTimeline"/>
    <dgm:cxn modelId="{140A4778-8248-44DE-B78A-23C578A77D7E}" srcId="{E5B2E815-0D19-41DC-B01B-4D608769620A}" destId="{AC76BE15-3E8A-498B-91BD-CF772C26B6F1}" srcOrd="4" destOrd="0" parTransId="{00CCB400-064A-4EF5-9806-9534D9AC69AD}" sibTransId="{662A3D6E-7238-444F-BC0B-C7A4321261DB}"/>
    <dgm:cxn modelId="{E6B56652-B46A-4546-9536-64D675143F1B}" type="presOf" srcId="{A4C0B4E4-70AD-4901-9E3F-7EA25DD6DAA1}" destId="{FEBD3C2A-A340-470A-A475-AE614EA07678}" srcOrd="0" destOrd="0" presId="urn:microsoft.com/office/officeart/2016/7/layout/RoundedRectangleTimeline"/>
    <dgm:cxn modelId="{546179F7-5E1B-4360-8938-B9238DA6DE5D}" type="presOf" srcId="{C032D242-8D23-4EEC-A10A-7B0691E5A409}" destId="{1BB5FD64-47F9-47A3-911F-535BFE17A3B9}"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D473BBA6-FF54-423D-9B9B-875C8AA2545B}" type="presOf" srcId="{73820394-2159-4075-9E6F-217263B07F8B}" destId="{1FA3C236-5719-4A33-A6BB-80FA85F940E3}"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020D505A-97FA-43DD-A9A1-2501AD46F8AF}" type="presOf" srcId="{43CBB0A2-9D75-4264-8A30-3E8974B40658}" destId="{80CDBBF8-C6B4-4166-87C1-DC9120CC7586}"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9403C73-FB83-47D6-85AE-067D49ED63F2}" srcId="{3DE6FF16-CA4D-4D34-ABEB-8BE6A40B5E52}" destId="{C032D242-8D23-4EEC-A10A-7B0691E5A409}" srcOrd="0" destOrd="0" parTransId="{167DA838-BF1F-42A4-81E8-806F40795A14}" sibTransId="{7EFA60CA-572D-434D-B452-A4ACBAEB4D2C}"/>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52268" y="904455"/>
          <a:ext cx="597728" cy="227040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lvl="0" algn="ctr" defTabSz="800100">
            <a:lnSpc>
              <a:spcPct val="90000"/>
            </a:lnSpc>
            <a:spcBef>
              <a:spcPct val="0"/>
            </a:spcBef>
            <a:spcAft>
              <a:spcPct val="35000"/>
            </a:spcAft>
          </a:pPr>
          <a:r>
            <a:rPr lang="en-US" sz="1800" kern="1200" dirty="0">
              <a:latin typeface="+mn-lt"/>
            </a:rPr>
            <a:t>Credit Card Data Collection</a:t>
          </a:r>
        </a:p>
      </dsp:txBody>
      <dsp:txXfrm rot="5400000">
        <a:off x="545112" y="1769970"/>
        <a:ext cx="2241221" cy="539370"/>
      </dsp:txXfrm>
    </dsp:sp>
    <dsp:sp modelId="{45A02F84-C6CB-43F5-AEE4-3EA66C2BD25F}">
      <dsp:nvSpPr>
        <dsp:cNvPr id="0" name=""/>
        <dsp:cNvSpPr/>
      </dsp:nvSpPr>
      <dsp:spPr>
        <a:xfrm>
          <a:off x="3249" y="0"/>
          <a:ext cx="3259934" cy="1421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lvl="0" algn="ctr" defTabSz="800100">
            <a:lnSpc>
              <a:spcPct val="90000"/>
            </a:lnSpc>
            <a:spcBef>
              <a:spcPct val="0"/>
            </a:spcBef>
            <a:spcAft>
              <a:spcPct val="35000"/>
            </a:spcAft>
            <a:buFont typeface="Symbol" panose="05050102010706020507" pitchFamily="18" charset="2"/>
            <a:buChar char=""/>
          </a:pPr>
          <a:r>
            <a:rPr lang="en-US" sz="1800" kern="1200" dirty="0">
              <a:latin typeface="+mn-lt"/>
            </a:rPr>
            <a:t>Kaggle</a:t>
          </a:r>
        </a:p>
      </dsp:txBody>
      <dsp:txXfrm>
        <a:off x="3249" y="0"/>
        <a:ext cx="3259934" cy="1421354"/>
      </dsp:txXfrm>
    </dsp:sp>
    <dsp:sp modelId="{6BA46904-CB7C-4538-BD49-D3891EF19552}">
      <dsp:nvSpPr>
        <dsp:cNvPr id="0" name=""/>
        <dsp:cNvSpPr/>
      </dsp:nvSpPr>
      <dsp:spPr>
        <a:xfrm>
          <a:off x="1633216" y="1502574"/>
          <a:ext cx="0" cy="324880"/>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2606" y="1421354"/>
          <a:ext cx="81220" cy="8122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780709" y="1740789"/>
          <a:ext cx="1760384" cy="597732"/>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lvl="0" algn="ctr" defTabSz="800100">
            <a:lnSpc>
              <a:spcPct val="90000"/>
            </a:lnSpc>
            <a:spcBef>
              <a:spcPct val="0"/>
            </a:spcBef>
            <a:spcAft>
              <a:spcPct val="35000"/>
            </a:spcAft>
          </a:pPr>
          <a:r>
            <a:rPr lang="en-US" sz="1800" kern="1200" dirty="0">
              <a:latin typeface="+mn-lt"/>
            </a:rPr>
            <a:t>Data Pre Processing</a:t>
          </a:r>
        </a:p>
      </dsp:txBody>
      <dsp:txXfrm>
        <a:off x="2780709" y="1740789"/>
        <a:ext cx="1760384" cy="597732"/>
      </dsp:txXfrm>
    </dsp:sp>
    <dsp:sp modelId="{FEBD3C2A-A340-470A-A475-AE614EA07678}">
      <dsp:nvSpPr>
        <dsp:cNvPr id="0" name=""/>
        <dsp:cNvSpPr/>
      </dsp:nvSpPr>
      <dsp:spPr>
        <a:xfrm>
          <a:off x="1959209" y="2639657"/>
          <a:ext cx="3259934" cy="1421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lvl="0" algn="ctr" defTabSz="800100">
            <a:lnSpc>
              <a:spcPct val="90000"/>
            </a:lnSpc>
            <a:spcBef>
              <a:spcPct val="0"/>
            </a:spcBef>
            <a:spcAft>
              <a:spcPct val="35000"/>
            </a:spcAft>
            <a:buFont typeface="Symbol" panose="05050102010706020507" pitchFamily="18" charset="2"/>
            <a:buChar char=""/>
          </a:pPr>
          <a:r>
            <a:rPr lang="en-US" sz="1800" kern="1200" dirty="0">
              <a:latin typeface="+mn-lt"/>
            </a:rPr>
            <a:t>Use of Python Library Pandas</a:t>
          </a:r>
        </a:p>
      </dsp:txBody>
      <dsp:txXfrm>
        <a:off x="1959209" y="2639657"/>
        <a:ext cx="3259934" cy="1421354"/>
      </dsp:txXfrm>
    </dsp:sp>
    <dsp:sp modelId="{080474C8-0FEA-4FD1-97F1-0978CFB4A37F}">
      <dsp:nvSpPr>
        <dsp:cNvPr id="0" name=""/>
        <dsp:cNvSpPr/>
      </dsp:nvSpPr>
      <dsp:spPr>
        <a:xfrm>
          <a:off x="3589176" y="2233556"/>
          <a:ext cx="0" cy="324880"/>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8566" y="2558437"/>
          <a:ext cx="81220" cy="81220"/>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50052" y="1740789"/>
          <a:ext cx="1990170" cy="597732"/>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lvl="0" algn="ctr" defTabSz="800100">
            <a:lnSpc>
              <a:spcPct val="90000"/>
            </a:lnSpc>
            <a:spcBef>
              <a:spcPct val="0"/>
            </a:spcBef>
            <a:spcAft>
              <a:spcPct val="35000"/>
            </a:spcAft>
          </a:pPr>
          <a:r>
            <a:rPr lang="en-US" sz="1800" kern="1200" dirty="0">
              <a:latin typeface="+mn-lt"/>
            </a:rPr>
            <a:t>Data Analysis</a:t>
          </a:r>
        </a:p>
      </dsp:txBody>
      <dsp:txXfrm>
        <a:off x="4550052" y="1740789"/>
        <a:ext cx="1990170" cy="597732"/>
      </dsp:txXfrm>
    </dsp:sp>
    <dsp:sp modelId="{80CDBBF8-C6B4-4166-87C1-DC9120CC7586}">
      <dsp:nvSpPr>
        <dsp:cNvPr id="0" name=""/>
        <dsp:cNvSpPr/>
      </dsp:nvSpPr>
      <dsp:spPr>
        <a:xfrm>
          <a:off x="3915170" y="0"/>
          <a:ext cx="3259934" cy="1421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lvl="0" algn="ctr" defTabSz="800100">
            <a:lnSpc>
              <a:spcPct val="90000"/>
            </a:lnSpc>
            <a:spcBef>
              <a:spcPct val="0"/>
            </a:spcBef>
            <a:spcAft>
              <a:spcPct val="35000"/>
            </a:spcAft>
            <a:buFont typeface="Symbol" panose="05050102010706020507" pitchFamily="18" charset="2"/>
            <a:buChar char=""/>
          </a:pPr>
          <a:r>
            <a:rPr lang="en-US" sz="1800" kern="1200" dirty="0"/>
            <a:t>Visuals Creation by using Python Library Mat.plot.lib</a:t>
          </a:r>
          <a:endParaRPr lang="en-US" sz="1800" kern="1200" dirty="0">
            <a:latin typeface="+mn-lt"/>
          </a:endParaRPr>
        </a:p>
      </dsp:txBody>
      <dsp:txXfrm>
        <a:off x="3915170" y="0"/>
        <a:ext cx="3259934" cy="1421354"/>
      </dsp:txXfrm>
    </dsp:sp>
    <dsp:sp modelId="{89759DE5-9F8A-470E-A6D8-F13BB4DEE93D}">
      <dsp:nvSpPr>
        <dsp:cNvPr id="0" name=""/>
        <dsp:cNvSpPr/>
      </dsp:nvSpPr>
      <dsp:spPr>
        <a:xfrm>
          <a:off x="5545137" y="1502574"/>
          <a:ext cx="0" cy="324880"/>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4527" y="1421354"/>
          <a:ext cx="81220" cy="81220"/>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58149" y="1731639"/>
          <a:ext cx="1832109" cy="597732"/>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lvl="0" algn="ctr" defTabSz="800100">
            <a:lnSpc>
              <a:spcPct val="90000"/>
            </a:lnSpc>
            <a:spcBef>
              <a:spcPct val="0"/>
            </a:spcBef>
            <a:spcAft>
              <a:spcPct val="35000"/>
            </a:spcAft>
            <a:buFont typeface="Symbol" panose="05050102010706020507" pitchFamily="18" charset="2"/>
            <a:buChar char=""/>
          </a:pPr>
          <a:r>
            <a:rPr lang="en-US" sz="1800" kern="1200" dirty="0">
              <a:latin typeface="+mn-lt"/>
            </a:rPr>
            <a:t>Regression Model</a:t>
          </a:r>
        </a:p>
      </dsp:txBody>
      <dsp:txXfrm>
        <a:off x="6558149" y="1731639"/>
        <a:ext cx="1832109" cy="597732"/>
      </dsp:txXfrm>
    </dsp:sp>
    <dsp:sp modelId="{1BB5FD64-47F9-47A3-911F-535BFE17A3B9}">
      <dsp:nvSpPr>
        <dsp:cNvPr id="0" name=""/>
        <dsp:cNvSpPr/>
      </dsp:nvSpPr>
      <dsp:spPr>
        <a:xfrm>
          <a:off x="6023581" y="2639657"/>
          <a:ext cx="2955032" cy="1421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lvl="0" algn="l" defTabSz="800100">
            <a:lnSpc>
              <a:spcPct val="90000"/>
            </a:lnSpc>
            <a:spcBef>
              <a:spcPct val="0"/>
            </a:spcBef>
            <a:spcAft>
              <a:spcPct val="35000"/>
            </a:spcAft>
            <a:buFont typeface="Symbol" panose="05050102010706020507" pitchFamily="18" charset="2"/>
            <a:buChar char=""/>
          </a:pPr>
          <a:r>
            <a:rPr lang="en-US" sz="1800" kern="1200" dirty="0"/>
            <a:t>Logistic Regression Model,</a:t>
          </a:r>
          <a:r>
            <a:rPr lang="en-IN" sz="1800" b="0" kern="1200" dirty="0"/>
            <a:t> Decision Tree Classifier, Random Forest Classifier</a:t>
          </a:r>
          <a:endParaRPr lang="en-US" sz="1800" kern="1200" dirty="0">
            <a:latin typeface="+mn-lt"/>
          </a:endParaRPr>
        </a:p>
      </dsp:txBody>
      <dsp:txXfrm>
        <a:off x="6023581" y="2639657"/>
        <a:ext cx="2955032" cy="1421354"/>
      </dsp:txXfrm>
    </dsp:sp>
    <dsp:sp modelId="{FE9B27EB-7AC7-485A-9A55-41E8118F9EAF}">
      <dsp:nvSpPr>
        <dsp:cNvPr id="0" name=""/>
        <dsp:cNvSpPr/>
      </dsp:nvSpPr>
      <dsp:spPr>
        <a:xfrm>
          <a:off x="7501098" y="2233556"/>
          <a:ext cx="0" cy="324880"/>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0487" y="2558437"/>
          <a:ext cx="81220" cy="81220"/>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097690" y="1052525"/>
          <a:ext cx="600635"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lvl="0" algn="ctr" defTabSz="800100">
            <a:lnSpc>
              <a:spcPct val="90000"/>
            </a:lnSpc>
            <a:spcBef>
              <a:spcPct val="0"/>
            </a:spcBef>
            <a:spcAft>
              <a:spcPct val="35000"/>
            </a:spcAft>
            <a:buFont typeface="Symbol" panose="05050102010706020507" pitchFamily="18" charset="2"/>
            <a:buChar char=""/>
          </a:pPr>
          <a:r>
            <a:rPr lang="en-US" sz="1800" kern="1200" dirty="0">
              <a:latin typeface="+mn-lt"/>
            </a:rPr>
            <a:t>Evaluation</a:t>
          </a:r>
        </a:p>
      </dsp:txBody>
      <dsp:txXfrm rot="-5400000">
        <a:off x="8420028" y="1759509"/>
        <a:ext cx="1926639" cy="541993"/>
      </dsp:txXfrm>
    </dsp:sp>
    <dsp:sp modelId="{1FA3C236-5719-4A33-A6BB-80FA85F940E3}">
      <dsp:nvSpPr>
        <dsp:cNvPr id="0" name=""/>
        <dsp:cNvSpPr/>
      </dsp:nvSpPr>
      <dsp:spPr>
        <a:xfrm>
          <a:off x="7827091" y="0"/>
          <a:ext cx="3259934" cy="1421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lvl="0" algn="ctr" defTabSz="800100">
            <a:lnSpc>
              <a:spcPct val="90000"/>
            </a:lnSpc>
            <a:spcBef>
              <a:spcPct val="0"/>
            </a:spcBef>
            <a:spcAft>
              <a:spcPct val="35000"/>
            </a:spcAft>
            <a:buFont typeface="Symbol" panose="05050102010706020507" pitchFamily="18" charset="2"/>
            <a:buChar char=""/>
          </a:pPr>
          <a:endParaRPr lang="en-US" sz="1800" kern="1200" dirty="0">
            <a:latin typeface="+mn-lt"/>
          </a:endParaRPr>
        </a:p>
      </dsp:txBody>
      <dsp:txXfrm>
        <a:off x="7827091" y="0"/>
        <a:ext cx="3259934" cy="1421354"/>
      </dsp:txXfrm>
    </dsp:sp>
    <dsp:sp modelId="{18F1C823-9ACD-4FCD-8102-F468DCE57A45}">
      <dsp:nvSpPr>
        <dsp:cNvPr id="0" name=""/>
        <dsp:cNvSpPr/>
      </dsp:nvSpPr>
      <dsp:spPr>
        <a:xfrm>
          <a:off x="9457058" y="1502574"/>
          <a:ext cx="0" cy="324880"/>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6448" y="1421354"/>
          <a:ext cx="81220" cy="81220"/>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9/6/2023</a:t>
            </a:fld>
            <a:endParaRPr lang="en-US"/>
          </a:p>
        </p:txBody>
      </p:sp>
      <p:sp>
        <p:nvSpPr>
          <p:cNvPr id="4" name="Footer Placeholder 3">
            <a:extLst>
              <a:ext uri="{FF2B5EF4-FFF2-40B4-BE49-F238E27FC236}">
                <a16:creationId xmlns:a16="http://schemas.microsoft.com/office/drawing/2014/main" xmlns=""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9/6/2023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3</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362452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018211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xmlns=""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xmlns="" id="{938AD48E-7D67-4BE9-97B6-DB64DE5253B9}"/>
              </a:ext>
              <a:ext uri="{C183D7F6-B498-43B3-948B-1728B52AA6E4}">
                <adec:decorative xmlns:adec="http://schemas.microsoft.com/office/drawing/2017/decorative" xmlns=""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xmlns="" id="{EB6FF8E2-165B-49EB-8120-14190F9491BC}"/>
              </a:ext>
              <a:ext uri="{C183D7F6-B498-43B3-948B-1728B52AA6E4}">
                <adec:decorative xmlns:adec="http://schemas.microsoft.com/office/drawing/2017/decorative" xmlns=""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xmlns=""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xmlns=""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xmlns=""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xmlns=""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xmlns=""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xmlns=""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xmlns=""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xmlns=""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xmlns=""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xmlns=""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xmlns=""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xmlns=""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xmlns="" id="{446AF837-10C6-44A5-B8D6-960A57487B43}"/>
              </a:ext>
              <a:ext uri="{C183D7F6-B498-43B3-948B-1728B52AA6E4}">
                <adec:decorative xmlns:adec="http://schemas.microsoft.com/office/drawing/2017/decorative" xmlns=""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xmlns=""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xmlns=""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xmlns=""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xmlns="" id="{06966E3E-9B30-4375-AC9A-23256CC87D25}"/>
              </a:ext>
              <a:ext uri="{C183D7F6-B498-43B3-948B-1728B52AA6E4}">
                <adec:decorative xmlns:adec="http://schemas.microsoft.com/office/drawing/2017/decorative" xmlns=""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xmlns=""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xmlns=""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xmlns=""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xmlns="" id="{394664AE-6DC5-428F-9AC4-5A8F67571F72}"/>
              </a:ext>
              <a:ext uri="{C183D7F6-B498-43B3-948B-1728B52AA6E4}">
                <adec:decorative xmlns:adec="http://schemas.microsoft.com/office/drawing/2017/decorative" xmlns=""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xmlns=""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xmlns=""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xmlns="" id="{83C43C1C-00B3-40E0-B073-B8C56206D07D}"/>
              </a:ext>
              <a:ext uri="{C183D7F6-B498-43B3-948B-1728B52AA6E4}">
                <adec:decorative xmlns:adec="http://schemas.microsoft.com/office/drawing/2017/decorative" xmlns=""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xmlns=""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xmlns=""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xmlns=""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xmlns=""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xmlns=""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xmlns=""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xmlns=""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xmlns=""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xmlns=""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xmlns=""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xmlns="" id="{92FF63B4-C261-4597-9EE0-811D250B9D21}"/>
              </a:ext>
              <a:ext uri="{C183D7F6-B498-43B3-948B-1728B52AA6E4}">
                <adec:decorative xmlns:adec="http://schemas.microsoft.com/office/drawing/2017/decorative" xmlns=""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xmlns="" id="{F92CF088-7F97-4A11-8A81-0EF641F6986F}"/>
              </a:ext>
              <a:ext uri="{C183D7F6-B498-43B3-948B-1728B52AA6E4}">
                <adec:decorative xmlns:adec="http://schemas.microsoft.com/office/drawing/2017/decorative" xmlns=""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xmlns=""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xmlns=""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xmlns=""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xmlns=""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xmlns=""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xmlns=""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xmlns=""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xmlns=""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xmlns="" id="{80517979-166D-4AAA-ABBC-0C3E5C2ECF37}"/>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xmlns=""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xmlns=""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xmlns=""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xmlns=""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xmlns=""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xmlns=""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xmlns=""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xmlns="" id="{B17C5C60-EC4D-410B-9997-0B73289605FD}"/>
              </a:ext>
              <a:ext uri="{C183D7F6-B498-43B3-948B-1728B52AA6E4}">
                <adec:decorative xmlns:adec="http://schemas.microsoft.com/office/drawing/2017/decorative" xmlns=""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xmlns=""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xmlns=""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xmlns=""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xmlns="" id="{80A2FA6F-99B7-4984-A80C-570644889F02}"/>
              </a:ext>
              <a:ext uri="{C183D7F6-B498-43B3-948B-1728B52AA6E4}">
                <adec:decorative xmlns:adec="http://schemas.microsoft.com/office/drawing/2017/decorative" xmlns=""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xmlns=""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xmlns=""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E38C6F9E-A74F-4F54-9409-B6B93DF8CE78}"/>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xmlns="" id="{6F0F71C5-78A4-4793-9BD4-3DF0EE3E3EB7}"/>
              </a:ext>
              <a:ext uri="{C183D7F6-B498-43B3-948B-1728B52AA6E4}">
                <adec:decorative xmlns:adec="http://schemas.microsoft.com/office/drawing/2017/decorative" xmlns=""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xmlns=""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xmlns="" id="{E6093F87-C1F6-4FAB-B891-6F7D7FC20751}"/>
              </a:ext>
              <a:ext uri="{C183D7F6-B498-43B3-948B-1728B52AA6E4}">
                <adec:decorative xmlns:adec="http://schemas.microsoft.com/office/drawing/2017/decorative" xmlns=""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xmlns=""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xmlns=""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xmlns=""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xmlns=""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xmlns=""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xmlns=""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xmlns=""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xmlns=""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xmlns=""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xmlns=""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xmlns=""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xmlns=""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xmlns=""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xmlns=""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xmlns=""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xmlns=""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xmlns=""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xmlns=""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xmlns=""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xmlns=""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xmlns=""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xmlns=""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xmlns=""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xmlns=""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xmlns=""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6E938C-9D94-4B05-979A-D39FFC457291}"/>
              </a:ext>
            </a:extLst>
          </p:cNvPr>
          <p:cNvSpPr>
            <a:spLocks noGrp="1"/>
          </p:cNvSpPr>
          <p:nvPr>
            <p:ph type="ctrTitle"/>
          </p:nvPr>
        </p:nvSpPr>
        <p:spPr>
          <a:xfrm>
            <a:off x="7371184" y="2124635"/>
            <a:ext cx="4614627" cy="1524000"/>
          </a:xfrm>
        </p:spPr>
        <p:txBody>
          <a:bodyPr anchor="b" anchorCtr="0">
            <a:normAutofit/>
          </a:bodyPr>
          <a:lstStyle/>
          <a:p>
            <a:r>
              <a:rPr lang="en-US" dirty="0">
                <a:solidFill>
                  <a:schemeClr val="accent1">
                    <a:lumMod val="60000"/>
                    <a:lumOff val="40000"/>
                  </a:schemeClr>
                </a:solidFill>
              </a:rPr>
              <a:t>Credit Card Fraud Detection</a:t>
            </a:r>
          </a:p>
        </p:txBody>
      </p:sp>
      <p:sp>
        <p:nvSpPr>
          <p:cNvPr id="3" name="Subtitle 2">
            <a:extLst>
              <a:ext uri="{FF2B5EF4-FFF2-40B4-BE49-F238E27FC236}">
                <a16:creationId xmlns:a16="http://schemas.microsoft.com/office/drawing/2014/main" xmlns="" id="{D9A11267-FC52-4990-8D98-010AFABA5544}"/>
              </a:ext>
            </a:extLst>
          </p:cNvPr>
          <p:cNvSpPr>
            <a:spLocks noGrp="1"/>
          </p:cNvSpPr>
          <p:nvPr>
            <p:ph type="body" sz="quarter" idx="14"/>
          </p:nvPr>
        </p:nvSpPr>
        <p:spPr>
          <a:xfrm>
            <a:off x="7753082" y="4096871"/>
            <a:ext cx="3811855" cy="654423"/>
          </a:xfrm>
        </p:spPr>
        <p:txBody>
          <a:bodyPr>
            <a:normAutofit/>
          </a:bodyPr>
          <a:lstStyle/>
          <a:p>
            <a:pPr algn="r"/>
            <a:r>
              <a:rPr lang="en-US" sz="2400" dirty="0">
                <a:solidFill>
                  <a:schemeClr val="accent1">
                    <a:lumMod val="60000"/>
                    <a:lumOff val="40000"/>
                  </a:schemeClr>
                </a:solidFill>
              </a:rPr>
              <a:t>By </a:t>
            </a:r>
            <a:r>
              <a:rPr lang="en-US" sz="2400" dirty="0">
                <a:solidFill>
                  <a:schemeClr val="accent1">
                    <a:lumMod val="60000"/>
                    <a:lumOff val="40000"/>
                  </a:schemeClr>
                </a:solidFill>
              </a:rPr>
              <a:t> </a:t>
            </a:r>
            <a:r>
              <a:rPr lang="en-US" sz="2400" dirty="0" err="1" smtClean="0">
                <a:solidFill>
                  <a:schemeClr val="accent1">
                    <a:lumMod val="60000"/>
                    <a:lumOff val="40000"/>
                  </a:schemeClr>
                </a:solidFill>
              </a:rPr>
              <a:t>Sudhansu</a:t>
            </a:r>
            <a:r>
              <a:rPr lang="en-US" sz="2400" dirty="0" smtClean="0">
                <a:solidFill>
                  <a:schemeClr val="accent1">
                    <a:lumMod val="60000"/>
                    <a:lumOff val="40000"/>
                  </a:schemeClr>
                </a:solidFill>
              </a:rPr>
              <a:t> </a:t>
            </a:r>
            <a:r>
              <a:rPr lang="en-US" sz="2400" dirty="0" err="1" smtClean="0">
                <a:solidFill>
                  <a:schemeClr val="accent1">
                    <a:lumMod val="60000"/>
                    <a:lumOff val="40000"/>
                  </a:schemeClr>
                </a:solidFill>
              </a:rPr>
              <a:t>Sekhar</a:t>
            </a:r>
            <a:r>
              <a:rPr lang="en-US" sz="2400" dirty="0" smtClean="0">
                <a:solidFill>
                  <a:schemeClr val="accent1">
                    <a:lumMod val="60000"/>
                    <a:lumOff val="40000"/>
                  </a:schemeClr>
                </a:solidFill>
              </a:rPr>
              <a:t> </a:t>
            </a:r>
            <a:r>
              <a:rPr lang="en-US" sz="2400" dirty="0" err="1" smtClean="0">
                <a:solidFill>
                  <a:schemeClr val="accent1">
                    <a:lumMod val="60000"/>
                    <a:lumOff val="40000"/>
                  </a:schemeClr>
                </a:solidFill>
              </a:rPr>
              <a:t>Pradhan</a:t>
            </a:r>
            <a:endParaRPr lang="en-US" sz="2400" dirty="0">
              <a:solidFill>
                <a:schemeClr val="accent1">
                  <a:lumMod val="60000"/>
                  <a:lumOff val="40000"/>
                </a:schemeClr>
              </a:solidFill>
            </a:endParaRPr>
          </a:p>
        </p:txBody>
      </p:sp>
      <p:pic>
        <p:nvPicPr>
          <p:cNvPr id="13" name="Picture Placeholder 12">
            <a:extLst>
              <a:ext uri="{FF2B5EF4-FFF2-40B4-BE49-F238E27FC236}">
                <a16:creationId xmlns:a16="http://schemas.microsoft.com/office/drawing/2014/main" xmlns="" id="{08CE147A-11EB-CB7E-DB1D-9A2EBCF44080}"/>
              </a:ext>
            </a:extLst>
          </p:cNvPr>
          <p:cNvPicPr>
            <a:picLocks noGrp="1" noChangeAspect="1"/>
          </p:cNvPicPr>
          <p:nvPr>
            <p:ph type="pic" sz="quarter" idx="13"/>
          </p:nvPr>
        </p:nvPicPr>
        <p:blipFill>
          <a:blip r:embed="rId3"/>
          <a:srcRect l="19440" r="19440"/>
          <a:stretch>
            <a:fillRect/>
          </a:stretch>
        </p:blipFill>
        <p:spPr>
          <a:xfrm>
            <a:off x="0" y="65314"/>
            <a:ext cx="7165910" cy="6792686"/>
          </a:xfrm>
        </p:spPr>
      </p:pic>
    </p:spTree>
    <p:extLst>
      <p:ext uri="{BB962C8B-B14F-4D97-AF65-F5344CB8AC3E}">
        <p14:creationId xmlns:p14="http://schemas.microsoft.com/office/powerpoint/2010/main" val="7528142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012DB4-E564-F52B-D6CD-E56E3F5F671F}"/>
              </a:ext>
            </a:extLst>
          </p:cNvPr>
          <p:cNvSpPr>
            <a:spLocks noGrp="1"/>
          </p:cNvSpPr>
          <p:nvPr>
            <p:ph type="title"/>
          </p:nvPr>
        </p:nvSpPr>
        <p:spPr>
          <a:xfrm>
            <a:off x="550863" y="313766"/>
            <a:ext cx="11090275" cy="717176"/>
          </a:xfrm>
        </p:spPr>
        <p:txBody>
          <a:bodyPr/>
          <a:lstStyle/>
          <a:p>
            <a:pPr algn="ctr"/>
            <a:r>
              <a:rPr lang="en-US" sz="4000" dirty="0">
                <a:ln w="0"/>
                <a:solidFill>
                  <a:schemeClr val="accent1"/>
                </a:solidFill>
                <a:effectLst>
                  <a:outerShdw blurRad="38100" dist="25400" dir="5400000" algn="ctr" rotWithShape="0">
                    <a:srgbClr val="6E747A">
                      <a:alpha val="43000"/>
                    </a:srgbClr>
                  </a:outerShdw>
                </a:effectLst>
              </a:rPr>
              <a:t>Evaluation</a:t>
            </a:r>
            <a:endParaRPr lang="en-IN" sz="4000" dirty="0">
              <a:ln w="0"/>
              <a:solidFill>
                <a:schemeClr val="accent1"/>
              </a:solidFill>
              <a:effectLst>
                <a:outerShdw blurRad="38100" dist="25400" dir="5400000" algn="ctr" rotWithShape="0">
                  <a:srgbClr val="6E747A">
                    <a:alpha val="43000"/>
                  </a:srgbClr>
                </a:outerShdw>
              </a:effectLst>
            </a:endParaRPr>
          </a:p>
        </p:txBody>
      </p:sp>
      <p:pic>
        <p:nvPicPr>
          <p:cNvPr id="9" name="Content Placeholder 8">
            <a:extLst>
              <a:ext uri="{FF2B5EF4-FFF2-40B4-BE49-F238E27FC236}">
                <a16:creationId xmlns:a16="http://schemas.microsoft.com/office/drawing/2014/main" xmlns="" id="{DAEEE729-0DFD-3793-3F00-0CC43BDEA697}"/>
              </a:ext>
            </a:extLst>
          </p:cNvPr>
          <p:cNvPicPr>
            <a:picLocks noGrp="1" noChangeAspect="1"/>
          </p:cNvPicPr>
          <p:nvPr>
            <p:ph idx="1"/>
          </p:nvPr>
        </p:nvPicPr>
        <p:blipFill>
          <a:blip r:embed="rId2"/>
          <a:stretch>
            <a:fillRect/>
          </a:stretch>
        </p:blipFill>
        <p:spPr>
          <a:xfrm>
            <a:off x="273420" y="1290918"/>
            <a:ext cx="3942233" cy="2205433"/>
          </a:xfrm>
        </p:spPr>
      </p:pic>
      <p:sp>
        <p:nvSpPr>
          <p:cNvPr id="7" name="Slide Number Placeholder 6">
            <a:extLst>
              <a:ext uri="{FF2B5EF4-FFF2-40B4-BE49-F238E27FC236}">
                <a16:creationId xmlns:a16="http://schemas.microsoft.com/office/drawing/2014/main" xmlns="" id="{4EC520CA-F2A4-5A77-D75E-A9D553D7E0B6}"/>
              </a:ext>
            </a:extLst>
          </p:cNvPr>
          <p:cNvSpPr>
            <a:spLocks noGrp="1"/>
          </p:cNvSpPr>
          <p:nvPr>
            <p:ph type="sldNum" sz="quarter" idx="12"/>
          </p:nvPr>
        </p:nvSpPr>
        <p:spPr/>
        <p:txBody>
          <a:bodyPr/>
          <a:lstStyle/>
          <a:p>
            <a:fld id="{DBA1B0FB-D917-4C8C-928F-313BD683BF39}" type="slidenum">
              <a:rPr lang="en-US" smtClean="0"/>
              <a:t>10</a:t>
            </a:fld>
            <a:endParaRPr lang="en-US"/>
          </a:p>
        </p:txBody>
      </p:sp>
      <p:pic>
        <p:nvPicPr>
          <p:cNvPr id="11" name="Picture 10">
            <a:extLst>
              <a:ext uri="{FF2B5EF4-FFF2-40B4-BE49-F238E27FC236}">
                <a16:creationId xmlns:a16="http://schemas.microsoft.com/office/drawing/2014/main" xmlns="" id="{D65E8047-4E82-8674-E390-BB126B836CE5}"/>
              </a:ext>
            </a:extLst>
          </p:cNvPr>
          <p:cNvPicPr>
            <a:picLocks noChangeAspect="1"/>
          </p:cNvPicPr>
          <p:nvPr/>
        </p:nvPicPr>
        <p:blipFill>
          <a:blip r:embed="rId3"/>
          <a:stretch>
            <a:fillRect/>
          </a:stretch>
        </p:blipFill>
        <p:spPr>
          <a:xfrm>
            <a:off x="273422" y="3496351"/>
            <a:ext cx="3881719" cy="3087805"/>
          </a:xfrm>
          <a:prstGeom prst="rect">
            <a:avLst/>
          </a:prstGeom>
        </p:spPr>
      </p:pic>
      <p:pic>
        <p:nvPicPr>
          <p:cNvPr id="13" name="Picture 12">
            <a:extLst>
              <a:ext uri="{FF2B5EF4-FFF2-40B4-BE49-F238E27FC236}">
                <a16:creationId xmlns:a16="http://schemas.microsoft.com/office/drawing/2014/main" xmlns="" id="{1322C3DC-C8FD-7381-FA34-24D0815224E4}"/>
              </a:ext>
            </a:extLst>
          </p:cNvPr>
          <p:cNvPicPr>
            <a:picLocks noChangeAspect="1"/>
          </p:cNvPicPr>
          <p:nvPr/>
        </p:nvPicPr>
        <p:blipFill>
          <a:blip r:embed="rId4"/>
          <a:stretch>
            <a:fillRect/>
          </a:stretch>
        </p:blipFill>
        <p:spPr>
          <a:xfrm>
            <a:off x="4215654" y="1315542"/>
            <a:ext cx="3942231" cy="2205433"/>
          </a:xfrm>
          <a:prstGeom prst="rect">
            <a:avLst/>
          </a:prstGeom>
        </p:spPr>
      </p:pic>
      <p:pic>
        <p:nvPicPr>
          <p:cNvPr id="15" name="Picture 14">
            <a:extLst>
              <a:ext uri="{FF2B5EF4-FFF2-40B4-BE49-F238E27FC236}">
                <a16:creationId xmlns:a16="http://schemas.microsoft.com/office/drawing/2014/main" xmlns="" id="{B2AC42BB-3357-0F2B-8865-269DFEE03F9C}"/>
              </a:ext>
            </a:extLst>
          </p:cNvPr>
          <p:cNvPicPr>
            <a:picLocks noChangeAspect="1"/>
          </p:cNvPicPr>
          <p:nvPr/>
        </p:nvPicPr>
        <p:blipFill>
          <a:blip r:embed="rId5"/>
          <a:stretch>
            <a:fillRect/>
          </a:stretch>
        </p:blipFill>
        <p:spPr>
          <a:xfrm>
            <a:off x="4155138" y="3554924"/>
            <a:ext cx="3942233" cy="2989310"/>
          </a:xfrm>
          <a:prstGeom prst="rect">
            <a:avLst/>
          </a:prstGeom>
        </p:spPr>
      </p:pic>
      <p:pic>
        <p:nvPicPr>
          <p:cNvPr id="17" name="Picture 16">
            <a:extLst>
              <a:ext uri="{FF2B5EF4-FFF2-40B4-BE49-F238E27FC236}">
                <a16:creationId xmlns:a16="http://schemas.microsoft.com/office/drawing/2014/main" xmlns="" id="{76898B9F-5274-8BF7-5C33-4322FE1E82BC}"/>
              </a:ext>
            </a:extLst>
          </p:cNvPr>
          <p:cNvPicPr>
            <a:picLocks noChangeAspect="1"/>
          </p:cNvPicPr>
          <p:nvPr/>
        </p:nvPicPr>
        <p:blipFill>
          <a:blip r:embed="rId6"/>
          <a:stretch>
            <a:fillRect/>
          </a:stretch>
        </p:blipFill>
        <p:spPr>
          <a:xfrm>
            <a:off x="8157887" y="1298805"/>
            <a:ext cx="3760693" cy="2189658"/>
          </a:xfrm>
          <a:prstGeom prst="rect">
            <a:avLst/>
          </a:prstGeom>
        </p:spPr>
      </p:pic>
      <p:pic>
        <p:nvPicPr>
          <p:cNvPr id="19" name="Picture 18">
            <a:extLst>
              <a:ext uri="{FF2B5EF4-FFF2-40B4-BE49-F238E27FC236}">
                <a16:creationId xmlns:a16="http://schemas.microsoft.com/office/drawing/2014/main" xmlns="" id="{F3F61C4A-5901-1A7E-2CE1-A5ACFD37D020}"/>
              </a:ext>
            </a:extLst>
          </p:cNvPr>
          <p:cNvPicPr>
            <a:picLocks noChangeAspect="1"/>
          </p:cNvPicPr>
          <p:nvPr/>
        </p:nvPicPr>
        <p:blipFill>
          <a:blip r:embed="rId7"/>
          <a:stretch>
            <a:fillRect/>
          </a:stretch>
        </p:blipFill>
        <p:spPr>
          <a:xfrm>
            <a:off x="8157885" y="3537712"/>
            <a:ext cx="3821202" cy="2969500"/>
          </a:xfrm>
          <a:prstGeom prst="rect">
            <a:avLst/>
          </a:prstGeom>
        </p:spPr>
      </p:pic>
    </p:spTree>
    <p:extLst>
      <p:ext uri="{BB962C8B-B14F-4D97-AF65-F5344CB8AC3E}">
        <p14:creationId xmlns:p14="http://schemas.microsoft.com/office/powerpoint/2010/main" val="1418929424"/>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581E8936-2270-47FE-94A4-398CB123EF90}"/>
              </a:ext>
            </a:extLst>
          </p:cNvPr>
          <p:cNvSpPr>
            <a:spLocks noGrp="1"/>
          </p:cNvSpPr>
          <p:nvPr>
            <p:ph type="title"/>
          </p:nvPr>
        </p:nvSpPr>
        <p:spPr>
          <a:xfrm>
            <a:off x="174345" y="3193098"/>
            <a:ext cx="3438431" cy="1027790"/>
          </a:xfrm>
        </p:spPr>
        <p:txBody>
          <a:bodyPr/>
          <a:lstStyle/>
          <a:p>
            <a:r>
              <a:rPr lang="en-US" dirty="0">
                <a:solidFill>
                  <a:schemeClr val="accent1">
                    <a:lumMod val="60000"/>
                    <a:lumOff val="40000"/>
                  </a:schemeClr>
                </a:solidFill>
              </a:rPr>
              <a:t>SUMMARY</a:t>
            </a:r>
          </a:p>
        </p:txBody>
      </p:sp>
      <p:pic>
        <p:nvPicPr>
          <p:cNvPr id="16" name="Picture Placeholder 15" descr="Data Points Digital background">
            <a:extLst>
              <a:ext uri="{FF2B5EF4-FFF2-40B4-BE49-F238E27FC236}">
                <a16:creationId xmlns:a16="http://schemas.microsoft.com/office/drawing/2014/main" xmlns=""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053989"/>
          </a:xfrm>
        </p:spPr>
      </p:pic>
      <p:sp>
        <p:nvSpPr>
          <p:cNvPr id="13" name="Content Placeholder 12">
            <a:extLst>
              <a:ext uri="{FF2B5EF4-FFF2-40B4-BE49-F238E27FC236}">
                <a16:creationId xmlns:a16="http://schemas.microsoft.com/office/drawing/2014/main" xmlns="" id="{C0287FEC-3826-4868-8D93-52429C6156F5}"/>
              </a:ext>
            </a:extLst>
          </p:cNvPr>
          <p:cNvSpPr>
            <a:spLocks noGrp="1"/>
          </p:cNvSpPr>
          <p:nvPr>
            <p:ph sz="quarter" idx="15"/>
          </p:nvPr>
        </p:nvSpPr>
        <p:spPr>
          <a:xfrm>
            <a:off x="4069976" y="3193098"/>
            <a:ext cx="7467635" cy="3314114"/>
          </a:xfrm>
        </p:spPr>
        <p:txBody>
          <a:bodyPr>
            <a:normAutofit/>
          </a:bodyPr>
          <a:lstStyle/>
          <a:p>
            <a:pPr marL="342900" indent="-342900" algn="just">
              <a:buFont typeface="Courier New" panose="02070309020205020404" pitchFamily="49" charset="0"/>
              <a:buChar char="o"/>
            </a:pPr>
            <a:r>
              <a:rPr lang="en-US" dirty="0">
                <a:ln w="0"/>
                <a:solidFill>
                  <a:schemeClr val="tx1"/>
                </a:solidFill>
                <a:effectLst>
                  <a:outerShdw blurRad="38100" dist="19050" dir="2700000" algn="tl" rotWithShape="0">
                    <a:schemeClr val="dk1">
                      <a:alpha val="40000"/>
                    </a:schemeClr>
                  </a:outerShdw>
                </a:effectLst>
              </a:rPr>
              <a:t>The use of machine learning techniques for credit card fraud detection is highly beneficial. </a:t>
            </a:r>
          </a:p>
          <a:p>
            <a:pPr marL="342900" indent="-342900" algn="just">
              <a:buFont typeface="Courier New" panose="02070309020205020404" pitchFamily="49" charset="0"/>
              <a:buChar char="o"/>
            </a:pPr>
            <a:r>
              <a:rPr lang="en-US" dirty="0">
                <a:ln w="0"/>
                <a:solidFill>
                  <a:schemeClr val="tx1"/>
                </a:solidFill>
                <a:effectLst>
                  <a:outerShdw blurRad="38100" dist="19050" dir="2700000" algn="tl" rotWithShape="0">
                    <a:schemeClr val="dk1">
                      <a:alpha val="40000"/>
                    </a:schemeClr>
                  </a:outerShdw>
                </a:effectLst>
              </a:rPr>
              <a:t>This project highlights the importance of accurate and efficient fraud detection systems in mitigating financial losses. </a:t>
            </a:r>
          </a:p>
          <a:p>
            <a:pPr marL="342900" indent="-342900" algn="just">
              <a:buFont typeface="Courier New" panose="02070309020205020404" pitchFamily="49" charset="0"/>
              <a:buChar char="o"/>
            </a:pPr>
            <a:r>
              <a:rPr lang="en-US" dirty="0">
                <a:ln w="0"/>
                <a:solidFill>
                  <a:schemeClr val="tx1"/>
                </a:solidFill>
                <a:effectLst>
                  <a:outerShdw blurRad="38100" dist="19050" dir="2700000" algn="tl" rotWithShape="0">
                    <a:schemeClr val="dk1">
                      <a:alpha val="40000"/>
                    </a:schemeClr>
                  </a:outerShdw>
                </a:effectLst>
              </a:rPr>
              <a:t>Future applications and extensions of this project are worth exploring.</a:t>
            </a:r>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52156130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Data Points Digital background">
            <a:extLst>
              <a:ext uri="{FF2B5EF4-FFF2-40B4-BE49-F238E27FC236}">
                <a16:creationId xmlns:a16="http://schemas.microsoft.com/office/drawing/2014/main" xmlns="" id="{9E660784-34E2-4CDA-926A-DDD6AAF35046}"/>
              </a:ext>
            </a:extLst>
          </p:cNvPr>
          <p:cNvPicPr>
            <a:picLocks noGrp="1" noChangeAspect="1"/>
          </p:cNvPicPr>
          <p:nvPr>
            <p:ph type="pic" sz="quarter" idx="15"/>
          </p:nvPr>
        </p:nvPicPr>
        <p:blipFill rotWithShape="1">
          <a:blip r:embed="rId2" cstate="screen">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p:blipFill>
        <p:spPr>
          <a:xfrm>
            <a:off x="1" y="0"/>
            <a:ext cx="12191999" cy="6858000"/>
          </a:xfrm>
        </p:spPr>
      </p:pic>
      <p:sp>
        <p:nvSpPr>
          <p:cNvPr id="22" name="Title 21">
            <a:extLst>
              <a:ext uri="{FF2B5EF4-FFF2-40B4-BE49-F238E27FC236}">
                <a16:creationId xmlns:a16="http://schemas.microsoft.com/office/drawing/2014/main" xmlns="" id="{F8FAEED9-1ECD-45F9-87A0-9394BAEABB79}"/>
              </a:ext>
            </a:extLst>
          </p:cNvPr>
          <p:cNvSpPr>
            <a:spLocks noGrp="1"/>
          </p:cNvSpPr>
          <p:nvPr>
            <p:ph type="ctrTitle"/>
          </p:nvPr>
        </p:nvSpPr>
        <p:spPr>
          <a:xfrm>
            <a:off x="2680448" y="2519081"/>
            <a:ext cx="5404820" cy="1891553"/>
          </a:xfrm>
        </p:spPr>
        <p:txBody>
          <a:bodyPr>
            <a:scene3d>
              <a:camera prst="orthographicFront"/>
              <a:lightRig rig="harsh" dir="t"/>
            </a:scene3d>
            <a:sp3d extrusionH="57150" prstMaterial="matte">
              <a:bevelT w="63500" h="12700" prst="angle"/>
              <a:contourClr>
                <a:schemeClr val="bg1">
                  <a:lumMod val="65000"/>
                </a:schemeClr>
              </a:contourClr>
            </a:sp3d>
          </a:bodyPr>
          <a:lstStyle/>
          <a:p>
            <a:pPr algn="ctr"/>
            <a:r>
              <a:rPr lang="en-US" sz="13800" b="1" dirty="0">
                <a:ln/>
                <a:solidFill>
                  <a:schemeClr val="accent3"/>
                </a:solidFill>
                <a:latin typeface="Freestyle Script" panose="030804020302050B0404" pitchFamily="66" charset="0"/>
              </a:rPr>
              <a:t>Thank You</a:t>
            </a:r>
          </a:p>
        </p:txBody>
      </p:sp>
      <p:sp>
        <p:nvSpPr>
          <p:cNvPr id="6" name="Slide Number Placeholder 5">
            <a:extLst>
              <a:ext uri="{FF2B5EF4-FFF2-40B4-BE49-F238E27FC236}">
                <a16:creationId xmlns:a16="http://schemas.microsoft.com/office/drawing/2014/main" xmlns=""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247798845"/>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6426E-F6F6-4A7C-9181-8C3090996261}"/>
              </a:ext>
            </a:extLst>
          </p:cNvPr>
          <p:cNvSpPr>
            <a:spLocks noGrp="1"/>
          </p:cNvSpPr>
          <p:nvPr>
            <p:ph type="title"/>
          </p:nvPr>
        </p:nvSpPr>
        <p:spPr>
          <a:xfrm>
            <a:off x="550863" y="466532"/>
            <a:ext cx="9398000" cy="923730"/>
          </a:xfrm>
        </p:spPr>
        <p:txBody>
          <a:bodyPr/>
          <a:lstStyle/>
          <a:p>
            <a:pPr algn="ctr"/>
            <a:r>
              <a:rPr lang="en-US" dirty="0">
                <a:solidFill>
                  <a:schemeClr val="accent1">
                    <a:lumMod val="60000"/>
                    <a:lumOff val="40000"/>
                  </a:schemeClr>
                </a:solidFill>
                <a:effectLst>
                  <a:outerShdw blurRad="50800" dist="38100" dir="5400000" algn="t" rotWithShape="0">
                    <a:prstClr val="black">
                      <a:alpha val="40000"/>
                    </a:prstClr>
                  </a:outerShdw>
                </a:effectLst>
              </a:rPr>
              <a:t>PROBLEM</a:t>
            </a:r>
            <a:r>
              <a:rPr lang="en-US" dirty="0">
                <a:solidFill>
                  <a:schemeClr val="accent1">
                    <a:lumMod val="60000"/>
                    <a:lumOff val="40000"/>
                  </a:schemeClr>
                </a:solidFill>
              </a:rPr>
              <a:t> STATEMENT</a:t>
            </a:r>
          </a:p>
        </p:txBody>
      </p:sp>
      <p:sp>
        <p:nvSpPr>
          <p:cNvPr id="3" name="Content Placeholder 2">
            <a:extLst>
              <a:ext uri="{FF2B5EF4-FFF2-40B4-BE49-F238E27FC236}">
                <a16:creationId xmlns:a16="http://schemas.microsoft.com/office/drawing/2014/main" xmlns="" id="{D3B60D6F-4D0F-4D33-B2A7-159C8583FF00}"/>
              </a:ext>
            </a:extLst>
          </p:cNvPr>
          <p:cNvSpPr>
            <a:spLocks noGrp="1"/>
          </p:cNvSpPr>
          <p:nvPr>
            <p:ph idx="1"/>
          </p:nvPr>
        </p:nvSpPr>
        <p:spPr>
          <a:xfrm>
            <a:off x="550863" y="1999128"/>
            <a:ext cx="5087937" cy="3042619"/>
          </a:xfrm>
        </p:spPr>
        <p:txBody>
          <a:bodyPr/>
          <a:lstStyle/>
          <a:p>
            <a:pPr algn="just"/>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The main objectives of this project are to:</a:t>
            </a:r>
          </a:p>
          <a:p>
            <a:pPr marL="457200" indent="-457200" algn="just">
              <a:buAutoNum type="arabicPeriod"/>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Develop an accurate and efficient fraud detection system.</a:t>
            </a:r>
          </a:p>
          <a:p>
            <a:pPr marL="457200" indent="-457200" algn="just">
              <a:buAutoNum type="arabicPeriod"/>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Need a method that is simple and fast detecting most frauds misclassifying the least.</a:t>
            </a:r>
          </a:p>
          <a:p>
            <a:pPr marL="457200" indent="-457200" algn="just">
              <a:buFont typeface="Arial" panose="020B0604020202020204" pitchFamily="34" charset="0"/>
              <a:buAutoNum type="arabicPeriod"/>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Utilize machine learning algorithms to improve fraud detection accuracy.</a:t>
            </a:r>
          </a:p>
          <a:p>
            <a:pPr marL="0" indent="0" algn="just"/>
            <a:endParaRPr lang="en-IN"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endParaRPr>
          </a:p>
          <a:p>
            <a:pPr algn="just"/>
            <a:endParaRPr lang="en-US" dirty="0">
              <a:ln w="0"/>
              <a:solidFill>
                <a:schemeClr val="tx1"/>
              </a:solidFill>
              <a:effectLst>
                <a:outerShdw blurRad="38100" dist="19050" dir="2700000" algn="tl" rotWithShape="0">
                  <a:schemeClr val="dk1">
                    <a:alpha val="40000"/>
                  </a:schemeClr>
                </a:outerShdw>
              </a:effectLst>
            </a:endParaRPr>
          </a:p>
        </p:txBody>
      </p:sp>
      <p:pic>
        <p:nvPicPr>
          <p:cNvPr id="8" name="Picture Placeholder 7" descr="Digital Data">
            <a:extLst>
              <a:ext uri="{FF2B5EF4-FFF2-40B4-BE49-F238E27FC236}">
                <a16:creationId xmlns:a16="http://schemas.microsoft.com/office/drawing/2014/main" xmlns=""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875702" y="1816253"/>
            <a:ext cx="3215910" cy="3225494"/>
          </a:xfrm>
        </p:spPr>
      </p:pic>
      <p:pic>
        <p:nvPicPr>
          <p:cNvPr id="10" name="Picture Placeholder 9" descr="Data Points ">
            <a:extLst>
              <a:ext uri="{FF2B5EF4-FFF2-40B4-BE49-F238E27FC236}">
                <a16:creationId xmlns:a16="http://schemas.microsoft.com/office/drawing/2014/main" xmlns=""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xmlns=""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xmlns=""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AD72D26-24EF-4CBD-9431-A558CB7CA906}"/>
              </a:ext>
            </a:extLst>
          </p:cNvPr>
          <p:cNvSpPr>
            <a:spLocks noGrp="1"/>
          </p:cNvSpPr>
          <p:nvPr>
            <p:ph type="title"/>
          </p:nvPr>
        </p:nvSpPr>
        <p:spPr>
          <a:xfrm>
            <a:off x="550862" y="549275"/>
            <a:ext cx="11091600" cy="732678"/>
          </a:xfrm>
        </p:spPr>
        <p:txBody>
          <a:bodyPr/>
          <a:lstStyle/>
          <a:p>
            <a:pPr algn="ctr"/>
            <a:r>
              <a:rPr lang="en-US" dirty="0">
                <a:solidFill>
                  <a:schemeClr val="accent1">
                    <a:lumMod val="60000"/>
                    <a:lumOff val="40000"/>
                  </a:schemeClr>
                </a:solidFill>
              </a:rPr>
              <a:t>TIMELINE</a:t>
            </a:r>
          </a:p>
        </p:txBody>
      </p:sp>
      <p:graphicFrame>
        <p:nvGraphicFramePr>
          <p:cNvPr id="4" name="Content Placeholder 3" descr="Timeline Smart Art Placeholder ">
            <a:extLst>
              <a:ext uri="{FF2B5EF4-FFF2-40B4-BE49-F238E27FC236}">
                <a16:creationId xmlns:a16="http://schemas.microsoft.com/office/drawing/2014/main" xmlns="" id="{93897051-DA8D-4072-A594-51769F8D52F5}"/>
              </a:ext>
            </a:extLst>
          </p:cNvPr>
          <p:cNvGraphicFramePr>
            <a:graphicFrameLocks noGrp="1"/>
          </p:cNvGraphicFramePr>
          <p:nvPr>
            <p:ph idx="1"/>
            <p:extLst>
              <p:ext uri="{D42A27DB-BD31-4B8C-83A1-F6EECF244321}">
                <p14:modId xmlns:p14="http://schemas.microsoft.com/office/powerpoint/2010/main" val="442713041"/>
              </p:ext>
            </p:extLst>
          </p:nvPr>
        </p:nvGraphicFramePr>
        <p:xfrm>
          <a:off x="550863" y="1712259"/>
          <a:ext cx="11090275" cy="4061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xmlns=""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26246300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7B40DE-B2B8-85B9-A4BD-44014F836738}"/>
              </a:ext>
            </a:extLst>
          </p:cNvPr>
          <p:cNvSpPr>
            <a:spLocks noGrp="1"/>
          </p:cNvSpPr>
          <p:nvPr>
            <p:ph type="title"/>
          </p:nvPr>
        </p:nvSpPr>
        <p:spPr>
          <a:xfrm>
            <a:off x="550862" y="394448"/>
            <a:ext cx="9713725" cy="762000"/>
          </a:xfrm>
        </p:spPr>
        <p:txBody>
          <a:bodyPr/>
          <a:lstStyle/>
          <a:p>
            <a:pPr algn="ctr"/>
            <a:r>
              <a:rPr lang="en-US" sz="4000" dirty="0">
                <a:solidFill>
                  <a:schemeClr val="accent1">
                    <a:lumMod val="60000"/>
                    <a:lumOff val="40000"/>
                  </a:schemeClr>
                </a:solidFill>
              </a:rPr>
              <a:t>CHALLENGES FACED</a:t>
            </a:r>
            <a:endParaRPr lang="en-IN" sz="4000"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xmlns="" id="{8D0DFFAD-FE77-A368-F5FA-DD4EAF788A3D}"/>
              </a:ext>
            </a:extLst>
          </p:cNvPr>
          <p:cNvSpPr>
            <a:spLocks noGrp="1"/>
          </p:cNvSpPr>
          <p:nvPr>
            <p:ph idx="1"/>
          </p:nvPr>
        </p:nvSpPr>
        <p:spPr>
          <a:xfrm>
            <a:off x="479144" y="1558213"/>
            <a:ext cx="5616856" cy="3910258"/>
          </a:xfrm>
        </p:spPr>
        <p:txBody>
          <a:bodyPr/>
          <a:lstStyle/>
          <a:p>
            <a:pPr marL="285750" indent="-285750" algn="just">
              <a:buFont typeface="Wingdings" panose="05000000000000000000" pitchFamily="2" charset="2"/>
              <a:buChar char="q"/>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The main challenge in credit card fraud detection are:</a:t>
            </a:r>
          </a:p>
          <a:p>
            <a:pPr marL="285750" indent="-285750" algn="just">
              <a:buFont typeface="Courier New" panose="02070309020205020404" pitchFamily="49" charset="0"/>
              <a:buChar char="o"/>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Huge Size of Data : millions of transactions are processed everyday.</a:t>
            </a:r>
          </a:p>
          <a:p>
            <a:pPr marL="285750" indent="-285750" algn="just">
              <a:buFont typeface="Courier New" panose="02070309020205020404" pitchFamily="49" charset="0"/>
              <a:buChar char="o"/>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Imbalanced data set : more than 99% transactions  are  legitimate</a:t>
            </a:r>
          </a:p>
          <a:p>
            <a:pPr marL="285750" indent="-285750" algn="just">
              <a:buFont typeface="Courier New" panose="02070309020205020404" pitchFamily="49" charset="0"/>
              <a:buChar char="o"/>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Adaptive techniques :  fraudsters change style of bluff detection system</a:t>
            </a:r>
          </a:p>
          <a:p>
            <a:pPr marL="285750" indent="-285750" algn="just">
              <a:buFont typeface="Courier New" panose="02070309020205020404" pitchFamily="49" charset="0"/>
              <a:buChar char="o"/>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Availability of data :  bank  doesn’t reveal customer information.</a:t>
            </a:r>
          </a:p>
          <a:p>
            <a:pPr algn="just"/>
            <a:endParaRPr lang="en-US" sz="1700" dirty="0"/>
          </a:p>
          <a:p>
            <a:endParaRPr lang="en-IN" sz="1700" dirty="0"/>
          </a:p>
        </p:txBody>
      </p:sp>
      <p:pic>
        <p:nvPicPr>
          <p:cNvPr id="14" name="Picture Placeholder 13">
            <a:extLst>
              <a:ext uri="{FF2B5EF4-FFF2-40B4-BE49-F238E27FC236}">
                <a16:creationId xmlns:a16="http://schemas.microsoft.com/office/drawing/2014/main" xmlns="" id="{7D33DC34-16DA-7900-FCAD-D36B9268F076}"/>
              </a:ext>
            </a:extLst>
          </p:cNvPr>
          <p:cNvPicPr>
            <a:picLocks noGrp="1" noChangeAspect="1"/>
          </p:cNvPicPr>
          <p:nvPr>
            <p:ph type="pic" sz="quarter" idx="15"/>
          </p:nvPr>
        </p:nvPicPr>
        <p:blipFill>
          <a:blip r:embed="rId2"/>
          <a:srcRect l="15099" r="15099"/>
          <a:stretch>
            <a:fillRect/>
          </a:stretch>
        </p:blipFill>
        <p:spPr>
          <a:xfrm>
            <a:off x="9350469" y="3552172"/>
            <a:ext cx="2700000" cy="2574011"/>
          </a:xfrm>
        </p:spPr>
      </p:pic>
      <p:sp>
        <p:nvSpPr>
          <p:cNvPr id="9" name="Slide Number Placeholder 8">
            <a:extLst>
              <a:ext uri="{FF2B5EF4-FFF2-40B4-BE49-F238E27FC236}">
                <a16:creationId xmlns:a16="http://schemas.microsoft.com/office/drawing/2014/main" xmlns="" id="{C999DDEE-5E6F-26E5-D1CA-E25463E2AC23}"/>
              </a:ext>
            </a:extLst>
          </p:cNvPr>
          <p:cNvSpPr>
            <a:spLocks noGrp="1"/>
          </p:cNvSpPr>
          <p:nvPr>
            <p:ph type="sldNum" sz="quarter" idx="12"/>
          </p:nvPr>
        </p:nvSpPr>
        <p:spPr/>
        <p:txBody>
          <a:bodyPr/>
          <a:lstStyle/>
          <a:p>
            <a:fld id="{DBA1B0FB-D917-4C8C-928F-313BD683BF39}" type="slidenum">
              <a:rPr lang="en-US" smtClean="0"/>
              <a:t>4</a:t>
            </a:fld>
            <a:endParaRPr lang="en-US"/>
          </a:p>
        </p:txBody>
      </p:sp>
      <p:pic>
        <p:nvPicPr>
          <p:cNvPr id="24" name="Picture Placeholder 23">
            <a:extLst>
              <a:ext uri="{FF2B5EF4-FFF2-40B4-BE49-F238E27FC236}">
                <a16:creationId xmlns:a16="http://schemas.microsoft.com/office/drawing/2014/main" xmlns="" id="{3782E764-AE0B-0BF8-1B9B-A7792C7616DE}"/>
              </a:ext>
            </a:extLst>
          </p:cNvPr>
          <p:cNvPicPr>
            <a:picLocks noGrp="1" noChangeAspect="1"/>
          </p:cNvPicPr>
          <p:nvPr>
            <p:ph type="pic" sz="quarter" idx="13"/>
          </p:nvPr>
        </p:nvPicPr>
        <p:blipFill>
          <a:blip r:embed="rId3"/>
          <a:srcRect l="12483" r="12483"/>
          <a:stretch>
            <a:fillRect/>
          </a:stretch>
        </p:blipFill>
        <p:spPr>
          <a:xfrm>
            <a:off x="6562165" y="2151528"/>
            <a:ext cx="2970372" cy="2826353"/>
          </a:xfrm>
        </p:spPr>
      </p:pic>
      <p:pic>
        <p:nvPicPr>
          <p:cNvPr id="28" name="Picture Placeholder 27">
            <a:extLst>
              <a:ext uri="{FF2B5EF4-FFF2-40B4-BE49-F238E27FC236}">
                <a16:creationId xmlns:a16="http://schemas.microsoft.com/office/drawing/2014/main" xmlns="" id="{F28180BC-A2DF-23B6-97D2-CC62F4B182D6}"/>
              </a:ext>
            </a:extLst>
          </p:cNvPr>
          <p:cNvPicPr>
            <a:picLocks noGrp="1" noChangeAspect="1"/>
          </p:cNvPicPr>
          <p:nvPr>
            <p:ph type="pic" sz="quarter" idx="14"/>
          </p:nvPr>
        </p:nvPicPr>
        <p:blipFill>
          <a:blip r:embed="rId4"/>
          <a:srcRect t="95" b="95"/>
          <a:stretch>
            <a:fillRect/>
          </a:stretch>
        </p:blipFill>
        <p:spPr>
          <a:xfrm>
            <a:off x="9460820" y="1034058"/>
            <a:ext cx="2263776" cy="2073036"/>
          </a:xfrm>
        </p:spPr>
      </p:pic>
    </p:spTree>
    <p:extLst>
      <p:ext uri="{BB962C8B-B14F-4D97-AF65-F5344CB8AC3E}">
        <p14:creationId xmlns:p14="http://schemas.microsoft.com/office/powerpoint/2010/main" val="34238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23418ADF-358F-4647-A511-FCFFEDA83429}"/>
              </a:ext>
            </a:extLst>
          </p:cNvPr>
          <p:cNvSpPr>
            <a:spLocks noGrp="1"/>
          </p:cNvSpPr>
          <p:nvPr>
            <p:ph type="title"/>
          </p:nvPr>
        </p:nvSpPr>
        <p:spPr>
          <a:xfrm>
            <a:off x="358589" y="240744"/>
            <a:ext cx="11385176" cy="673655"/>
          </a:xfrm>
        </p:spPr>
        <p:txBody>
          <a:bodyPr/>
          <a:lstStyle/>
          <a:p>
            <a:pPr algn="ctr"/>
            <a:r>
              <a:rPr lang="en-US" sz="3200" dirty="0">
                <a:ln w="0"/>
                <a:solidFill>
                  <a:schemeClr val="accent1">
                    <a:lumMod val="60000"/>
                    <a:lumOff val="40000"/>
                  </a:schemeClr>
                </a:solidFill>
                <a:effectLst>
                  <a:outerShdw blurRad="38100" dist="25400" dir="5400000" algn="ctr" rotWithShape="0">
                    <a:srgbClr val="6E747A">
                      <a:alpha val="43000"/>
                    </a:srgbClr>
                  </a:outerShdw>
                </a:effectLst>
              </a:rPr>
              <a:t>INTRODUCTION</a:t>
            </a:r>
            <a:endParaRPr lang="en-US" dirty="0">
              <a:solidFill>
                <a:schemeClr val="accent1">
                  <a:lumMod val="60000"/>
                  <a:lumOff val="40000"/>
                </a:schemeClr>
              </a:solidFill>
              <a:effectLst>
                <a:outerShdw blurRad="50800" dist="38100" dir="5400000" algn="t" rotWithShape="0">
                  <a:prstClr val="black">
                    <a:alpha val="40000"/>
                  </a:prstClr>
                </a:outerShdw>
              </a:effectLst>
            </a:endParaRPr>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dirty="0"/>
          </a:p>
        </p:txBody>
      </p:sp>
      <p:sp>
        <p:nvSpPr>
          <p:cNvPr id="12" name="Content Placeholder 11">
            <a:extLst>
              <a:ext uri="{FF2B5EF4-FFF2-40B4-BE49-F238E27FC236}">
                <a16:creationId xmlns:a16="http://schemas.microsoft.com/office/drawing/2014/main" xmlns="" id="{E5127060-CDBF-435F-9009-A5451CCE305D}"/>
              </a:ext>
            </a:extLst>
          </p:cNvPr>
          <p:cNvSpPr>
            <a:spLocks noGrp="1"/>
          </p:cNvSpPr>
          <p:nvPr>
            <p:ph sz="quarter" idx="15"/>
          </p:nvPr>
        </p:nvSpPr>
        <p:spPr>
          <a:xfrm>
            <a:off x="179294" y="1245655"/>
            <a:ext cx="6158753" cy="1725895"/>
          </a:xfrm>
          <a:noFill/>
        </p:spPr>
        <p:txBody>
          <a:bodyPr>
            <a:normAutofit fontScale="85000" lnSpcReduction="10000"/>
          </a:bodyPr>
          <a:lstStyle/>
          <a:p>
            <a:pPr>
              <a:buFont typeface="Wingdings" panose="05000000000000000000" pitchFamily="2" charset="2"/>
              <a:buChar char="q"/>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Credit Card Fraud Detection relies on the automatic analysis of recorded transactions.</a:t>
            </a:r>
          </a:p>
          <a:p>
            <a:pPr algn="just">
              <a:buFont typeface="Wingdings" panose="05000000000000000000" pitchFamily="2" charset="2"/>
              <a:buChar char="q"/>
            </a:pP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Credit card fraud </a:t>
            </a:r>
            <a:r>
              <a:rPr lang="en-US" sz="16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is</a:t>
            </a:r>
            <a:r>
              <a:rPr lang="en-US" sz="1800" dirty="0">
                <a:ln w="0"/>
                <a:solidFill>
                  <a:schemeClr val="tx1"/>
                </a:solidFill>
                <a:effectLst>
                  <a:outerShdw blurRad="38100" dist="19050" dir="2700000" algn="tl" rotWithShape="0">
                    <a:schemeClr val="dk1">
                      <a:alpha val="40000"/>
                    </a:schemeClr>
                  </a:outerShdw>
                </a:effectLst>
                <a:latin typeface="Bookman Old Style" panose="02050604050505020204" pitchFamily="18" charset="0"/>
              </a:rPr>
              <a:t> a significant issue that can have severe financial consequences. This presentation focuses on using machine learning techniques to detect credit card fraud in real-time.</a:t>
            </a:r>
          </a:p>
          <a:p>
            <a:endParaRPr lang="en-IN" sz="1800" dirty="0"/>
          </a:p>
        </p:txBody>
      </p:sp>
      <p:sp>
        <p:nvSpPr>
          <p:cNvPr id="2" name="TextBox 1">
            <a:extLst>
              <a:ext uri="{FF2B5EF4-FFF2-40B4-BE49-F238E27FC236}">
                <a16:creationId xmlns:a16="http://schemas.microsoft.com/office/drawing/2014/main" xmlns="" id="{F64745D6-CFF8-3180-5D5B-6CC5C2AB72BD}"/>
              </a:ext>
            </a:extLst>
          </p:cNvPr>
          <p:cNvSpPr txBox="1"/>
          <p:nvPr/>
        </p:nvSpPr>
        <p:spPr>
          <a:xfrm>
            <a:off x="116541" y="1882587"/>
            <a:ext cx="7055224" cy="1938992"/>
          </a:xfrm>
          <a:prstGeom prst="rect">
            <a:avLst/>
          </a:prstGeom>
          <a:noFill/>
        </p:spPr>
        <p:txBody>
          <a:bodyPr wrap="square" rtlCol="0">
            <a:spAutoFit/>
          </a:bodyPr>
          <a:lstStyle/>
          <a:p>
            <a:endParaRPr lang="en-US" sz="2400" dirty="0">
              <a:solidFill>
                <a:schemeClr val="accent1">
                  <a:lumMod val="60000"/>
                  <a:lumOff val="40000"/>
                </a:schemeClr>
              </a:solidFill>
            </a:endParaRPr>
          </a:p>
          <a:p>
            <a:endParaRPr lang="en-US" sz="2400" dirty="0">
              <a:solidFill>
                <a:schemeClr val="accent1">
                  <a:lumMod val="60000"/>
                  <a:lumOff val="40000"/>
                </a:schemeClr>
              </a:solidFill>
            </a:endParaRPr>
          </a:p>
          <a:p>
            <a:endParaRPr lang="en-US" sz="2400" dirty="0">
              <a:solidFill>
                <a:schemeClr val="accent1">
                  <a:lumMod val="60000"/>
                  <a:lumOff val="40000"/>
                </a:schemeClr>
              </a:solidFill>
            </a:endParaRPr>
          </a:p>
          <a:p>
            <a:endParaRPr lang="en-US" sz="2400" dirty="0">
              <a:solidFill>
                <a:schemeClr val="accent1">
                  <a:lumMod val="60000"/>
                  <a:lumOff val="40000"/>
                </a:schemeClr>
              </a:solidFill>
            </a:endParaRPr>
          </a:p>
          <a:p>
            <a:r>
              <a:rPr lang="en-US" sz="2400" dirty="0">
                <a:solidFill>
                  <a:schemeClr val="accent1">
                    <a:lumMod val="60000"/>
                    <a:lumOff val="40000"/>
                  </a:schemeClr>
                </a:solidFill>
              </a:rPr>
              <a:t>What </a:t>
            </a:r>
            <a:r>
              <a:rPr lang="en-US" sz="2400" dirty="0">
                <a:solidFill>
                  <a:schemeClr val="accent1">
                    <a:lumMod val="60000"/>
                    <a:lumOff val="40000"/>
                  </a:schemeClr>
                </a:solidFill>
                <a:latin typeface="+mj-lt"/>
              </a:rPr>
              <a:t>are</a:t>
            </a:r>
            <a:r>
              <a:rPr lang="en-US" sz="2400" dirty="0">
                <a:solidFill>
                  <a:schemeClr val="accent1">
                    <a:lumMod val="60000"/>
                    <a:lumOff val="40000"/>
                  </a:schemeClr>
                </a:solidFill>
              </a:rPr>
              <a:t> Credit Card Fraudulent Transactions ?</a:t>
            </a:r>
            <a:endParaRPr lang="en-IN" sz="2400" dirty="0">
              <a:solidFill>
                <a:schemeClr val="accent1">
                  <a:lumMod val="60000"/>
                  <a:lumOff val="40000"/>
                </a:schemeClr>
              </a:solidFill>
            </a:endParaRPr>
          </a:p>
        </p:txBody>
      </p:sp>
      <p:sp>
        <p:nvSpPr>
          <p:cNvPr id="3" name="TextBox 2">
            <a:extLst>
              <a:ext uri="{FF2B5EF4-FFF2-40B4-BE49-F238E27FC236}">
                <a16:creationId xmlns:a16="http://schemas.microsoft.com/office/drawing/2014/main" xmlns="" id="{9CDCFAFE-307A-3110-5543-D284156DB843}"/>
              </a:ext>
            </a:extLst>
          </p:cNvPr>
          <p:cNvSpPr txBox="1"/>
          <p:nvPr/>
        </p:nvSpPr>
        <p:spPr>
          <a:xfrm>
            <a:off x="179294" y="3211687"/>
            <a:ext cx="6364941" cy="2893100"/>
          </a:xfrm>
          <a:prstGeom prst="rect">
            <a:avLst/>
          </a:prstGeom>
          <a:noFill/>
        </p:spPr>
        <p:txBody>
          <a:bodyPr wrap="square" rtlCol="0">
            <a:spAutoFit/>
          </a:bodyPr>
          <a:lstStyle/>
          <a:p>
            <a:endParaRPr lang="en-US" sz="2000" dirty="0"/>
          </a:p>
          <a:p>
            <a:endParaRPr lang="en-US" sz="1600" dirty="0">
              <a:latin typeface="Bookman Old Style" panose="02050604050505020204" pitchFamily="18" charset="0"/>
            </a:endParaRPr>
          </a:p>
          <a:p>
            <a:endParaRPr lang="en-US" sz="1600" dirty="0">
              <a:latin typeface="Bookman Old Style" panose="02050604050505020204" pitchFamily="18" charset="0"/>
            </a:endParaRPr>
          </a:p>
          <a:p>
            <a:r>
              <a:rPr lang="en-US" sz="1600" dirty="0">
                <a:latin typeface="Bookman Old Style" panose="02050604050505020204" pitchFamily="18" charset="0"/>
              </a:rPr>
              <a:t>Credit Card Frauds may happen in Variety of ways :</a:t>
            </a:r>
          </a:p>
          <a:p>
            <a:endParaRPr lang="en-US" sz="1600" dirty="0">
              <a:latin typeface="Bookman Old Style" panose="02050604050505020204" pitchFamily="18" charset="0"/>
            </a:endParaRPr>
          </a:p>
          <a:p>
            <a:pPr marL="285750" indent="-285750">
              <a:buFont typeface="Courier New" panose="02070309020205020404" pitchFamily="49" charset="0"/>
              <a:buChar char="o"/>
            </a:pPr>
            <a:r>
              <a:rPr lang="en-US" sz="1600" dirty="0">
                <a:latin typeface="Bookman Old Style" panose="02050604050505020204" pitchFamily="18" charset="0"/>
              </a:rPr>
              <a:t>Lost Card – Used by the person who finds it</a:t>
            </a:r>
          </a:p>
          <a:p>
            <a:pPr marL="285750" indent="-285750">
              <a:buFont typeface="Courier New" panose="02070309020205020404" pitchFamily="49" charset="0"/>
              <a:buChar char="o"/>
            </a:pPr>
            <a:r>
              <a:rPr lang="en-US" sz="1600" dirty="0">
                <a:latin typeface="Bookman Old Style" panose="02050604050505020204" pitchFamily="18" charset="0"/>
              </a:rPr>
              <a:t>Card number, Pin etc. overseen by next person</a:t>
            </a:r>
          </a:p>
          <a:p>
            <a:pPr marL="285750" indent="-285750">
              <a:buFont typeface="Courier New" panose="02070309020205020404" pitchFamily="49" charset="0"/>
              <a:buChar char="o"/>
            </a:pPr>
            <a:r>
              <a:rPr lang="en-US" sz="1600" dirty="0">
                <a:latin typeface="Bookman Old Style" panose="02050604050505020204" pitchFamily="18" charset="0"/>
              </a:rPr>
              <a:t>Fake Phone calls Convincing to disclose details</a:t>
            </a:r>
          </a:p>
          <a:p>
            <a:pPr marL="285750" indent="-285750">
              <a:buFont typeface="Courier New" panose="02070309020205020404" pitchFamily="49" charset="0"/>
              <a:buChar char="o"/>
            </a:pPr>
            <a:r>
              <a:rPr lang="en-US" sz="1600" dirty="0">
                <a:latin typeface="Bookman Old Style" panose="02050604050505020204" pitchFamily="18" charset="0"/>
              </a:rPr>
              <a:t>Hacking from bank Accounts or other repositories </a:t>
            </a:r>
          </a:p>
          <a:p>
            <a:pPr marL="285750" indent="-285750">
              <a:buFont typeface="Courier New" panose="02070309020205020404" pitchFamily="49" charset="0"/>
              <a:buChar char="o"/>
            </a:pPr>
            <a:endParaRPr lang="en-US" sz="1600" dirty="0">
              <a:latin typeface="Bookman Old Style" panose="02050604050505020204" pitchFamily="18" charset="0"/>
            </a:endParaRPr>
          </a:p>
          <a:p>
            <a:endParaRPr lang="en-IN" dirty="0"/>
          </a:p>
        </p:txBody>
      </p:sp>
      <p:pic>
        <p:nvPicPr>
          <p:cNvPr id="8" name="Picture 7">
            <a:extLst>
              <a:ext uri="{FF2B5EF4-FFF2-40B4-BE49-F238E27FC236}">
                <a16:creationId xmlns:a16="http://schemas.microsoft.com/office/drawing/2014/main" xmlns="" id="{44600542-192E-7A2B-5C25-944C336ED46A}"/>
              </a:ext>
            </a:extLst>
          </p:cNvPr>
          <p:cNvPicPr>
            <a:picLocks noChangeAspect="1"/>
          </p:cNvPicPr>
          <p:nvPr/>
        </p:nvPicPr>
        <p:blipFill>
          <a:blip r:embed="rId3"/>
          <a:stretch>
            <a:fillRect/>
          </a:stretch>
        </p:blipFill>
        <p:spPr>
          <a:xfrm>
            <a:off x="6669741" y="1952648"/>
            <a:ext cx="5227885" cy="3185787"/>
          </a:xfrm>
          <a:prstGeom prst="rect">
            <a:avLst/>
          </a:prstGeom>
        </p:spPr>
      </p:pic>
    </p:spTree>
    <p:extLst>
      <p:ext uri="{BB962C8B-B14F-4D97-AF65-F5344CB8AC3E}">
        <p14:creationId xmlns:p14="http://schemas.microsoft.com/office/powerpoint/2010/main" val="215888655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8237" y="-7"/>
            <a:ext cx="12192000" cy="6858000"/>
          </a:xfrm>
        </p:spPr>
      </p:pic>
      <p:sp>
        <p:nvSpPr>
          <p:cNvPr id="48" name="Rectangle 47">
            <a:extLst>
              <a:ext uri="{FF2B5EF4-FFF2-40B4-BE49-F238E27FC236}">
                <a16:creationId xmlns:a16="http://schemas.microsoft.com/office/drawing/2014/main" xmlns="" id="{3C64A91D-E535-4C24-A0E3-96A3810E3F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xmlns="" id="{26FC4867-BA3E-4F8E-AB23-684F34DF3D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550863" y="549275"/>
            <a:ext cx="9398000" cy="930608"/>
          </a:xfrm>
        </p:spPr>
        <p:txBody>
          <a:bodyPr vert="horz" wrap="square" lIns="0" tIns="0" rIns="0" bIns="0" rtlCol="0" anchor="b" anchorCtr="0">
            <a:normAutofit fontScale="90000"/>
          </a:bodyPr>
          <a:lstStyle/>
          <a:p>
            <a:pPr algn="ctr">
              <a:lnSpc>
                <a:spcPct val="100000"/>
              </a:lnSpc>
            </a:pPr>
            <a:r>
              <a:rPr lang="en-US" sz="6400" kern="1200" dirty="0">
                <a:ln w="0"/>
                <a:solidFill>
                  <a:schemeClr val="accent1"/>
                </a:solidFill>
                <a:effectLst>
                  <a:outerShdw blurRad="38100" dist="25400" dir="5400000" algn="ctr" rotWithShape="0">
                    <a:srgbClr val="6E747A">
                      <a:alpha val="43000"/>
                    </a:srgbClr>
                  </a:outerShdw>
                </a:effectLst>
                <a:latin typeface="+mj-lt"/>
                <a:ea typeface="+mj-ea"/>
                <a:cs typeface="+mj-cs"/>
              </a:rPr>
              <a:t>Logistic Regression</a:t>
            </a: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
        <p:nvSpPr>
          <p:cNvPr id="3" name="TextBox 2">
            <a:extLst>
              <a:ext uri="{FF2B5EF4-FFF2-40B4-BE49-F238E27FC236}">
                <a16:creationId xmlns:a16="http://schemas.microsoft.com/office/drawing/2014/main" xmlns="" id="{5B70F4C9-3C65-692A-3912-963520444E93}"/>
              </a:ext>
            </a:extLst>
          </p:cNvPr>
          <p:cNvSpPr txBox="1"/>
          <p:nvPr/>
        </p:nvSpPr>
        <p:spPr>
          <a:xfrm>
            <a:off x="466165" y="1819835"/>
            <a:ext cx="7395882" cy="2308324"/>
          </a:xfrm>
          <a:prstGeom prst="rect">
            <a:avLst/>
          </a:prstGeom>
          <a:noFill/>
        </p:spPr>
        <p:txBody>
          <a:bodyPr wrap="square" rtlCol="0">
            <a:spAutoFit/>
          </a:bodyPr>
          <a:lstStyle/>
          <a:p>
            <a:pPr marL="285750" indent="-285750" algn="just">
              <a:buFont typeface="Courier New" panose="02070309020205020404" pitchFamily="49" charset="0"/>
              <a:buChar char="o"/>
            </a:pPr>
            <a:r>
              <a:rPr lang="en-US" b="0" i="0" dirty="0">
                <a:effectLst/>
                <a:latin typeface="Nunito" panose="020B0604020202020204" pitchFamily="2" charset="0"/>
              </a:rPr>
              <a:t>Logistic regression is a supervised machine learning algorithm mainly used for classification tasks where the goal is to predict the probability that an instance of belonging to a given class or not.</a:t>
            </a:r>
          </a:p>
          <a:p>
            <a:pPr marL="285750" indent="-285750" algn="just">
              <a:buFont typeface="Courier New" panose="02070309020205020404" pitchFamily="49" charset="0"/>
              <a:buChar char="o"/>
            </a:pPr>
            <a:r>
              <a:rPr lang="en-US" b="0" i="0" dirty="0">
                <a:effectLst/>
                <a:latin typeface="Nunito" panose="020B0604020202020204" pitchFamily="2" charset="0"/>
              </a:rPr>
              <a:t>It is a kind of statistical algorithm, which analyze the relationship between a set of independent variables and the dependent binary variables.</a:t>
            </a:r>
          </a:p>
          <a:p>
            <a:pPr marL="285750" indent="-285750" algn="just">
              <a:buFont typeface="Courier New" panose="02070309020205020404" pitchFamily="49" charset="0"/>
              <a:buChar char="o"/>
            </a:pPr>
            <a:r>
              <a:rPr lang="en-US" b="0" i="0" dirty="0">
                <a:effectLst/>
                <a:latin typeface="Nunito" panose="020B0604020202020204" pitchFamily="2" charset="0"/>
              </a:rPr>
              <a:t>It is a powerful tool for decision-making.</a:t>
            </a:r>
          </a:p>
          <a:p>
            <a:pPr marL="285750" indent="-285750" algn="just">
              <a:buFont typeface="Courier New" panose="02070309020205020404" pitchFamily="49" charset="0"/>
              <a:buChar char="o"/>
            </a:pPr>
            <a:r>
              <a:rPr lang="en-US" b="0" i="0" dirty="0">
                <a:effectLst/>
                <a:latin typeface="Nunito" panose="020B0604020202020204" pitchFamily="2" charset="0"/>
              </a:rPr>
              <a:t>For example email spam or not. </a:t>
            </a:r>
            <a:endParaRPr lang="en-IN" dirty="0"/>
          </a:p>
        </p:txBody>
      </p:sp>
      <p:pic>
        <p:nvPicPr>
          <p:cNvPr id="6" name="Picture 5">
            <a:extLst>
              <a:ext uri="{FF2B5EF4-FFF2-40B4-BE49-F238E27FC236}">
                <a16:creationId xmlns:a16="http://schemas.microsoft.com/office/drawing/2014/main" xmlns="" id="{45767B58-14C7-AB6D-BFEF-915B452F585C}"/>
              </a:ext>
            </a:extLst>
          </p:cNvPr>
          <p:cNvPicPr>
            <a:picLocks noChangeAspect="1"/>
          </p:cNvPicPr>
          <p:nvPr/>
        </p:nvPicPr>
        <p:blipFill>
          <a:blip r:embed="rId4"/>
          <a:stretch>
            <a:fillRect/>
          </a:stretch>
        </p:blipFill>
        <p:spPr>
          <a:xfrm>
            <a:off x="779930" y="4229544"/>
            <a:ext cx="7082117" cy="2079181"/>
          </a:xfrm>
          <a:prstGeom prst="rect">
            <a:avLst/>
          </a:prstGeom>
        </p:spPr>
      </p:pic>
    </p:spTree>
    <p:extLst>
      <p:ext uri="{BB962C8B-B14F-4D97-AF65-F5344CB8AC3E}">
        <p14:creationId xmlns:p14="http://schemas.microsoft.com/office/powerpoint/2010/main" val="56002182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8237" y="-8"/>
            <a:ext cx="12192000" cy="6858000"/>
          </a:xfrm>
        </p:spPr>
      </p:pic>
      <p:sp>
        <p:nvSpPr>
          <p:cNvPr id="48" name="Rectangle 47">
            <a:extLst>
              <a:ext uri="{FF2B5EF4-FFF2-40B4-BE49-F238E27FC236}">
                <a16:creationId xmlns:a16="http://schemas.microsoft.com/office/drawing/2014/main" xmlns="" id="{3C64A91D-E535-4C24-A0E3-96A3810E3F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xmlns="" id="{26FC4867-BA3E-4F8E-AB23-684F34DF3D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550863" y="549275"/>
            <a:ext cx="11090274" cy="930608"/>
          </a:xfrm>
        </p:spPr>
        <p:txBody>
          <a:bodyPr vert="horz" wrap="square" lIns="0" tIns="0" rIns="0" bIns="0" rtlCol="0" anchor="b" anchorCtr="0">
            <a:normAutofit/>
          </a:bodyPr>
          <a:lstStyle/>
          <a:p>
            <a:pPr algn="ctr"/>
            <a:r>
              <a:rPr lang="en-IN" sz="5800" b="0" dirty="0">
                <a:solidFill>
                  <a:srgbClr val="4EC9B0"/>
                </a:solidFill>
                <a:effectLst/>
                <a:latin typeface="Consolas" panose="020B0609020204030204" pitchFamily="49" charset="0"/>
              </a:rPr>
              <a:t>Decision Tree Classifier</a:t>
            </a:r>
            <a:endParaRPr lang="en-IN" sz="5800" b="0" dirty="0">
              <a:solidFill>
                <a:srgbClr val="CCCCCC"/>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
        <p:nvSpPr>
          <p:cNvPr id="3" name="TextBox 2">
            <a:extLst>
              <a:ext uri="{FF2B5EF4-FFF2-40B4-BE49-F238E27FC236}">
                <a16:creationId xmlns:a16="http://schemas.microsoft.com/office/drawing/2014/main" xmlns="" id="{5B70F4C9-3C65-692A-3912-963520444E93}"/>
              </a:ext>
            </a:extLst>
          </p:cNvPr>
          <p:cNvSpPr txBox="1"/>
          <p:nvPr/>
        </p:nvSpPr>
        <p:spPr>
          <a:xfrm>
            <a:off x="466165" y="1819834"/>
            <a:ext cx="5450327" cy="3693319"/>
          </a:xfrm>
          <a:prstGeom prst="rect">
            <a:avLst/>
          </a:prstGeom>
          <a:noFill/>
        </p:spPr>
        <p:txBody>
          <a:bodyPr wrap="square" rtlCol="0">
            <a:spAutoFit/>
          </a:bodyPr>
          <a:lstStyle/>
          <a:p>
            <a:pPr marL="285750" indent="-285750" algn="just">
              <a:buFont typeface="Courier New" panose="02070309020205020404" pitchFamily="49" charset="0"/>
              <a:buChar char="o"/>
            </a:pPr>
            <a:r>
              <a:rPr lang="en-US" b="0" i="0" dirty="0">
                <a:effectLst/>
                <a:latin typeface="Nunito" pitchFamily="2" charset="0"/>
              </a:rPr>
              <a:t>A decision tree is one of the most powerful tools of supervised learning algorithms used for both classification and regression tasks.</a:t>
            </a:r>
          </a:p>
          <a:p>
            <a:pPr algn="just"/>
            <a:endParaRPr lang="en-US" b="0" i="0" dirty="0">
              <a:effectLst/>
              <a:latin typeface="Nunito" pitchFamily="2" charset="0"/>
            </a:endParaRPr>
          </a:p>
          <a:p>
            <a:pPr marL="285750" indent="-285750" algn="just">
              <a:buFont typeface="Courier New" panose="02070309020205020404" pitchFamily="49" charset="0"/>
              <a:buChar char="o"/>
            </a:pPr>
            <a:r>
              <a:rPr lang="en-US" b="0" i="0" dirty="0">
                <a:effectLst/>
                <a:latin typeface="Nunito" pitchFamily="2" charset="0"/>
              </a:rPr>
              <a:t>It builds a flowchart-like tree structure where each internal node denotes a test on an attribute, each branch represents an outcome of the test, and each leaf node (terminal node) holds a class label. </a:t>
            </a:r>
          </a:p>
          <a:p>
            <a:pPr algn="just"/>
            <a:endParaRPr lang="en-US" b="0" i="0" dirty="0">
              <a:effectLst/>
              <a:latin typeface="Nunito" pitchFamily="2" charset="0"/>
            </a:endParaRPr>
          </a:p>
          <a:p>
            <a:pPr marL="285750" indent="-285750" algn="just">
              <a:buFont typeface="Courier New" panose="02070309020205020404" pitchFamily="49" charset="0"/>
              <a:buChar char="o"/>
            </a:pPr>
            <a:r>
              <a:rPr lang="en-US" i="0" dirty="0">
                <a:effectLst/>
                <a:latin typeface="Nunito" pitchFamily="2" charset="0"/>
              </a:rPr>
              <a:t>The goal is to find the attribute that maximizes the information gain or the reduction in impurity after the split.</a:t>
            </a:r>
            <a:endParaRPr lang="en-IN" dirty="0"/>
          </a:p>
        </p:txBody>
      </p:sp>
      <p:pic>
        <p:nvPicPr>
          <p:cNvPr id="2" name="Picture 1">
            <a:extLst>
              <a:ext uri="{FF2B5EF4-FFF2-40B4-BE49-F238E27FC236}">
                <a16:creationId xmlns:a16="http://schemas.microsoft.com/office/drawing/2014/main" xmlns="" id="{4B0DBC52-2C60-C321-F1A7-D088F991A491}"/>
              </a:ext>
            </a:extLst>
          </p:cNvPr>
          <p:cNvPicPr>
            <a:picLocks noChangeAspect="1"/>
          </p:cNvPicPr>
          <p:nvPr/>
        </p:nvPicPr>
        <p:blipFill>
          <a:blip r:embed="rId4"/>
          <a:stretch>
            <a:fillRect/>
          </a:stretch>
        </p:blipFill>
        <p:spPr>
          <a:xfrm>
            <a:off x="6427693" y="1846832"/>
            <a:ext cx="5298141" cy="3370628"/>
          </a:xfrm>
          <a:prstGeom prst="rect">
            <a:avLst/>
          </a:prstGeom>
        </p:spPr>
      </p:pic>
    </p:spTree>
    <p:extLst>
      <p:ext uri="{BB962C8B-B14F-4D97-AF65-F5344CB8AC3E}">
        <p14:creationId xmlns:p14="http://schemas.microsoft.com/office/powerpoint/2010/main" val="293768811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18237" y="-7"/>
            <a:ext cx="12192000" cy="6858000"/>
          </a:xfrm>
        </p:spPr>
      </p:pic>
      <p:sp>
        <p:nvSpPr>
          <p:cNvPr id="48" name="Rectangle 47">
            <a:extLst>
              <a:ext uri="{FF2B5EF4-FFF2-40B4-BE49-F238E27FC236}">
                <a16:creationId xmlns:a16="http://schemas.microsoft.com/office/drawing/2014/main" xmlns="" id="{3C64A91D-E535-4C24-A0E3-96A3810E3F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xmlns="" id="{26FC4867-BA3E-4F8E-AB23-684F34DF3D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550862" y="282176"/>
            <a:ext cx="11157043" cy="873967"/>
          </a:xfrm>
        </p:spPr>
        <p:txBody>
          <a:bodyPr vert="horz" wrap="square" lIns="0" tIns="0" rIns="0" bIns="0" rtlCol="0" anchor="b" anchorCtr="0">
            <a:normAutofit/>
          </a:bodyPr>
          <a:lstStyle/>
          <a:p>
            <a:pPr algn="ctr"/>
            <a:r>
              <a:rPr lang="en-IN" sz="5800" b="0" dirty="0">
                <a:solidFill>
                  <a:srgbClr val="4EC9B0"/>
                </a:solidFill>
                <a:effectLst/>
                <a:latin typeface="Consolas" panose="020B0609020204030204" pitchFamily="49" charset="0"/>
              </a:rPr>
              <a:t>Random Forest Classifier</a:t>
            </a:r>
            <a:endParaRPr lang="en-IN" sz="5800" b="0" dirty="0">
              <a:solidFill>
                <a:srgbClr val="CCCCCC"/>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8</a:t>
            </a:fld>
            <a:endParaRPr lang="en-US"/>
          </a:p>
        </p:txBody>
      </p:sp>
      <p:sp>
        <p:nvSpPr>
          <p:cNvPr id="3" name="TextBox 2">
            <a:extLst>
              <a:ext uri="{FF2B5EF4-FFF2-40B4-BE49-F238E27FC236}">
                <a16:creationId xmlns:a16="http://schemas.microsoft.com/office/drawing/2014/main" xmlns="" id="{5B70F4C9-3C65-692A-3912-963520444E93}"/>
              </a:ext>
            </a:extLst>
          </p:cNvPr>
          <p:cNvSpPr txBox="1"/>
          <p:nvPr/>
        </p:nvSpPr>
        <p:spPr>
          <a:xfrm>
            <a:off x="833718" y="1270769"/>
            <a:ext cx="10623176" cy="2031325"/>
          </a:xfrm>
          <a:prstGeom prst="rect">
            <a:avLst/>
          </a:prstGeom>
          <a:noFill/>
        </p:spPr>
        <p:txBody>
          <a:bodyPr wrap="square" rtlCol="0">
            <a:spAutoFit/>
          </a:bodyPr>
          <a:lstStyle/>
          <a:p>
            <a:pPr marL="285750" indent="-285750" algn="just">
              <a:buFont typeface="Courier New" panose="02070309020205020404" pitchFamily="49" charset="0"/>
              <a:buChar char="o"/>
            </a:pPr>
            <a:r>
              <a:rPr lang="en-US" b="0" i="0" dirty="0">
                <a:effectLst/>
                <a:latin typeface="Roboto" panose="02000000000000000000" pitchFamily="2" charset="0"/>
              </a:rPr>
              <a:t>We know that a forest comprises of numerous trees, and the more trees more it will be robust.</a:t>
            </a:r>
          </a:p>
          <a:p>
            <a:pPr marL="285750" indent="-285750" algn="just">
              <a:buFont typeface="Courier New" panose="02070309020205020404" pitchFamily="49" charset="0"/>
              <a:buChar char="o"/>
            </a:pPr>
            <a:r>
              <a:rPr lang="en-US" b="0" i="0" dirty="0">
                <a:effectLst/>
                <a:latin typeface="Roboto" panose="02000000000000000000" pitchFamily="2" charset="0"/>
              </a:rPr>
              <a:t>Similarly, the greater the number of trees in a Random Forest Algorithm, the higher its accuracy and problem-solving ability.</a:t>
            </a:r>
          </a:p>
          <a:p>
            <a:pPr marL="285750" indent="-285750" algn="just">
              <a:buFont typeface="Courier New" panose="02070309020205020404" pitchFamily="49" charset="0"/>
              <a:buChar char="o"/>
            </a:pPr>
            <a:r>
              <a:rPr lang="en-US" b="0" i="0" dirty="0">
                <a:effectLst/>
                <a:latin typeface="Roboto" panose="02000000000000000000" pitchFamily="2" charset="0"/>
              </a:rPr>
              <a:t>Random Forest is a classifier that contains several decision trees on various subsets of the given dataset and takes the average to improve the predictive accuracy of that dataset.</a:t>
            </a:r>
          </a:p>
          <a:p>
            <a:pPr marL="285750" indent="-285750" algn="just">
              <a:buFont typeface="Courier New" panose="02070309020205020404" pitchFamily="49" charset="0"/>
              <a:buChar char="o"/>
            </a:pPr>
            <a:r>
              <a:rPr lang="en-US" b="0" i="0" dirty="0">
                <a:effectLst/>
                <a:latin typeface="Roboto" panose="02000000000000000000" pitchFamily="2" charset="0"/>
              </a:rPr>
              <a:t>It is based on the concept of ensemble learning which is a process of combining multiple classifiers to solve a complex problem and improve the performance of the model.</a:t>
            </a:r>
            <a:endParaRPr lang="en-IN" dirty="0"/>
          </a:p>
        </p:txBody>
      </p:sp>
      <p:pic>
        <p:nvPicPr>
          <p:cNvPr id="7" name="Picture 6">
            <a:extLst>
              <a:ext uri="{FF2B5EF4-FFF2-40B4-BE49-F238E27FC236}">
                <a16:creationId xmlns:a16="http://schemas.microsoft.com/office/drawing/2014/main" xmlns="" id="{489EF7D6-E6DA-5D51-DBC1-92FE4729462B}"/>
              </a:ext>
            </a:extLst>
          </p:cNvPr>
          <p:cNvPicPr>
            <a:picLocks noChangeAspect="1"/>
          </p:cNvPicPr>
          <p:nvPr/>
        </p:nvPicPr>
        <p:blipFill>
          <a:blip r:embed="rId4"/>
          <a:stretch>
            <a:fillRect/>
          </a:stretch>
        </p:blipFill>
        <p:spPr>
          <a:xfrm>
            <a:off x="2483224" y="3416721"/>
            <a:ext cx="7611035" cy="3159103"/>
          </a:xfrm>
          <a:prstGeom prst="rect">
            <a:avLst/>
          </a:prstGeom>
        </p:spPr>
      </p:pic>
    </p:spTree>
    <p:extLst>
      <p:ext uri="{BB962C8B-B14F-4D97-AF65-F5344CB8AC3E}">
        <p14:creationId xmlns:p14="http://schemas.microsoft.com/office/powerpoint/2010/main" val="157389079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258484-5209-20E2-2F4F-285D1EC0371D}"/>
              </a:ext>
            </a:extLst>
          </p:cNvPr>
          <p:cNvSpPr>
            <a:spLocks noGrp="1"/>
          </p:cNvSpPr>
          <p:nvPr>
            <p:ph type="title"/>
          </p:nvPr>
        </p:nvSpPr>
        <p:spPr/>
        <p:txBody>
          <a:bodyPr/>
          <a:lstStyle/>
          <a:p>
            <a:pPr algn="ctr"/>
            <a:r>
              <a:rPr lang="en-US" sz="3600" dirty="0">
                <a:ln w="0"/>
                <a:solidFill>
                  <a:schemeClr val="accent1"/>
                </a:solidFill>
                <a:effectLst>
                  <a:outerShdw blurRad="38100" dist="25400" dir="5400000" algn="ctr" rotWithShape="0">
                    <a:srgbClr val="6E747A">
                      <a:alpha val="43000"/>
                    </a:srgbClr>
                  </a:outerShdw>
                </a:effectLst>
              </a:rPr>
              <a:t>Distribution of Data</a:t>
            </a:r>
            <a:endParaRPr lang="en-IN" sz="3600" dirty="0">
              <a:ln w="0"/>
              <a:solidFill>
                <a:schemeClr val="accent1"/>
              </a:solidFill>
              <a:effectLst>
                <a:outerShdw blurRad="38100" dist="25400" dir="5400000" algn="ctr" rotWithShape="0">
                  <a:srgbClr val="6E747A">
                    <a:alpha val="43000"/>
                  </a:srgbClr>
                </a:outerShdw>
              </a:effectLst>
            </a:endParaRPr>
          </a:p>
        </p:txBody>
      </p:sp>
      <p:pic>
        <p:nvPicPr>
          <p:cNvPr id="9" name="Content Placeholder 8">
            <a:extLst>
              <a:ext uri="{FF2B5EF4-FFF2-40B4-BE49-F238E27FC236}">
                <a16:creationId xmlns:a16="http://schemas.microsoft.com/office/drawing/2014/main" xmlns="" id="{A52FBAAD-89A6-D671-71E0-010E8F649D75}"/>
              </a:ext>
            </a:extLst>
          </p:cNvPr>
          <p:cNvPicPr>
            <a:picLocks noGrp="1" noChangeAspect="1"/>
          </p:cNvPicPr>
          <p:nvPr>
            <p:ph idx="1"/>
          </p:nvPr>
        </p:nvPicPr>
        <p:blipFill>
          <a:blip r:embed="rId2"/>
          <a:stretch>
            <a:fillRect/>
          </a:stretch>
        </p:blipFill>
        <p:spPr>
          <a:xfrm>
            <a:off x="5164063" y="1750060"/>
            <a:ext cx="6036572" cy="3859307"/>
          </a:xfrm>
        </p:spPr>
      </p:pic>
      <p:sp>
        <p:nvSpPr>
          <p:cNvPr id="4" name="Text Placeholder 3">
            <a:extLst>
              <a:ext uri="{FF2B5EF4-FFF2-40B4-BE49-F238E27FC236}">
                <a16:creationId xmlns:a16="http://schemas.microsoft.com/office/drawing/2014/main" xmlns="" id="{C724468F-FFEB-D116-06DA-6197E24310D9}"/>
              </a:ext>
            </a:extLst>
          </p:cNvPr>
          <p:cNvSpPr>
            <a:spLocks noGrp="1"/>
          </p:cNvSpPr>
          <p:nvPr>
            <p:ph type="body" sz="half" idx="2"/>
          </p:nvPr>
        </p:nvSpPr>
        <p:spPr/>
        <p:txBody>
          <a:bodyPr/>
          <a:lstStyle/>
          <a:p>
            <a:pPr marL="285750" indent="-285750">
              <a:buFont typeface="Courier New" panose="02070309020205020404" pitchFamily="49" charset="0"/>
              <a:buChar char="o"/>
            </a:pPr>
            <a:r>
              <a:rPr lang="en-US" dirty="0">
                <a:solidFill>
                  <a:schemeClr val="tx1"/>
                </a:solidFill>
              </a:rPr>
              <a:t>We are having </a:t>
            </a:r>
            <a:r>
              <a:rPr lang="en-IN" b="0" i="0" dirty="0">
                <a:solidFill>
                  <a:schemeClr val="tx1"/>
                </a:solidFill>
                <a:effectLst/>
                <a:latin typeface="Consolas" panose="020B0609020204030204" pitchFamily="49" charset="0"/>
              </a:rPr>
              <a:t>284807 Credit Card Transactions.</a:t>
            </a:r>
          </a:p>
          <a:p>
            <a:pPr marL="285750" indent="-285750">
              <a:buFont typeface="Courier New" panose="02070309020205020404" pitchFamily="49" charset="0"/>
              <a:buChar char="o"/>
            </a:pPr>
            <a:r>
              <a:rPr lang="en-IN" dirty="0">
                <a:solidFill>
                  <a:schemeClr val="tx1"/>
                </a:solidFill>
                <a:latin typeface="Consolas" panose="020B0609020204030204" pitchFamily="49" charset="0"/>
              </a:rPr>
              <a:t>It is important to divide the data into Legitimate and Fraudulent Data.</a:t>
            </a:r>
          </a:p>
          <a:p>
            <a:pPr marL="285750" indent="-285750">
              <a:buFont typeface="Courier New" panose="02070309020205020404" pitchFamily="49" charset="0"/>
              <a:buChar char="o"/>
            </a:pPr>
            <a:r>
              <a:rPr lang="en-IN" dirty="0">
                <a:solidFill>
                  <a:schemeClr val="tx1"/>
                </a:solidFill>
                <a:latin typeface="Consolas" panose="020B0609020204030204" pitchFamily="49" charset="0"/>
              </a:rPr>
              <a:t>Legitimate – 284315, Fraudulent - 492</a:t>
            </a:r>
            <a:endParaRPr lang="en-IN" dirty="0">
              <a:solidFill>
                <a:schemeClr val="tx1"/>
              </a:solidFill>
            </a:endParaRPr>
          </a:p>
        </p:txBody>
      </p:sp>
      <p:sp>
        <p:nvSpPr>
          <p:cNvPr id="7" name="Slide Number Placeholder 6">
            <a:extLst>
              <a:ext uri="{FF2B5EF4-FFF2-40B4-BE49-F238E27FC236}">
                <a16:creationId xmlns:a16="http://schemas.microsoft.com/office/drawing/2014/main" xmlns="" id="{C377D17D-F0F4-CABE-8F96-D221EC793699}"/>
              </a:ext>
            </a:extLst>
          </p:cNvPr>
          <p:cNvSpPr>
            <a:spLocks noGrp="1"/>
          </p:cNvSpPr>
          <p:nvPr>
            <p:ph type="sldNum" sz="quarter" idx="12"/>
          </p:nvPr>
        </p:nvSpPr>
        <p:spPr/>
        <p:txBody>
          <a:bodyPr/>
          <a:lstStyle/>
          <a:p>
            <a:fld id="{DBA1B0FB-D917-4C8C-928F-313BD683BF39}" type="slidenum">
              <a:rPr lang="en-US" smtClean="0"/>
              <a:t>9</a:t>
            </a:fld>
            <a:endParaRPr lang="en-US"/>
          </a:p>
        </p:txBody>
      </p:sp>
    </p:spTree>
    <p:extLst>
      <p:ext uri="{BB962C8B-B14F-4D97-AF65-F5344CB8AC3E}">
        <p14:creationId xmlns:p14="http://schemas.microsoft.com/office/powerpoint/2010/main" val="495142870"/>
      </p:ext>
    </p:extLst>
  </p:cSld>
  <p:clrMapOvr>
    <a:masterClrMapping/>
  </p:clrMapOvr>
  <p:transition spd="slow">
    <p:wipe/>
  </p:transition>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461</TotalTime>
  <Words>579</Words>
  <Application>Microsoft Office PowerPoint</Application>
  <PresentationFormat>Custom</PresentationFormat>
  <Paragraphs>84</Paragraphs>
  <Slides>12</Slides>
  <Notes>7</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3DFloatVTI</vt:lpstr>
      <vt:lpstr>Credit Card Fraud Detection</vt:lpstr>
      <vt:lpstr>PROBLEM STATEMENT</vt:lpstr>
      <vt:lpstr>TIMELINE</vt:lpstr>
      <vt:lpstr>CHALLENGES FACED</vt:lpstr>
      <vt:lpstr>INTRODUCTION</vt:lpstr>
      <vt:lpstr>Logistic Regression</vt:lpstr>
      <vt:lpstr>Decision Tree Classifier</vt:lpstr>
      <vt:lpstr>Random Forest Classifier</vt:lpstr>
      <vt:lpstr>Distribution of Data</vt:lpstr>
      <vt:lpstr>Evaluation</vt:lpstr>
      <vt:lpstr>SUMMARY</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Debabrata Mohanty</dc:creator>
  <cp:lastModifiedBy>Windows User</cp:lastModifiedBy>
  <cp:revision>7</cp:revision>
  <dcterms:created xsi:type="dcterms:W3CDTF">2023-06-03T05:32:37Z</dcterms:created>
  <dcterms:modified xsi:type="dcterms:W3CDTF">2023-09-06T13:02:18Z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